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4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83FA-3567-E34F-84F6-71DCD535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19F8E-EFC2-B849-8487-6D8DF039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F871-B284-3643-89D9-410CA72D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2F9C-61AD-154D-AFEC-40ABA911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89B9-730D-F344-8CB5-1D1378F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113F-2F44-9348-A8A8-7B8039E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87FE1-341C-2D46-BB17-26D33A4C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940A-B8B6-044F-940D-B0E05615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E0DAF-BBF6-A64D-BECE-0C1DCD2D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1F79-B5BB-3A49-9434-86058A8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0D608-B57E-1443-A6F1-A94843248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F3AED-7C58-6C45-98DE-C032243D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FC43-38C0-9544-B4B5-AEDB6DE4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FBA8-C95A-754B-A4B0-708B9B9B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7FD0C-1FA5-0442-BF2C-A120DFB1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87B0-63B4-804F-A0E9-6DFBC855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CBE2-1820-CA46-BFC9-02FDDE86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2DAE-F3A0-9D45-9BBC-A3C762A5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9C79-F2D4-F846-9779-ACA6EC2F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E9FC-9CCE-F348-B585-056A2388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960C-E9C4-954C-B591-801A7A2E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B0B9-44B7-BC4E-839D-06B6DBFB6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B3D5-0DB6-3643-BE46-7745F6A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F8D4-8931-F848-ADEC-86841D08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269B-20D3-704F-B5CE-560073F1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FDDD-0043-214E-A72C-8116B667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8EBF-C100-1344-9C48-2B3697EB8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42AC2-3D1C-9D4E-B4CF-FE79C8F15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A8BE4-A659-8F43-A254-3B8CE375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0F37-A518-C249-A8E7-D272FADF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FA12E-5179-EF4D-B602-6888D4B7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0289-5843-CF4A-BF1A-2E6D693D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14F2-71C8-8344-97E9-5CB5336A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B4148-140C-564A-A2F7-599A826B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C814B-F2CA-1D47-B4F5-6230F8D12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3B74D-568F-B14F-9F6D-F2DC733ED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68839-C03E-404E-8E6F-7C17DEF0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1D008-3B39-5346-A197-3EF9B6E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FB845-82C8-984F-96BE-24F430E8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BBB2-BEC7-EE45-B6CF-618F98D6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1E6DC-2994-B645-B164-730F9A9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1C6C7-9A05-4E4A-8819-19D9D428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8D12-8A29-984A-B663-9B3D384E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5F049-D4FF-D54A-8C9C-9F8DAD58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935AC-3CBB-D144-9FF1-EBE78592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E6BA3-C036-1D4C-BEA8-5E776A20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BA99-8B9A-7646-A5B9-505A326A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7D13-A69F-724C-A2BD-87E2BA78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6B58-07CF-5745-A59D-54C5E771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166A-B391-5F4C-B8E4-AF80CA7B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1FBD-0016-3F47-8ABE-D85C5E90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00B2-DD2A-D546-947B-7788DF12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6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C8CC-1534-BB45-A876-827C662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69AF4-CB07-094C-9269-21C68068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1AFA1-DAFE-BB4C-8190-FDC9EF97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00588-2F1E-1042-A28A-342A9613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5870-E813-3444-8063-95AD25F1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F2E8-3A95-8743-9A6E-043B1FD4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27FAF-12FF-9448-AD9F-06234976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30C3A-CD74-9B4F-B2C0-82A094C3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2430-179F-7843-BDB2-74080F352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311C-5AE4-9E46-83D0-D989FD56798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1D12-403E-6745-A713-9F150DF7B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1B75-AAAC-C447-9AAD-A88E24E60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73DA-E31D-E54B-B853-2FD5AED35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D9404-CF1D-004E-BDB1-57B0A1C40B0E}"/>
              </a:ext>
            </a:extLst>
          </p:cNvPr>
          <p:cNvSpPr txBox="1"/>
          <p:nvPr/>
        </p:nvSpPr>
        <p:spPr>
          <a:xfrm>
            <a:off x="4412511" y="212081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 transaction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1EACE6-84A1-454C-88DB-D97F13EFD6F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757529" y="519858"/>
            <a:ext cx="1" cy="2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E271F076-EEBE-0F41-AA81-6C64293A0672}"/>
              </a:ext>
            </a:extLst>
          </p:cNvPr>
          <p:cNvSpPr/>
          <p:nvPr/>
        </p:nvSpPr>
        <p:spPr>
          <a:xfrm>
            <a:off x="4484279" y="816624"/>
            <a:ext cx="2546499" cy="63905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There is incoming message approving old transaction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18B00-61BD-2B46-AD77-91C0B5E409D6}"/>
              </a:ext>
            </a:extLst>
          </p:cNvPr>
          <p:cNvSpPr txBox="1"/>
          <p:nvPr/>
        </p:nvSpPr>
        <p:spPr>
          <a:xfrm>
            <a:off x="3155660" y="1297031"/>
            <a:ext cx="1410580" cy="24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old transaction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6078D99-621D-D84A-9541-8D7959191944}"/>
              </a:ext>
            </a:extLst>
          </p:cNvPr>
          <p:cNvCxnSpPr>
            <a:cxnSpLocks/>
            <a:stCxn id="7" idx="1"/>
            <a:endCxn id="31" idx="0"/>
          </p:cNvCxnSpPr>
          <p:nvPr/>
        </p:nvCxnSpPr>
        <p:spPr>
          <a:xfrm rot="10800000" flipV="1">
            <a:off x="3860951" y="1136153"/>
            <a:ext cx="623329" cy="1608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86422C-ACC6-CA42-847B-7CFB7DA1AD2F}"/>
              </a:ext>
            </a:extLst>
          </p:cNvPr>
          <p:cNvSpPr txBox="1"/>
          <p:nvPr/>
        </p:nvSpPr>
        <p:spPr>
          <a:xfrm>
            <a:off x="4204733" y="89005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99286E-9959-A845-8ECD-04AA8287BD44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 flipH="1">
            <a:off x="5748455" y="1455683"/>
            <a:ext cx="9074" cy="57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AD53DB-E6F7-FF40-B08B-C60C543EAF53}"/>
              </a:ext>
            </a:extLst>
          </p:cNvPr>
          <p:cNvSpPr txBox="1"/>
          <p:nvPr/>
        </p:nvSpPr>
        <p:spPr>
          <a:xfrm>
            <a:off x="5757528" y="1467300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4694989-D579-FA48-A2CA-C88E4D178762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4672012" y="730236"/>
            <a:ext cx="274455" cy="1896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FEB1660-AF53-8849-A9C2-92EA4EED4001}"/>
              </a:ext>
            </a:extLst>
          </p:cNvPr>
          <p:cNvCxnSpPr>
            <a:cxnSpLocks/>
            <a:stCxn id="53" idx="1"/>
            <a:endCxn id="306" idx="0"/>
          </p:cNvCxnSpPr>
          <p:nvPr/>
        </p:nvCxnSpPr>
        <p:spPr>
          <a:xfrm rot="10800000" flipV="1">
            <a:off x="3209338" y="2490634"/>
            <a:ext cx="1334759" cy="1937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650B9E4C-DA15-A246-892C-E33F97FE1A06}"/>
              </a:ext>
            </a:extLst>
          </p:cNvPr>
          <p:cNvSpPr/>
          <p:nvPr/>
        </p:nvSpPr>
        <p:spPr>
          <a:xfrm>
            <a:off x="4544096" y="2030737"/>
            <a:ext cx="2408718" cy="91979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There is incoming message requesting new transaction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9DAAD571-B93C-2F48-9177-FF812A830641}"/>
              </a:ext>
            </a:extLst>
          </p:cNvPr>
          <p:cNvSpPr/>
          <p:nvPr/>
        </p:nvSpPr>
        <p:spPr>
          <a:xfrm>
            <a:off x="2238071" y="3225258"/>
            <a:ext cx="1942532" cy="5428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proposal better than RV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60CADE7-A603-BB44-A61F-89982B172785}"/>
              </a:ext>
            </a:extLst>
          </p:cNvPr>
          <p:cNvCxnSpPr>
            <a:cxnSpLocks/>
            <a:stCxn id="53" idx="3"/>
            <a:endCxn id="228" idx="0"/>
          </p:cNvCxnSpPr>
          <p:nvPr/>
        </p:nvCxnSpPr>
        <p:spPr>
          <a:xfrm>
            <a:off x="6952814" y="2490635"/>
            <a:ext cx="1927145" cy="7231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CA229CD-F950-1A4A-A8B7-BA548A5490B0}"/>
              </a:ext>
            </a:extLst>
          </p:cNvPr>
          <p:cNvCxnSpPr>
            <a:cxnSpLocks/>
            <a:stCxn id="58" idx="3"/>
            <a:endCxn id="169" idx="0"/>
          </p:cNvCxnSpPr>
          <p:nvPr/>
        </p:nvCxnSpPr>
        <p:spPr>
          <a:xfrm>
            <a:off x="4180603" y="3496672"/>
            <a:ext cx="1561961" cy="4818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E9952C-440E-AD4D-846C-9309B60C4CB0}"/>
              </a:ext>
            </a:extLst>
          </p:cNvPr>
          <p:cNvSpPr txBox="1"/>
          <p:nvPr/>
        </p:nvSpPr>
        <p:spPr>
          <a:xfrm>
            <a:off x="2897821" y="4760502"/>
            <a:ext cx="192625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amendment:</a:t>
            </a:r>
          </a:p>
          <a:p>
            <a:pPr algn="ctr"/>
            <a:r>
              <a:rPr lang="en-US" sz="1000" dirty="0"/>
              <a:t>Modify by a fraction of the difference between proposed price and our last proposal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5C2187-5782-B948-AEED-3FCAA88CE744}"/>
              </a:ext>
            </a:extLst>
          </p:cNvPr>
          <p:cNvCxnSpPr>
            <a:cxnSpLocks/>
            <a:stCxn id="129" idx="2"/>
            <a:endCxn id="146" idx="0"/>
          </p:cNvCxnSpPr>
          <p:nvPr/>
        </p:nvCxnSpPr>
        <p:spPr>
          <a:xfrm>
            <a:off x="1845864" y="4319082"/>
            <a:ext cx="0" cy="15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75DF6B-306A-9649-9349-A3091EA1388C}"/>
              </a:ext>
            </a:extLst>
          </p:cNvPr>
          <p:cNvSpPr txBox="1"/>
          <p:nvPr/>
        </p:nvSpPr>
        <p:spPr>
          <a:xfrm>
            <a:off x="4402320" y="6217347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786FDB8-8CE3-BE4F-9E12-EA9D34A464FF}"/>
              </a:ext>
            </a:extLst>
          </p:cNvPr>
          <p:cNvCxnSpPr>
            <a:cxnSpLocks/>
            <a:stCxn id="228" idx="2"/>
            <a:endCxn id="93" idx="0"/>
          </p:cNvCxnSpPr>
          <p:nvPr/>
        </p:nvCxnSpPr>
        <p:spPr>
          <a:xfrm rot="5400000">
            <a:off x="6083305" y="3420692"/>
            <a:ext cx="2460689" cy="3132620"/>
          </a:xfrm>
          <a:prstGeom prst="bentConnector3">
            <a:avLst>
              <a:gd name="adj1" fmla="val 92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9EE1785-C410-CC4E-870D-FDCB42ED6B78}"/>
              </a:ext>
            </a:extLst>
          </p:cNvPr>
          <p:cNvCxnSpPr>
            <a:cxnSpLocks/>
            <a:stCxn id="81" idx="2"/>
            <a:endCxn id="93" idx="0"/>
          </p:cNvCxnSpPr>
          <p:nvPr/>
        </p:nvCxnSpPr>
        <p:spPr>
          <a:xfrm rot="16200000" flipH="1">
            <a:off x="4429665" y="4899672"/>
            <a:ext cx="748959" cy="1886389"/>
          </a:xfrm>
          <a:prstGeom prst="bentConnector3">
            <a:avLst>
              <a:gd name="adj1" fmla="val 771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A316F38-7988-CC44-A78A-4C9BC275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278" y="5865393"/>
            <a:ext cx="2225874" cy="70390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591035C-E471-8E40-902F-303D4AD5A9EA}"/>
              </a:ext>
            </a:extLst>
          </p:cNvPr>
          <p:cNvSpPr txBox="1"/>
          <p:nvPr/>
        </p:nvSpPr>
        <p:spPr>
          <a:xfrm>
            <a:off x="4275062" y="225474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F35949-EC67-EF4A-AD3B-A57332ACCFB9}"/>
              </a:ext>
            </a:extLst>
          </p:cNvPr>
          <p:cNvSpPr txBox="1"/>
          <p:nvPr/>
        </p:nvSpPr>
        <p:spPr>
          <a:xfrm>
            <a:off x="6921578" y="2225381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A52566D7-98E7-7444-BDA7-1C0A830B3696}"/>
              </a:ext>
            </a:extLst>
          </p:cNvPr>
          <p:cNvCxnSpPr>
            <a:cxnSpLocks/>
            <a:stCxn id="58" idx="1"/>
            <a:endCxn id="129" idx="0"/>
          </p:cNvCxnSpPr>
          <p:nvPr/>
        </p:nvCxnSpPr>
        <p:spPr>
          <a:xfrm rot="10800000" flipV="1">
            <a:off x="1845865" y="3496672"/>
            <a:ext cx="392207" cy="142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58849E0-C53F-B44A-8E54-DFFB5C737FAD}"/>
              </a:ext>
            </a:extLst>
          </p:cNvPr>
          <p:cNvSpPr txBox="1"/>
          <p:nvPr/>
        </p:nvSpPr>
        <p:spPr>
          <a:xfrm>
            <a:off x="1968782" y="3304995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6FB3CD-83FB-4B47-977E-5F196FA67E32}"/>
              </a:ext>
            </a:extLst>
          </p:cNvPr>
          <p:cNvSpPr txBox="1"/>
          <p:nvPr/>
        </p:nvSpPr>
        <p:spPr>
          <a:xfrm>
            <a:off x="4121990" y="3287612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B4207CF7-61AE-6448-BEF7-61256A238C8E}"/>
              </a:ext>
            </a:extLst>
          </p:cNvPr>
          <p:cNvSpPr/>
          <p:nvPr/>
        </p:nvSpPr>
        <p:spPr>
          <a:xfrm>
            <a:off x="676110" y="3639454"/>
            <a:ext cx="2339508" cy="67962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offerDifference</a:t>
            </a:r>
            <a:r>
              <a:rPr lang="en-US" sz="1000" dirty="0">
                <a:solidFill>
                  <a:schemeClr val="tx1"/>
                </a:solidFill>
              </a:rPr>
              <a:t> / (</a:t>
            </a:r>
            <a:r>
              <a:rPr lang="en-US" sz="1000" dirty="0" err="1">
                <a:solidFill>
                  <a:schemeClr val="tx1"/>
                </a:solidFill>
              </a:rPr>
              <a:t>desiredPrice</a:t>
            </a:r>
            <a:r>
              <a:rPr lang="en-US" sz="1000" dirty="0">
                <a:solidFill>
                  <a:schemeClr val="tx1"/>
                </a:solidFill>
              </a:rPr>
              <a:t> – RV) &lt; 0.1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8BC542F-6EDD-3B42-A3EC-880EA046318F}"/>
              </a:ext>
            </a:extLst>
          </p:cNvPr>
          <p:cNvSpPr txBox="1"/>
          <p:nvPr/>
        </p:nvSpPr>
        <p:spPr>
          <a:xfrm>
            <a:off x="2940540" y="3791053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3DFBCB-22CE-434F-9425-96324FB7146A}"/>
              </a:ext>
            </a:extLst>
          </p:cNvPr>
          <p:cNvSpPr txBox="1"/>
          <p:nvPr/>
        </p:nvSpPr>
        <p:spPr>
          <a:xfrm>
            <a:off x="1356753" y="4476934"/>
            <a:ext cx="978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approval to that offer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00AB1BB-5DA8-D54F-AE44-B3CB4ECBEB9B}"/>
              </a:ext>
            </a:extLst>
          </p:cNvPr>
          <p:cNvSpPr txBox="1"/>
          <p:nvPr/>
        </p:nvSpPr>
        <p:spPr>
          <a:xfrm>
            <a:off x="1970234" y="4225168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252A72-2D47-C34C-A49E-8AEC334A1AE2}"/>
              </a:ext>
            </a:extLst>
          </p:cNvPr>
          <p:cNvSpPr txBox="1"/>
          <p:nvPr/>
        </p:nvSpPr>
        <p:spPr>
          <a:xfrm>
            <a:off x="1356753" y="5595323"/>
            <a:ext cx="978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transaction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F6563C7-5741-5A4E-A770-A7A1CA3327F5}"/>
              </a:ext>
            </a:extLst>
          </p:cNvPr>
          <p:cNvCxnSpPr>
            <a:cxnSpLocks/>
            <a:stCxn id="146" idx="2"/>
            <a:endCxn id="104" idx="0"/>
          </p:cNvCxnSpPr>
          <p:nvPr/>
        </p:nvCxnSpPr>
        <p:spPr>
          <a:xfrm>
            <a:off x="1845864" y="4877044"/>
            <a:ext cx="0" cy="16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6F89446B-78C8-6D4A-BC88-78735CC3DEE3}"/>
              </a:ext>
            </a:extLst>
          </p:cNvPr>
          <p:cNvCxnSpPr>
            <a:cxnSpLocks/>
            <a:stCxn id="155" idx="2"/>
            <a:endCxn id="93" idx="0"/>
          </p:cNvCxnSpPr>
          <p:nvPr/>
        </p:nvCxnSpPr>
        <p:spPr>
          <a:xfrm rot="16200000" flipH="1">
            <a:off x="3685644" y="4155652"/>
            <a:ext cx="221914" cy="3901475"/>
          </a:xfrm>
          <a:prstGeom prst="bentConnector3">
            <a:avLst>
              <a:gd name="adj1" fmla="val 24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10DDCB4-1B92-2844-AC8A-950BA8316467}"/>
              </a:ext>
            </a:extLst>
          </p:cNvPr>
          <p:cNvSpPr txBox="1"/>
          <p:nvPr/>
        </p:nvSpPr>
        <p:spPr>
          <a:xfrm>
            <a:off x="5056212" y="3978496"/>
            <a:ext cx="137270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amendment:</a:t>
            </a:r>
          </a:p>
          <a:p>
            <a:pPr algn="ctr"/>
            <a:r>
              <a:rPr lang="en-US" sz="1000" dirty="0"/>
              <a:t>Modify by a fraction of the difference between our RV and our last proposal</a:t>
            </a: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372C62CC-22A7-BE43-996C-6D0E167F2EEA}"/>
              </a:ext>
            </a:extLst>
          </p:cNvPr>
          <p:cNvCxnSpPr>
            <a:cxnSpLocks/>
            <a:stCxn id="129" idx="3"/>
            <a:endCxn id="81" idx="0"/>
          </p:cNvCxnSpPr>
          <p:nvPr/>
        </p:nvCxnSpPr>
        <p:spPr>
          <a:xfrm>
            <a:off x="3015618" y="3979268"/>
            <a:ext cx="845332" cy="7812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Diamond 227">
            <a:extLst>
              <a:ext uri="{FF2B5EF4-FFF2-40B4-BE49-F238E27FC236}">
                <a16:creationId xmlns:a16="http://schemas.microsoft.com/office/drawing/2014/main" id="{C2334796-0660-9C4C-9E05-FD1C3FF6ED18}"/>
              </a:ext>
            </a:extLst>
          </p:cNvPr>
          <p:cNvSpPr/>
          <p:nvPr/>
        </p:nvSpPr>
        <p:spPr>
          <a:xfrm>
            <a:off x="7908693" y="3213831"/>
            <a:ext cx="1942532" cy="5428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transaction is wanted</a:t>
            </a: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F9BF6C5A-60EC-AF40-9EC0-ACA95CDAF836}"/>
              </a:ext>
            </a:extLst>
          </p:cNvPr>
          <p:cNvCxnSpPr>
            <a:cxnSpLocks/>
            <a:stCxn id="228" idx="1"/>
            <a:endCxn id="235" idx="0"/>
          </p:cNvCxnSpPr>
          <p:nvPr/>
        </p:nvCxnSpPr>
        <p:spPr>
          <a:xfrm rot="10800000" flipV="1">
            <a:off x="7607931" y="3485244"/>
            <a:ext cx="300763" cy="662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2DF8E754-BE42-224D-B23B-12D17E1A282C}"/>
              </a:ext>
            </a:extLst>
          </p:cNvPr>
          <p:cNvSpPr txBox="1"/>
          <p:nvPr/>
        </p:nvSpPr>
        <p:spPr>
          <a:xfrm>
            <a:off x="7561005" y="325018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5207ED3-0376-7044-BEA8-214A6A6C0EC3}"/>
              </a:ext>
            </a:extLst>
          </p:cNvPr>
          <p:cNvSpPr txBox="1"/>
          <p:nvPr/>
        </p:nvSpPr>
        <p:spPr>
          <a:xfrm>
            <a:off x="6921578" y="4148224"/>
            <a:ext cx="137270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request:</a:t>
            </a:r>
          </a:p>
          <a:p>
            <a:pPr algn="ctr"/>
            <a:r>
              <a:rPr lang="en-US" sz="1000" dirty="0"/>
              <a:t>Propose desired price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1F21E29-CE85-FE47-A21D-7BA83543467A}"/>
              </a:ext>
            </a:extLst>
          </p:cNvPr>
          <p:cNvSpPr txBox="1"/>
          <p:nvPr/>
        </p:nvSpPr>
        <p:spPr>
          <a:xfrm>
            <a:off x="8832917" y="3724058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43E524E5-CD1B-AA42-BFCF-EDA2710B375C}"/>
              </a:ext>
            </a:extLst>
          </p:cNvPr>
          <p:cNvCxnSpPr>
            <a:cxnSpLocks/>
            <a:stCxn id="235" idx="2"/>
            <a:endCxn id="93" idx="0"/>
          </p:cNvCxnSpPr>
          <p:nvPr/>
        </p:nvCxnSpPr>
        <p:spPr>
          <a:xfrm rot="5400000">
            <a:off x="5843129" y="4452545"/>
            <a:ext cx="1669013" cy="1860591"/>
          </a:xfrm>
          <a:prstGeom prst="bentConnector3">
            <a:avLst>
              <a:gd name="adj1" fmla="val 894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DAF20442-70D6-9D4A-A047-506C07AE9FCD}"/>
              </a:ext>
            </a:extLst>
          </p:cNvPr>
          <p:cNvSpPr txBox="1"/>
          <p:nvPr/>
        </p:nvSpPr>
        <p:spPr>
          <a:xfrm>
            <a:off x="2587181" y="2684346"/>
            <a:ext cx="124431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Evaluate fraction and RV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02A70C5-FE04-BB49-8945-D88E88AC67BE}"/>
              </a:ext>
            </a:extLst>
          </p:cNvPr>
          <p:cNvCxnSpPr>
            <a:cxnSpLocks/>
            <a:stCxn id="306" idx="2"/>
            <a:endCxn id="58" idx="0"/>
          </p:cNvCxnSpPr>
          <p:nvPr/>
        </p:nvCxnSpPr>
        <p:spPr>
          <a:xfrm>
            <a:off x="3209337" y="3084456"/>
            <a:ext cx="0" cy="14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25487F-84A7-164C-8687-6CE7F47D25E5}"/>
              </a:ext>
            </a:extLst>
          </p:cNvPr>
          <p:cNvCxnSpPr>
            <a:cxnSpLocks/>
            <a:stCxn id="169" idx="2"/>
            <a:endCxn id="93" idx="0"/>
          </p:cNvCxnSpPr>
          <p:nvPr/>
        </p:nvCxnSpPr>
        <p:spPr>
          <a:xfrm>
            <a:off x="5742564" y="4840270"/>
            <a:ext cx="4775" cy="137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E8D544B-1F0C-0F46-A7DF-EE49095F89C3}"/>
              </a:ext>
            </a:extLst>
          </p:cNvPr>
          <p:cNvSpPr txBox="1"/>
          <p:nvPr/>
        </p:nvSpPr>
        <p:spPr>
          <a:xfrm>
            <a:off x="1356753" y="5040325"/>
            <a:ext cx="978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rejection to all others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6A7C799-70E2-6D4D-BB70-68A2123F3773}"/>
              </a:ext>
            </a:extLst>
          </p:cNvPr>
          <p:cNvCxnSpPr>
            <a:cxnSpLocks/>
            <a:stCxn id="104" idx="2"/>
            <a:endCxn id="155" idx="0"/>
          </p:cNvCxnSpPr>
          <p:nvPr/>
        </p:nvCxnSpPr>
        <p:spPr>
          <a:xfrm>
            <a:off x="1845864" y="5440435"/>
            <a:ext cx="0" cy="15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6B661E-0516-EC40-A6AD-58653159D982}"/>
              </a:ext>
            </a:extLst>
          </p:cNvPr>
          <p:cNvSpPr txBox="1"/>
          <p:nvPr/>
        </p:nvSpPr>
        <p:spPr>
          <a:xfrm>
            <a:off x="7654918" y="233662"/>
            <a:ext cx="3855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Medium" panose="020B0503020202020204" pitchFamily="34" charset="0"/>
              </a:rPr>
              <a:t>Negotiable Multilateral Actions</a:t>
            </a:r>
          </a:p>
        </p:txBody>
      </p:sp>
    </p:spTree>
    <p:extLst>
      <p:ext uri="{BB962C8B-B14F-4D97-AF65-F5344CB8AC3E}">
        <p14:creationId xmlns:p14="http://schemas.microsoft.com/office/powerpoint/2010/main" val="145828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D9404-CF1D-004E-BDB1-57B0A1C40B0E}"/>
              </a:ext>
            </a:extLst>
          </p:cNvPr>
          <p:cNvSpPr txBox="1"/>
          <p:nvPr/>
        </p:nvSpPr>
        <p:spPr>
          <a:xfrm>
            <a:off x="4412511" y="212081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 transaction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1EACE6-84A1-454C-88DB-D97F13EFD6F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757529" y="519858"/>
            <a:ext cx="1" cy="2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E271F076-EEBE-0F41-AA81-6C64293A0672}"/>
              </a:ext>
            </a:extLst>
          </p:cNvPr>
          <p:cNvSpPr/>
          <p:nvPr/>
        </p:nvSpPr>
        <p:spPr>
          <a:xfrm>
            <a:off x="4484279" y="816624"/>
            <a:ext cx="2546499" cy="63905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There is incoming message approving old transaction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18B00-61BD-2B46-AD77-91C0B5E409D6}"/>
              </a:ext>
            </a:extLst>
          </p:cNvPr>
          <p:cNvSpPr txBox="1"/>
          <p:nvPr/>
        </p:nvSpPr>
        <p:spPr>
          <a:xfrm>
            <a:off x="3155660" y="1297031"/>
            <a:ext cx="1410580" cy="24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old transaction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6078D99-621D-D84A-9541-8D7959191944}"/>
              </a:ext>
            </a:extLst>
          </p:cNvPr>
          <p:cNvCxnSpPr>
            <a:cxnSpLocks/>
            <a:stCxn id="7" idx="1"/>
            <a:endCxn id="31" idx="0"/>
          </p:cNvCxnSpPr>
          <p:nvPr/>
        </p:nvCxnSpPr>
        <p:spPr>
          <a:xfrm rot="10800000" flipV="1">
            <a:off x="3860951" y="1136153"/>
            <a:ext cx="623329" cy="1608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86422C-ACC6-CA42-847B-7CFB7DA1AD2F}"/>
              </a:ext>
            </a:extLst>
          </p:cNvPr>
          <p:cNvSpPr txBox="1"/>
          <p:nvPr/>
        </p:nvSpPr>
        <p:spPr>
          <a:xfrm>
            <a:off x="4204733" y="89005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99286E-9959-A845-8ECD-04AA8287BD44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 flipH="1">
            <a:off x="5748455" y="1455683"/>
            <a:ext cx="9074" cy="57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AD53DB-E6F7-FF40-B08B-C60C543EAF53}"/>
              </a:ext>
            </a:extLst>
          </p:cNvPr>
          <p:cNvSpPr txBox="1"/>
          <p:nvPr/>
        </p:nvSpPr>
        <p:spPr>
          <a:xfrm>
            <a:off x="5757528" y="1467300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4694989-D579-FA48-A2CA-C88E4D178762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4672012" y="730236"/>
            <a:ext cx="274455" cy="1896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FEB1660-AF53-8849-A9C2-92EA4EED4001}"/>
              </a:ext>
            </a:extLst>
          </p:cNvPr>
          <p:cNvCxnSpPr>
            <a:cxnSpLocks/>
            <a:stCxn id="53" idx="1"/>
            <a:endCxn id="306" idx="0"/>
          </p:cNvCxnSpPr>
          <p:nvPr/>
        </p:nvCxnSpPr>
        <p:spPr>
          <a:xfrm rot="10800000" flipV="1">
            <a:off x="3209338" y="2490634"/>
            <a:ext cx="1334759" cy="1937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650B9E4C-DA15-A246-892C-E33F97FE1A06}"/>
              </a:ext>
            </a:extLst>
          </p:cNvPr>
          <p:cNvSpPr/>
          <p:nvPr/>
        </p:nvSpPr>
        <p:spPr>
          <a:xfrm>
            <a:off x="4544096" y="2030737"/>
            <a:ext cx="2408718" cy="91979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There is incoming message requesting new transaction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9DAAD571-B93C-2F48-9177-FF812A830641}"/>
              </a:ext>
            </a:extLst>
          </p:cNvPr>
          <p:cNvSpPr/>
          <p:nvPr/>
        </p:nvSpPr>
        <p:spPr>
          <a:xfrm>
            <a:off x="2238071" y="3225258"/>
            <a:ext cx="1942532" cy="5428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proposal better than RV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60CADE7-A603-BB44-A61F-89982B172785}"/>
              </a:ext>
            </a:extLst>
          </p:cNvPr>
          <p:cNvCxnSpPr>
            <a:cxnSpLocks/>
            <a:stCxn id="53" idx="3"/>
            <a:endCxn id="228" idx="0"/>
          </p:cNvCxnSpPr>
          <p:nvPr/>
        </p:nvCxnSpPr>
        <p:spPr>
          <a:xfrm>
            <a:off x="6952814" y="2490635"/>
            <a:ext cx="1927145" cy="7231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CA229CD-F950-1A4A-A8B7-BA548A5490B0}"/>
              </a:ext>
            </a:extLst>
          </p:cNvPr>
          <p:cNvCxnSpPr>
            <a:cxnSpLocks/>
            <a:stCxn id="58" idx="3"/>
            <a:endCxn id="169" idx="0"/>
          </p:cNvCxnSpPr>
          <p:nvPr/>
        </p:nvCxnSpPr>
        <p:spPr>
          <a:xfrm>
            <a:off x="4180603" y="3496672"/>
            <a:ext cx="532697" cy="10584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75DF6B-306A-9649-9349-A3091EA1388C}"/>
              </a:ext>
            </a:extLst>
          </p:cNvPr>
          <p:cNvSpPr txBox="1"/>
          <p:nvPr/>
        </p:nvSpPr>
        <p:spPr>
          <a:xfrm>
            <a:off x="4402320" y="6217347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786FDB8-8CE3-BE4F-9E12-EA9D34A464FF}"/>
              </a:ext>
            </a:extLst>
          </p:cNvPr>
          <p:cNvCxnSpPr>
            <a:cxnSpLocks/>
            <a:stCxn id="228" idx="2"/>
            <a:endCxn id="93" idx="0"/>
          </p:cNvCxnSpPr>
          <p:nvPr/>
        </p:nvCxnSpPr>
        <p:spPr>
          <a:xfrm rot="5400000">
            <a:off x="6083305" y="3420692"/>
            <a:ext cx="2460689" cy="3132620"/>
          </a:xfrm>
          <a:prstGeom prst="bentConnector3">
            <a:avLst>
              <a:gd name="adj1" fmla="val 92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A316F38-7988-CC44-A78A-4C9BC275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278" y="5865393"/>
            <a:ext cx="2225874" cy="70390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591035C-E471-8E40-902F-303D4AD5A9EA}"/>
              </a:ext>
            </a:extLst>
          </p:cNvPr>
          <p:cNvSpPr txBox="1"/>
          <p:nvPr/>
        </p:nvSpPr>
        <p:spPr>
          <a:xfrm>
            <a:off x="4275062" y="225474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F35949-EC67-EF4A-AD3B-A57332ACCFB9}"/>
              </a:ext>
            </a:extLst>
          </p:cNvPr>
          <p:cNvSpPr txBox="1"/>
          <p:nvPr/>
        </p:nvSpPr>
        <p:spPr>
          <a:xfrm>
            <a:off x="6921578" y="2225381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A52566D7-98E7-7444-BDA7-1C0A830B3696}"/>
              </a:ext>
            </a:extLst>
          </p:cNvPr>
          <p:cNvCxnSpPr>
            <a:cxnSpLocks/>
            <a:stCxn id="58" idx="1"/>
            <a:endCxn id="146" idx="0"/>
          </p:cNvCxnSpPr>
          <p:nvPr/>
        </p:nvCxnSpPr>
        <p:spPr>
          <a:xfrm rot="10800000" flipV="1">
            <a:off x="1845865" y="3496672"/>
            <a:ext cx="392207" cy="350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58849E0-C53F-B44A-8E54-DFFB5C737FAD}"/>
              </a:ext>
            </a:extLst>
          </p:cNvPr>
          <p:cNvSpPr txBox="1"/>
          <p:nvPr/>
        </p:nvSpPr>
        <p:spPr>
          <a:xfrm>
            <a:off x="1901953" y="3304512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6FB3CD-83FB-4B47-977E-5F196FA67E32}"/>
              </a:ext>
            </a:extLst>
          </p:cNvPr>
          <p:cNvSpPr txBox="1"/>
          <p:nvPr/>
        </p:nvSpPr>
        <p:spPr>
          <a:xfrm>
            <a:off x="4121990" y="3287612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3DFBCB-22CE-434F-9425-96324FB7146A}"/>
              </a:ext>
            </a:extLst>
          </p:cNvPr>
          <p:cNvSpPr txBox="1"/>
          <p:nvPr/>
        </p:nvSpPr>
        <p:spPr>
          <a:xfrm>
            <a:off x="1356753" y="3847168"/>
            <a:ext cx="978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approval to that offer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252A72-2D47-C34C-A49E-8AEC334A1AE2}"/>
              </a:ext>
            </a:extLst>
          </p:cNvPr>
          <p:cNvSpPr txBox="1"/>
          <p:nvPr/>
        </p:nvSpPr>
        <p:spPr>
          <a:xfrm>
            <a:off x="1356753" y="5277823"/>
            <a:ext cx="978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transaction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F6563C7-5741-5A4E-A770-A7A1CA3327F5}"/>
              </a:ext>
            </a:extLst>
          </p:cNvPr>
          <p:cNvCxnSpPr>
            <a:cxnSpLocks/>
            <a:stCxn id="146" idx="2"/>
            <a:endCxn id="104" idx="0"/>
          </p:cNvCxnSpPr>
          <p:nvPr/>
        </p:nvCxnSpPr>
        <p:spPr>
          <a:xfrm>
            <a:off x="1845864" y="4247278"/>
            <a:ext cx="0" cy="33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6F89446B-78C8-6D4A-BC88-78735CC3DEE3}"/>
              </a:ext>
            </a:extLst>
          </p:cNvPr>
          <p:cNvCxnSpPr>
            <a:cxnSpLocks/>
            <a:stCxn id="155" idx="2"/>
            <a:endCxn id="93" idx="0"/>
          </p:cNvCxnSpPr>
          <p:nvPr/>
        </p:nvCxnSpPr>
        <p:spPr>
          <a:xfrm rot="16200000" flipH="1">
            <a:off x="3526894" y="3996902"/>
            <a:ext cx="539414" cy="3901475"/>
          </a:xfrm>
          <a:prstGeom prst="bentConnector3">
            <a:avLst>
              <a:gd name="adj1" fmla="val 676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10DDCB4-1B92-2844-AC8A-950BA8316467}"/>
              </a:ext>
            </a:extLst>
          </p:cNvPr>
          <p:cNvSpPr txBox="1"/>
          <p:nvPr/>
        </p:nvSpPr>
        <p:spPr>
          <a:xfrm>
            <a:off x="4026948" y="4555122"/>
            <a:ext cx="137270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rejection</a:t>
            </a:r>
          </a:p>
        </p:txBody>
      </p:sp>
      <p:sp>
        <p:nvSpPr>
          <p:cNvPr id="228" name="Diamond 227">
            <a:extLst>
              <a:ext uri="{FF2B5EF4-FFF2-40B4-BE49-F238E27FC236}">
                <a16:creationId xmlns:a16="http://schemas.microsoft.com/office/drawing/2014/main" id="{C2334796-0660-9C4C-9E05-FD1C3FF6ED18}"/>
              </a:ext>
            </a:extLst>
          </p:cNvPr>
          <p:cNvSpPr/>
          <p:nvPr/>
        </p:nvSpPr>
        <p:spPr>
          <a:xfrm>
            <a:off x="7908693" y="3213831"/>
            <a:ext cx="1942532" cy="5428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transaction is wanted</a:t>
            </a: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F9BF6C5A-60EC-AF40-9EC0-ACA95CDAF836}"/>
              </a:ext>
            </a:extLst>
          </p:cNvPr>
          <p:cNvCxnSpPr>
            <a:cxnSpLocks/>
            <a:stCxn id="228" idx="1"/>
            <a:endCxn id="235" idx="0"/>
          </p:cNvCxnSpPr>
          <p:nvPr/>
        </p:nvCxnSpPr>
        <p:spPr>
          <a:xfrm rot="10800000" flipV="1">
            <a:off x="7607931" y="3485244"/>
            <a:ext cx="300763" cy="662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2DF8E754-BE42-224D-B23B-12D17E1A282C}"/>
              </a:ext>
            </a:extLst>
          </p:cNvPr>
          <p:cNvSpPr txBox="1"/>
          <p:nvPr/>
        </p:nvSpPr>
        <p:spPr>
          <a:xfrm>
            <a:off x="7561005" y="325018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5207ED3-0376-7044-BEA8-214A6A6C0EC3}"/>
              </a:ext>
            </a:extLst>
          </p:cNvPr>
          <p:cNvSpPr txBox="1"/>
          <p:nvPr/>
        </p:nvSpPr>
        <p:spPr>
          <a:xfrm>
            <a:off x="6921578" y="4148224"/>
            <a:ext cx="137270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request:</a:t>
            </a:r>
          </a:p>
          <a:p>
            <a:pPr algn="ctr"/>
            <a:r>
              <a:rPr lang="en-US" sz="1000" dirty="0"/>
              <a:t>Propose desired price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1F21E29-CE85-FE47-A21D-7BA83543467A}"/>
              </a:ext>
            </a:extLst>
          </p:cNvPr>
          <p:cNvSpPr txBox="1"/>
          <p:nvPr/>
        </p:nvSpPr>
        <p:spPr>
          <a:xfrm>
            <a:off x="8832917" y="3724058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43E524E5-CD1B-AA42-BFCF-EDA2710B375C}"/>
              </a:ext>
            </a:extLst>
          </p:cNvPr>
          <p:cNvCxnSpPr>
            <a:cxnSpLocks/>
            <a:stCxn id="235" idx="2"/>
            <a:endCxn id="93" idx="0"/>
          </p:cNvCxnSpPr>
          <p:nvPr/>
        </p:nvCxnSpPr>
        <p:spPr>
          <a:xfrm rot="5400000">
            <a:off x="5843129" y="4452545"/>
            <a:ext cx="1669013" cy="1860591"/>
          </a:xfrm>
          <a:prstGeom prst="bentConnector3">
            <a:avLst>
              <a:gd name="adj1" fmla="val 894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2155D317-DB32-FD49-92FF-97AD3C250FBC}"/>
              </a:ext>
            </a:extLst>
          </p:cNvPr>
          <p:cNvSpPr txBox="1"/>
          <p:nvPr/>
        </p:nvSpPr>
        <p:spPr>
          <a:xfrm>
            <a:off x="7654918" y="233662"/>
            <a:ext cx="4392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Medium" panose="020B0503020202020204" pitchFamily="34" charset="0"/>
              </a:rPr>
              <a:t>Non-negotiable Multilateral Actions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AF20442-70D6-9D4A-A047-506C07AE9FCD}"/>
              </a:ext>
            </a:extLst>
          </p:cNvPr>
          <p:cNvSpPr txBox="1"/>
          <p:nvPr/>
        </p:nvSpPr>
        <p:spPr>
          <a:xfrm>
            <a:off x="2587181" y="2684346"/>
            <a:ext cx="124431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Evaluate RV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02A70C5-FE04-BB49-8945-D88E88AC67BE}"/>
              </a:ext>
            </a:extLst>
          </p:cNvPr>
          <p:cNvCxnSpPr>
            <a:cxnSpLocks/>
            <a:stCxn id="306" idx="2"/>
            <a:endCxn id="58" idx="0"/>
          </p:cNvCxnSpPr>
          <p:nvPr/>
        </p:nvCxnSpPr>
        <p:spPr>
          <a:xfrm>
            <a:off x="3209337" y="2930567"/>
            <a:ext cx="0" cy="29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E8D544B-1F0C-0F46-A7DF-EE49095F89C3}"/>
              </a:ext>
            </a:extLst>
          </p:cNvPr>
          <p:cNvSpPr txBox="1"/>
          <p:nvPr/>
        </p:nvSpPr>
        <p:spPr>
          <a:xfrm>
            <a:off x="1356753" y="4586854"/>
            <a:ext cx="978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rejection to all others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6A7C799-70E2-6D4D-BB70-68A2123F3773}"/>
              </a:ext>
            </a:extLst>
          </p:cNvPr>
          <p:cNvCxnSpPr>
            <a:cxnSpLocks/>
            <a:stCxn id="104" idx="2"/>
            <a:endCxn id="155" idx="0"/>
          </p:cNvCxnSpPr>
          <p:nvPr/>
        </p:nvCxnSpPr>
        <p:spPr>
          <a:xfrm>
            <a:off x="1845864" y="4986964"/>
            <a:ext cx="0" cy="29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5002A80-E3B6-3F4A-8A9F-B38E768421FD}"/>
              </a:ext>
            </a:extLst>
          </p:cNvPr>
          <p:cNvCxnSpPr>
            <a:cxnSpLocks/>
            <a:stCxn id="169" idx="2"/>
            <a:endCxn id="93" idx="0"/>
          </p:cNvCxnSpPr>
          <p:nvPr/>
        </p:nvCxnSpPr>
        <p:spPr>
          <a:xfrm rot="16200000" flipH="1">
            <a:off x="4522317" y="4992325"/>
            <a:ext cx="1416004" cy="1034039"/>
          </a:xfrm>
          <a:prstGeom prst="bentConnector3">
            <a:avLst>
              <a:gd name="adj1" fmla="val 87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1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D9404-CF1D-004E-BDB1-57B0A1C40B0E}"/>
              </a:ext>
            </a:extLst>
          </p:cNvPr>
          <p:cNvSpPr txBox="1"/>
          <p:nvPr/>
        </p:nvSpPr>
        <p:spPr>
          <a:xfrm>
            <a:off x="4412511" y="212081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 transaction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1EACE6-84A1-454C-88DB-D97F13EFD6F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757529" y="519858"/>
            <a:ext cx="1" cy="2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E271F076-EEBE-0F41-AA81-6C64293A0672}"/>
              </a:ext>
            </a:extLst>
          </p:cNvPr>
          <p:cNvSpPr/>
          <p:nvPr/>
        </p:nvSpPr>
        <p:spPr>
          <a:xfrm>
            <a:off x="4484279" y="816624"/>
            <a:ext cx="2546499" cy="63905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There is incoming message approving old transaction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18B00-61BD-2B46-AD77-91C0B5E409D6}"/>
              </a:ext>
            </a:extLst>
          </p:cNvPr>
          <p:cNvSpPr txBox="1"/>
          <p:nvPr/>
        </p:nvSpPr>
        <p:spPr>
          <a:xfrm>
            <a:off x="3155660" y="1297031"/>
            <a:ext cx="1410580" cy="24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old transaction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6078D99-621D-D84A-9541-8D7959191944}"/>
              </a:ext>
            </a:extLst>
          </p:cNvPr>
          <p:cNvCxnSpPr>
            <a:cxnSpLocks/>
            <a:stCxn id="7" idx="1"/>
            <a:endCxn id="31" idx="0"/>
          </p:cNvCxnSpPr>
          <p:nvPr/>
        </p:nvCxnSpPr>
        <p:spPr>
          <a:xfrm rot="10800000" flipV="1">
            <a:off x="3860951" y="1136153"/>
            <a:ext cx="623329" cy="1608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86422C-ACC6-CA42-847B-7CFB7DA1AD2F}"/>
              </a:ext>
            </a:extLst>
          </p:cNvPr>
          <p:cNvSpPr txBox="1"/>
          <p:nvPr/>
        </p:nvSpPr>
        <p:spPr>
          <a:xfrm>
            <a:off x="4204733" y="89005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99286E-9959-A845-8ECD-04AA8287BD44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 flipH="1">
            <a:off x="5748455" y="1455683"/>
            <a:ext cx="9074" cy="57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AD53DB-E6F7-FF40-B08B-C60C543EAF53}"/>
              </a:ext>
            </a:extLst>
          </p:cNvPr>
          <p:cNvSpPr txBox="1"/>
          <p:nvPr/>
        </p:nvSpPr>
        <p:spPr>
          <a:xfrm>
            <a:off x="5757528" y="1467300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4694989-D579-FA48-A2CA-C88E4D178762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4672012" y="730236"/>
            <a:ext cx="274455" cy="1896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FEB1660-AF53-8849-A9C2-92EA4EED4001}"/>
              </a:ext>
            </a:extLst>
          </p:cNvPr>
          <p:cNvCxnSpPr>
            <a:cxnSpLocks/>
            <a:stCxn id="53" idx="1"/>
            <a:endCxn id="146" idx="0"/>
          </p:cNvCxnSpPr>
          <p:nvPr/>
        </p:nvCxnSpPr>
        <p:spPr>
          <a:xfrm rot="10800000" flipV="1">
            <a:off x="2824086" y="2490635"/>
            <a:ext cx="1720010" cy="794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650B9E4C-DA15-A246-892C-E33F97FE1A06}"/>
              </a:ext>
            </a:extLst>
          </p:cNvPr>
          <p:cNvSpPr/>
          <p:nvPr/>
        </p:nvSpPr>
        <p:spPr>
          <a:xfrm>
            <a:off x="4544096" y="2030737"/>
            <a:ext cx="2408718" cy="91979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There is incoming message requesting new transaction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60CADE7-A603-BB44-A61F-89982B172785}"/>
              </a:ext>
            </a:extLst>
          </p:cNvPr>
          <p:cNvCxnSpPr>
            <a:cxnSpLocks/>
            <a:stCxn id="53" idx="3"/>
            <a:endCxn id="228" idx="0"/>
          </p:cNvCxnSpPr>
          <p:nvPr/>
        </p:nvCxnSpPr>
        <p:spPr>
          <a:xfrm>
            <a:off x="6952814" y="2490635"/>
            <a:ext cx="1927145" cy="7231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75DF6B-306A-9649-9349-A3091EA1388C}"/>
              </a:ext>
            </a:extLst>
          </p:cNvPr>
          <p:cNvSpPr txBox="1"/>
          <p:nvPr/>
        </p:nvSpPr>
        <p:spPr>
          <a:xfrm>
            <a:off x="4402320" y="6217347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786FDB8-8CE3-BE4F-9E12-EA9D34A464FF}"/>
              </a:ext>
            </a:extLst>
          </p:cNvPr>
          <p:cNvCxnSpPr>
            <a:cxnSpLocks/>
            <a:stCxn id="228" idx="2"/>
            <a:endCxn id="93" idx="0"/>
          </p:cNvCxnSpPr>
          <p:nvPr/>
        </p:nvCxnSpPr>
        <p:spPr>
          <a:xfrm rot="5400000">
            <a:off x="6083305" y="3420692"/>
            <a:ext cx="2460689" cy="3132620"/>
          </a:xfrm>
          <a:prstGeom prst="bentConnector3">
            <a:avLst>
              <a:gd name="adj1" fmla="val 92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A316F38-7988-CC44-A78A-4C9BC275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278" y="5865393"/>
            <a:ext cx="2225874" cy="70390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591035C-E471-8E40-902F-303D4AD5A9EA}"/>
              </a:ext>
            </a:extLst>
          </p:cNvPr>
          <p:cNvSpPr txBox="1"/>
          <p:nvPr/>
        </p:nvSpPr>
        <p:spPr>
          <a:xfrm>
            <a:off x="4275062" y="225474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F35949-EC67-EF4A-AD3B-A57332ACCFB9}"/>
              </a:ext>
            </a:extLst>
          </p:cNvPr>
          <p:cNvSpPr txBox="1"/>
          <p:nvPr/>
        </p:nvSpPr>
        <p:spPr>
          <a:xfrm>
            <a:off x="6921578" y="2225381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3DFBCB-22CE-434F-9425-96324FB7146A}"/>
              </a:ext>
            </a:extLst>
          </p:cNvPr>
          <p:cNvSpPr txBox="1"/>
          <p:nvPr/>
        </p:nvSpPr>
        <p:spPr>
          <a:xfrm>
            <a:off x="2334975" y="3285189"/>
            <a:ext cx="978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approval to that offer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252A72-2D47-C34C-A49E-8AEC334A1AE2}"/>
              </a:ext>
            </a:extLst>
          </p:cNvPr>
          <p:cNvSpPr txBox="1"/>
          <p:nvPr/>
        </p:nvSpPr>
        <p:spPr>
          <a:xfrm>
            <a:off x="2334975" y="4586892"/>
            <a:ext cx="978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transaction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F6563C7-5741-5A4E-A770-A7A1CA3327F5}"/>
              </a:ext>
            </a:extLst>
          </p:cNvPr>
          <p:cNvCxnSpPr>
            <a:cxnSpLocks/>
            <a:stCxn id="146" idx="2"/>
            <a:endCxn id="155" idx="0"/>
          </p:cNvCxnSpPr>
          <p:nvPr/>
        </p:nvCxnSpPr>
        <p:spPr>
          <a:xfrm>
            <a:off x="2824086" y="3685299"/>
            <a:ext cx="0" cy="90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6F89446B-78C8-6D4A-BC88-78735CC3DEE3}"/>
              </a:ext>
            </a:extLst>
          </p:cNvPr>
          <p:cNvCxnSpPr>
            <a:cxnSpLocks/>
            <a:stCxn id="155" idx="2"/>
            <a:endCxn id="93" idx="0"/>
          </p:cNvCxnSpPr>
          <p:nvPr/>
        </p:nvCxnSpPr>
        <p:spPr>
          <a:xfrm rot="16200000" flipH="1">
            <a:off x="3670540" y="4140547"/>
            <a:ext cx="1230345" cy="2923253"/>
          </a:xfrm>
          <a:prstGeom prst="bentConnector3">
            <a:avLst>
              <a:gd name="adj1" fmla="val 861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Diamond 227">
            <a:extLst>
              <a:ext uri="{FF2B5EF4-FFF2-40B4-BE49-F238E27FC236}">
                <a16:creationId xmlns:a16="http://schemas.microsoft.com/office/drawing/2014/main" id="{C2334796-0660-9C4C-9E05-FD1C3FF6ED18}"/>
              </a:ext>
            </a:extLst>
          </p:cNvPr>
          <p:cNvSpPr/>
          <p:nvPr/>
        </p:nvSpPr>
        <p:spPr>
          <a:xfrm>
            <a:off x="7908693" y="3213831"/>
            <a:ext cx="1942532" cy="5428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transaction is wanted</a:t>
            </a: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F9BF6C5A-60EC-AF40-9EC0-ACA95CDAF836}"/>
              </a:ext>
            </a:extLst>
          </p:cNvPr>
          <p:cNvCxnSpPr>
            <a:cxnSpLocks/>
            <a:stCxn id="228" idx="1"/>
            <a:endCxn id="235" idx="0"/>
          </p:cNvCxnSpPr>
          <p:nvPr/>
        </p:nvCxnSpPr>
        <p:spPr>
          <a:xfrm rot="10800000" flipV="1">
            <a:off x="7607931" y="3485244"/>
            <a:ext cx="300763" cy="662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2DF8E754-BE42-224D-B23B-12D17E1A282C}"/>
              </a:ext>
            </a:extLst>
          </p:cNvPr>
          <p:cNvSpPr txBox="1"/>
          <p:nvPr/>
        </p:nvSpPr>
        <p:spPr>
          <a:xfrm>
            <a:off x="7561005" y="325018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5207ED3-0376-7044-BEA8-214A6A6C0EC3}"/>
              </a:ext>
            </a:extLst>
          </p:cNvPr>
          <p:cNvSpPr txBox="1"/>
          <p:nvPr/>
        </p:nvSpPr>
        <p:spPr>
          <a:xfrm>
            <a:off x="6921578" y="4148224"/>
            <a:ext cx="137270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request:</a:t>
            </a:r>
          </a:p>
          <a:p>
            <a:pPr algn="ctr"/>
            <a:r>
              <a:rPr lang="en-US" sz="1000" dirty="0"/>
              <a:t>Propose desired price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1F21E29-CE85-FE47-A21D-7BA83543467A}"/>
              </a:ext>
            </a:extLst>
          </p:cNvPr>
          <p:cNvSpPr txBox="1"/>
          <p:nvPr/>
        </p:nvSpPr>
        <p:spPr>
          <a:xfrm>
            <a:off x="8832917" y="3724058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43E524E5-CD1B-AA42-BFCF-EDA2710B375C}"/>
              </a:ext>
            </a:extLst>
          </p:cNvPr>
          <p:cNvCxnSpPr>
            <a:cxnSpLocks/>
            <a:stCxn id="235" idx="2"/>
            <a:endCxn id="93" idx="0"/>
          </p:cNvCxnSpPr>
          <p:nvPr/>
        </p:nvCxnSpPr>
        <p:spPr>
          <a:xfrm rot="5400000">
            <a:off x="5843129" y="4452545"/>
            <a:ext cx="1669013" cy="1860591"/>
          </a:xfrm>
          <a:prstGeom prst="bentConnector3">
            <a:avLst>
              <a:gd name="adj1" fmla="val 894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2155D317-DB32-FD49-92FF-97AD3C250FBC}"/>
              </a:ext>
            </a:extLst>
          </p:cNvPr>
          <p:cNvSpPr txBox="1"/>
          <p:nvPr/>
        </p:nvSpPr>
        <p:spPr>
          <a:xfrm>
            <a:off x="7654918" y="233662"/>
            <a:ext cx="3959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Medium" panose="020B0503020202020204" pitchFamily="34" charset="0"/>
              </a:rPr>
              <a:t>Bidirectional</a:t>
            </a:r>
          </a:p>
          <a:p>
            <a:r>
              <a:rPr lang="en-US" sz="2000" dirty="0">
                <a:latin typeface="Avenir Next Medium" panose="020B0503020202020204" pitchFamily="34" charset="0"/>
              </a:rPr>
              <a:t>Compulsory Multilateral Actions</a:t>
            </a:r>
          </a:p>
        </p:txBody>
      </p:sp>
    </p:spTree>
    <p:extLst>
      <p:ext uri="{BB962C8B-B14F-4D97-AF65-F5344CB8AC3E}">
        <p14:creationId xmlns:p14="http://schemas.microsoft.com/office/powerpoint/2010/main" val="9740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D9404-CF1D-004E-BDB1-57B0A1C40B0E}"/>
              </a:ext>
            </a:extLst>
          </p:cNvPr>
          <p:cNvSpPr txBox="1"/>
          <p:nvPr/>
        </p:nvSpPr>
        <p:spPr>
          <a:xfrm>
            <a:off x="4412511" y="212081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 transaction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1EACE6-84A1-454C-88DB-D97F13EFD6F7}"/>
              </a:ext>
            </a:extLst>
          </p:cNvPr>
          <p:cNvCxnSpPr>
            <a:cxnSpLocks/>
            <a:stCxn id="4" idx="2"/>
            <a:endCxn id="53" idx="0"/>
          </p:cNvCxnSpPr>
          <p:nvPr/>
        </p:nvCxnSpPr>
        <p:spPr>
          <a:xfrm flipH="1">
            <a:off x="5748455" y="519858"/>
            <a:ext cx="9075" cy="151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99286E-9959-A845-8ECD-04AA8287BD44}"/>
              </a:ext>
            </a:extLst>
          </p:cNvPr>
          <p:cNvCxnSpPr>
            <a:cxnSpLocks/>
            <a:stCxn id="53" idx="2"/>
            <a:endCxn id="93" idx="0"/>
          </p:cNvCxnSpPr>
          <p:nvPr/>
        </p:nvCxnSpPr>
        <p:spPr>
          <a:xfrm flipH="1">
            <a:off x="5747339" y="2950533"/>
            <a:ext cx="1116" cy="326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FEB1660-AF53-8849-A9C2-92EA4EED4001}"/>
              </a:ext>
            </a:extLst>
          </p:cNvPr>
          <p:cNvCxnSpPr>
            <a:cxnSpLocks/>
            <a:stCxn id="53" idx="1"/>
            <a:endCxn id="146" idx="0"/>
          </p:cNvCxnSpPr>
          <p:nvPr/>
        </p:nvCxnSpPr>
        <p:spPr>
          <a:xfrm rot="10800000" flipV="1">
            <a:off x="2824086" y="2490635"/>
            <a:ext cx="1720010" cy="794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650B9E4C-DA15-A246-892C-E33F97FE1A06}"/>
              </a:ext>
            </a:extLst>
          </p:cNvPr>
          <p:cNvSpPr/>
          <p:nvPr/>
        </p:nvSpPr>
        <p:spPr>
          <a:xfrm>
            <a:off x="4544096" y="2030737"/>
            <a:ext cx="2408718" cy="91979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There is incoming message requesting new transaction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75DF6B-306A-9649-9349-A3091EA1388C}"/>
              </a:ext>
            </a:extLst>
          </p:cNvPr>
          <p:cNvSpPr txBox="1"/>
          <p:nvPr/>
        </p:nvSpPr>
        <p:spPr>
          <a:xfrm>
            <a:off x="4402320" y="6217347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A316F38-7988-CC44-A78A-4C9BC275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278" y="5865393"/>
            <a:ext cx="2225874" cy="70390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591035C-E471-8E40-902F-303D4AD5A9EA}"/>
              </a:ext>
            </a:extLst>
          </p:cNvPr>
          <p:cNvSpPr txBox="1"/>
          <p:nvPr/>
        </p:nvSpPr>
        <p:spPr>
          <a:xfrm>
            <a:off x="4275062" y="225474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F35949-EC67-EF4A-AD3B-A57332ACCFB9}"/>
              </a:ext>
            </a:extLst>
          </p:cNvPr>
          <p:cNvSpPr txBox="1"/>
          <p:nvPr/>
        </p:nvSpPr>
        <p:spPr>
          <a:xfrm>
            <a:off x="5701269" y="2922985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3DFBCB-22CE-434F-9425-96324FB7146A}"/>
              </a:ext>
            </a:extLst>
          </p:cNvPr>
          <p:cNvSpPr txBox="1"/>
          <p:nvPr/>
        </p:nvSpPr>
        <p:spPr>
          <a:xfrm>
            <a:off x="2334975" y="3285189"/>
            <a:ext cx="978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approval to that offer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252A72-2D47-C34C-A49E-8AEC334A1AE2}"/>
              </a:ext>
            </a:extLst>
          </p:cNvPr>
          <p:cNvSpPr txBox="1"/>
          <p:nvPr/>
        </p:nvSpPr>
        <p:spPr>
          <a:xfrm>
            <a:off x="2334975" y="4586892"/>
            <a:ext cx="978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transaction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F6563C7-5741-5A4E-A770-A7A1CA3327F5}"/>
              </a:ext>
            </a:extLst>
          </p:cNvPr>
          <p:cNvCxnSpPr>
            <a:cxnSpLocks/>
            <a:stCxn id="146" idx="2"/>
            <a:endCxn id="155" idx="0"/>
          </p:cNvCxnSpPr>
          <p:nvPr/>
        </p:nvCxnSpPr>
        <p:spPr>
          <a:xfrm>
            <a:off x="2824086" y="3685299"/>
            <a:ext cx="0" cy="90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6F89446B-78C8-6D4A-BC88-78735CC3DEE3}"/>
              </a:ext>
            </a:extLst>
          </p:cNvPr>
          <p:cNvCxnSpPr>
            <a:cxnSpLocks/>
            <a:stCxn id="155" idx="2"/>
            <a:endCxn id="93" idx="0"/>
          </p:cNvCxnSpPr>
          <p:nvPr/>
        </p:nvCxnSpPr>
        <p:spPr>
          <a:xfrm rot="16200000" flipH="1">
            <a:off x="3670540" y="4140547"/>
            <a:ext cx="1230345" cy="2923253"/>
          </a:xfrm>
          <a:prstGeom prst="bentConnector3">
            <a:avLst>
              <a:gd name="adj1" fmla="val 861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2155D317-DB32-FD49-92FF-97AD3C250FBC}"/>
              </a:ext>
            </a:extLst>
          </p:cNvPr>
          <p:cNvSpPr txBox="1"/>
          <p:nvPr/>
        </p:nvSpPr>
        <p:spPr>
          <a:xfrm>
            <a:off x="7654918" y="233662"/>
            <a:ext cx="3693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Medium" panose="020B0503020202020204" pitchFamily="34" charset="0"/>
              </a:rPr>
              <a:t>Unidirectional Compulsory </a:t>
            </a:r>
          </a:p>
          <a:p>
            <a:r>
              <a:rPr lang="en-US" sz="2000" dirty="0">
                <a:latin typeface="Avenir Next Medium" panose="020B0503020202020204" pitchFamily="34" charset="0"/>
              </a:rPr>
              <a:t>Multilateral Actions (Receiver)</a:t>
            </a:r>
          </a:p>
        </p:txBody>
      </p:sp>
    </p:spTree>
    <p:extLst>
      <p:ext uri="{BB962C8B-B14F-4D97-AF65-F5344CB8AC3E}">
        <p14:creationId xmlns:p14="http://schemas.microsoft.com/office/powerpoint/2010/main" val="108050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D9404-CF1D-004E-BDB1-57B0A1C40B0E}"/>
              </a:ext>
            </a:extLst>
          </p:cNvPr>
          <p:cNvSpPr txBox="1"/>
          <p:nvPr/>
        </p:nvSpPr>
        <p:spPr>
          <a:xfrm>
            <a:off x="4412511" y="212081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 transaction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1EACE6-84A1-454C-88DB-D97F13EFD6F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757529" y="519858"/>
            <a:ext cx="1" cy="2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E271F076-EEBE-0F41-AA81-6C64293A0672}"/>
              </a:ext>
            </a:extLst>
          </p:cNvPr>
          <p:cNvSpPr/>
          <p:nvPr/>
        </p:nvSpPr>
        <p:spPr>
          <a:xfrm>
            <a:off x="4484279" y="816624"/>
            <a:ext cx="2546499" cy="63905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There is incoming message approving old transaction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18B00-61BD-2B46-AD77-91C0B5E409D6}"/>
              </a:ext>
            </a:extLst>
          </p:cNvPr>
          <p:cNvSpPr txBox="1"/>
          <p:nvPr/>
        </p:nvSpPr>
        <p:spPr>
          <a:xfrm>
            <a:off x="3155660" y="1297031"/>
            <a:ext cx="1410580" cy="24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old transaction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6078D99-621D-D84A-9541-8D7959191944}"/>
              </a:ext>
            </a:extLst>
          </p:cNvPr>
          <p:cNvCxnSpPr>
            <a:cxnSpLocks/>
            <a:stCxn id="7" idx="1"/>
            <a:endCxn id="31" idx="0"/>
          </p:cNvCxnSpPr>
          <p:nvPr/>
        </p:nvCxnSpPr>
        <p:spPr>
          <a:xfrm rot="10800000" flipV="1">
            <a:off x="3860951" y="1136153"/>
            <a:ext cx="623329" cy="1608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86422C-ACC6-CA42-847B-7CFB7DA1AD2F}"/>
              </a:ext>
            </a:extLst>
          </p:cNvPr>
          <p:cNvSpPr txBox="1"/>
          <p:nvPr/>
        </p:nvSpPr>
        <p:spPr>
          <a:xfrm>
            <a:off x="4204733" y="890059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99286E-9959-A845-8ECD-04AA8287BD44}"/>
              </a:ext>
            </a:extLst>
          </p:cNvPr>
          <p:cNvCxnSpPr>
            <a:cxnSpLocks/>
            <a:stCxn id="7" idx="2"/>
            <a:endCxn id="228" idx="0"/>
          </p:cNvCxnSpPr>
          <p:nvPr/>
        </p:nvCxnSpPr>
        <p:spPr>
          <a:xfrm flipH="1">
            <a:off x="5757528" y="1455683"/>
            <a:ext cx="1" cy="61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AD53DB-E6F7-FF40-B08B-C60C543EAF53}"/>
              </a:ext>
            </a:extLst>
          </p:cNvPr>
          <p:cNvSpPr txBox="1"/>
          <p:nvPr/>
        </p:nvSpPr>
        <p:spPr>
          <a:xfrm>
            <a:off x="5757528" y="1467300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4694989-D579-FA48-A2CA-C88E4D178762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4672012" y="730236"/>
            <a:ext cx="274455" cy="1896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75DF6B-306A-9649-9349-A3091EA1388C}"/>
              </a:ext>
            </a:extLst>
          </p:cNvPr>
          <p:cNvSpPr txBox="1"/>
          <p:nvPr/>
        </p:nvSpPr>
        <p:spPr>
          <a:xfrm>
            <a:off x="4402320" y="6217347"/>
            <a:ext cx="2690038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A316F38-7988-CC44-A78A-4C9BC275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278" y="5865393"/>
            <a:ext cx="2225874" cy="703909"/>
          </a:xfrm>
          <a:prstGeom prst="rect">
            <a:avLst/>
          </a:prstGeom>
        </p:spPr>
      </p:pic>
      <p:sp>
        <p:nvSpPr>
          <p:cNvPr id="228" name="Diamond 227">
            <a:extLst>
              <a:ext uri="{FF2B5EF4-FFF2-40B4-BE49-F238E27FC236}">
                <a16:creationId xmlns:a16="http://schemas.microsoft.com/office/drawing/2014/main" id="{C2334796-0660-9C4C-9E05-FD1C3FF6ED18}"/>
              </a:ext>
            </a:extLst>
          </p:cNvPr>
          <p:cNvSpPr/>
          <p:nvPr/>
        </p:nvSpPr>
        <p:spPr>
          <a:xfrm>
            <a:off x="4786262" y="2074079"/>
            <a:ext cx="1942532" cy="5428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transaction is wanted</a:t>
            </a: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F9BF6C5A-60EC-AF40-9EC0-ACA95CDAF836}"/>
              </a:ext>
            </a:extLst>
          </p:cNvPr>
          <p:cNvCxnSpPr>
            <a:cxnSpLocks/>
            <a:stCxn id="228" idx="1"/>
            <a:endCxn id="235" idx="0"/>
          </p:cNvCxnSpPr>
          <p:nvPr/>
        </p:nvCxnSpPr>
        <p:spPr>
          <a:xfrm rot="10800000" flipV="1">
            <a:off x="4484280" y="2345493"/>
            <a:ext cx="301983" cy="1472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2DF8E754-BE42-224D-B23B-12D17E1A282C}"/>
              </a:ext>
            </a:extLst>
          </p:cNvPr>
          <p:cNvSpPr txBox="1"/>
          <p:nvPr/>
        </p:nvSpPr>
        <p:spPr>
          <a:xfrm>
            <a:off x="4454517" y="2122186"/>
            <a:ext cx="36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5207ED3-0376-7044-BEA8-214A6A6C0EC3}"/>
              </a:ext>
            </a:extLst>
          </p:cNvPr>
          <p:cNvSpPr txBox="1"/>
          <p:nvPr/>
        </p:nvSpPr>
        <p:spPr>
          <a:xfrm>
            <a:off x="3797927" y="3818169"/>
            <a:ext cx="137270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request:</a:t>
            </a:r>
          </a:p>
          <a:p>
            <a:pPr algn="ctr"/>
            <a:r>
              <a:rPr lang="en-US" sz="1000" dirty="0"/>
              <a:t>Propose desired price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1F21E29-CE85-FE47-A21D-7BA83543467A}"/>
              </a:ext>
            </a:extLst>
          </p:cNvPr>
          <p:cNvSpPr txBox="1"/>
          <p:nvPr/>
        </p:nvSpPr>
        <p:spPr>
          <a:xfrm>
            <a:off x="5747339" y="2616905"/>
            <a:ext cx="394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43E524E5-CD1B-AA42-BFCF-EDA2710B375C}"/>
              </a:ext>
            </a:extLst>
          </p:cNvPr>
          <p:cNvCxnSpPr>
            <a:cxnSpLocks/>
            <a:stCxn id="235" idx="2"/>
            <a:endCxn id="93" idx="0"/>
          </p:cNvCxnSpPr>
          <p:nvPr/>
        </p:nvCxnSpPr>
        <p:spPr>
          <a:xfrm rot="16200000" flipH="1">
            <a:off x="4116275" y="4586283"/>
            <a:ext cx="1999068" cy="1263060"/>
          </a:xfrm>
          <a:prstGeom prst="bentConnector3">
            <a:avLst>
              <a:gd name="adj1" fmla="val 91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2155D317-DB32-FD49-92FF-97AD3C250FBC}"/>
              </a:ext>
            </a:extLst>
          </p:cNvPr>
          <p:cNvSpPr txBox="1"/>
          <p:nvPr/>
        </p:nvSpPr>
        <p:spPr>
          <a:xfrm>
            <a:off x="7654918" y="233662"/>
            <a:ext cx="3528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Medium" panose="020B0503020202020204" pitchFamily="34" charset="0"/>
              </a:rPr>
              <a:t>Unidirectional Compulsory </a:t>
            </a:r>
          </a:p>
          <a:p>
            <a:r>
              <a:rPr lang="en-US" sz="2000" dirty="0">
                <a:latin typeface="Avenir Next Medium" panose="020B0503020202020204" pitchFamily="34" charset="0"/>
              </a:rPr>
              <a:t>Multilateral Actions (Sender)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CEA094-28E0-4F4F-BF11-683206022AB5}"/>
              </a:ext>
            </a:extLst>
          </p:cNvPr>
          <p:cNvCxnSpPr>
            <a:cxnSpLocks/>
            <a:stCxn id="228" idx="2"/>
            <a:endCxn id="93" idx="0"/>
          </p:cNvCxnSpPr>
          <p:nvPr/>
        </p:nvCxnSpPr>
        <p:spPr>
          <a:xfrm flipH="1">
            <a:off x="5747339" y="2616906"/>
            <a:ext cx="10189" cy="360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7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277</Words>
  <Application>Microsoft Macintosh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Maellas Ricote, Javier</dc:creator>
  <cp:lastModifiedBy>Maellas Ricote, Javier</cp:lastModifiedBy>
  <cp:revision>58</cp:revision>
  <dcterms:created xsi:type="dcterms:W3CDTF">2020-04-17T15:56:45Z</dcterms:created>
  <dcterms:modified xsi:type="dcterms:W3CDTF">2020-05-04T16:12:53Z</dcterms:modified>
</cp:coreProperties>
</file>