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256" r:id="rId2"/>
    <p:sldId id="293" r:id="rId3"/>
    <p:sldId id="406" r:id="rId4"/>
    <p:sldId id="407" r:id="rId5"/>
    <p:sldId id="381" r:id="rId6"/>
    <p:sldId id="294" r:id="rId7"/>
    <p:sldId id="374" r:id="rId8"/>
    <p:sldId id="375" r:id="rId9"/>
    <p:sldId id="376" r:id="rId10"/>
    <p:sldId id="401" r:id="rId11"/>
    <p:sldId id="377" r:id="rId12"/>
    <p:sldId id="378" r:id="rId13"/>
    <p:sldId id="379" r:id="rId14"/>
    <p:sldId id="380" r:id="rId15"/>
    <p:sldId id="402" r:id="rId16"/>
    <p:sldId id="373" r:id="rId17"/>
    <p:sldId id="295" r:id="rId18"/>
    <p:sldId id="372" r:id="rId19"/>
    <p:sldId id="400" r:id="rId20"/>
    <p:sldId id="398" r:id="rId21"/>
    <p:sldId id="399" r:id="rId22"/>
    <p:sldId id="382" r:id="rId23"/>
    <p:sldId id="403" r:id="rId24"/>
    <p:sldId id="296" r:id="rId25"/>
    <p:sldId id="297" r:id="rId26"/>
    <p:sldId id="298" r:id="rId27"/>
    <p:sldId id="299" r:id="rId28"/>
    <p:sldId id="300" r:id="rId29"/>
    <p:sldId id="404" r:id="rId30"/>
    <p:sldId id="389" r:id="rId31"/>
    <p:sldId id="390" r:id="rId32"/>
    <p:sldId id="391" r:id="rId33"/>
    <p:sldId id="394" r:id="rId34"/>
    <p:sldId id="302" r:id="rId35"/>
    <p:sldId id="405" r:id="rId36"/>
    <p:sldId id="409" r:id="rId37"/>
    <p:sldId id="303" r:id="rId38"/>
    <p:sldId id="395" r:id="rId39"/>
    <p:sldId id="396" r:id="rId40"/>
    <p:sldId id="304" r:id="rId41"/>
    <p:sldId id="397" r:id="rId42"/>
    <p:sldId id="305" r:id="rId43"/>
    <p:sldId id="410" r:id="rId44"/>
    <p:sldId id="306"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417" r:id="rId59"/>
    <p:sldId id="418" r:id="rId60"/>
    <p:sldId id="419" r:id="rId61"/>
    <p:sldId id="321" r:id="rId62"/>
    <p:sldId id="322" r:id="rId63"/>
    <p:sldId id="411" r:id="rId64"/>
    <p:sldId id="413" r:id="rId65"/>
    <p:sldId id="420" r:id="rId66"/>
    <p:sldId id="414" r:id="rId67"/>
    <p:sldId id="41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425" r:id="rId86"/>
    <p:sldId id="421" r:id="rId87"/>
    <p:sldId id="422" r:id="rId88"/>
    <p:sldId id="423" r:id="rId89"/>
    <p:sldId id="426" r:id="rId90"/>
    <p:sldId id="427" r:id="rId91"/>
    <p:sldId id="428" r:id="rId92"/>
    <p:sldId id="350" r:id="rId93"/>
    <p:sldId id="351" r:id="rId94"/>
    <p:sldId id="353" r:id="rId95"/>
    <p:sldId id="352" r:id="rId96"/>
    <p:sldId id="354" r:id="rId97"/>
    <p:sldId id="355" r:id="rId98"/>
    <p:sldId id="356" r:id="rId99"/>
    <p:sldId id="357" r:id="rId100"/>
    <p:sldId id="358" r:id="rId101"/>
    <p:sldId id="359" r:id="rId102"/>
    <p:sldId id="360" r:id="rId103"/>
    <p:sldId id="361" r:id="rId104"/>
    <p:sldId id="362" r:id="rId105"/>
    <p:sldId id="368" r:id="rId106"/>
    <p:sldId id="291" r:id="rId107"/>
  </p:sldIdLst>
  <p:sldSz cx="9144000" cy="6858000" type="screen4x3"/>
  <p:notesSz cx="7099300" cy="10234613"/>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D236"/>
    <a:srgbClr val="B2BC3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86323" autoAdjust="0"/>
  </p:normalViewPr>
  <p:slideViewPr>
    <p:cSldViewPr>
      <p:cViewPr>
        <p:scale>
          <a:sx n="70" d="100"/>
          <a:sy n="70" d="100"/>
        </p:scale>
        <p:origin x="-1939" y="-422"/>
      </p:cViewPr>
      <p:guideLst>
        <p:guide orient="horz" pos="2160"/>
        <p:guide pos="2880"/>
      </p:guideLst>
    </p:cSldViewPr>
  </p:slideViewPr>
  <p:outlineViewPr>
    <p:cViewPr>
      <p:scale>
        <a:sx n="33" d="100"/>
        <a:sy n="33" d="100"/>
      </p:scale>
      <p:origin x="288" y="1556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A7249-987A-4D19-8584-E470E97BAD6A}"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s-MX"/>
        </a:p>
      </dgm:t>
    </dgm:pt>
    <dgm:pt modelId="{89B9B2EE-1109-425C-9A7D-033D57923469}">
      <dgm:prSet phldrT="[Texto]" custT="1">
        <dgm:style>
          <a:lnRef idx="3">
            <a:schemeClr val="lt1"/>
          </a:lnRef>
          <a:fillRef idx="1">
            <a:schemeClr val="dk1"/>
          </a:fillRef>
          <a:effectRef idx="1">
            <a:schemeClr val="dk1"/>
          </a:effectRef>
          <a:fontRef idx="minor">
            <a:schemeClr val="lt1"/>
          </a:fontRef>
        </dgm:style>
      </dgm:prSet>
      <dgm:spPr>
        <a:solidFill>
          <a:schemeClr val="tx1">
            <a:lumMod val="65000"/>
            <a:lumOff val="35000"/>
          </a:schemeClr>
        </a:solidFill>
      </dgm:spPr>
      <dgm:t>
        <a:bodyPr/>
        <a:lstStyle/>
        <a:p>
          <a:r>
            <a:rPr lang="es-ES_tradnl" sz="1100" dirty="0" smtClean="0">
              <a:latin typeface="Bebas Neue" pitchFamily="34" charset="0"/>
            </a:rPr>
            <a:t>Proceso</a:t>
          </a:r>
          <a:endParaRPr lang="es-MX" sz="1100" dirty="0">
            <a:latin typeface="Bebas Neue" pitchFamily="34" charset="0"/>
          </a:endParaRPr>
        </a:p>
      </dgm:t>
    </dgm:pt>
    <dgm:pt modelId="{C52482B3-B8E6-4643-B2DB-502EC2408860}" type="parTrans" cxnId="{E2DD57E5-820B-4A47-87D7-EA95644A5307}">
      <dgm:prSet/>
      <dgm:spPr/>
      <dgm:t>
        <a:bodyPr/>
        <a:lstStyle/>
        <a:p>
          <a:endParaRPr lang="es-MX" sz="1100">
            <a:latin typeface="Bebas Neue" pitchFamily="34" charset="0"/>
          </a:endParaRPr>
        </a:p>
      </dgm:t>
    </dgm:pt>
    <dgm:pt modelId="{4DF3F81C-EC57-4CD2-AA56-06F0BA37C9CC}" type="sibTrans" cxnId="{E2DD57E5-820B-4A47-87D7-EA95644A5307}">
      <dgm:prSet/>
      <dgm:spPr/>
      <dgm:t>
        <a:bodyPr/>
        <a:lstStyle/>
        <a:p>
          <a:endParaRPr lang="es-MX" sz="1100">
            <a:latin typeface="Bebas Neue" pitchFamily="34" charset="0"/>
          </a:endParaRPr>
        </a:p>
      </dgm:t>
    </dgm:pt>
    <dgm:pt modelId="{4806BB30-10A8-48CF-9213-9EA4F876D562}">
      <dgm:prSet phldrT="[Texto]"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Participantes</a:t>
          </a:r>
          <a:endParaRPr lang="es-MX" sz="1100" dirty="0">
            <a:solidFill>
              <a:schemeClr val="bg1">
                <a:lumMod val="50000"/>
              </a:schemeClr>
            </a:solidFill>
            <a:latin typeface="Bebas Neue" pitchFamily="34" charset="0"/>
          </a:endParaRPr>
        </a:p>
      </dgm:t>
    </dgm:pt>
    <dgm:pt modelId="{4D895332-B941-4ADA-A54F-00EEEC51F30E}" type="parTrans" cxnId="{F6F6406E-5315-456E-9B45-A0431D80000C}">
      <dgm:prSet custT="1"/>
      <dgm:spPr/>
      <dgm:t>
        <a:bodyPr/>
        <a:lstStyle/>
        <a:p>
          <a:endParaRPr lang="es-MX" sz="1100">
            <a:latin typeface="Bebas Neue" pitchFamily="34" charset="0"/>
          </a:endParaRPr>
        </a:p>
      </dgm:t>
    </dgm:pt>
    <dgm:pt modelId="{D13FEBB8-4C4B-4BF9-9940-FF85837E6810}" type="sibTrans" cxnId="{F6F6406E-5315-456E-9B45-A0431D80000C}">
      <dgm:prSet/>
      <dgm:spPr/>
      <dgm:t>
        <a:bodyPr/>
        <a:lstStyle/>
        <a:p>
          <a:endParaRPr lang="es-MX" sz="1100">
            <a:latin typeface="Bebas Neue" pitchFamily="34" charset="0"/>
          </a:endParaRPr>
        </a:p>
      </dgm:t>
    </dgm:pt>
    <dgm:pt modelId="{452A5516-BC7C-4150-8827-83F49AD624EB}">
      <dgm:prSet phldrT="[Texto]"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Datos</a:t>
          </a:r>
          <a:endParaRPr lang="es-MX" sz="1100" dirty="0">
            <a:solidFill>
              <a:schemeClr val="bg1">
                <a:lumMod val="50000"/>
              </a:schemeClr>
            </a:solidFill>
            <a:latin typeface="Bebas Neue" pitchFamily="34" charset="0"/>
          </a:endParaRPr>
        </a:p>
      </dgm:t>
    </dgm:pt>
    <dgm:pt modelId="{719A06F3-1888-432C-AD7E-F2AE8CF6E471}" type="parTrans" cxnId="{FC4EBDA2-F6A3-4DCF-834D-0387C96CBA5A}">
      <dgm:prSet custT="1"/>
      <dgm:spPr>
        <a:ln>
          <a:solidFill>
            <a:schemeClr val="bg1">
              <a:lumMod val="50000"/>
            </a:schemeClr>
          </a:solidFill>
        </a:ln>
      </dgm:spPr>
      <dgm:t>
        <a:bodyPr/>
        <a:lstStyle/>
        <a:p>
          <a:endParaRPr lang="es-MX" sz="1100">
            <a:latin typeface="Bebas Neue" pitchFamily="34" charset="0"/>
          </a:endParaRPr>
        </a:p>
      </dgm:t>
    </dgm:pt>
    <dgm:pt modelId="{F54A8580-2FD4-4D90-94A6-38669F460110}" type="sibTrans" cxnId="{FC4EBDA2-F6A3-4DCF-834D-0387C96CBA5A}">
      <dgm:prSet/>
      <dgm:spPr/>
      <dgm:t>
        <a:bodyPr/>
        <a:lstStyle/>
        <a:p>
          <a:endParaRPr lang="es-MX" sz="1100">
            <a:latin typeface="Bebas Neue" pitchFamily="34" charset="0"/>
          </a:endParaRPr>
        </a:p>
      </dgm:t>
    </dgm:pt>
    <dgm:pt modelId="{507D37C2-1AB4-49FB-A045-2D54FA32CD39}">
      <dgm:prSet phldrT="[Texto]"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Documentos</a:t>
          </a:r>
          <a:endParaRPr lang="es-MX" sz="1100" dirty="0">
            <a:solidFill>
              <a:schemeClr val="bg1">
                <a:lumMod val="50000"/>
              </a:schemeClr>
            </a:solidFill>
            <a:latin typeface="Bebas Neue" pitchFamily="34" charset="0"/>
          </a:endParaRPr>
        </a:p>
      </dgm:t>
    </dgm:pt>
    <dgm:pt modelId="{5C66D597-9351-4048-8F4C-7CD538D89A7C}" type="parTrans" cxnId="{C041B14B-05F7-4D8E-A489-C26075E9AE5C}">
      <dgm:prSet custT="1"/>
      <dgm:spPr>
        <a:ln>
          <a:solidFill>
            <a:schemeClr val="bg1">
              <a:lumMod val="50000"/>
            </a:schemeClr>
          </a:solidFill>
        </a:ln>
      </dgm:spPr>
      <dgm:t>
        <a:bodyPr/>
        <a:lstStyle/>
        <a:p>
          <a:endParaRPr lang="es-MX" sz="1100">
            <a:latin typeface="Bebas Neue" pitchFamily="34" charset="0"/>
          </a:endParaRPr>
        </a:p>
      </dgm:t>
    </dgm:pt>
    <dgm:pt modelId="{5B98D219-38CF-4ACC-B65B-AA9105D8E88E}" type="sibTrans" cxnId="{C041B14B-05F7-4D8E-A489-C26075E9AE5C}">
      <dgm:prSet/>
      <dgm:spPr/>
      <dgm:t>
        <a:bodyPr/>
        <a:lstStyle/>
        <a:p>
          <a:endParaRPr lang="es-MX" sz="1100">
            <a:latin typeface="Bebas Neue" pitchFamily="34" charset="0"/>
          </a:endParaRPr>
        </a:p>
      </dgm:t>
    </dgm:pt>
    <dgm:pt modelId="{9DD5977C-35B1-4220-BCDB-D6DD2182BB1B}">
      <dgm:prSet phldrT="[Texto]"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Procesos</a:t>
          </a:r>
          <a:endParaRPr lang="es-MX" sz="1100" dirty="0">
            <a:solidFill>
              <a:schemeClr val="bg1">
                <a:lumMod val="50000"/>
              </a:schemeClr>
            </a:solidFill>
            <a:latin typeface="Bebas Neue" pitchFamily="34" charset="0"/>
          </a:endParaRPr>
        </a:p>
      </dgm:t>
    </dgm:pt>
    <dgm:pt modelId="{4C5686E8-8D7A-4CF2-92C2-499E7577FEAA}" type="parTrans" cxnId="{8739676C-66FC-4472-A583-8FE553E8F3D4}">
      <dgm:prSet custT="1"/>
      <dgm:spPr>
        <a:ln>
          <a:solidFill>
            <a:schemeClr val="bg1">
              <a:lumMod val="50000"/>
            </a:schemeClr>
          </a:solidFill>
        </a:ln>
      </dgm:spPr>
      <dgm:t>
        <a:bodyPr/>
        <a:lstStyle/>
        <a:p>
          <a:endParaRPr lang="es-MX" sz="1100">
            <a:latin typeface="Bebas Neue" pitchFamily="34" charset="0"/>
          </a:endParaRPr>
        </a:p>
      </dgm:t>
    </dgm:pt>
    <dgm:pt modelId="{F3713E19-ABFE-4628-821B-6055A1C527FB}" type="sibTrans" cxnId="{8739676C-66FC-4472-A583-8FE553E8F3D4}">
      <dgm:prSet/>
      <dgm:spPr/>
      <dgm:t>
        <a:bodyPr/>
        <a:lstStyle/>
        <a:p>
          <a:endParaRPr lang="es-MX" sz="1100">
            <a:latin typeface="Bebas Neue" pitchFamily="34" charset="0"/>
          </a:endParaRPr>
        </a:p>
      </dgm:t>
    </dgm:pt>
    <dgm:pt modelId="{ABC564F7-AFFD-495E-A3EA-6D9DCE5E26CF}">
      <dgm:prSet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Eventos</a:t>
          </a:r>
          <a:endParaRPr lang="es-MX" sz="1100" dirty="0">
            <a:solidFill>
              <a:schemeClr val="bg1">
                <a:lumMod val="50000"/>
              </a:schemeClr>
            </a:solidFill>
            <a:latin typeface="Bebas Neue" pitchFamily="34" charset="0"/>
          </a:endParaRPr>
        </a:p>
      </dgm:t>
    </dgm:pt>
    <dgm:pt modelId="{7317DDA3-9873-48FB-A486-F33104F62A83}" type="parTrans" cxnId="{403A6828-34F4-42DF-BB96-D85CFE694449}">
      <dgm:prSet custT="1"/>
      <dgm:spPr>
        <a:ln>
          <a:solidFill>
            <a:schemeClr val="bg1">
              <a:lumMod val="50000"/>
            </a:schemeClr>
          </a:solidFill>
        </a:ln>
      </dgm:spPr>
      <dgm:t>
        <a:bodyPr/>
        <a:lstStyle/>
        <a:p>
          <a:endParaRPr lang="es-MX" sz="1100">
            <a:latin typeface="Bebas Neue" pitchFamily="34" charset="0"/>
          </a:endParaRPr>
        </a:p>
      </dgm:t>
    </dgm:pt>
    <dgm:pt modelId="{54EA9DD5-315D-4EDA-A8D4-2844B75D67E6}" type="sibTrans" cxnId="{403A6828-34F4-42DF-BB96-D85CFE694449}">
      <dgm:prSet/>
      <dgm:spPr/>
      <dgm:t>
        <a:bodyPr/>
        <a:lstStyle/>
        <a:p>
          <a:endParaRPr lang="es-MX" sz="1100">
            <a:latin typeface="Bebas Neue" pitchFamily="34" charset="0"/>
          </a:endParaRPr>
        </a:p>
      </dgm:t>
    </dgm:pt>
    <dgm:pt modelId="{58610FF3-46E1-4639-A0C7-F0BE9B2BBD31}">
      <dgm:prSet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Reglas de Negocio</a:t>
          </a:r>
          <a:endParaRPr lang="es-MX" sz="1100" dirty="0">
            <a:solidFill>
              <a:schemeClr val="bg1">
                <a:lumMod val="50000"/>
              </a:schemeClr>
            </a:solidFill>
            <a:latin typeface="Bebas Neue" pitchFamily="34" charset="0"/>
          </a:endParaRPr>
        </a:p>
      </dgm:t>
    </dgm:pt>
    <dgm:pt modelId="{DD3EC70F-D889-4646-92DA-415A0EF7C55C}" type="parTrans" cxnId="{1F4DA917-3E93-44E8-88F1-627FCEB8593F}">
      <dgm:prSet custT="1"/>
      <dgm:spPr>
        <a:ln>
          <a:solidFill>
            <a:schemeClr val="bg1">
              <a:lumMod val="50000"/>
            </a:schemeClr>
          </a:solidFill>
        </a:ln>
      </dgm:spPr>
      <dgm:t>
        <a:bodyPr/>
        <a:lstStyle/>
        <a:p>
          <a:endParaRPr lang="es-MX" sz="1100">
            <a:latin typeface="Bebas Neue" pitchFamily="34" charset="0"/>
          </a:endParaRPr>
        </a:p>
      </dgm:t>
    </dgm:pt>
    <dgm:pt modelId="{261729BF-342E-4AAF-B4BC-7D6259760C59}" type="sibTrans" cxnId="{1F4DA917-3E93-44E8-88F1-627FCEB8593F}">
      <dgm:prSet/>
      <dgm:spPr/>
      <dgm:t>
        <a:bodyPr/>
        <a:lstStyle/>
        <a:p>
          <a:endParaRPr lang="es-MX" sz="1100">
            <a:latin typeface="Bebas Neue" pitchFamily="34" charset="0"/>
          </a:endParaRPr>
        </a:p>
      </dgm:t>
    </dgm:pt>
    <dgm:pt modelId="{C066D8D5-980D-43F2-BE0E-D84856FE1EC7}">
      <dgm:prSet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Metricas e indicadores</a:t>
          </a:r>
          <a:endParaRPr lang="es-MX" sz="1100" dirty="0">
            <a:solidFill>
              <a:schemeClr val="bg1">
                <a:lumMod val="50000"/>
              </a:schemeClr>
            </a:solidFill>
            <a:latin typeface="Bebas Neue" pitchFamily="34" charset="0"/>
          </a:endParaRPr>
        </a:p>
      </dgm:t>
    </dgm:pt>
    <dgm:pt modelId="{48A8B273-4F8D-460C-8078-FB60F6D30094}" type="parTrans" cxnId="{9A43DB38-12BA-4CBB-990D-AB0D4DD8FC6F}">
      <dgm:prSet custT="1"/>
      <dgm:spPr>
        <a:ln>
          <a:solidFill>
            <a:schemeClr val="bg1">
              <a:lumMod val="50000"/>
            </a:schemeClr>
          </a:solidFill>
        </a:ln>
      </dgm:spPr>
      <dgm:t>
        <a:bodyPr/>
        <a:lstStyle/>
        <a:p>
          <a:endParaRPr lang="es-MX" sz="1100">
            <a:latin typeface="Bebas Neue" pitchFamily="34" charset="0"/>
          </a:endParaRPr>
        </a:p>
      </dgm:t>
    </dgm:pt>
    <dgm:pt modelId="{6A7C9FD4-F49E-443E-AE19-5025F02CC2E7}" type="sibTrans" cxnId="{9A43DB38-12BA-4CBB-990D-AB0D4DD8FC6F}">
      <dgm:prSet/>
      <dgm:spPr/>
      <dgm:t>
        <a:bodyPr/>
        <a:lstStyle/>
        <a:p>
          <a:endParaRPr lang="es-MX" sz="1100">
            <a:latin typeface="Bebas Neue" pitchFamily="34" charset="0"/>
          </a:endParaRPr>
        </a:p>
      </dgm:t>
    </dgm:pt>
    <dgm:pt modelId="{5AC665A8-C8D1-4898-B136-3588C82BBE40}">
      <dgm:prSet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Acuerdos de Servicios</a:t>
          </a:r>
          <a:endParaRPr lang="es-MX" sz="1100" dirty="0">
            <a:solidFill>
              <a:schemeClr val="bg1">
                <a:lumMod val="50000"/>
              </a:schemeClr>
            </a:solidFill>
            <a:latin typeface="Bebas Neue" pitchFamily="34" charset="0"/>
          </a:endParaRPr>
        </a:p>
      </dgm:t>
    </dgm:pt>
    <dgm:pt modelId="{0AA26B0B-F5B0-4A20-B955-EC52F4A50B18}" type="parTrans" cxnId="{92008C3D-CAF6-4B23-A5E6-220AA32DDDC8}">
      <dgm:prSet custT="1"/>
      <dgm:spPr>
        <a:ln>
          <a:solidFill>
            <a:schemeClr val="bg1">
              <a:lumMod val="50000"/>
            </a:schemeClr>
          </a:solidFill>
        </a:ln>
      </dgm:spPr>
      <dgm:t>
        <a:bodyPr/>
        <a:lstStyle/>
        <a:p>
          <a:endParaRPr lang="es-MX" sz="1100">
            <a:latin typeface="Bebas Neue" pitchFamily="34" charset="0"/>
          </a:endParaRPr>
        </a:p>
      </dgm:t>
    </dgm:pt>
    <dgm:pt modelId="{0930AF54-5CF8-4665-8759-05E2C14358E0}" type="sibTrans" cxnId="{92008C3D-CAF6-4B23-A5E6-220AA32DDDC8}">
      <dgm:prSet/>
      <dgm:spPr/>
      <dgm:t>
        <a:bodyPr/>
        <a:lstStyle/>
        <a:p>
          <a:endParaRPr lang="es-MX" sz="1100">
            <a:latin typeface="Bebas Neue" pitchFamily="34" charset="0"/>
          </a:endParaRPr>
        </a:p>
      </dgm:t>
    </dgm:pt>
    <dgm:pt modelId="{3903FD95-4545-4A35-A1F5-FF4FF2316C50}">
      <dgm:prSet custT="1">
        <dgm:style>
          <a:lnRef idx="3">
            <a:schemeClr val="lt1"/>
          </a:lnRef>
          <a:fillRef idx="1">
            <a:schemeClr val="dk1"/>
          </a:fillRef>
          <a:effectRef idx="1">
            <a:schemeClr val="dk1"/>
          </a:effectRef>
          <a:fontRef idx="minor">
            <a:schemeClr val="lt1"/>
          </a:fontRef>
        </dgm:style>
      </dgm:prSet>
      <dgm:spPr>
        <a:solidFill>
          <a:schemeClr val="accent4">
            <a:lumMod val="40000"/>
            <a:lumOff val="60000"/>
          </a:schemeClr>
        </a:solidFill>
      </dgm:spPr>
      <dgm:t>
        <a:bodyPr/>
        <a:lstStyle/>
        <a:p>
          <a:r>
            <a:rPr lang="es-ES_tradnl" sz="1100" dirty="0" smtClean="0">
              <a:solidFill>
                <a:schemeClr val="bg1">
                  <a:lumMod val="50000"/>
                </a:schemeClr>
              </a:solidFill>
              <a:latin typeface="Bebas Neue" pitchFamily="34" charset="0"/>
            </a:rPr>
            <a:t>Actividades/  Tareas</a:t>
          </a:r>
          <a:endParaRPr lang="es-MX" sz="1100" dirty="0">
            <a:solidFill>
              <a:schemeClr val="bg1">
                <a:lumMod val="50000"/>
              </a:schemeClr>
            </a:solidFill>
            <a:latin typeface="Bebas Neue" pitchFamily="34" charset="0"/>
          </a:endParaRPr>
        </a:p>
      </dgm:t>
    </dgm:pt>
    <dgm:pt modelId="{796B0046-A246-4884-8E9F-EDA637BAD7D1}" type="parTrans" cxnId="{FE03F5EA-0DB8-46E3-B25B-47A05209A162}">
      <dgm:prSet custT="1"/>
      <dgm:spPr/>
      <dgm:t>
        <a:bodyPr/>
        <a:lstStyle/>
        <a:p>
          <a:endParaRPr lang="es-ES" sz="1100">
            <a:latin typeface="Bebas Neue" pitchFamily="34" charset="0"/>
          </a:endParaRPr>
        </a:p>
      </dgm:t>
    </dgm:pt>
    <dgm:pt modelId="{9BBD9ADE-AC45-46DA-9092-972CAA4C34E5}" type="sibTrans" cxnId="{FE03F5EA-0DB8-46E3-B25B-47A05209A162}">
      <dgm:prSet/>
      <dgm:spPr/>
      <dgm:t>
        <a:bodyPr/>
        <a:lstStyle/>
        <a:p>
          <a:endParaRPr lang="es-ES" sz="1100">
            <a:latin typeface="Bebas Neue" pitchFamily="34" charset="0"/>
          </a:endParaRPr>
        </a:p>
      </dgm:t>
    </dgm:pt>
    <dgm:pt modelId="{2AF85704-F0A0-40D5-978C-608EB45EC8B9}" type="pres">
      <dgm:prSet presAssocID="{3E0A7249-987A-4D19-8584-E470E97BAD6A}" presName="cycle" presStyleCnt="0">
        <dgm:presLayoutVars>
          <dgm:chMax val="1"/>
          <dgm:dir/>
          <dgm:animLvl val="ctr"/>
          <dgm:resizeHandles val="exact"/>
        </dgm:presLayoutVars>
      </dgm:prSet>
      <dgm:spPr/>
      <dgm:t>
        <a:bodyPr/>
        <a:lstStyle/>
        <a:p>
          <a:endParaRPr lang="es-MX"/>
        </a:p>
      </dgm:t>
    </dgm:pt>
    <dgm:pt modelId="{DE988E25-8E4C-4F1C-B95F-4357906C4EF0}" type="pres">
      <dgm:prSet presAssocID="{89B9B2EE-1109-425C-9A7D-033D57923469}" presName="centerShape" presStyleLbl="node0" presStyleIdx="0" presStyleCnt="1"/>
      <dgm:spPr/>
      <dgm:t>
        <a:bodyPr/>
        <a:lstStyle/>
        <a:p>
          <a:endParaRPr lang="es-MX"/>
        </a:p>
      </dgm:t>
    </dgm:pt>
    <dgm:pt modelId="{25B014D1-F79A-42FD-AAEE-D937731D18DE}" type="pres">
      <dgm:prSet presAssocID="{4D895332-B941-4ADA-A54F-00EEEC51F30E}" presName="Name9" presStyleLbl="parChTrans1D2" presStyleIdx="0" presStyleCnt="9"/>
      <dgm:spPr/>
      <dgm:t>
        <a:bodyPr/>
        <a:lstStyle/>
        <a:p>
          <a:endParaRPr lang="es-MX"/>
        </a:p>
      </dgm:t>
    </dgm:pt>
    <dgm:pt modelId="{80739B80-4562-4554-940D-ECA6AD1261A6}" type="pres">
      <dgm:prSet presAssocID="{4D895332-B941-4ADA-A54F-00EEEC51F30E}" presName="connTx" presStyleLbl="parChTrans1D2" presStyleIdx="0" presStyleCnt="9"/>
      <dgm:spPr/>
      <dgm:t>
        <a:bodyPr/>
        <a:lstStyle/>
        <a:p>
          <a:endParaRPr lang="es-MX"/>
        </a:p>
      </dgm:t>
    </dgm:pt>
    <dgm:pt modelId="{3B199938-C1BD-47B4-832B-80F0C22D4371}" type="pres">
      <dgm:prSet presAssocID="{4806BB30-10A8-48CF-9213-9EA4F876D562}" presName="node" presStyleLbl="node1" presStyleIdx="0" presStyleCnt="9">
        <dgm:presLayoutVars>
          <dgm:bulletEnabled val="1"/>
        </dgm:presLayoutVars>
      </dgm:prSet>
      <dgm:spPr/>
      <dgm:t>
        <a:bodyPr/>
        <a:lstStyle/>
        <a:p>
          <a:endParaRPr lang="es-MX"/>
        </a:p>
      </dgm:t>
    </dgm:pt>
    <dgm:pt modelId="{6E607C12-6D89-4D7C-A104-BB684A79CC1A}" type="pres">
      <dgm:prSet presAssocID="{719A06F3-1888-432C-AD7E-F2AE8CF6E471}" presName="Name9" presStyleLbl="parChTrans1D2" presStyleIdx="1" presStyleCnt="9"/>
      <dgm:spPr/>
      <dgm:t>
        <a:bodyPr/>
        <a:lstStyle/>
        <a:p>
          <a:endParaRPr lang="es-MX"/>
        </a:p>
      </dgm:t>
    </dgm:pt>
    <dgm:pt modelId="{3EE22405-73E3-4E52-B1E2-07092DB0DE36}" type="pres">
      <dgm:prSet presAssocID="{719A06F3-1888-432C-AD7E-F2AE8CF6E471}" presName="connTx" presStyleLbl="parChTrans1D2" presStyleIdx="1" presStyleCnt="9"/>
      <dgm:spPr/>
      <dgm:t>
        <a:bodyPr/>
        <a:lstStyle/>
        <a:p>
          <a:endParaRPr lang="es-MX"/>
        </a:p>
      </dgm:t>
    </dgm:pt>
    <dgm:pt modelId="{33E35DDD-E0FA-47C6-B381-B61DC2DD3FA4}" type="pres">
      <dgm:prSet presAssocID="{452A5516-BC7C-4150-8827-83F49AD624EB}" presName="node" presStyleLbl="node1" presStyleIdx="1" presStyleCnt="9">
        <dgm:presLayoutVars>
          <dgm:bulletEnabled val="1"/>
        </dgm:presLayoutVars>
      </dgm:prSet>
      <dgm:spPr/>
      <dgm:t>
        <a:bodyPr/>
        <a:lstStyle/>
        <a:p>
          <a:endParaRPr lang="es-MX"/>
        </a:p>
      </dgm:t>
    </dgm:pt>
    <dgm:pt modelId="{4D2A3626-7289-41CB-AB4E-C85B86267ADF}" type="pres">
      <dgm:prSet presAssocID="{5C66D597-9351-4048-8F4C-7CD538D89A7C}" presName="Name9" presStyleLbl="parChTrans1D2" presStyleIdx="2" presStyleCnt="9"/>
      <dgm:spPr/>
      <dgm:t>
        <a:bodyPr/>
        <a:lstStyle/>
        <a:p>
          <a:endParaRPr lang="es-MX"/>
        </a:p>
      </dgm:t>
    </dgm:pt>
    <dgm:pt modelId="{B07F37BD-ADB8-4723-839E-CBC7D436F1FA}" type="pres">
      <dgm:prSet presAssocID="{5C66D597-9351-4048-8F4C-7CD538D89A7C}" presName="connTx" presStyleLbl="parChTrans1D2" presStyleIdx="2" presStyleCnt="9"/>
      <dgm:spPr/>
      <dgm:t>
        <a:bodyPr/>
        <a:lstStyle/>
        <a:p>
          <a:endParaRPr lang="es-MX"/>
        </a:p>
      </dgm:t>
    </dgm:pt>
    <dgm:pt modelId="{181B136F-77C1-4271-A571-753A75EF290E}" type="pres">
      <dgm:prSet presAssocID="{507D37C2-1AB4-49FB-A045-2D54FA32CD39}" presName="node" presStyleLbl="node1" presStyleIdx="2" presStyleCnt="9">
        <dgm:presLayoutVars>
          <dgm:bulletEnabled val="1"/>
        </dgm:presLayoutVars>
      </dgm:prSet>
      <dgm:spPr/>
      <dgm:t>
        <a:bodyPr/>
        <a:lstStyle/>
        <a:p>
          <a:endParaRPr lang="es-MX"/>
        </a:p>
      </dgm:t>
    </dgm:pt>
    <dgm:pt modelId="{7375AB87-90CF-4E19-9F38-0052D98BCA25}" type="pres">
      <dgm:prSet presAssocID="{4C5686E8-8D7A-4CF2-92C2-499E7577FEAA}" presName="Name9" presStyleLbl="parChTrans1D2" presStyleIdx="3" presStyleCnt="9"/>
      <dgm:spPr/>
      <dgm:t>
        <a:bodyPr/>
        <a:lstStyle/>
        <a:p>
          <a:endParaRPr lang="es-MX"/>
        </a:p>
      </dgm:t>
    </dgm:pt>
    <dgm:pt modelId="{085FBC47-0A60-4EFB-9F03-609B3AAF4A64}" type="pres">
      <dgm:prSet presAssocID="{4C5686E8-8D7A-4CF2-92C2-499E7577FEAA}" presName="connTx" presStyleLbl="parChTrans1D2" presStyleIdx="3" presStyleCnt="9"/>
      <dgm:spPr/>
      <dgm:t>
        <a:bodyPr/>
        <a:lstStyle/>
        <a:p>
          <a:endParaRPr lang="es-MX"/>
        </a:p>
      </dgm:t>
    </dgm:pt>
    <dgm:pt modelId="{3A189956-726C-471C-9A26-9E61445A13BA}" type="pres">
      <dgm:prSet presAssocID="{9DD5977C-35B1-4220-BCDB-D6DD2182BB1B}" presName="node" presStyleLbl="node1" presStyleIdx="3" presStyleCnt="9">
        <dgm:presLayoutVars>
          <dgm:bulletEnabled val="1"/>
        </dgm:presLayoutVars>
      </dgm:prSet>
      <dgm:spPr/>
      <dgm:t>
        <a:bodyPr/>
        <a:lstStyle/>
        <a:p>
          <a:endParaRPr lang="es-MX"/>
        </a:p>
      </dgm:t>
    </dgm:pt>
    <dgm:pt modelId="{8657839E-4DF5-40BE-8C31-C06FEBF6E4E9}" type="pres">
      <dgm:prSet presAssocID="{7317DDA3-9873-48FB-A486-F33104F62A83}" presName="Name9" presStyleLbl="parChTrans1D2" presStyleIdx="4" presStyleCnt="9"/>
      <dgm:spPr/>
      <dgm:t>
        <a:bodyPr/>
        <a:lstStyle/>
        <a:p>
          <a:endParaRPr lang="es-MX"/>
        </a:p>
      </dgm:t>
    </dgm:pt>
    <dgm:pt modelId="{A9FCBE12-814E-44BA-A425-293A0A296AED}" type="pres">
      <dgm:prSet presAssocID="{7317DDA3-9873-48FB-A486-F33104F62A83}" presName="connTx" presStyleLbl="parChTrans1D2" presStyleIdx="4" presStyleCnt="9"/>
      <dgm:spPr/>
      <dgm:t>
        <a:bodyPr/>
        <a:lstStyle/>
        <a:p>
          <a:endParaRPr lang="es-MX"/>
        </a:p>
      </dgm:t>
    </dgm:pt>
    <dgm:pt modelId="{9F37F30A-3002-4317-9D86-2D5766D9AE78}" type="pres">
      <dgm:prSet presAssocID="{ABC564F7-AFFD-495E-A3EA-6D9DCE5E26CF}" presName="node" presStyleLbl="node1" presStyleIdx="4" presStyleCnt="9">
        <dgm:presLayoutVars>
          <dgm:bulletEnabled val="1"/>
        </dgm:presLayoutVars>
      </dgm:prSet>
      <dgm:spPr/>
      <dgm:t>
        <a:bodyPr/>
        <a:lstStyle/>
        <a:p>
          <a:endParaRPr lang="es-MX"/>
        </a:p>
      </dgm:t>
    </dgm:pt>
    <dgm:pt modelId="{21D5EF36-2B99-4149-937B-593998BB13EF}" type="pres">
      <dgm:prSet presAssocID="{DD3EC70F-D889-4646-92DA-415A0EF7C55C}" presName="Name9" presStyleLbl="parChTrans1D2" presStyleIdx="5" presStyleCnt="9"/>
      <dgm:spPr/>
      <dgm:t>
        <a:bodyPr/>
        <a:lstStyle/>
        <a:p>
          <a:endParaRPr lang="es-MX"/>
        </a:p>
      </dgm:t>
    </dgm:pt>
    <dgm:pt modelId="{C202A3E8-EEEB-443E-8DDD-F900666B746F}" type="pres">
      <dgm:prSet presAssocID="{DD3EC70F-D889-4646-92DA-415A0EF7C55C}" presName="connTx" presStyleLbl="parChTrans1D2" presStyleIdx="5" presStyleCnt="9"/>
      <dgm:spPr/>
      <dgm:t>
        <a:bodyPr/>
        <a:lstStyle/>
        <a:p>
          <a:endParaRPr lang="es-MX"/>
        </a:p>
      </dgm:t>
    </dgm:pt>
    <dgm:pt modelId="{B2E95E86-0C14-4545-8F6B-0C5E5FBAB602}" type="pres">
      <dgm:prSet presAssocID="{58610FF3-46E1-4639-A0C7-F0BE9B2BBD31}" presName="node" presStyleLbl="node1" presStyleIdx="5" presStyleCnt="9">
        <dgm:presLayoutVars>
          <dgm:bulletEnabled val="1"/>
        </dgm:presLayoutVars>
      </dgm:prSet>
      <dgm:spPr/>
      <dgm:t>
        <a:bodyPr/>
        <a:lstStyle/>
        <a:p>
          <a:endParaRPr lang="es-MX"/>
        </a:p>
      </dgm:t>
    </dgm:pt>
    <dgm:pt modelId="{6E3AFE64-3779-4088-93E0-91865B76E23B}" type="pres">
      <dgm:prSet presAssocID="{48A8B273-4F8D-460C-8078-FB60F6D30094}" presName="Name9" presStyleLbl="parChTrans1D2" presStyleIdx="6" presStyleCnt="9"/>
      <dgm:spPr/>
      <dgm:t>
        <a:bodyPr/>
        <a:lstStyle/>
        <a:p>
          <a:endParaRPr lang="es-MX"/>
        </a:p>
      </dgm:t>
    </dgm:pt>
    <dgm:pt modelId="{11392810-8E27-4400-B39A-6F4788DC6FE4}" type="pres">
      <dgm:prSet presAssocID="{48A8B273-4F8D-460C-8078-FB60F6D30094}" presName="connTx" presStyleLbl="parChTrans1D2" presStyleIdx="6" presStyleCnt="9"/>
      <dgm:spPr/>
      <dgm:t>
        <a:bodyPr/>
        <a:lstStyle/>
        <a:p>
          <a:endParaRPr lang="es-MX"/>
        </a:p>
      </dgm:t>
    </dgm:pt>
    <dgm:pt modelId="{81886577-D626-41A1-BD32-763B499039AF}" type="pres">
      <dgm:prSet presAssocID="{C066D8D5-980D-43F2-BE0E-D84856FE1EC7}" presName="node" presStyleLbl="node1" presStyleIdx="6" presStyleCnt="9">
        <dgm:presLayoutVars>
          <dgm:bulletEnabled val="1"/>
        </dgm:presLayoutVars>
      </dgm:prSet>
      <dgm:spPr/>
      <dgm:t>
        <a:bodyPr/>
        <a:lstStyle/>
        <a:p>
          <a:endParaRPr lang="es-MX"/>
        </a:p>
      </dgm:t>
    </dgm:pt>
    <dgm:pt modelId="{05ADECE2-89BE-4773-8C1D-DA5D26CAB777}" type="pres">
      <dgm:prSet presAssocID="{0AA26B0B-F5B0-4A20-B955-EC52F4A50B18}" presName="Name9" presStyleLbl="parChTrans1D2" presStyleIdx="7" presStyleCnt="9"/>
      <dgm:spPr/>
      <dgm:t>
        <a:bodyPr/>
        <a:lstStyle/>
        <a:p>
          <a:endParaRPr lang="es-MX"/>
        </a:p>
      </dgm:t>
    </dgm:pt>
    <dgm:pt modelId="{9EC5A8B9-3899-4B49-9A5F-9EE819881239}" type="pres">
      <dgm:prSet presAssocID="{0AA26B0B-F5B0-4A20-B955-EC52F4A50B18}" presName="connTx" presStyleLbl="parChTrans1D2" presStyleIdx="7" presStyleCnt="9"/>
      <dgm:spPr/>
      <dgm:t>
        <a:bodyPr/>
        <a:lstStyle/>
        <a:p>
          <a:endParaRPr lang="es-MX"/>
        </a:p>
      </dgm:t>
    </dgm:pt>
    <dgm:pt modelId="{F977C8CE-BFFC-4B8E-B29F-31352B0A85AD}" type="pres">
      <dgm:prSet presAssocID="{5AC665A8-C8D1-4898-B136-3588C82BBE40}" presName="node" presStyleLbl="node1" presStyleIdx="7" presStyleCnt="9">
        <dgm:presLayoutVars>
          <dgm:bulletEnabled val="1"/>
        </dgm:presLayoutVars>
      </dgm:prSet>
      <dgm:spPr/>
      <dgm:t>
        <a:bodyPr/>
        <a:lstStyle/>
        <a:p>
          <a:endParaRPr lang="es-MX"/>
        </a:p>
      </dgm:t>
    </dgm:pt>
    <dgm:pt modelId="{CCC53496-7E2C-44EB-9124-1DCEDE03EDA3}" type="pres">
      <dgm:prSet presAssocID="{796B0046-A246-4884-8E9F-EDA637BAD7D1}" presName="Name9" presStyleLbl="parChTrans1D2" presStyleIdx="8" presStyleCnt="9"/>
      <dgm:spPr/>
      <dgm:t>
        <a:bodyPr/>
        <a:lstStyle/>
        <a:p>
          <a:endParaRPr lang="es-ES"/>
        </a:p>
      </dgm:t>
    </dgm:pt>
    <dgm:pt modelId="{5D3D770A-CBC8-422F-B32D-856391545385}" type="pres">
      <dgm:prSet presAssocID="{796B0046-A246-4884-8E9F-EDA637BAD7D1}" presName="connTx" presStyleLbl="parChTrans1D2" presStyleIdx="8" presStyleCnt="9"/>
      <dgm:spPr/>
      <dgm:t>
        <a:bodyPr/>
        <a:lstStyle/>
        <a:p>
          <a:endParaRPr lang="es-ES"/>
        </a:p>
      </dgm:t>
    </dgm:pt>
    <dgm:pt modelId="{1A01071D-1A24-4CEE-99DD-C1A504935590}" type="pres">
      <dgm:prSet presAssocID="{3903FD95-4545-4A35-A1F5-FF4FF2316C50}" presName="node" presStyleLbl="node1" presStyleIdx="8" presStyleCnt="9">
        <dgm:presLayoutVars>
          <dgm:bulletEnabled val="1"/>
        </dgm:presLayoutVars>
      </dgm:prSet>
      <dgm:spPr/>
      <dgm:t>
        <a:bodyPr/>
        <a:lstStyle/>
        <a:p>
          <a:endParaRPr lang="es-ES"/>
        </a:p>
      </dgm:t>
    </dgm:pt>
  </dgm:ptLst>
  <dgm:cxnLst>
    <dgm:cxn modelId="{74D0996D-214A-420C-A04A-6DBA255FF3CB}" type="presOf" srcId="{ABC564F7-AFFD-495E-A3EA-6D9DCE5E26CF}" destId="{9F37F30A-3002-4317-9D86-2D5766D9AE78}" srcOrd="0" destOrd="0" presId="urn:microsoft.com/office/officeart/2005/8/layout/radial1"/>
    <dgm:cxn modelId="{7971EBD5-BA49-4568-B37B-EB2AAEA32E5A}" type="presOf" srcId="{0AA26B0B-F5B0-4A20-B955-EC52F4A50B18}" destId="{9EC5A8B9-3899-4B49-9A5F-9EE819881239}" srcOrd="1" destOrd="0" presId="urn:microsoft.com/office/officeart/2005/8/layout/radial1"/>
    <dgm:cxn modelId="{DC71A643-3902-4F6C-A880-5673F6F6C34A}" type="presOf" srcId="{796B0046-A246-4884-8E9F-EDA637BAD7D1}" destId="{5D3D770A-CBC8-422F-B32D-856391545385}" srcOrd="1" destOrd="0" presId="urn:microsoft.com/office/officeart/2005/8/layout/radial1"/>
    <dgm:cxn modelId="{C9B6F0BC-F074-46EE-B131-980836722FBF}" type="presOf" srcId="{DD3EC70F-D889-4646-92DA-415A0EF7C55C}" destId="{21D5EF36-2B99-4149-937B-593998BB13EF}" srcOrd="0" destOrd="0" presId="urn:microsoft.com/office/officeart/2005/8/layout/radial1"/>
    <dgm:cxn modelId="{38279D59-EF03-4813-A07D-D5A7E641F5A0}" type="presOf" srcId="{48A8B273-4F8D-460C-8078-FB60F6D30094}" destId="{6E3AFE64-3779-4088-93E0-91865B76E23B}" srcOrd="0" destOrd="0" presId="urn:microsoft.com/office/officeart/2005/8/layout/radial1"/>
    <dgm:cxn modelId="{BE7FB501-A51B-459B-B0AC-0BFAA3B33EFF}" type="presOf" srcId="{48A8B273-4F8D-460C-8078-FB60F6D30094}" destId="{11392810-8E27-4400-B39A-6F4788DC6FE4}" srcOrd="1" destOrd="0" presId="urn:microsoft.com/office/officeart/2005/8/layout/radial1"/>
    <dgm:cxn modelId="{403A6828-34F4-42DF-BB96-D85CFE694449}" srcId="{89B9B2EE-1109-425C-9A7D-033D57923469}" destId="{ABC564F7-AFFD-495E-A3EA-6D9DCE5E26CF}" srcOrd="4" destOrd="0" parTransId="{7317DDA3-9873-48FB-A486-F33104F62A83}" sibTransId="{54EA9DD5-315D-4EDA-A8D4-2844B75D67E6}"/>
    <dgm:cxn modelId="{24591A84-C1CC-4C6F-8455-EE37E56720AB}" type="presOf" srcId="{C066D8D5-980D-43F2-BE0E-D84856FE1EC7}" destId="{81886577-D626-41A1-BD32-763B499039AF}" srcOrd="0" destOrd="0" presId="urn:microsoft.com/office/officeart/2005/8/layout/radial1"/>
    <dgm:cxn modelId="{9A43DB38-12BA-4CBB-990D-AB0D4DD8FC6F}" srcId="{89B9B2EE-1109-425C-9A7D-033D57923469}" destId="{C066D8D5-980D-43F2-BE0E-D84856FE1EC7}" srcOrd="6" destOrd="0" parTransId="{48A8B273-4F8D-460C-8078-FB60F6D30094}" sibTransId="{6A7C9FD4-F49E-443E-AE19-5025F02CC2E7}"/>
    <dgm:cxn modelId="{18833109-1691-4132-8B08-AA517EEEB952}" type="presOf" srcId="{5C66D597-9351-4048-8F4C-7CD538D89A7C}" destId="{B07F37BD-ADB8-4723-839E-CBC7D436F1FA}" srcOrd="1" destOrd="0" presId="urn:microsoft.com/office/officeart/2005/8/layout/radial1"/>
    <dgm:cxn modelId="{FC4EBDA2-F6A3-4DCF-834D-0387C96CBA5A}" srcId="{89B9B2EE-1109-425C-9A7D-033D57923469}" destId="{452A5516-BC7C-4150-8827-83F49AD624EB}" srcOrd="1" destOrd="0" parTransId="{719A06F3-1888-432C-AD7E-F2AE8CF6E471}" sibTransId="{F54A8580-2FD4-4D90-94A6-38669F460110}"/>
    <dgm:cxn modelId="{1F4DA917-3E93-44E8-88F1-627FCEB8593F}" srcId="{89B9B2EE-1109-425C-9A7D-033D57923469}" destId="{58610FF3-46E1-4639-A0C7-F0BE9B2BBD31}" srcOrd="5" destOrd="0" parTransId="{DD3EC70F-D889-4646-92DA-415A0EF7C55C}" sibTransId="{261729BF-342E-4AAF-B4BC-7D6259760C59}"/>
    <dgm:cxn modelId="{F6F6406E-5315-456E-9B45-A0431D80000C}" srcId="{89B9B2EE-1109-425C-9A7D-033D57923469}" destId="{4806BB30-10A8-48CF-9213-9EA4F876D562}" srcOrd="0" destOrd="0" parTransId="{4D895332-B941-4ADA-A54F-00EEEC51F30E}" sibTransId="{D13FEBB8-4C4B-4BF9-9940-FF85837E6810}"/>
    <dgm:cxn modelId="{2498F024-1549-4816-978B-4B5B106CB703}" type="presOf" srcId="{5C66D597-9351-4048-8F4C-7CD538D89A7C}" destId="{4D2A3626-7289-41CB-AB4E-C85B86267ADF}" srcOrd="0" destOrd="0" presId="urn:microsoft.com/office/officeart/2005/8/layout/radial1"/>
    <dgm:cxn modelId="{D73DF007-5B87-428B-B15F-307EE63DCBB1}" type="presOf" srcId="{507D37C2-1AB4-49FB-A045-2D54FA32CD39}" destId="{181B136F-77C1-4271-A571-753A75EF290E}" srcOrd="0" destOrd="0" presId="urn:microsoft.com/office/officeart/2005/8/layout/radial1"/>
    <dgm:cxn modelId="{111B0231-A657-4ACD-87D7-D3158B38D555}" type="presOf" srcId="{7317DDA3-9873-48FB-A486-F33104F62A83}" destId="{8657839E-4DF5-40BE-8C31-C06FEBF6E4E9}" srcOrd="0" destOrd="0" presId="urn:microsoft.com/office/officeart/2005/8/layout/radial1"/>
    <dgm:cxn modelId="{C041B14B-05F7-4D8E-A489-C26075E9AE5C}" srcId="{89B9B2EE-1109-425C-9A7D-033D57923469}" destId="{507D37C2-1AB4-49FB-A045-2D54FA32CD39}" srcOrd="2" destOrd="0" parTransId="{5C66D597-9351-4048-8F4C-7CD538D89A7C}" sibTransId="{5B98D219-38CF-4ACC-B65B-AA9105D8E88E}"/>
    <dgm:cxn modelId="{BAF74EF1-2865-4C6F-B52A-1011351828BF}" type="presOf" srcId="{0AA26B0B-F5B0-4A20-B955-EC52F4A50B18}" destId="{05ADECE2-89BE-4773-8C1D-DA5D26CAB777}" srcOrd="0" destOrd="0" presId="urn:microsoft.com/office/officeart/2005/8/layout/radial1"/>
    <dgm:cxn modelId="{92008C3D-CAF6-4B23-A5E6-220AA32DDDC8}" srcId="{89B9B2EE-1109-425C-9A7D-033D57923469}" destId="{5AC665A8-C8D1-4898-B136-3588C82BBE40}" srcOrd="7" destOrd="0" parTransId="{0AA26B0B-F5B0-4A20-B955-EC52F4A50B18}" sibTransId="{0930AF54-5CF8-4665-8759-05E2C14358E0}"/>
    <dgm:cxn modelId="{FE03F5EA-0DB8-46E3-B25B-47A05209A162}" srcId="{89B9B2EE-1109-425C-9A7D-033D57923469}" destId="{3903FD95-4545-4A35-A1F5-FF4FF2316C50}" srcOrd="8" destOrd="0" parTransId="{796B0046-A246-4884-8E9F-EDA637BAD7D1}" sibTransId="{9BBD9ADE-AC45-46DA-9092-972CAA4C34E5}"/>
    <dgm:cxn modelId="{46EEC419-EE27-4BA8-A5B0-0E8ADB5AE1E3}" type="presOf" srcId="{3903FD95-4545-4A35-A1F5-FF4FF2316C50}" destId="{1A01071D-1A24-4CEE-99DD-C1A504935590}" srcOrd="0" destOrd="0" presId="urn:microsoft.com/office/officeart/2005/8/layout/radial1"/>
    <dgm:cxn modelId="{D46CF53C-F3B8-4BBC-977F-401C0B431935}" type="presOf" srcId="{796B0046-A246-4884-8E9F-EDA637BAD7D1}" destId="{CCC53496-7E2C-44EB-9124-1DCEDE03EDA3}" srcOrd="0" destOrd="0" presId="urn:microsoft.com/office/officeart/2005/8/layout/radial1"/>
    <dgm:cxn modelId="{B345D27A-A027-453C-B687-CE46700E85F7}" type="presOf" srcId="{9DD5977C-35B1-4220-BCDB-D6DD2182BB1B}" destId="{3A189956-726C-471C-9A26-9E61445A13BA}" srcOrd="0" destOrd="0" presId="urn:microsoft.com/office/officeart/2005/8/layout/radial1"/>
    <dgm:cxn modelId="{E2DD57E5-820B-4A47-87D7-EA95644A5307}" srcId="{3E0A7249-987A-4D19-8584-E470E97BAD6A}" destId="{89B9B2EE-1109-425C-9A7D-033D57923469}" srcOrd="0" destOrd="0" parTransId="{C52482B3-B8E6-4643-B2DB-502EC2408860}" sibTransId="{4DF3F81C-EC57-4CD2-AA56-06F0BA37C9CC}"/>
    <dgm:cxn modelId="{8C2B8288-2C69-4364-B4C1-F67CB44F9C28}" type="presOf" srcId="{4806BB30-10A8-48CF-9213-9EA4F876D562}" destId="{3B199938-C1BD-47B4-832B-80F0C22D4371}" srcOrd="0" destOrd="0" presId="urn:microsoft.com/office/officeart/2005/8/layout/radial1"/>
    <dgm:cxn modelId="{8739676C-66FC-4472-A583-8FE553E8F3D4}" srcId="{89B9B2EE-1109-425C-9A7D-033D57923469}" destId="{9DD5977C-35B1-4220-BCDB-D6DD2182BB1B}" srcOrd="3" destOrd="0" parTransId="{4C5686E8-8D7A-4CF2-92C2-499E7577FEAA}" sibTransId="{F3713E19-ABFE-4628-821B-6055A1C527FB}"/>
    <dgm:cxn modelId="{C433B8F6-B8CB-431A-9E2F-501D19EEF86C}" type="presOf" srcId="{89B9B2EE-1109-425C-9A7D-033D57923469}" destId="{DE988E25-8E4C-4F1C-B95F-4357906C4EF0}" srcOrd="0" destOrd="0" presId="urn:microsoft.com/office/officeart/2005/8/layout/radial1"/>
    <dgm:cxn modelId="{C3F342EA-4455-4810-8772-CA2842A24C60}" type="presOf" srcId="{DD3EC70F-D889-4646-92DA-415A0EF7C55C}" destId="{C202A3E8-EEEB-443E-8DDD-F900666B746F}" srcOrd="1" destOrd="0" presId="urn:microsoft.com/office/officeart/2005/8/layout/radial1"/>
    <dgm:cxn modelId="{C1715DFD-6CCC-4288-98D9-FED1088042BA}" type="presOf" srcId="{719A06F3-1888-432C-AD7E-F2AE8CF6E471}" destId="{6E607C12-6D89-4D7C-A104-BB684A79CC1A}" srcOrd="0" destOrd="0" presId="urn:microsoft.com/office/officeart/2005/8/layout/radial1"/>
    <dgm:cxn modelId="{0ADBBCCA-538B-4D97-A032-7B7128BDEBA1}" type="presOf" srcId="{719A06F3-1888-432C-AD7E-F2AE8CF6E471}" destId="{3EE22405-73E3-4E52-B1E2-07092DB0DE36}" srcOrd="1" destOrd="0" presId="urn:microsoft.com/office/officeart/2005/8/layout/radial1"/>
    <dgm:cxn modelId="{D466E384-ED9E-4CE9-86A0-99575C48A9E9}" type="presOf" srcId="{5AC665A8-C8D1-4898-B136-3588C82BBE40}" destId="{F977C8CE-BFFC-4B8E-B29F-31352B0A85AD}" srcOrd="0" destOrd="0" presId="urn:microsoft.com/office/officeart/2005/8/layout/radial1"/>
    <dgm:cxn modelId="{668D6C2E-4535-4EC5-B792-8595F5B742F1}" type="presOf" srcId="{58610FF3-46E1-4639-A0C7-F0BE9B2BBD31}" destId="{B2E95E86-0C14-4545-8F6B-0C5E5FBAB602}" srcOrd="0" destOrd="0" presId="urn:microsoft.com/office/officeart/2005/8/layout/radial1"/>
    <dgm:cxn modelId="{ABFC7B4F-234E-47E6-AF1D-55A94EFB79D8}" type="presOf" srcId="{7317DDA3-9873-48FB-A486-F33104F62A83}" destId="{A9FCBE12-814E-44BA-A425-293A0A296AED}" srcOrd="1" destOrd="0" presId="urn:microsoft.com/office/officeart/2005/8/layout/radial1"/>
    <dgm:cxn modelId="{72C6DFD3-3EE7-4F43-8DDB-DE7A7307FEE3}" type="presOf" srcId="{3E0A7249-987A-4D19-8584-E470E97BAD6A}" destId="{2AF85704-F0A0-40D5-978C-608EB45EC8B9}" srcOrd="0" destOrd="0" presId="urn:microsoft.com/office/officeart/2005/8/layout/radial1"/>
    <dgm:cxn modelId="{8FA4E4ED-F660-45CD-94A8-571A1E57AA68}" type="presOf" srcId="{4C5686E8-8D7A-4CF2-92C2-499E7577FEAA}" destId="{085FBC47-0A60-4EFB-9F03-609B3AAF4A64}" srcOrd="1" destOrd="0" presId="urn:microsoft.com/office/officeart/2005/8/layout/radial1"/>
    <dgm:cxn modelId="{BD8E212E-2A0B-4B78-A102-9B4E61CDCCDE}" type="presOf" srcId="{4C5686E8-8D7A-4CF2-92C2-499E7577FEAA}" destId="{7375AB87-90CF-4E19-9F38-0052D98BCA25}" srcOrd="0" destOrd="0" presId="urn:microsoft.com/office/officeart/2005/8/layout/radial1"/>
    <dgm:cxn modelId="{290C4E80-52F1-44D1-BCF4-A6160E435E2B}" type="presOf" srcId="{4D895332-B941-4ADA-A54F-00EEEC51F30E}" destId="{80739B80-4562-4554-940D-ECA6AD1261A6}" srcOrd="1" destOrd="0" presId="urn:microsoft.com/office/officeart/2005/8/layout/radial1"/>
    <dgm:cxn modelId="{7207627E-E563-4BE3-ABF3-292B020D0D3B}" type="presOf" srcId="{452A5516-BC7C-4150-8827-83F49AD624EB}" destId="{33E35DDD-E0FA-47C6-B381-B61DC2DD3FA4}" srcOrd="0" destOrd="0" presId="urn:microsoft.com/office/officeart/2005/8/layout/radial1"/>
    <dgm:cxn modelId="{09A98AA7-67C1-4A03-8F4D-2D352E96E849}" type="presOf" srcId="{4D895332-B941-4ADA-A54F-00EEEC51F30E}" destId="{25B014D1-F79A-42FD-AAEE-D937731D18DE}" srcOrd="0" destOrd="0" presId="urn:microsoft.com/office/officeart/2005/8/layout/radial1"/>
    <dgm:cxn modelId="{F2F7C29F-B7C4-40A9-A3AD-605899C32DD2}" type="presParOf" srcId="{2AF85704-F0A0-40D5-978C-608EB45EC8B9}" destId="{DE988E25-8E4C-4F1C-B95F-4357906C4EF0}" srcOrd="0" destOrd="0" presId="urn:microsoft.com/office/officeart/2005/8/layout/radial1"/>
    <dgm:cxn modelId="{21CEC883-F706-41AE-823C-AC3B9F642485}" type="presParOf" srcId="{2AF85704-F0A0-40D5-978C-608EB45EC8B9}" destId="{25B014D1-F79A-42FD-AAEE-D937731D18DE}" srcOrd="1" destOrd="0" presId="urn:microsoft.com/office/officeart/2005/8/layout/radial1"/>
    <dgm:cxn modelId="{6E4B1A41-42D6-4E6D-8A57-35A9B511A5C0}" type="presParOf" srcId="{25B014D1-F79A-42FD-AAEE-D937731D18DE}" destId="{80739B80-4562-4554-940D-ECA6AD1261A6}" srcOrd="0" destOrd="0" presId="urn:microsoft.com/office/officeart/2005/8/layout/radial1"/>
    <dgm:cxn modelId="{7479CC4D-6F83-4519-B038-6878B8EEC0C8}" type="presParOf" srcId="{2AF85704-F0A0-40D5-978C-608EB45EC8B9}" destId="{3B199938-C1BD-47B4-832B-80F0C22D4371}" srcOrd="2" destOrd="0" presId="urn:microsoft.com/office/officeart/2005/8/layout/radial1"/>
    <dgm:cxn modelId="{2C55780C-3ABB-4D86-BD2A-190555D87B5C}" type="presParOf" srcId="{2AF85704-F0A0-40D5-978C-608EB45EC8B9}" destId="{6E607C12-6D89-4D7C-A104-BB684A79CC1A}" srcOrd="3" destOrd="0" presId="urn:microsoft.com/office/officeart/2005/8/layout/radial1"/>
    <dgm:cxn modelId="{08D2D12F-92F1-4E8A-A55F-AED65064592F}" type="presParOf" srcId="{6E607C12-6D89-4D7C-A104-BB684A79CC1A}" destId="{3EE22405-73E3-4E52-B1E2-07092DB0DE36}" srcOrd="0" destOrd="0" presId="urn:microsoft.com/office/officeart/2005/8/layout/radial1"/>
    <dgm:cxn modelId="{604E87E7-221B-4DE2-8190-E0532A3D79EE}" type="presParOf" srcId="{2AF85704-F0A0-40D5-978C-608EB45EC8B9}" destId="{33E35DDD-E0FA-47C6-B381-B61DC2DD3FA4}" srcOrd="4" destOrd="0" presId="urn:microsoft.com/office/officeart/2005/8/layout/radial1"/>
    <dgm:cxn modelId="{6B995E08-6103-4535-A30D-BB84EA55F344}" type="presParOf" srcId="{2AF85704-F0A0-40D5-978C-608EB45EC8B9}" destId="{4D2A3626-7289-41CB-AB4E-C85B86267ADF}" srcOrd="5" destOrd="0" presId="urn:microsoft.com/office/officeart/2005/8/layout/radial1"/>
    <dgm:cxn modelId="{6EC0A088-4BFF-4554-A099-E945EA9B6DBA}" type="presParOf" srcId="{4D2A3626-7289-41CB-AB4E-C85B86267ADF}" destId="{B07F37BD-ADB8-4723-839E-CBC7D436F1FA}" srcOrd="0" destOrd="0" presId="urn:microsoft.com/office/officeart/2005/8/layout/radial1"/>
    <dgm:cxn modelId="{4CF258EC-F04D-40E0-BA4E-4E1EDC1BF33B}" type="presParOf" srcId="{2AF85704-F0A0-40D5-978C-608EB45EC8B9}" destId="{181B136F-77C1-4271-A571-753A75EF290E}" srcOrd="6" destOrd="0" presId="urn:microsoft.com/office/officeart/2005/8/layout/radial1"/>
    <dgm:cxn modelId="{E29209D8-2886-4294-896C-66B453618BA6}" type="presParOf" srcId="{2AF85704-F0A0-40D5-978C-608EB45EC8B9}" destId="{7375AB87-90CF-4E19-9F38-0052D98BCA25}" srcOrd="7" destOrd="0" presId="urn:microsoft.com/office/officeart/2005/8/layout/radial1"/>
    <dgm:cxn modelId="{23C7F1C9-714F-43A3-8086-C4BB7BF9E509}" type="presParOf" srcId="{7375AB87-90CF-4E19-9F38-0052D98BCA25}" destId="{085FBC47-0A60-4EFB-9F03-609B3AAF4A64}" srcOrd="0" destOrd="0" presId="urn:microsoft.com/office/officeart/2005/8/layout/radial1"/>
    <dgm:cxn modelId="{8B94FF95-08FD-43D5-AB8A-419956B0CD8E}" type="presParOf" srcId="{2AF85704-F0A0-40D5-978C-608EB45EC8B9}" destId="{3A189956-726C-471C-9A26-9E61445A13BA}" srcOrd="8" destOrd="0" presId="urn:microsoft.com/office/officeart/2005/8/layout/radial1"/>
    <dgm:cxn modelId="{2F5922C4-86E4-4DD7-93D1-E266E6058A76}" type="presParOf" srcId="{2AF85704-F0A0-40D5-978C-608EB45EC8B9}" destId="{8657839E-4DF5-40BE-8C31-C06FEBF6E4E9}" srcOrd="9" destOrd="0" presId="urn:microsoft.com/office/officeart/2005/8/layout/radial1"/>
    <dgm:cxn modelId="{2BE00621-ADCF-435E-8737-B15544DFCC75}" type="presParOf" srcId="{8657839E-4DF5-40BE-8C31-C06FEBF6E4E9}" destId="{A9FCBE12-814E-44BA-A425-293A0A296AED}" srcOrd="0" destOrd="0" presId="urn:microsoft.com/office/officeart/2005/8/layout/radial1"/>
    <dgm:cxn modelId="{40B7960F-906A-408B-94ED-6DA8F997DE18}" type="presParOf" srcId="{2AF85704-F0A0-40D5-978C-608EB45EC8B9}" destId="{9F37F30A-3002-4317-9D86-2D5766D9AE78}" srcOrd="10" destOrd="0" presId="urn:microsoft.com/office/officeart/2005/8/layout/radial1"/>
    <dgm:cxn modelId="{DC55C51A-7698-4FE0-A00A-1DA3624EE033}" type="presParOf" srcId="{2AF85704-F0A0-40D5-978C-608EB45EC8B9}" destId="{21D5EF36-2B99-4149-937B-593998BB13EF}" srcOrd="11" destOrd="0" presId="urn:microsoft.com/office/officeart/2005/8/layout/radial1"/>
    <dgm:cxn modelId="{29D9DA0D-5B0F-4C8D-BD89-BAD74FD1D6B1}" type="presParOf" srcId="{21D5EF36-2B99-4149-937B-593998BB13EF}" destId="{C202A3E8-EEEB-443E-8DDD-F900666B746F}" srcOrd="0" destOrd="0" presId="urn:microsoft.com/office/officeart/2005/8/layout/radial1"/>
    <dgm:cxn modelId="{A576A817-6270-46CA-AFF8-5D9179F09C34}" type="presParOf" srcId="{2AF85704-F0A0-40D5-978C-608EB45EC8B9}" destId="{B2E95E86-0C14-4545-8F6B-0C5E5FBAB602}" srcOrd="12" destOrd="0" presId="urn:microsoft.com/office/officeart/2005/8/layout/radial1"/>
    <dgm:cxn modelId="{0CF334F9-70DA-488A-A2F2-23035FEFDE37}" type="presParOf" srcId="{2AF85704-F0A0-40D5-978C-608EB45EC8B9}" destId="{6E3AFE64-3779-4088-93E0-91865B76E23B}" srcOrd="13" destOrd="0" presId="urn:microsoft.com/office/officeart/2005/8/layout/radial1"/>
    <dgm:cxn modelId="{3584ACAC-1CF7-4E7F-B6CB-97169D5A566D}" type="presParOf" srcId="{6E3AFE64-3779-4088-93E0-91865B76E23B}" destId="{11392810-8E27-4400-B39A-6F4788DC6FE4}" srcOrd="0" destOrd="0" presId="urn:microsoft.com/office/officeart/2005/8/layout/radial1"/>
    <dgm:cxn modelId="{489956F6-C47B-4E79-862D-6C96D5906C3F}" type="presParOf" srcId="{2AF85704-F0A0-40D5-978C-608EB45EC8B9}" destId="{81886577-D626-41A1-BD32-763B499039AF}" srcOrd="14" destOrd="0" presId="urn:microsoft.com/office/officeart/2005/8/layout/radial1"/>
    <dgm:cxn modelId="{5713D2D5-26F3-4D65-9A44-824114E8BCA8}" type="presParOf" srcId="{2AF85704-F0A0-40D5-978C-608EB45EC8B9}" destId="{05ADECE2-89BE-4773-8C1D-DA5D26CAB777}" srcOrd="15" destOrd="0" presId="urn:microsoft.com/office/officeart/2005/8/layout/radial1"/>
    <dgm:cxn modelId="{0D289331-122D-4219-9DAE-0AF03432A6D2}" type="presParOf" srcId="{05ADECE2-89BE-4773-8C1D-DA5D26CAB777}" destId="{9EC5A8B9-3899-4B49-9A5F-9EE819881239}" srcOrd="0" destOrd="0" presId="urn:microsoft.com/office/officeart/2005/8/layout/radial1"/>
    <dgm:cxn modelId="{D58F65CD-2F78-496E-858F-C13019CA21AF}" type="presParOf" srcId="{2AF85704-F0A0-40D5-978C-608EB45EC8B9}" destId="{F977C8CE-BFFC-4B8E-B29F-31352B0A85AD}" srcOrd="16" destOrd="0" presId="urn:microsoft.com/office/officeart/2005/8/layout/radial1"/>
    <dgm:cxn modelId="{399FF798-E8C7-44C5-8612-5BD8F4B6D644}" type="presParOf" srcId="{2AF85704-F0A0-40D5-978C-608EB45EC8B9}" destId="{CCC53496-7E2C-44EB-9124-1DCEDE03EDA3}" srcOrd="17" destOrd="0" presId="urn:microsoft.com/office/officeart/2005/8/layout/radial1"/>
    <dgm:cxn modelId="{CCCB0008-184D-4551-AA65-0B62CE8FBC8D}" type="presParOf" srcId="{CCC53496-7E2C-44EB-9124-1DCEDE03EDA3}" destId="{5D3D770A-CBC8-422F-B32D-856391545385}" srcOrd="0" destOrd="0" presId="urn:microsoft.com/office/officeart/2005/8/layout/radial1"/>
    <dgm:cxn modelId="{0F5CFF35-B450-44DC-8CC2-AC2CE59A04C7}" type="presParOf" srcId="{2AF85704-F0A0-40D5-978C-608EB45EC8B9}" destId="{1A01071D-1A24-4CEE-99DD-C1A504935590}" srcOrd="18" destOrd="0" presId="urn:microsoft.com/office/officeart/2005/8/layout/radia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988E25-8E4C-4F1C-B95F-4357906C4EF0}">
      <dsp:nvSpPr>
        <dsp:cNvPr id="0" name=""/>
        <dsp:cNvSpPr/>
      </dsp:nvSpPr>
      <dsp:spPr>
        <a:xfrm>
          <a:off x="3463216" y="1931558"/>
          <a:ext cx="1004790" cy="1004790"/>
        </a:xfrm>
        <a:prstGeom prst="ellipse">
          <a:avLst/>
        </a:prstGeom>
        <a:solidFill>
          <a:schemeClr val="tx1">
            <a:lumMod val="65000"/>
            <a:lumOff val="3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latin typeface="Bebas Neue" pitchFamily="34" charset="0"/>
            </a:rPr>
            <a:t>Proceso</a:t>
          </a:r>
          <a:endParaRPr lang="es-MX" sz="1100" kern="1200" dirty="0">
            <a:latin typeface="Bebas Neue" pitchFamily="34" charset="0"/>
          </a:endParaRPr>
        </a:p>
      </dsp:txBody>
      <dsp:txXfrm>
        <a:off x="3463216" y="1931558"/>
        <a:ext cx="1004790" cy="1004790"/>
      </dsp:txXfrm>
    </dsp:sp>
    <dsp:sp modelId="{25B014D1-F79A-42FD-AAEE-D937731D18DE}">
      <dsp:nvSpPr>
        <dsp:cNvPr id="0" name=""/>
        <dsp:cNvSpPr/>
      </dsp:nvSpPr>
      <dsp:spPr>
        <a:xfrm rot="16200000">
          <a:off x="3511402" y="1465947"/>
          <a:ext cx="908418" cy="22803"/>
        </a:xfrm>
        <a:custGeom>
          <a:avLst/>
          <a:gdLst/>
          <a:ahLst/>
          <a:cxnLst/>
          <a:rect l="0" t="0" r="0" b="0"/>
          <a:pathLst>
            <a:path>
              <a:moveTo>
                <a:pt x="0" y="11401"/>
              </a:moveTo>
              <a:lnTo>
                <a:pt x="908418" y="114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16200000">
        <a:off x="3942901" y="1454639"/>
        <a:ext cx="45420" cy="45420"/>
      </dsp:txXfrm>
    </dsp:sp>
    <dsp:sp modelId="{3B199938-C1BD-47B4-832B-80F0C22D4371}">
      <dsp:nvSpPr>
        <dsp:cNvPr id="0" name=""/>
        <dsp:cNvSpPr/>
      </dsp:nvSpPr>
      <dsp:spPr>
        <a:xfrm>
          <a:off x="3463216" y="18349"/>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Participantes</a:t>
          </a:r>
          <a:endParaRPr lang="es-MX" sz="1100" kern="1200" dirty="0">
            <a:solidFill>
              <a:schemeClr val="bg1">
                <a:lumMod val="50000"/>
              </a:schemeClr>
            </a:solidFill>
            <a:latin typeface="Bebas Neue" pitchFamily="34" charset="0"/>
          </a:endParaRPr>
        </a:p>
      </dsp:txBody>
      <dsp:txXfrm>
        <a:off x="3463216" y="18349"/>
        <a:ext cx="1004790" cy="1004790"/>
      </dsp:txXfrm>
    </dsp:sp>
    <dsp:sp modelId="{6E607C12-6D89-4D7C-A104-BB684A79CC1A}">
      <dsp:nvSpPr>
        <dsp:cNvPr id="0" name=""/>
        <dsp:cNvSpPr/>
      </dsp:nvSpPr>
      <dsp:spPr>
        <a:xfrm rot="18600000">
          <a:off x="4126296" y="1689750"/>
          <a:ext cx="908418" cy="22803"/>
        </a:xfrm>
        <a:custGeom>
          <a:avLst/>
          <a:gdLst/>
          <a:ahLst/>
          <a:cxnLst/>
          <a:rect l="0" t="0" r="0" b="0"/>
          <a:pathLst>
            <a:path>
              <a:moveTo>
                <a:pt x="0" y="11401"/>
              </a:moveTo>
              <a:lnTo>
                <a:pt x="908418" y="11401"/>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18600000">
        <a:off x="4557795" y="1678442"/>
        <a:ext cx="45420" cy="45420"/>
      </dsp:txXfrm>
    </dsp:sp>
    <dsp:sp modelId="{33E35DDD-E0FA-47C6-B381-B61DC2DD3FA4}">
      <dsp:nvSpPr>
        <dsp:cNvPr id="0" name=""/>
        <dsp:cNvSpPr/>
      </dsp:nvSpPr>
      <dsp:spPr>
        <a:xfrm>
          <a:off x="4693003" y="465955"/>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Datos</a:t>
          </a:r>
          <a:endParaRPr lang="es-MX" sz="1100" kern="1200" dirty="0">
            <a:solidFill>
              <a:schemeClr val="bg1">
                <a:lumMod val="50000"/>
              </a:schemeClr>
            </a:solidFill>
            <a:latin typeface="Bebas Neue" pitchFamily="34" charset="0"/>
          </a:endParaRPr>
        </a:p>
      </dsp:txBody>
      <dsp:txXfrm>
        <a:off x="4693003" y="465955"/>
        <a:ext cx="1004790" cy="1004790"/>
      </dsp:txXfrm>
    </dsp:sp>
    <dsp:sp modelId="{4D2A3626-7289-41CB-AB4E-C85B86267ADF}">
      <dsp:nvSpPr>
        <dsp:cNvPr id="0" name=""/>
        <dsp:cNvSpPr/>
      </dsp:nvSpPr>
      <dsp:spPr>
        <a:xfrm rot="21000000">
          <a:off x="4453474" y="2256439"/>
          <a:ext cx="908418" cy="22803"/>
        </a:xfrm>
        <a:custGeom>
          <a:avLst/>
          <a:gdLst/>
          <a:ahLst/>
          <a:cxnLst/>
          <a:rect l="0" t="0" r="0" b="0"/>
          <a:pathLst>
            <a:path>
              <a:moveTo>
                <a:pt x="0" y="11401"/>
              </a:moveTo>
              <a:lnTo>
                <a:pt x="908418" y="11401"/>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21000000">
        <a:off x="4884973" y="2245131"/>
        <a:ext cx="45420" cy="45420"/>
      </dsp:txXfrm>
    </dsp:sp>
    <dsp:sp modelId="{181B136F-77C1-4271-A571-753A75EF290E}">
      <dsp:nvSpPr>
        <dsp:cNvPr id="0" name=""/>
        <dsp:cNvSpPr/>
      </dsp:nvSpPr>
      <dsp:spPr>
        <a:xfrm>
          <a:off x="5347360" y="1599333"/>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Documentos</a:t>
          </a:r>
          <a:endParaRPr lang="es-MX" sz="1100" kern="1200" dirty="0">
            <a:solidFill>
              <a:schemeClr val="bg1">
                <a:lumMod val="50000"/>
              </a:schemeClr>
            </a:solidFill>
            <a:latin typeface="Bebas Neue" pitchFamily="34" charset="0"/>
          </a:endParaRPr>
        </a:p>
      </dsp:txBody>
      <dsp:txXfrm>
        <a:off x="5347360" y="1599333"/>
        <a:ext cx="1004790" cy="1004790"/>
      </dsp:txXfrm>
    </dsp:sp>
    <dsp:sp modelId="{7375AB87-90CF-4E19-9F38-0052D98BCA25}">
      <dsp:nvSpPr>
        <dsp:cNvPr id="0" name=""/>
        <dsp:cNvSpPr/>
      </dsp:nvSpPr>
      <dsp:spPr>
        <a:xfrm rot="1800000">
          <a:off x="4339846" y="2900854"/>
          <a:ext cx="908418" cy="22803"/>
        </a:xfrm>
        <a:custGeom>
          <a:avLst/>
          <a:gdLst/>
          <a:ahLst/>
          <a:cxnLst/>
          <a:rect l="0" t="0" r="0" b="0"/>
          <a:pathLst>
            <a:path>
              <a:moveTo>
                <a:pt x="0" y="11401"/>
              </a:moveTo>
              <a:lnTo>
                <a:pt x="908418" y="11401"/>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1800000">
        <a:off x="4771345" y="2889546"/>
        <a:ext cx="45420" cy="45420"/>
      </dsp:txXfrm>
    </dsp:sp>
    <dsp:sp modelId="{3A189956-726C-471C-9A26-9E61445A13BA}">
      <dsp:nvSpPr>
        <dsp:cNvPr id="0" name=""/>
        <dsp:cNvSpPr/>
      </dsp:nvSpPr>
      <dsp:spPr>
        <a:xfrm>
          <a:off x="5120104" y="2888163"/>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Procesos</a:t>
          </a:r>
          <a:endParaRPr lang="es-MX" sz="1100" kern="1200" dirty="0">
            <a:solidFill>
              <a:schemeClr val="bg1">
                <a:lumMod val="50000"/>
              </a:schemeClr>
            </a:solidFill>
            <a:latin typeface="Bebas Neue" pitchFamily="34" charset="0"/>
          </a:endParaRPr>
        </a:p>
      </dsp:txBody>
      <dsp:txXfrm>
        <a:off x="5120104" y="2888163"/>
        <a:ext cx="1004790" cy="1004790"/>
      </dsp:txXfrm>
    </dsp:sp>
    <dsp:sp modelId="{8657839E-4DF5-40BE-8C31-C06FEBF6E4E9}">
      <dsp:nvSpPr>
        <dsp:cNvPr id="0" name=""/>
        <dsp:cNvSpPr/>
      </dsp:nvSpPr>
      <dsp:spPr>
        <a:xfrm rot="4200000">
          <a:off x="3838580" y="3321466"/>
          <a:ext cx="908418" cy="22803"/>
        </a:xfrm>
        <a:custGeom>
          <a:avLst/>
          <a:gdLst/>
          <a:ahLst/>
          <a:cxnLst/>
          <a:rect l="0" t="0" r="0" b="0"/>
          <a:pathLst>
            <a:path>
              <a:moveTo>
                <a:pt x="0" y="11401"/>
              </a:moveTo>
              <a:lnTo>
                <a:pt x="908418" y="11401"/>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4200000">
        <a:off x="4270079" y="3310158"/>
        <a:ext cx="45420" cy="45420"/>
      </dsp:txXfrm>
    </dsp:sp>
    <dsp:sp modelId="{9F37F30A-3002-4317-9D86-2D5766D9AE78}">
      <dsp:nvSpPr>
        <dsp:cNvPr id="0" name=""/>
        <dsp:cNvSpPr/>
      </dsp:nvSpPr>
      <dsp:spPr>
        <a:xfrm>
          <a:off x="4117572" y="3729387"/>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Eventos</a:t>
          </a:r>
          <a:endParaRPr lang="es-MX" sz="1100" kern="1200" dirty="0">
            <a:solidFill>
              <a:schemeClr val="bg1">
                <a:lumMod val="50000"/>
              </a:schemeClr>
            </a:solidFill>
            <a:latin typeface="Bebas Neue" pitchFamily="34" charset="0"/>
          </a:endParaRPr>
        </a:p>
      </dsp:txBody>
      <dsp:txXfrm>
        <a:off x="4117572" y="3729387"/>
        <a:ext cx="1004790" cy="1004790"/>
      </dsp:txXfrm>
    </dsp:sp>
    <dsp:sp modelId="{21D5EF36-2B99-4149-937B-593998BB13EF}">
      <dsp:nvSpPr>
        <dsp:cNvPr id="0" name=""/>
        <dsp:cNvSpPr/>
      </dsp:nvSpPr>
      <dsp:spPr>
        <a:xfrm rot="6600000">
          <a:off x="3184224" y="3321466"/>
          <a:ext cx="908418" cy="22803"/>
        </a:xfrm>
        <a:custGeom>
          <a:avLst/>
          <a:gdLst/>
          <a:ahLst/>
          <a:cxnLst/>
          <a:rect l="0" t="0" r="0" b="0"/>
          <a:pathLst>
            <a:path>
              <a:moveTo>
                <a:pt x="0" y="11401"/>
              </a:moveTo>
              <a:lnTo>
                <a:pt x="908418" y="11401"/>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6600000">
        <a:off x="3615723" y="3310158"/>
        <a:ext cx="45420" cy="45420"/>
      </dsp:txXfrm>
    </dsp:sp>
    <dsp:sp modelId="{B2E95E86-0C14-4545-8F6B-0C5E5FBAB602}">
      <dsp:nvSpPr>
        <dsp:cNvPr id="0" name=""/>
        <dsp:cNvSpPr/>
      </dsp:nvSpPr>
      <dsp:spPr>
        <a:xfrm>
          <a:off x="2808860" y="3729387"/>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Reglas de Negocio</a:t>
          </a:r>
          <a:endParaRPr lang="es-MX" sz="1100" kern="1200" dirty="0">
            <a:solidFill>
              <a:schemeClr val="bg1">
                <a:lumMod val="50000"/>
              </a:schemeClr>
            </a:solidFill>
            <a:latin typeface="Bebas Neue" pitchFamily="34" charset="0"/>
          </a:endParaRPr>
        </a:p>
      </dsp:txBody>
      <dsp:txXfrm>
        <a:off x="2808860" y="3729387"/>
        <a:ext cx="1004790" cy="1004790"/>
      </dsp:txXfrm>
    </dsp:sp>
    <dsp:sp modelId="{6E3AFE64-3779-4088-93E0-91865B76E23B}">
      <dsp:nvSpPr>
        <dsp:cNvPr id="0" name=""/>
        <dsp:cNvSpPr/>
      </dsp:nvSpPr>
      <dsp:spPr>
        <a:xfrm rot="9000000">
          <a:off x="2682958" y="2900854"/>
          <a:ext cx="908418" cy="22803"/>
        </a:xfrm>
        <a:custGeom>
          <a:avLst/>
          <a:gdLst/>
          <a:ahLst/>
          <a:cxnLst/>
          <a:rect l="0" t="0" r="0" b="0"/>
          <a:pathLst>
            <a:path>
              <a:moveTo>
                <a:pt x="0" y="11401"/>
              </a:moveTo>
              <a:lnTo>
                <a:pt x="908418" y="11401"/>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9000000">
        <a:off x="3114457" y="2889546"/>
        <a:ext cx="45420" cy="45420"/>
      </dsp:txXfrm>
    </dsp:sp>
    <dsp:sp modelId="{81886577-D626-41A1-BD32-763B499039AF}">
      <dsp:nvSpPr>
        <dsp:cNvPr id="0" name=""/>
        <dsp:cNvSpPr/>
      </dsp:nvSpPr>
      <dsp:spPr>
        <a:xfrm>
          <a:off x="1806328" y="2888163"/>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Metricas e indicadores</a:t>
          </a:r>
          <a:endParaRPr lang="es-MX" sz="1100" kern="1200" dirty="0">
            <a:solidFill>
              <a:schemeClr val="bg1">
                <a:lumMod val="50000"/>
              </a:schemeClr>
            </a:solidFill>
            <a:latin typeface="Bebas Neue" pitchFamily="34" charset="0"/>
          </a:endParaRPr>
        </a:p>
      </dsp:txBody>
      <dsp:txXfrm>
        <a:off x="1806328" y="2888163"/>
        <a:ext cx="1004790" cy="1004790"/>
      </dsp:txXfrm>
    </dsp:sp>
    <dsp:sp modelId="{05ADECE2-89BE-4773-8C1D-DA5D26CAB777}">
      <dsp:nvSpPr>
        <dsp:cNvPr id="0" name=""/>
        <dsp:cNvSpPr/>
      </dsp:nvSpPr>
      <dsp:spPr>
        <a:xfrm rot="11400000">
          <a:off x="2569330" y="2256439"/>
          <a:ext cx="908418" cy="22803"/>
        </a:xfrm>
        <a:custGeom>
          <a:avLst/>
          <a:gdLst/>
          <a:ahLst/>
          <a:cxnLst/>
          <a:rect l="0" t="0" r="0" b="0"/>
          <a:pathLst>
            <a:path>
              <a:moveTo>
                <a:pt x="0" y="11401"/>
              </a:moveTo>
              <a:lnTo>
                <a:pt x="908418" y="11401"/>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latin typeface="Bebas Neue" pitchFamily="34" charset="0"/>
          </a:endParaRPr>
        </a:p>
      </dsp:txBody>
      <dsp:txXfrm rot="11400000">
        <a:off x="3000829" y="2245131"/>
        <a:ext cx="45420" cy="45420"/>
      </dsp:txXfrm>
    </dsp:sp>
    <dsp:sp modelId="{F977C8CE-BFFC-4B8E-B29F-31352B0A85AD}">
      <dsp:nvSpPr>
        <dsp:cNvPr id="0" name=""/>
        <dsp:cNvSpPr/>
      </dsp:nvSpPr>
      <dsp:spPr>
        <a:xfrm>
          <a:off x="1579073" y="1599333"/>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Acuerdos de Servicios</a:t>
          </a:r>
          <a:endParaRPr lang="es-MX" sz="1100" kern="1200" dirty="0">
            <a:solidFill>
              <a:schemeClr val="bg1">
                <a:lumMod val="50000"/>
              </a:schemeClr>
            </a:solidFill>
            <a:latin typeface="Bebas Neue" pitchFamily="34" charset="0"/>
          </a:endParaRPr>
        </a:p>
      </dsp:txBody>
      <dsp:txXfrm>
        <a:off x="1579073" y="1599333"/>
        <a:ext cx="1004790" cy="1004790"/>
      </dsp:txXfrm>
    </dsp:sp>
    <dsp:sp modelId="{CCC53496-7E2C-44EB-9124-1DCEDE03EDA3}">
      <dsp:nvSpPr>
        <dsp:cNvPr id="0" name=""/>
        <dsp:cNvSpPr/>
      </dsp:nvSpPr>
      <dsp:spPr>
        <a:xfrm rot="13800000">
          <a:off x="2896509" y="1689750"/>
          <a:ext cx="908418" cy="22803"/>
        </a:xfrm>
        <a:custGeom>
          <a:avLst/>
          <a:gdLst/>
          <a:ahLst/>
          <a:cxnLst/>
          <a:rect l="0" t="0" r="0" b="0"/>
          <a:pathLst>
            <a:path>
              <a:moveTo>
                <a:pt x="0" y="11401"/>
              </a:moveTo>
              <a:lnTo>
                <a:pt x="908418" y="114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ES" sz="1100" kern="1200">
            <a:latin typeface="Bebas Neue" pitchFamily="34" charset="0"/>
          </a:endParaRPr>
        </a:p>
      </dsp:txBody>
      <dsp:txXfrm rot="13800000">
        <a:off x="3328007" y="1678442"/>
        <a:ext cx="45420" cy="45420"/>
      </dsp:txXfrm>
    </dsp:sp>
    <dsp:sp modelId="{1A01071D-1A24-4CEE-99DD-C1A504935590}">
      <dsp:nvSpPr>
        <dsp:cNvPr id="0" name=""/>
        <dsp:cNvSpPr/>
      </dsp:nvSpPr>
      <dsp:spPr>
        <a:xfrm>
          <a:off x="2233429" y="465955"/>
          <a:ext cx="1004790" cy="1004790"/>
        </a:xfrm>
        <a:prstGeom prst="ellipse">
          <a:avLst/>
        </a:prstGeom>
        <a:solidFill>
          <a:schemeClr val="accent4">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solidFill>
                <a:schemeClr val="bg1">
                  <a:lumMod val="50000"/>
                </a:schemeClr>
              </a:solidFill>
              <a:latin typeface="Bebas Neue" pitchFamily="34" charset="0"/>
            </a:rPr>
            <a:t>Actividades/  Tareas</a:t>
          </a:r>
          <a:endParaRPr lang="es-MX" sz="1100" kern="1200" dirty="0">
            <a:solidFill>
              <a:schemeClr val="bg1">
                <a:lumMod val="50000"/>
              </a:schemeClr>
            </a:solidFill>
            <a:latin typeface="Bebas Neue" pitchFamily="34" charset="0"/>
          </a:endParaRPr>
        </a:p>
      </dsp:txBody>
      <dsp:txXfrm>
        <a:off x="2233429" y="465955"/>
        <a:ext cx="1004790" cy="100479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MX"/>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8B415ABD-D8E6-452B-B015-116A161019DB}" type="datetimeFigureOut">
              <a:rPr lang="es-MX" smtClean="0"/>
              <a:pPr/>
              <a:t>21/07/2015</a:t>
            </a:fld>
            <a:endParaRPr lang="es-MX"/>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s-MX"/>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8CF5DA3-2C64-40A0-878B-83AA1DDB1A5C}" type="slidenum">
              <a:rPr lang="es-MX" smtClean="0"/>
              <a:pPr/>
              <a:t>‹Nº›</a:t>
            </a:fld>
            <a:endParaRPr lang="es-MX"/>
          </a:p>
        </p:txBody>
      </p:sp>
    </p:spTree>
    <p:extLst>
      <p:ext uri="{BB962C8B-B14F-4D97-AF65-F5344CB8AC3E}">
        <p14:creationId xmlns:p14="http://schemas.microsoft.com/office/powerpoint/2010/main" xmlns="" val="3097494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MX"/>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AFB4F7E-631B-401E-8147-099D0B7FBF61}" type="datetimeFigureOut">
              <a:rPr lang="es-MX" smtClean="0"/>
              <a:pPr/>
              <a:t>21/07/2015</a:t>
            </a:fld>
            <a:endParaRPr lang="es-MX"/>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MX"/>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B4DB3D66-2913-4A4D-9AB5-2C61AA02C26C}" type="slidenum">
              <a:rPr lang="es-MX" smtClean="0"/>
              <a:pPr/>
              <a:t>‹Nº›</a:t>
            </a:fld>
            <a:endParaRPr lang="es-MX"/>
          </a:p>
        </p:txBody>
      </p:sp>
    </p:spTree>
    <p:extLst>
      <p:ext uri="{BB962C8B-B14F-4D97-AF65-F5344CB8AC3E}">
        <p14:creationId xmlns:p14="http://schemas.microsoft.com/office/powerpoint/2010/main" xmlns="" val="181008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2</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101</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102</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103</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104</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23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28</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29</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96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97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98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99</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B4DB3D66-2913-4A4D-9AB5-2C61AA02C26C}" type="slidenum">
              <a:rPr lang="es-MX" smtClean="0"/>
              <a:pPr/>
              <a:t>100</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srcRect/>
          <a:stretch>
            <a:fillRect/>
          </a:stretch>
        </p:blipFill>
        <p:spPr bwMode="auto">
          <a:xfrm>
            <a:off x="0" y="6105525"/>
            <a:ext cx="8601075" cy="752475"/>
          </a:xfrm>
          <a:prstGeom prst="rect">
            <a:avLst/>
          </a:prstGeom>
          <a:noFill/>
          <a:ln w="9525">
            <a:noFill/>
            <a:miter lim="800000"/>
            <a:headEnd/>
            <a:tailEnd/>
          </a:ln>
        </p:spPr>
      </p:pic>
      <p:pic>
        <p:nvPicPr>
          <p:cNvPr id="34" name="Picture 7"/>
          <p:cNvPicPr>
            <a:picLocks noChangeAspect="1" noChangeArrowheads="1"/>
          </p:cNvPicPr>
          <p:nvPr userDrawn="1"/>
        </p:nvPicPr>
        <p:blipFill>
          <a:blip r:embed="rId3" cstate="print"/>
          <a:srcRect/>
          <a:stretch>
            <a:fillRect/>
          </a:stretch>
        </p:blipFill>
        <p:spPr bwMode="auto">
          <a:xfrm>
            <a:off x="8439150" y="6124575"/>
            <a:ext cx="704850" cy="742950"/>
          </a:xfrm>
          <a:prstGeom prst="rect">
            <a:avLst/>
          </a:prstGeom>
          <a:noFill/>
          <a:ln w="9525">
            <a:noFill/>
            <a:miter lim="800000"/>
            <a:headEnd/>
            <a:tailEnd/>
          </a:ln>
        </p:spPr>
      </p:pic>
      <p:sp>
        <p:nvSpPr>
          <p:cNvPr id="4" name="3 Marcador de fecha"/>
          <p:cNvSpPr>
            <a:spLocks noGrp="1"/>
          </p:cNvSpPr>
          <p:nvPr>
            <p:ph type="dt" sz="half" idx="10"/>
          </p:nvPr>
        </p:nvSpPr>
        <p:spPr/>
        <p:txBody>
          <a:bodyPr/>
          <a:lstStyle>
            <a:lvl1pPr>
              <a:defRPr>
                <a:solidFill>
                  <a:schemeClr val="accent3">
                    <a:lumMod val="50000"/>
                  </a:schemeClr>
                </a:solidFill>
              </a:defRPr>
            </a:lvl1pPr>
          </a:lstStyle>
          <a:p>
            <a:fld id="{6E28A56F-E059-47CA-9AFD-C86FD990CE26}" type="datetimeFigureOut">
              <a:rPr lang="es-MX" smtClean="0"/>
              <a:pPr/>
              <a:t>21/07/2015</a:t>
            </a:fld>
            <a:endParaRPr lang="es-MX" dirty="0"/>
          </a:p>
        </p:txBody>
      </p:sp>
      <p:sp>
        <p:nvSpPr>
          <p:cNvPr id="13" name="Rectangle 5"/>
          <p:cNvSpPr>
            <a:spLocks noChangeArrowheads="1"/>
          </p:cNvSpPr>
          <p:nvPr userDrawn="1"/>
        </p:nvSpPr>
        <p:spPr bwMode="auto">
          <a:xfrm>
            <a:off x="7380288" y="6021388"/>
            <a:ext cx="1512887" cy="576262"/>
          </a:xfrm>
          <a:prstGeom prst="rect">
            <a:avLst/>
          </a:prstGeom>
          <a:noFill/>
          <a:ln w="9525">
            <a:noFill/>
            <a:miter lim="800000"/>
            <a:headEnd/>
            <a:tailEnd/>
          </a:ln>
          <a:effectLst/>
        </p:spPr>
        <p:txBody>
          <a:bodyPr wrap="none" anchor="ctr"/>
          <a:lstStyle/>
          <a:p>
            <a:endParaRPr lang="es-MX"/>
          </a:p>
        </p:txBody>
      </p:sp>
      <p:sp>
        <p:nvSpPr>
          <p:cNvPr id="6" name="5 Marcador de número de diapositiva"/>
          <p:cNvSpPr>
            <a:spLocks noGrp="1"/>
          </p:cNvSpPr>
          <p:nvPr>
            <p:ph type="sldNum" sz="quarter" idx="12"/>
          </p:nvPr>
        </p:nvSpPr>
        <p:spPr/>
        <p:txBody>
          <a:bodyPr/>
          <a:lstStyle/>
          <a:p>
            <a:fld id="{DC38A41A-D8F7-4D66-85B2-10C837969602}" type="slidenum">
              <a:rPr lang="es-MX" smtClean="0"/>
              <a:pPr/>
              <a:t>‹Nº›</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24" name="23 Rectángulo redondeado"/>
          <p:cNvSpPr/>
          <p:nvPr userDrawn="1"/>
        </p:nvSpPr>
        <p:spPr>
          <a:xfrm>
            <a:off x="214282" y="142852"/>
            <a:ext cx="1857388" cy="112590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2" name="Picture 2"/>
          <p:cNvPicPr>
            <a:picLocks noChangeAspect="1" noChangeArrowheads="1"/>
          </p:cNvPicPr>
          <p:nvPr userDrawn="1"/>
        </p:nvPicPr>
        <p:blipFill>
          <a:blip r:embed="rId4" cstate="print"/>
          <a:srcRect/>
          <a:stretch>
            <a:fillRect/>
          </a:stretch>
        </p:blipFill>
        <p:spPr bwMode="auto">
          <a:xfrm>
            <a:off x="0" y="0"/>
            <a:ext cx="5172075" cy="666750"/>
          </a:xfrm>
          <a:prstGeom prst="rect">
            <a:avLst/>
          </a:prstGeom>
          <a:noFill/>
          <a:ln w="9525">
            <a:noFill/>
            <a:miter lim="800000"/>
            <a:headEnd/>
            <a:tailEnd/>
          </a:ln>
        </p:spPr>
      </p:pic>
      <p:pic>
        <p:nvPicPr>
          <p:cNvPr id="43" name="Picture 3"/>
          <p:cNvPicPr>
            <a:picLocks noChangeAspect="1" noChangeArrowheads="1"/>
          </p:cNvPicPr>
          <p:nvPr userDrawn="1"/>
        </p:nvPicPr>
        <p:blipFill>
          <a:blip r:embed="rId4" cstate="print"/>
          <a:srcRect/>
          <a:stretch>
            <a:fillRect/>
          </a:stretch>
        </p:blipFill>
        <p:spPr bwMode="auto">
          <a:xfrm>
            <a:off x="3971925" y="0"/>
            <a:ext cx="5172075" cy="666750"/>
          </a:xfrm>
          <a:prstGeom prst="rect">
            <a:avLst/>
          </a:prstGeom>
          <a:noFill/>
          <a:ln w="9525">
            <a:noFill/>
            <a:miter lim="800000"/>
            <a:headEnd/>
            <a:tailEnd/>
          </a:ln>
        </p:spPr>
      </p:pic>
      <p:sp>
        <p:nvSpPr>
          <p:cNvPr id="12" name="11 Rectángulo"/>
          <p:cNvSpPr/>
          <p:nvPr userDrawn="1"/>
        </p:nvSpPr>
        <p:spPr>
          <a:xfrm>
            <a:off x="3707904" y="3068960"/>
            <a:ext cx="136815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q</a:t>
            </a:r>
            <a:endParaRPr lang="es-MX" dirty="0"/>
          </a:p>
        </p:txBody>
      </p:sp>
      <p:pic>
        <p:nvPicPr>
          <p:cNvPr id="2" name="1 Imagen"/>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475656" y="2397344"/>
            <a:ext cx="4114852" cy="117567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24" name="Picture 3"/>
          <p:cNvPicPr>
            <a:picLocks noChangeAspect="1" noChangeArrowheads="1"/>
          </p:cNvPicPr>
          <p:nvPr userDrawn="1"/>
        </p:nvPicPr>
        <p:blipFill>
          <a:blip r:embed="rId2" cstate="print"/>
          <a:srcRect/>
          <a:stretch>
            <a:fillRect/>
          </a:stretch>
        </p:blipFill>
        <p:spPr bwMode="auto">
          <a:xfrm>
            <a:off x="0" y="6105525"/>
            <a:ext cx="8601075" cy="752475"/>
          </a:xfrm>
          <a:prstGeom prst="rect">
            <a:avLst/>
          </a:prstGeom>
          <a:noFill/>
          <a:ln w="9525">
            <a:noFill/>
            <a:miter lim="800000"/>
            <a:headEnd/>
            <a:tailEnd/>
          </a:ln>
        </p:spPr>
      </p:pic>
      <p:pic>
        <p:nvPicPr>
          <p:cNvPr id="25" name="Picture 7"/>
          <p:cNvPicPr>
            <a:picLocks noChangeAspect="1" noChangeArrowheads="1"/>
          </p:cNvPicPr>
          <p:nvPr userDrawn="1"/>
        </p:nvPicPr>
        <p:blipFill>
          <a:blip r:embed="rId3" cstate="print"/>
          <a:srcRect/>
          <a:stretch>
            <a:fillRect/>
          </a:stretch>
        </p:blipFill>
        <p:spPr bwMode="auto">
          <a:xfrm>
            <a:off x="8439150" y="6124575"/>
            <a:ext cx="704850" cy="742950"/>
          </a:xfrm>
          <a:prstGeom prst="rect">
            <a:avLst/>
          </a:prstGeom>
          <a:noFill/>
          <a:ln w="9525">
            <a:noFill/>
            <a:miter lim="800000"/>
            <a:headEnd/>
            <a:tailEnd/>
          </a:ln>
        </p:spPr>
      </p:pic>
      <p:sp>
        <p:nvSpPr>
          <p:cNvPr id="2" name="1 Título"/>
          <p:cNvSpPr>
            <a:spLocks noGrp="1"/>
          </p:cNvSpPr>
          <p:nvPr>
            <p:ph type="title"/>
          </p:nvPr>
        </p:nvSpPr>
        <p:spPr>
          <a:xfrm>
            <a:off x="2271722" y="685026"/>
            <a:ext cx="6872278" cy="439718"/>
          </a:xfrm>
        </p:spPr>
        <p:txBody>
          <a:bodyPr>
            <a:noAutofit/>
          </a:bodyPr>
          <a:lstStyle>
            <a:lvl1pPr algn="r">
              <a:defRPr sz="2400">
                <a:solidFill>
                  <a:srgbClr val="B2BC35"/>
                </a:solidFill>
                <a:latin typeface="Bebas Neue" pitchFamily="34" charset="0"/>
              </a:defRPr>
            </a:lvl1pPr>
          </a:lstStyle>
          <a:p>
            <a:r>
              <a:rPr lang="es-ES" dirty="0" smtClean="0"/>
              <a:t>Haga clic para modificar el estilo de título del patrón</a:t>
            </a:r>
            <a:endParaRPr lang="es-MX" dirty="0"/>
          </a:p>
        </p:txBody>
      </p:sp>
      <p:sp>
        <p:nvSpPr>
          <p:cNvPr id="3" name="2 Marcador de contenido"/>
          <p:cNvSpPr>
            <a:spLocks noGrp="1"/>
          </p:cNvSpPr>
          <p:nvPr>
            <p:ph idx="1"/>
          </p:nvPr>
        </p:nvSpPr>
        <p:spPr>
          <a:xfrm>
            <a:off x="457200" y="1412776"/>
            <a:ext cx="8229600" cy="4525963"/>
          </a:xfrm>
        </p:spPr>
        <p:txBody>
          <a:bodyPr>
            <a:normAutofit/>
          </a:bodyPr>
          <a:lstStyle>
            <a:lvl1pPr>
              <a:defRPr sz="2000"/>
            </a:lvl1pPr>
            <a:lvl2pPr>
              <a:defRPr sz="2000"/>
            </a:lvl2pPr>
            <a:lvl3pPr>
              <a:defRPr sz="2000"/>
            </a:lvl3pPr>
            <a:lvl4pPr>
              <a:defRPr sz="2000"/>
            </a:lvl4pPr>
            <a:lvl5pPr>
              <a:defRPr sz="20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3 Marcador de fecha"/>
          <p:cNvSpPr>
            <a:spLocks noGrp="1"/>
          </p:cNvSpPr>
          <p:nvPr>
            <p:ph type="dt" sz="half" idx="10"/>
          </p:nvPr>
        </p:nvSpPr>
        <p:spPr/>
        <p:txBody>
          <a:bodyPr/>
          <a:lstStyle/>
          <a:p>
            <a:fld id="{6E28A56F-E059-47CA-9AFD-C86FD990CE26}" type="datetimeFigureOut">
              <a:rPr lang="es-MX" smtClean="0"/>
              <a:pPr/>
              <a:t>21/07/2015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C38A41A-D8F7-4D66-85B2-10C837969602}" type="slidenum">
              <a:rPr lang="es-MX" smtClean="0"/>
              <a:pPr/>
              <a:t>‹Nº›</a:t>
            </a:fld>
            <a:endParaRPr lang="es-MX"/>
          </a:p>
        </p:txBody>
      </p:sp>
      <p:sp>
        <p:nvSpPr>
          <p:cNvPr id="15" name="14 Rectángulo redondeado"/>
          <p:cNvSpPr/>
          <p:nvPr/>
        </p:nvSpPr>
        <p:spPr>
          <a:xfrm>
            <a:off x="214282" y="142852"/>
            <a:ext cx="1837438" cy="98189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Picture 4"/>
          <p:cNvPicPr>
            <a:picLocks noChangeAspect="1" noChangeArrowheads="1"/>
          </p:cNvPicPr>
          <p:nvPr userDrawn="1"/>
        </p:nvPicPr>
        <p:blipFill>
          <a:blip r:embed="rId4" cstate="print"/>
          <a:srcRect/>
          <a:stretch>
            <a:fillRect/>
          </a:stretch>
        </p:blipFill>
        <p:spPr bwMode="auto">
          <a:xfrm>
            <a:off x="0" y="0"/>
            <a:ext cx="2686050" cy="542925"/>
          </a:xfrm>
          <a:prstGeom prst="rect">
            <a:avLst/>
          </a:prstGeom>
          <a:noFill/>
          <a:ln w="9525">
            <a:noFill/>
            <a:miter lim="800000"/>
            <a:headEnd/>
            <a:tailEnd/>
          </a:ln>
        </p:spPr>
      </p:pic>
      <p:sp>
        <p:nvSpPr>
          <p:cNvPr id="32" name="31 Rectángulo redondeado"/>
          <p:cNvSpPr/>
          <p:nvPr userDrawn="1"/>
        </p:nvSpPr>
        <p:spPr>
          <a:xfrm>
            <a:off x="179512" y="116632"/>
            <a:ext cx="1956091" cy="112762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4" name="Picture 4"/>
          <p:cNvPicPr>
            <a:picLocks noChangeAspect="1" noChangeArrowheads="1"/>
          </p:cNvPicPr>
          <p:nvPr userDrawn="1"/>
        </p:nvPicPr>
        <p:blipFill>
          <a:blip r:embed="rId4" cstate="print"/>
          <a:srcRect/>
          <a:stretch>
            <a:fillRect/>
          </a:stretch>
        </p:blipFill>
        <p:spPr bwMode="auto">
          <a:xfrm>
            <a:off x="2555776" y="1191"/>
            <a:ext cx="5494362" cy="542925"/>
          </a:xfrm>
          <a:prstGeom prst="rect">
            <a:avLst/>
          </a:prstGeom>
          <a:noFill/>
          <a:ln w="9525">
            <a:noFill/>
            <a:miter lim="800000"/>
            <a:headEnd/>
            <a:tailEnd/>
          </a:ln>
        </p:spPr>
      </p:pic>
      <p:pic>
        <p:nvPicPr>
          <p:cNvPr id="35" name="Picture 4"/>
          <p:cNvPicPr>
            <a:picLocks noChangeAspect="1" noChangeArrowheads="1"/>
          </p:cNvPicPr>
          <p:nvPr userDrawn="1"/>
        </p:nvPicPr>
        <p:blipFill>
          <a:blip r:embed="rId4" cstate="print"/>
          <a:srcRect/>
          <a:stretch>
            <a:fillRect/>
          </a:stretch>
        </p:blipFill>
        <p:spPr bwMode="auto">
          <a:xfrm>
            <a:off x="6460554" y="1191"/>
            <a:ext cx="2686050" cy="542925"/>
          </a:xfrm>
          <a:prstGeom prst="rect">
            <a:avLst/>
          </a:prstGeom>
          <a:noFill/>
          <a:ln w="9525">
            <a:noFill/>
            <a:miter lim="800000"/>
            <a:headEnd/>
            <a:tailEnd/>
          </a:ln>
        </p:spPr>
      </p:pic>
      <p:sp>
        <p:nvSpPr>
          <p:cNvPr id="18" name="17 Rectángulo"/>
          <p:cNvSpPr/>
          <p:nvPr userDrawn="1"/>
        </p:nvSpPr>
        <p:spPr>
          <a:xfrm>
            <a:off x="611560" y="752829"/>
            <a:ext cx="136815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AutoShape 2" descr="Resultado de imagen para chakra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4" descr="Resultado de imagen para chakray"/>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9" name="8 Imagen"/>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221453" y="160337"/>
            <a:ext cx="1872208" cy="53491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8A56F-E059-47CA-9AFD-C86FD990CE26}" type="datetimeFigureOut">
              <a:rPr lang="es-MX" smtClean="0"/>
              <a:pPr/>
              <a:t>21/07/2015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8A41A-D8F7-4D66-85B2-10C837969602}"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10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4.gif"/><Relationship Id="rId4" Type="http://schemas.openxmlformats.org/officeDocument/2006/relationships/image" Target="../media/image93.gif"/></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gif"/><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588224" y="4797152"/>
            <a:ext cx="2519653" cy="533384"/>
          </a:xfrm>
          <a:prstGeom prst="rect">
            <a:avLst/>
          </a:prstGeom>
        </p:spPr>
        <p:txBody>
          <a:bodyPr vert="horz" lIns="91440" tIns="45720" rIns="91440" bIns="45720" rtlCol="0" anchor="ctr">
            <a:normAutofit fontScale="70000" lnSpcReduction="20000"/>
          </a:bodyPr>
          <a:lstStyle>
            <a:lvl1pPr algn="l">
              <a:defRPr sz="2000">
                <a:solidFill>
                  <a:schemeClr val="accent3">
                    <a:lumMod val="50000"/>
                  </a:schemeClr>
                </a:solidFill>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_tradnl" sz="2400" b="0" i="0" u="none" strike="noStrike" kern="1200" cap="none" spc="0" normalizeH="0" baseline="0" dirty="0" smtClean="0">
                <a:ln>
                  <a:noFill/>
                </a:ln>
                <a:solidFill>
                  <a:schemeClr val="tx1">
                    <a:lumMod val="65000"/>
                    <a:lumOff val="35000"/>
                  </a:schemeClr>
                </a:solidFill>
                <a:effectLst/>
                <a:uLnTx/>
                <a:uFillTx/>
                <a:latin typeface="Bebas Neue" pitchFamily="34" charset="0"/>
                <a:ea typeface="+mj-ea"/>
                <a:cs typeface="+mj-cs"/>
              </a:rPr>
              <a:t>Ing. Julio cejas / SAIRA NAVARRO</a:t>
            </a:r>
          </a:p>
        </p:txBody>
      </p:sp>
      <p:sp>
        <p:nvSpPr>
          <p:cNvPr id="6" name="Rectangle 3"/>
          <p:cNvSpPr txBox="1">
            <a:spLocks noChangeArrowheads="1"/>
          </p:cNvSpPr>
          <p:nvPr/>
        </p:nvSpPr>
        <p:spPr>
          <a:xfrm>
            <a:off x="7308304" y="5127864"/>
            <a:ext cx="1654671" cy="533384"/>
          </a:xfrm>
          <a:prstGeom prst="rect">
            <a:avLst/>
          </a:prstGeom>
        </p:spPr>
        <p:txBody>
          <a:bodyPr vert="horz" lIns="91440" tIns="45720" rIns="91440" bIns="45720" rtlCol="0" anchor="ctr">
            <a:normAutofit/>
          </a:bodyPr>
          <a:lstStyle>
            <a:lvl1pPr algn="l">
              <a:defRPr sz="2000">
                <a:solidFill>
                  <a:schemeClr val="accent3">
                    <a:lumMod val="50000"/>
                  </a:schemeClr>
                </a:solidFill>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_tradnl" sz="1400" dirty="0" smtClean="0">
                <a:solidFill>
                  <a:schemeClr val="tx1">
                    <a:lumMod val="65000"/>
                    <a:lumOff val="35000"/>
                  </a:schemeClr>
                </a:solidFill>
                <a:latin typeface="Bebas Neue" pitchFamily="34" charset="0"/>
                <a:ea typeface="+mj-ea"/>
                <a:cs typeface="+mj-cs"/>
              </a:rPr>
              <a:t>JULIO-2015</a:t>
            </a:r>
            <a:endParaRPr kumimoji="0" lang="es-ES_tradnl" sz="1400" b="0" i="0" u="none" strike="noStrike" kern="1200" cap="none" spc="0" normalizeH="0" baseline="0" dirty="0" smtClean="0">
              <a:ln>
                <a:noFill/>
              </a:ln>
              <a:solidFill>
                <a:schemeClr val="tx1">
                  <a:lumMod val="65000"/>
                  <a:lumOff val="35000"/>
                </a:schemeClr>
              </a:solidFill>
              <a:effectLst/>
              <a:uLnTx/>
              <a:uFillTx/>
              <a:latin typeface="Bebas Neue" pitchFamily="34" charset="0"/>
              <a:ea typeface="+mj-ea"/>
              <a:cs typeface="+mj-cs"/>
            </a:endParaRPr>
          </a:p>
        </p:txBody>
      </p:sp>
      <p:sp>
        <p:nvSpPr>
          <p:cNvPr id="7" name="Rectangle 3"/>
          <p:cNvSpPr txBox="1">
            <a:spLocks noChangeArrowheads="1"/>
          </p:cNvSpPr>
          <p:nvPr/>
        </p:nvSpPr>
        <p:spPr>
          <a:xfrm>
            <a:off x="5149577" y="2492896"/>
            <a:ext cx="3886919" cy="533384"/>
          </a:xfrm>
          <a:prstGeom prst="rect">
            <a:avLst/>
          </a:prstGeom>
        </p:spPr>
        <p:txBody>
          <a:bodyPr vert="horz" lIns="91440" tIns="45720" rIns="91440" bIns="45720" rtlCol="0" anchor="ctr">
            <a:normAutofit/>
          </a:bodyPr>
          <a:lstStyle>
            <a:lvl1pPr algn="l">
              <a:defRPr sz="2000">
                <a:solidFill>
                  <a:schemeClr val="accent3">
                    <a:lumMod val="50000"/>
                  </a:schemeClr>
                </a:solidFill>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_tradnl" sz="2400" dirty="0" smtClean="0">
                <a:solidFill>
                  <a:schemeClr val="tx1">
                    <a:lumMod val="65000"/>
                    <a:lumOff val="35000"/>
                  </a:schemeClr>
                </a:solidFill>
                <a:latin typeface="Bebas Neue" pitchFamily="34" charset="0"/>
                <a:ea typeface="+mj-ea"/>
                <a:cs typeface="+mj-cs"/>
              </a:rPr>
              <a:t>Modelado de procesos mediante la</a:t>
            </a:r>
            <a:endParaRPr kumimoji="0" lang="es-ES_tradnl" sz="2400" b="0" i="0" u="none" strike="noStrike" kern="1200" cap="none" spc="0" normalizeH="0" baseline="0" noProof="0" dirty="0" smtClean="0">
              <a:ln>
                <a:noFill/>
              </a:ln>
              <a:solidFill>
                <a:schemeClr val="tx1">
                  <a:lumMod val="65000"/>
                  <a:lumOff val="35000"/>
                </a:schemeClr>
              </a:solidFill>
              <a:effectLst/>
              <a:uLnTx/>
              <a:uFillTx/>
              <a:latin typeface="Bebas Neue" pitchFamily="34" charset="0"/>
              <a:ea typeface="+mj-ea"/>
              <a:cs typeface="+mj-cs"/>
            </a:endParaRPr>
          </a:p>
        </p:txBody>
      </p:sp>
      <p:cxnSp>
        <p:nvCxnSpPr>
          <p:cNvPr id="8" name="7 Conector recto"/>
          <p:cNvCxnSpPr/>
          <p:nvPr/>
        </p:nvCxnSpPr>
        <p:spPr>
          <a:xfrm>
            <a:off x="5362575" y="2977264"/>
            <a:ext cx="367240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a:xfrm>
            <a:off x="5149577" y="2967624"/>
            <a:ext cx="3886919" cy="533384"/>
          </a:xfrm>
          <a:prstGeom prst="rect">
            <a:avLst/>
          </a:prstGeom>
        </p:spPr>
        <p:txBody>
          <a:bodyPr vert="horz" lIns="91440" tIns="45720" rIns="91440" bIns="45720" rtlCol="0" anchor="ctr">
            <a:normAutofit/>
          </a:bodyPr>
          <a:lstStyle>
            <a:lvl1pPr algn="l">
              <a:defRPr sz="2000">
                <a:solidFill>
                  <a:schemeClr val="accent3">
                    <a:lumMod val="50000"/>
                  </a:schemeClr>
                </a:solidFill>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_tradnl" sz="2400" dirty="0" smtClean="0">
                <a:solidFill>
                  <a:schemeClr val="tx1">
                    <a:lumMod val="65000"/>
                    <a:lumOff val="35000"/>
                  </a:schemeClr>
                </a:solidFill>
                <a:latin typeface="Bebas Neue" pitchFamily="34" charset="0"/>
                <a:ea typeface="+mj-ea"/>
                <a:cs typeface="+mj-cs"/>
              </a:rPr>
              <a:t>Notación grafica bpmn 2.0</a:t>
            </a:r>
            <a:endParaRPr kumimoji="0" lang="es-ES_tradnl" sz="2400" b="0" i="0" u="none" strike="noStrike" kern="1200" cap="none" spc="0" normalizeH="0" baseline="0" noProof="0" dirty="0" smtClean="0">
              <a:ln>
                <a:noFill/>
              </a:ln>
              <a:solidFill>
                <a:schemeClr val="tx1">
                  <a:lumMod val="65000"/>
                  <a:lumOff val="35000"/>
                </a:schemeClr>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misión vs visión</a:t>
            </a:r>
            <a:endParaRPr lang="es-ES" dirty="0">
              <a:solidFill>
                <a:schemeClr val="accent4">
                  <a:lumMod val="40000"/>
                  <a:lumOff val="60000"/>
                </a:schemeClr>
              </a:solidFill>
            </a:endParaRPr>
          </a:p>
        </p:txBody>
      </p:sp>
      <p:sp>
        <p:nvSpPr>
          <p:cNvPr id="2" name="1 Rectángulo redondeado"/>
          <p:cNvSpPr/>
          <p:nvPr/>
        </p:nvSpPr>
        <p:spPr>
          <a:xfrm>
            <a:off x="1331640" y="1844824"/>
            <a:ext cx="3024336" cy="1728192"/>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4000" dirty="0" smtClean="0">
                <a:latin typeface="Bebas Neue" pitchFamily="34" charset="0"/>
              </a:rPr>
              <a:t>MISION</a:t>
            </a:r>
            <a:endParaRPr lang="es-VE" sz="4000" dirty="0">
              <a:latin typeface="Bebas Neue" pitchFamily="34" charset="0"/>
            </a:endParaRPr>
          </a:p>
        </p:txBody>
      </p:sp>
      <p:sp>
        <p:nvSpPr>
          <p:cNvPr id="8" name="7 Rectángulo redondeado"/>
          <p:cNvSpPr/>
          <p:nvPr/>
        </p:nvSpPr>
        <p:spPr>
          <a:xfrm>
            <a:off x="4716016" y="1844824"/>
            <a:ext cx="3024336" cy="1728192"/>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4000" dirty="0" smtClean="0">
                <a:latin typeface="Bebas Neue" pitchFamily="34" charset="0"/>
              </a:rPr>
              <a:t>VISION</a:t>
            </a:r>
            <a:endParaRPr lang="es-VE" sz="4000" dirty="0">
              <a:latin typeface="Bebas Neue" pitchFamily="34" charset="0"/>
            </a:endParaRPr>
          </a:p>
        </p:txBody>
      </p:sp>
      <p:sp>
        <p:nvSpPr>
          <p:cNvPr id="9" name="8 Rectángulo redondeado"/>
          <p:cNvSpPr/>
          <p:nvPr/>
        </p:nvSpPr>
        <p:spPr>
          <a:xfrm>
            <a:off x="1331640" y="3645024"/>
            <a:ext cx="3024336" cy="86409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4000" dirty="0" smtClean="0">
                <a:latin typeface="Bebas Neue" pitchFamily="34" charset="0"/>
              </a:rPr>
              <a:t>ACTUALIDAD</a:t>
            </a:r>
            <a:endParaRPr lang="es-VE" sz="4000" dirty="0">
              <a:latin typeface="Bebas Neue" pitchFamily="34" charset="0"/>
            </a:endParaRPr>
          </a:p>
        </p:txBody>
      </p:sp>
      <p:sp>
        <p:nvSpPr>
          <p:cNvPr id="10" name="9 Rectángulo redondeado"/>
          <p:cNvSpPr/>
          <p:nvPr/>
        </p:nvSpPr>
        <p:spPr>
          <a:xfrm>
            <a:off x="4716016" y="3645024"/>
            <a:ext cx="3024336" cy="86409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4000" dirty="0" smtClean="0">
                <a:latin typeface="Bebas Neue" pitchFamily="34" charset="0"/>
              </a:rPr>
              <a:t>FUTURO</a:t>
            </a:r>
            <a:endParaRPr lang="es-VE" sz="4000" dirty="0">
              <a:latin typeface="Bebas Neue" pitchFamily="34" charset="0"/>
            </a:endParaRPr>
          </a:p>
        </p:txBody>
      </p:sp>
    </p:spTree>
    <p:extLst>
      <p:ext uri="{BB962C8B-B14F-4D97-AF65-F5344CB8AC3E}">
        <p14:creationId xmlns:p14="http://schemas.microsoft.com/office/powerpoint/2010/main" xmlns="" val="6109114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a:spLocks noGrp="1"/>
          </p:cNvSpPr>
          <p:nvPr>
            <p:ph type="title"/>
          </p:nvPr>
        </p:nvSpPr>
        <p:spPr>
          <a:xfrm>
            <a:off x="1207869" y="980728"/>
            <a:ext cx="6872278" cy="439718"/>
          </a:xfrm>
        </p:spPr>
        <p:txBody>
          <a:bodyPr/>
          <a:lstStyle/>
          <a:p>
            <a:pPr algn="ctr"/>
            <a:r>
              <a:rPr lang="es-ES_tradnl" dirty="0" smtClean="0">
                <a:solidFill>
                  <a:schemeClr val="accent4">
                    <a:lumMod val="75000"/>
                  </a:schemeClr>
                </a:solidFill>
              </a:rPr>
              <a:t>Sobre la sincronización</a:t>
            </a:r>
            <a:endParaRPr lang="es-MX" dirty="0">
              <a:solidFill>
                <a:schemeClr val="accent4">
                  <a:lumMod val="75000"/>
                </a:schemeClr>
              </a:solidFill>
            </a:endParaRPr>
          </a:p>
        </p:txBody>
      </p:sp>
      <p:sp>
        <p:nvSpPr>
          <p:cNvPr id="6"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
        <p:nvSpPr>
          <p:cNvPr id="2" name="1 CuadroTexto"/>
          <p:cNvSpPr txBox="1"/>
          <p:nvPr/>
        </p:nvSpPr>
        <p:spPr>
          <a:xfrm>
            <a:off x="971600" y="4869160"/>
            <a:ext cx="7344816" cy="923330"/>
          </a:xfrm>
          <a:prstGeom prst="rect">
            <a:avLst/>
          </a:prstGeom>
          <a:noFill/>
        </p:spPr>
        <p:txBody>
          <a:bodyPr wrap="square" rtlCol="0">
            <a:spAutoFit/>
          </a:bodyPr>
          <a:lstStyle/>
          <a:p>
            <a:pPr algn="just"/>
            <a:r>
              <a:rPr lang="es-ES" dirty="0">
                <a:latin typeface="Eurostile" pitchFamily="34" charset="0"/>
              </a:rPr>
              <a:t>El Gateway Inclusivo </a:t>
            </a:r>
            <a:r>
              <a:rPr lang="es-ES" dirty="0" smtClean="0">
                <a:latin typeface="Eurostile" pitchFamily="34" charset="0"/>
              </a:rPr>
              <a:t>no se </a:t>
            </a:r>
            <a:r>
              <a:rPr lang="es-ES" dirty="0">
                <a:latin typeface="Eurostile" pitchFamily="34" charset="0"/>
              </a:rPr>
              <a:t>comporta como  un “</a:t>
            </a:r>
            <a:r>
              <a:rPr lang="es-ES" dirty="0" err="1">
                <a:latin typeface="Eurostile" pitchFamily="34" charset="0"/>
              </a:rPr>
              <a:t>Join</a:t>
            </a:r>
            <a:r>
              <a:rPr lang="es-ES" dirty="0">
                <a:latin typeface="Eurostile" pitchFamily="34" charset="0"/>
              </a:rPr>
              <a:t>”, </a:t>
            </a:r>
            <a:r>
              <a:rPr lang="es-ES" dirty="0" smtClean="0">
                <a:latin typeface="Eurostile" pitchFamily="34" charset="0"/>
              </a:rPr>
              <a:t>no espera </a:t>
            </a:r>
            <a:r>
              <a:rPr lang="es-ES" dirty="0">
                <a:latin typeface="Eurostile" pitchFamily="34" charset="0"/>
              </a:rPr>
              <a:t>que las tres actividades a realizar se ejecuten, para poder continuar el flujo.</a:t>
            </a:r>
          </a:p>
        </p:txBody>
      </p:sp>
      <p:pic>
        <p:nvPicPr>
          <p:cNvPr id="3" name="2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560" y="1484784"/>
            <a:ext cx="8064896" cy="3197893"/>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Título"/>
          <p:cNvSpPr txBox="1">
            <a:spLocks/>
          </p:cNvSpPr>
          <p:nvPr/>
        </p:nvSpPr>
        <p:spPr>
          <a:xfrm>
            <a:off x="1444138" y="1340768"/>
            <a:ext cx="6872278" cy="439718"/>
          </a:xfrm>
          <a:prstGeom prst="rect">
            <a:avLst/>
          </a:prstGeom>
        </p:spPr>
        <p:txBody>
          <a:bodyPr vert="horz" lIns="91440" tIns="45720" rIns="91440" bIns="45720" rtlCol="0" anchor="ctr">
            <a:noAutofit/>
          </a:bodyPr>
          <a:lstStyle/>
          <a:p>
            <a:pPr algn="ctr">
              <a:spcBef>
                <a:spcPct val="0"/>
              </a:spcBef>
              <a:buFontTx/>
              <a:buNone/>
              <a:defRPr/>
            </a:pPr>
            <a:r>
              <a:rPr lang="es-ES_tradnl" sz="2400" dirty="0" smtClean="0">
                <a:solidFill>
                  <a:schemeClr val="accent4">
                    <a:lumMod val="75000"/>
                  </a:schemeClr>
                </a:solidFill>
                <a:latin typeface="Bebas Neue" pitchFamily="34" charset="0"/>
                <a:ea typeface="+mj-ea"/>
                <a:cs typeface="+mj-cs"/>
              </a:rPr>
              <a:t>Mas de un evento para un pool</a:t>
            </a:r>
            <a:endParaRPr lang="es-MX" sz="2400" dirty="0">
              <a:solidFill>
                <a:schemeClr val="accent4">
                  <a:lumMod val="75000"/>
                </a:schemeClr>
              </a:solidFill>
              <a:latin typeface="Bebas Neue" pitchFamily="34" charset="0"/>
              <a:ea typeface="+mj-ea"/>
              <a:cs typeface="+mj-cs"/>
            </a:endParaRPr>
          </a:p>
        </p:txBody>
      </p:sp>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05333" y="1780485"/>
            <a:ext cx="6133334" cy="3880763"/>
          </a:xfrm>
          <a:prstGeom prst="rect">
            <a:avLst/>
          </a:prstGeom>
        </p:spPr>
      </p:pic>
      <p:cxnSp>
        <p:nvCxnSpPr>
          <p:cNvPr id="4" name="3 Conector recto de flecha"/>
          <p:cNvCxnSpPr/>
          <p:nvPr/>
        </p:nvCxnSpPr>
        <p:spPr>
          <a:xfrm>
            <a:off x="2915816" y="1488619"/>
            <a:ext cx="0" cy="6442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2271722" y="2852936"/>
            <a:ext cx="41450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2915816" y="364502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1475656" y="2132856"/>
            <a:ext cx="2266950" cy="3152775"/>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5292080" y="2204864"/>
            <a:ext cx="2483777" cy="3168352"/>
          </a:xfrm>
          <a:prstGeom prst="rect">
            <a:avLst/>
          </a:prstGeom>
          <a:noFill/>
          <a:ln w="9525">
            <a:noFill/>
            <a:miter lim="800000"/>
            <a:headEnd/>
            <a:tailEnd/>
          </a:ln>
        </p:spPr>
      </p:pic>
      <p:sp>
        <p:nvSpPr>
          <p:cNvPr id="8" name="7 Multiplicar"/>
          <p:cNvSpPr/>
          <p:nvPr/>
        </p:nvSpPr>
        <p:spPr>
          <a:xfrm>
            <a:off x="2123728" y="1340768"/>
            <a:ext cx="864096" cy="720080"/>
          </a:xfrm>
          <a:prstGeom prst="mathMultiply">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Cara sonriente"/>
          <p:cNvSpPr/>
          <p:nvPr/>
        </p:nvSpPr>
        <p:spPr>
          <a:xfrm>
            <a:off x="6228184" y="1412776"/>
            <a:ext cx="576064" cy="576064"/>
          </a:xfrm>
          <a:prstGeom prst="smileyFace">
            <a:avLst/>
          </a:prstGeom>
          <a:solidFill>
            <a:srgbClr val="B2BC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B2BC35"/>
              </a:solidFill>
            </a:endParaRPr>
          </a:p>
        </p:txBody>
      </p:sp>
      <p:sp>
        <p:nvSpPr>
          <p:cNvPr id="7" name="3 Título"/>
          <p:cNvSpPr txBox="1">
            <a:spLocks/>
          </p:cNvSpPr>
          <p:nvPr/>
        </p:nvSpPr>
        <p:spPr>
          <a:xfrm>
            <a:off x="1331640" y="901050"/>
            <a:ext cx="6872278" cy="4397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_tradnl" sz="2400" dirty="0" smtClean="0">
                <a:solidFill>
                  <a:schemeClr val="accent4">
                    <a:lumMod val="75000"/>
                  </a:schemeClr>
                </a:solidFill>
                <a:latin typeface="Bebas Neue" pitchFamily="34" charset="0"/>
                <a:ea typeface="+mj-ea"/>
                <a:cs typeface="+mj-cs"/>
              </a:rPr>
              <a:t>Eventos de Finalización</a:t>
            </a:r>
            <a:endParaRPr lang="es-MX" sz="2400" dirty="0">
              <a:solidFill>
                <a:schemeClr val="accent4">
                  <a:lumMod val="75000"/>
                </a:schemeClr>
              </a:solidFill>
              <a:latin typeface="Bebas Neue" pitchFamily="34" charset="0"/>
              <a:ea typeface="+mj-ea"/>
              <a:cs typeface="+mj-cs"/>
            </a:endParaRPr>
          </a:p>
        </p:txBody>
      </p:sp>
      <p:sp>
        <p:nvSpPr>
          <p:cNvPr id="10"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1353269" y="2060848"/>
            <a:ext cx="6315075" cy="2019300"/>
          </a:xfrm>
          <a:prstGeom prst="rect">
            <a:avLst/>
          </a:prstGeom>
          <a:noFill/>
          <a:ln w="9525">
            <a:noFill/>
            <a:miter lim="800000"/>
            <a:headEnd/>
            <a:tailEnd/>
          </a:ln>
        </p:spPr>
      </p:pic>
      <p:sp>
        <p:nvSpPr>
          <p:cNvPr id="4" name="3 Título"/>
          <p:cNvSpPr txBox="1">
            <a:spLocks/>
          </p:cNvSpPr>
          <p:nvPr/>
        </p:nvSpPr>
        <p:spPr>
          <a:xfrm>
            <a:off x="1074667" y="1484784"/>
            <a:ext cx="6872278" cy="439718"/>
          </a:xfrm>
          <a:prstGeom prst="rect">
            <a:avLst/>
          </a:prstGeom>
        </p:spPr>
        <p:txBody>
          <a:bodyPr vert="horz" lIns="91440" tIns="45720" rIns="91440" bIns="45720" rtlCol="0" anchor="ctr">
            <a:noAutofit/>
          </a:bodyPr>
          <a:lstStyle/>
          <a:p>
            <a:pPr algn="ctr">
              <a:spcBef>
                <a:spcPct val="0"/>
              </a:spcBef>
              <a:defRPr/>
            </a:pPr>
            <a:r>
              <a:rPr lang="es-ES_tradnl" sz="2400" dirty="0" smtClean="0">
                <a:solidFill>
                  <a:schemeClr val="accent4">
                    <a:lumMod val="75000"/>
                  </a:schemeClr>
                </a:solidFill>
                <a:latin typeface="Bebas Neue" pitchFamily="34" charset="0"/>
                <a:ea typeface="+mj-ea"/>
                <a:cs typeface="+mj-cs"/>
              </a:rPr>
              <a:t>Como registras métricas (KPIs)</a:t>
            </a:r>
            <a:endParaRPr lang="es-MX" sz="2400" dirty="0">
              <a:solidFill>
                <a:schemeClr val="accent4">
                  <a:lumMod val="75000"/>
                </a:schemeClr>
              </a:solidFill>
              <a:latin typeface="Bebas Neue" pitchFamily="34" charset="0"/>
              <a:ea typeface="+mj-ea"/>
              <a:cs typeface="+mj-cs"/>
            </a:endParaRPr>
          </a:p>
        </p:txBody>
      </p:sp>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 y="2124075"/>
            <a:ext cx="9148476" cy="2385045"/>
          </a:xfrm>
          <a:prstGeom prst="rect">
            <a:avLst/>
          </a:prstGeom>
          <a:noFill/>
          <a:ln w="9525">
            <a:noFill/>
            <a:miter lim="800000"/>
            <a:headEnd/>
            <a:tailEnd/>
          </a:ln>
        </p:spPr>
      </p:pic>
      <p:sp>
        <p:nvSpPr>
          <p:cNvPr id="4" name="3 Título"/>
          <p:cNvSpPr txBox="1">
            <a:spLocks/>
          </p:cNvSpPr>
          <p:nvPr/>
        </p:nvSpPr>
        <p:spPr>
          <a:xfrm>
            <a:off x="1138100" y="1556792"/>
            <a:ext cx="6872278" cy="439718"/>
          </a:xfrm>
          <a:prstGeom prst="rect">
            <a:avLst/>
          </a:prstGeom>
        </p:spPr>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s-ES_tradnl" sz="2400" dirty="0" smtClean="0">
                <a:solidFill>
                  <a:schemeClr val="accent4">
                    <a:lumMod val="75000"/>
                  </a:schemeClr>
                </a:solidFill>
                <a:latin typeface="Bebas Neue" pitchFamily="34" charset="0"/>
                <a:ea typeface="+mj-ea"/>
                <a:cs typeface="+mj-cs"/>
              </a:rPr>
              <a:t>Gestión de Eventos</a:t>
            </a:r>
            <a:endParaRPr lang="es-MX" sz="2400" dirty="0">
              <a:solidFill>
                <a:schemeClr val="accent4">
                  <a:lumMod val="75000"/>
                </a:schemeClr>
              </a:solidFill>
              <a:latin typeface="Bebas Neue" pitchFamily="34" charset="0"/>
              <a:ea typeface="+mj-ea"/>
              <a:cs typeface="+mj-cs"/>
            </a:endParaRPr>
          </a:p>
        </p:txBody>
      </p:sp>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030" y="692696"/>
            <a:ext cx="6872278" cy="439718"/>
          </a:xfrm>
        </p:spPr>
        <p:txBody>
          <a:bodyPr/>
          <a:lstStyle/>
          <a:p>
            <a:pPr algn="ctr"/>
            <a:r>
              <a:rPr lang="es-ES_tradnl" dirty="0" smtClean="0">
                <a:solidFill>
                  <a:schemeClr val="accent4">
                    <a:lumMod val="75000"/>
                  </a:schemeClr>
                </a:solidFill>
              </a:rPr>
              <a:t>Eventos Intermedios – Excepciones en Subproceso</a:t>
            </a:r>
            <a:endParaRPr lang="es-MX" dirty="0">
              <a:solidFill>
                <a:schemeClr val="accent4">
                  <a:lumMod val="75000"/>
                </a:schemeClr>
              </a:solidFill>
            </a:endParaRPr>
          </a:p>
        </p:txBody>
      </p:sp>
      <p:pic>
        <p:nvPicPr>
          <p:cNvPr id="2050" name="Picture 2"/>
          <p:cNvPicPr>
            <a:picLocks noChangeAspect="1" noChangeArrowheads="1"/>
          </p:cNvPicPr>
          <p:nvPr/>
        </p:nvPicPr>
        <p:blipFill>
          <a:blip r:embed="rId2" cstate="print"/>
          <a:srcRect/>
          <a:stretch>
            <a:fillRect/>
          </a:stretch>
        </p:blipFill>
        <p:spPr bwMode="auto">
          <a:xfrm>
            <a:off x="107504" y="1069801"/>
            <a:ext cx="6403781" cy="5311527"/>
          </a:xfrm>
          <a:prstGeom prst="rect">
            <a:avLst/>
          </a:prstGeom>
          <a:noFill/>
          <a:ln w="9525">
            <a:noFill/>
            <a:miter lim="800000"/>
            <a:headEnd/>
            <a:tailEnd/>
          </a:ln>
        </p:spPr>
      </p:pic>
      <p:sp>
        <p:nvSpPr>
          <p:cNvPr id="5" name="4 CuadroTexto"/>
          <p:cNvSpPr txBox="1"/>
          <p:nvPr/>
        </p:nvSpPr>
        <p:spPr>
          <a:xfrm>
            <a:off x="6444208" y="2012647"/>
            <a:ext cx="2376264" cy="3416320"/>
          </a:xfrm>
          <a:prstGeom prst="rect">
            <a:avLst/>
          </a:prstGeom>
          <a:noFill/>
        </p:spPr>
        <p:txBody>
          <a:bodyPr wrap="square" rtlCol="0">
            <a:spAutoFit/>
          </a:bodyPr>
          <a:lstStyle/>
          <a:p>
            <a:pPr marL="342900" indent="-342900" algn="just">
              <a:buFont typeface="+mj-lt"/>
              <a:buAutoNum type="arabicPeriod"/>
            </a:pPr>
            <a:r>
              <a:rPr lang="es-ES_tradnl" dirty="0" smtClean="0">
                <a:latin typeface="Eurostile" pitchFamily="34" charset="0"/>
              </a:rPr>
              <a:t>Evento que no aborta la ejecución del subproceso.</a:t>
            </a:r>
          </a:p>
          <a:p>
            <a:pPr marL="342900" indent="-342900" algn="just">
              <a:buFont typeface="+mj-lt"/>
              <a:buAutoNum type="arabicPeriod"/>
            </a:pPr>
            <a:r>
              <a:rPr lang="es-ES_tradnl" dirty="0" smtClean="0">
                <a:latin typeface="Eurostile" pitchFamily="34" charset="0"/>
              </a:rPr>
              <a:t>Evento que aborta la ejecución del subproceso al capturarse una excepción.</a:t>
            </a:r>
          </a:p>
          <a:p>
            <a:pPr marL="342900" indent="-342900" algn="just">
              <a:buFont typeface="+mj-lt"/>
              <a:buAutoNum type="arabicPeriod"/>
            </a:pPr>
            <a:r>
              <a:rPr lang="es-ES_tradnl" dirty="0" smtClean="0">
                <a:latin typeface="Eurostile" pitchFamily="34" charset="0"/>
              </a:rPr>
              <a:t>Collladse Eventos Subproceso que abortan el subproceso</a:t>
            </a:r>
          </a:p>
        </p:txBody>
      </p:sp>
      <p:pic>
        <p:nvPicPr>
          <p:cNvPr id="6" name="Picture 6" descr="C:\Documents and Settings\mijao\Escritorio\bpmvenezuelaCom\bpmvenezuelaCom\step1.gif"/>
          <p:cNvPicPr>
            <a:picLocks noChangeAspect="1" noChangeArrowheads="1"/>
          </p:cNvPicPr>
          <p:nvPr/>
        </p:nvPicPr>
        <p:blipFill>
          <a:blip r:embed="rId3" cstate="print"/>
          <a:srcRect/>
          <a:stretch>
            <a:fillRect/>
          </a:stretch>
        </p:blipFill>
        <p:spPr bwMode="auto">
          <a:xfrm>
            <a:off x="1691680" y="2996952"/>
            <a:ext cx="216024" cy="410446"/>
          </a:xfrm>
          <a:prstGeom prst="rect">
            <a:avLst/>
          </a:prstGeom>
          <a:noFill/>
        </p:spPr>
      </p:pic>
      <p:pic>
        <p:nvPicPr>
          <p:cNvPr id="7" name="Picture 7" descr="C:\Documents and Settings\mijao\Escritorio\bpmvenezuelaCom\bpmvenezuelaCom\step2.gif"/>
          <p:cNvPicPr>
            <a:picLocks noChangeAspect="1" noChangeArrowheads="1"/>
          </p:cNvPicPr>
          <p:nvPr/>
        </p:nvPicPr>
        <p:blipFill>
          <a:blip r:embed="rId4" cstate="print"/>
          <a:srcRect/>
          <a:stretch>
            <a:fillRect/>
          </a:stretch>
        </p:blipFill>
        <p:spPr bwMode="auto">
          <a:xfrm>
            <a:off x="1717204" y="3933056"/>
            <a:ext cx="190500" cy="361950"/>
          </a:xfrm>
          <a:prstGeom prst="rect">
            <a:avLst/>
          </a:prstGeom>
          <a:noFill/>
        </p:spPr>
      </p:pic>
      <p:pic>
        <p:nvPicPr>
          <p:cNvPr id="8" name="Picture 8" descr="C:\Documents and Settings\mijao\Escritorio\bpmvenezuelaCom\bpmvenezuelaCom\step3.gif"/>
          <p:cNvPicPr>
            <a:picLocks noChangeAspect="1" noChangeArrowheads="1"/>
          </p:cNvPicPr>
          <p:nvPr/>
        </p:nvPicPr>
        <p:blipFill>
          <a:blip r:embed="rId5" cstate="print"/>
          <a:srcRect/>
          <a:stretch>
            <a:fillRect/>
          </a:stretch>
        </p:blipFill>
        <p:spPr bwMode="auto">
          <a:xfrm>
            <a:off x="2843808" y="4725144"/>
            <a:ext cx="190500" cy="361950"/>
          </a:xfrm>
          <a:prstGeom prst="rect">
            <a:avLst/>
          </a:prstGeom>
          <a:noFill/>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dirty="0" smtClean="0">
                <a:solidFill>
                  <a:schemeClr val="accent3"/>
                </a:solidFill>
              </a:rPr>
              <a:t>Muchas gracias por su atención!!!</a:t>
            </a:r>
            <a:endParaRPr lang="es-MX" dirty="0">
              <a:solidFill>
                <a:schemeClr val="accent3"/>
              </a:solidFill>
            </a:endParaRPr>
          </a:p>
        </p:txBody>
      </p:sp>
      <p:pic>
        <p:nvPicPr>
          <p:cNvPr id="4" name="3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27784" y="2564904"/>
            <a:ext cx="4032448" cy="115212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objetivos y metas</a:t>
            </a:r>
            <a:endParaRPr lang="es-ES" dirty="0">
              <a:solidFill>
                <a:schemeClr val="accent4">
                  <a:lumMod val="40000"/>
                  <a:lumOff val="60000"/>
                </a:schemeClr>
              </a:solidFill>
            </a:endParaRPr>
          </a:p>
        </p:txBody>
      </p:sp>
      <p:sp>
        <p:nvSpPr>
          <p:cNvPr id="4" name="CuadroTexto 2"/>
          <p:cNvSpPr txBox="1"/>
          <p:nvPr/>
        </p:nvSpPr>
        <p:spPr>
          <a:xfrm>
            <a:off x="1129601" y="908720"/>
            <a:ext cx="2534284" cy="523220"/>
          </a:xfrm>
          <a:prstGeom prst="rect">
            <a:avLst/>
          </a:prstGeom>
          <a:noFill/>
        </p:spPr>
        <p:txBody>
          <a:bodyPr wrap="none" rtlCol="0">
            <a:spAutoFit/>
          </a:bodyPr>
          <a:lstStyle/>
          <a:p>
            <a:r>
              <a:rPr lang="es-ES" sz="2800" dirty="0" smtClean="0">
                <a:solidFill>
                  <a:schemeClr val="accent4">
                    <a:lumMod val="60000"/>
                    <a:lumOff val="40000"/>
                  </a:schemeClr>
                </a:solidFill>
                <a:latin typeface="Bebas Neue" panose="020B0606020202050201" pitchFamily="34" charset="0"/>
              </a:rPr>
              <a:t>¿QUÉ SON OBJETIVOS?</a:t>
            </a:r>
            <a:endParaRPr lang="es-VE" sz="2800" dirty="0">
              <a:solidFill>
                <a:schemeClr val="accent4">
                  <a:lumMod val="60000"/>
                  <a:lumOff val="40000"/>
                </a:schemeClr>
              </a:solidFill>
              <a:latin typeface="Bebas Neue" panose="020B0606020202050201" pitchFamily="34" charset="0"/>
            </a:endParaRPr>
          </a:p>
        </p:txBody>
      </p:sp>
      <p:sp>
        <p:nvSpPr>
          <p:cNvPr id="5" name="CuadroTexto 5"/>
          <p:cNvSpPr txBox="1"/>
          <p:nvPr/>
        </p:nvSpPr>
        <p:spPr>
          <a:xfrm>
            <a:off x="5486918" y="908720"/>
            <a:ext cx="2125069" cy="523220"/>
          </a:xfrm>
          <a:prstGeom prst="rect">
            <a:avLst/>
          </a:prstGeom>
          <a:noFill/>
        </p:spPr>
        <p:txBody>
          <a:bodyPr wrap="none" rtlCol="0">
            <a:spAutoFit/>
          </a:bodyPr>
          <a:lstStyle/>
          <a:p>
            <a:r>
              <a:rPr lang="es-ES" sz="2800" dirty="0" smtClean="0">
                <a:solidFill>
                  <a:schemeClr val="accent4">
                    <a:lumMod val="60000"/>
                    <a:lumOff val="40000"/>
                  </a:schemeClr>
                </a:solidFill>
                <a:latin typeface="Bebas Neue" panose="020B0606020202050201" pitchFamily="34" charset="0"/>
              </a:rPr>
              <a:t>¿QUÉ SON METAS?</a:t>
            </a:r>
            <a:endParaRPr lang="es-VE" sz="2800" dirty="0">
              <a:solidFill>
                <a:schemeClr val="accent4">
                  <a:lumMod val="60000"/>
                  <a:lumOff val="40000"/>
                </a:schemeClr>
              </a:solidFill>
              <a:latin typeface="Bebas Neue" panose="020B0606020202050201" pitchFamily="34" charset="0"/>
            </a:endParaRPr>
          </a:p>
        </p:txBody>
      </p:sp>
      <p:sp>
        <p:nvSpPr>
          <p:cNvPr id="7" name="Rectángulo 4"/>
          <p:cNvSpPr/>
          <p:nvPr/>
        </p:nvSpPr>
        <p:spPr>
          <a:xfrm>
            <a:off x="806398" y="1494070"/>
            <a:ext cx="3240360" cy="4247317"/>
          </a:xfrm>
          <a:prstGeom prst="rect">
            <a:avLst/>
          </a:prstGeom>
        </p:spPr>
        <p:txBody>
          <a:bodyPr wrap="square">
            <a:spAutoFit/>
          </a:bodyPr>
          <a:lstStyle/>
          <a:p>
            <a:pPr algn="just"/>
            <a:r>
              <a:rPr lang="es-VE" dirty="0" smtClean="0">
                <a:solidFill>
                  <a:schemeClr val="tx1">
                    <a:lumMod val="50000"/>
                    <a:lumOff val="50000"/>
                  </a:schemeClr>
                </a:solidFill>
                <a:latin typeface="Eurostile"/>
              </a:rPr>
              <a:t>Es </a:t>
            </a:r>
            <a:r>
              <a:rPr lang="es-VE" dirty="0">
                <a:solidFill>
                  <a:schemeClr val="tx1">
                    <a:lumMod val="50000"/>
                    <a:lumOff val="50000"/>
                  </a:schemeClr>
                </a:solidFill>
                <a:latin typeface="Eurostile"/>
              </a:rPr>
              <a:t>un logro que nos proponemos en un plazo </a:t>
            </a:r>
            <a:r>
              <a:rPr lang="es-VE" dirty="0" smtClean="0">
                <a:solidFill>
                  <a:schemeClr val="tx1">
                    <a:lumMod val="50000"/>
                    <a:lumOff val="50000"/>
                  </a:schemeClr>
                </a:solidFill>
                <a:latin typeface="Eurostile"/>
              </a:rPr>
              <a:t>determinado.</a:t>
            </a:r>
          </a:p>
          <a:p>
            <a:pPr algn="just"/>
            <a:r>
              <a:rPr lang="es-VE" dirty="0">
                <a:solidFill>
                  <a:schemeClr val="tx1">
                    <a:lumMod val="50000"/>
                    <a:lumOff val="50000"/>
                  </a:schemeClr>
                </a:solidFill>
                <a:latin typeface="Eurostile"/>
              </a:rPr>
              <a:t>A</a:t>
            </a:r>
            <a:r>
              <a:rPr lang="es-VE" dirty="0" smtClean="0">
                <a:solidFill>
                  <a:schemeClr val="tx1">
                    <a:lumMod val="50000"/>
                    <a:lumOff val="50000"/>
                  </a:schemeClr>
                </a:solidFill>
                <a:latin typeface="Eurostile"/>
              </a:rPr>
              <a:t> </a:t>
            </a:r>
            <a:r>
              <a:rPr lang="es-VE" dirty="0">
                <a:solidFill>
                  <a:schemeClr val="tx1">
                    <a:lumMod val="50000"/>
                    <a:lumOff val="50000"/>
                  </a:schemeClr>
                </a:solidFill>
                <a:latin typeface="Eurostile"/>
              </a:rPr>
              <a:t>diferencia de la Visión y </a:t>
            </a:r>
            <a:r>
              <a:rPr lang="es-VE" dirty="0" smtClean="0">
                <a:solidFill>
                  <a:schemeClr val="tx1">
                    <a:lumMod val="50000"/>
                    <a:lumOff val="50000"/>
                  </a:schemeClr>
                </a:solidFill>
                <a:latin typeface="Eurostile"/>
              </a:rPr>
              <a:t>Misión </a:t>
            </a:r>
            <a:r>
              <a:rPr lang="es-VE" b="1" dirty="0" smtClean="0">
                <a:solidFill>
                  <a:schemeClr val="tx1">
                    <a:lumMod val="50000"/>
                    <a:lumOff val="50000"/>
                  </a:schemeClr>
                </a:solidFill>
                <a:latin typeface="Eurostile"/>
              </a:rPr>
              <a:t>es </a:t>
            </a:r>
            <a:r>
              <a:rPr lang="es-VE" b="1" dirty="0">
                <a:solidFill>
                  <a:schemeClr val="tx1">
                    <a:lumMod val="50000"/>
                    <a:lumOff val="50000"/>
                  </a:schemeClr>
                </a:solidFill>
                <a:latin typeface="Eurostile"/>
              </a:rPr>
              <a:t>cuantificable</a:t>
            </a:r>
            <a:r>
              <a:rPr lang="es-VE" dirty="0">
                <a:solidFill>
                  <a:schemeClr val="tx1">
                    <a:lumMod val="50000"/>
                    <a:lumOff val="50000"/>
                  </a:schemeClr>
                </a:solidFill>
                <a:latin typeface="Eurostile"/>
              </a:rPr>
              <a:t>, necesita ser medido. </a:t>
            </a:r>
            <a:endParaRPr lang="es-VE" dirty="0" smtClean="0">
              <a:solidFill>
                <a:schemeClr val="tx1">
                  <a:lumMod val="50000"/>
                  <a:lumOff val="50000"/>
                </a:schemeClr>
              </a:solidFill>
              <a:latin typeface="Eurostile"/>
            </a:endParaRPr>
          </a:p>
          <a:p>
            <a:pPr algn="just"/>
            <a:endParaRPr lang="es-VE" dirty="0">
              <a:solidFill>
                <a:schemeClr val="tx1">
                  <a:lumMod val="50000"/>
                  <a:lumOff val="50000"/>
                </a:schemeClr>
              </a:solidFill>
              <a:latin typeface="Eurostile"/>
            </a:endParaRPr>
          </a:p>
          <a:p>
            <a:pPr algn="just"/>
            <a:r>
              <a:rPr lang="es-VE" dirty="0" smtClean="0">
                <a:solidFill>
                  <a:schemeClr val="tx1">
                    <a:lumMod val="50000"/>
                    <a:lumOff val="50000"/>
                  </a:schemeClr>
                </a:solidFill>
                <a:latin typeface="Eurostile"/>
              </a:rPr>
              <a:t>Tiene </a:t>
            </a:r>
            <a:r>
              <a:rPr lang="es-VE" dirty="0">
                <a:solidFill>
                  <a:schemeClr val="tx1">
                    <a:lumMod val="50000"/>
                    <a:lumOff val="50000"/>
                  </a:schemeClr>
                </a:solidFill>
                <a:latin typeface="Eurostile"/>
              </a:rPr>
              <a:t>que ser </a:t>
            </a:r>
            <a:r>
              <a:rPr lang="es-VE" dirty="0" smtClean="0">
                <a:solidFill>
                  <a:schemeClr val="tx1">
                    <a:lumMod val="50000"/>
                    <a:lumOff val="50000"/>
                  </a:schemeClr>
                </a:solidFill>
                <a:latin typeface="Eurostile"/>
              </a:rPr>
              <a:t>enunciado específicamente </a:t>
            </a:r>
            <a:r>
              <a:rPr lang="es-VE" dirty="0">
                <a:solidFill>
                  <a:schemeClr val="tx1">
                    <a:lumMod val="50000"/>
                    <a:lumOff val="50000"/>
                  </a:schemeClr>
                </a:solidFill>
                <a:latin typeface="Eurostile"/>
              </a:rPr>
              <a:t>y de forma positiva. Además tiene un plazo de tiempo para </a:t>
            </a:r>
            <a:r>
              <a:rPr lang="es-VE" dirty="0" smtClean="0">
                <a:solidFill>
                  <a:schemeClr val="tx1">
                    <a:lumMod val="50000"/>
                    <a:lumOff val="50000"/>
                  </a:schemeClr>
                </a:solidFill>
                <a:latin typeface="Eurostile"/>
              </a:rPr>
              <a:t>su concreción.</a:t>
            </a:r>
          </a:p>
          <a:p>
            <a:pPr algn="just"/>
            <a:endParaRPr lang="es-VE" dirty="0" smtClean="0">
              <a:solidFill>
                <a:schemeClr val="tx1">
                  <a:lumMod val="50000"/>
                  <a:lumOff val="50000"/>
                </a:schemeClr>
              </a:solidFill>
              <a:latin typeface="Eurostile"/>
            </a:endParaRPr>
          </a:p>
          <a:p>
            <a:pPr algn="just"/>
            <a:r>
              <a:rPr lang="es-VE" dirty="0" smtClean="0">
                <a:solidFill>
                  <a:schemeClr val="tx1">
                    <a:lumMod val="50000"/>
                    <a:lumOff val="50000"/>
                  </a:schemeClr>
                </a:solidFill>
                <a:latin typeface="Eurostile"/>
              </a:rPr>
              <a:t>Tiene </a:t>
            </a:r>
            <a:r>
              <a:rPr lang="es-VE" dirty="0">
                <a:solidFill>
                  <a:schemeClr val="tx1">
                    <a:lumMod val="50000"/>
                    <a:lumOff val="50000"/>
                  </a:schemeClr>
                </a:solidFill>
                <a:latin typeface="Eurostile"/>
              </a:rPr>
              <a:t>que estar alineado en el tiempo con la Visión y en el</a:t>
            </a:r>
            <a:r>
              <a:rPr lang="es-VE" b="1" dirty="0">
                <a:solidFill>
                  <a:schemeClr val="tx1">
                    <a:lumMod val="50000"/>
                    <a:lumOff val="50000"/>
                  </a:schemeClr>
                </a:solidFill>
                <a:latin typeface="Eurostile"/>
              </a:rPr>
              <a:t> </a:t>
            </a:r>
            <a:r>
              <a:rPr lang="es-VE" dirty="0">
                <a:solidFill>
                  <a:schemeClr val="tx1">
                    <a:lumMod val="50000"/>
                    <a:lumOff val="50000"/>
                  </a:schemeClr>
                </a:solidFill>
                <a:latin typeface="Eurostile"/>
              </a:rPr>
              <a:t>marco con la Misión</a:t>
            </a:r>
            <a:r>
              <a:rPr lang="es-VE" dirty="0" smtClean="0">
                <a:solidFill>
                  <a:schemeClr val="tx1">
                    <a:lumMod val="50000"/>
                    <a:lumOff val="50000"/>
                  </a:schemeClr>
                </a:solidFill>
                <a:latin typeface="Eurostile"/>
              </a:rPr>
              <a:t>.</a:t>
            </a:r>
            <a:endParaRPr lang="es-VE" dirty="0"/>
          </a:p>
        </p:txBody>
      </p:sp>
      <p:sp>
        <p:nvSpPr>
          <p:cNvPr id="8" name="Rectángulo 6"/>
          <p:cNvSpPr/>
          <p:nvPr/>
        </p:nvSpPr>
        <p:spPr>
          <a:xfrm>
            <a:off x="4838846" y="1494070"/>
            <a:ext cx="3477570" cy="2862322"/>
          </a:xfrm>
          <a:prstGeom prst="rect">
            <a:avLst/>
          </a:prstGeom>
        </p:spPr>
        <p:txBody>
          <a:bodyPr wrap="square">
            <a:spAutoFit/>
          </a:bodyPr>
          <a:lstStyle/>
          <a:p>
            <a:pPr algn="just"/>
            <a:r>
              <a:rPr lang="es-VE" dirty="0">
                <a:solidFill>
                  <a:schemeClr val="tx1">
                    <a:lumMod val="50000"/>
                    <a:lumOff val="50000"/>
                  </a:schemeClr>
                </a:solidFill>
                <a:latin typeface="Eurostile"/>
              </a:rPr>
              <a:t>Las metas son objetivos a corto plazo</a:t>
            </a:r>
            <a:r>
              <a:rPr lang="es-VE" dirty="0" smtClean="0">
                <a:solidFill>
                  <a:schemeClr val="tx1">
                    <a:lumMod val="50000"/>
                    <a:lumOff val="50000"/>
                  </a:schemeClr>
                </a:solidFill>
                <a:latin typeface="Eurostile"/>
              </a:rPr>
              <a:t>.</a:t>
            </a:r>
          </a:p>
          <a:p>
            <a:pPr algn="just"/>
            <a:r>
              <a:rPr lang="es-VE" dirty="0">
                <a:solidFill>
                  <a:schemeClr val="tx1">
                    <a:lumMod val="50000"/>
                    <a:lumOff val="50000"/>
                  </a:schemeClr>
                </a:solidFill>
                <a:latin typeface="Eurostile"/>
              </a:rPr>
              <a:t/>
            </a:r>
            <a:br>
              <a:rPr lang="es-VE" dirty="0">
                <a:solidFill>
                  <a:schemeClr val="tx1">
                    <a:lumMod val="50000"/>
                    <a:lumOff val="50000"/>
                  </a:schemeClr>
                </a:solidFill>
                <a:latin typeface="Eurostile"/>
              </a:rPr>
            </a:br>
            <a:r>
              <a:rPr lang="es-VE" dirty="0">
                <a:solidFill>
                  <a:schemeClr val="tx1">
                    <a:lumMod val="50000"/>
                    <a:lumOff val="50000"/>
                  </a:schemeClr>
                </a:solidFill>
                <a:latin typeface="Eurostile"/>
              </a:rPr>
              <a:t>También son cuantificables y medibles y pueden ser mensuales o hasta logros en el día a día</a:t>
            </a:r>
            <a:r>
              <a:rPr lang="es-VE" dirty="0" smtClean="0">
                <a:solidFill>
                  <a:schemeClr val="tx1">
                    <a:lumMod val="50000"/>
                    <a:lumOff val="50000"/>
                  </a:schemeClr>
                </a:solidFill>
                <a:latin typeface="Eurostile"/>
              </a:rPr>
              <a:t>.</a:t>
            </a:r>
          </a:p>
          <a:p>
            <a:pPr algn="just"/>
            <a:r>
              <a:rPr lang="es-VE" dirty="0">
                <a:solidFill>
                  <a:schemeClr val="tx1">
                    <a:lumMod val="50000"/>
                    <a:lumOff val="50000"/>
                  </a:schemeClr>
                </a:solidFill>
                <a:latin typeface="Eurostile"/>
              </a:rPr>
              <a:t/>
            </a:r>
            <a:br>
              <a:rPr lang="es-VE" dirty="0">
                <a:solidFill>
                  <a:schemeClr val="tx1">
                    <a:lumMod val="50000"/>
                    <a:lumOff val="50000"/>
                  </a:schemeClr>
                </a:solidFill>
                <a:latin typeface="Eurostile"/>
              </a:rPr>
            </a:br>
            <a:r>
              <a:rPr lang="es-VE" dirty="0" smtClean="0">
                <a:solidFill>
                  <a:schemeClr val="tx1">
                    <a:lumMod val="50000"/>
                    <a:lumOff val="50000"/>
                  </a:schemeClr>
                </a:solidFill>
                <a:latin typeface="Eurostile"/>
              </a:rPr>
              <a:t>Tienen </a:t>
            </a:r>
            <a:r>
              <a:rPr lang="es-VE" dirty="0">
                <a:solidFill>
                  <a:schemeClr val="tx1">
                    <a:lumMod val="50000"/>
                    <a:lumOff val="50000"/>
                  </a:schemeClr>
                </a:solidFill>
                <a:latin typeface="Eurostile"/>
              </a:rPr>
              <a:t>que estar </a:t>
            </a:r>
            <a:r>
              <a:rPr lang="es-VE" dirty="0" smtClean="0">
                <a:solidFill>
                  <a:schemeClr val="tx1">
                    <a:lumMod val="50000"/>
                    <a:lumOff val="50000"/>
                  </a:schemeClr>
                </a:solidFill>
                <a:latin typeface="Eurostile"/>
              </a:rPr>
              <a:t>alineadas </a:t>
            </a:r>
            <a:r>
              <a:rPr lang="es-VE" dirty="0">
                <a:solidFill>
                  <a:schemeClr val="tx1">
                    <a:lumMod val="50000"/>
                    <a:lumOff val="50000"/>
                  </a:schemeClr>
                </a:solidFill>
                <a:latin typeface="Eurostile"/>
              </a:rPr>
              <a:t>en el marco y en el tiempo con el objetivo.</a:t>
            </a:r>
          </a:p>
        </p:txBody>
      </p:sp>
    </p:spTree>
    <p:extLst>
      <p:ext uri="{BB962C8B-B14F-4D97-AF65-F5344CB8AC3E}">
        <p14:creationId xmlns:p14="http://schemas.microsoft.com/office/powerpoint/2010/main" xmlns="" val="3489057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estrategia</a:t>
            </a:r>
            <a:endParaRPr lang="es-ES" dirty="0">
              <a:solidFill>
                <a:schemeClr val="accent4">
                  <a:lumMod val="40000"/>
                  <a:lumOff val="60000"/>
                </a:schemeClr>
              </a:solidFill>
            </a:endParaRPr>
          </a:p>
        </p:txBody>
      </p:sp>
      <p:sp>
        <p:nvSpPr>
          <p:cNvPr id="9" name="Rectángulo 3"/>
          <p:cNvSpPr/>
          <p:nvPr/>
        </p:nvSpPr>
        <p:spPr>
          <a:xfrm>
            <a:off x="755576" y="1779781"/>
            <a:ext cx="7848872" cy="2585323"/>
          </a:xfrm>
          <a:prstGeom prst="rect">
            <a:avLst/>
          </a:prstGeom>
        </p:spPr>
        <p:txBody>
          <a:bodyPr wrap="square">
            <a:spAutoFit/>
          </a:bodyPr>
          <a:lstStyle/>
          <a:p>
            <a:pPr algn="just"/>
            <a:r>
              <a:rPr lang="es-VE" dirty="0" smtClean="0">
                <a:solidFill>
                  <a:schemeClr val="tx1">
                    <a:lumMod val="50000"/>
                    <a:lumOff val="50000"/>
                  </a:schemeClr>
                </a:solidFill>
                <a:latin typeface="Eurostile"/>
              </a:rPr>
              <a:t>La</a:t>
            </a:r>
            <a:r>
              <a:rPr lang="es-VE" dirty="0" smtClean="0">
                <a:solidFill>
                  <a:schemeClr val="tx1">
                    <a:lumMod val="65000"/>
                    <a:lumOff val="35000"/>
                  </a:schemeClr>
                </a:solidFill>
                <a:latin typeface="Eurostile"/>
              </a:rPr>
              <a:t> </a:t>
            </a:r>
            <a:r>
              <a:rPr lang="es-VE" dirty="0">
                <a:solidFill>
                  <a:schemeClr val="accent4">
                    <a:lumMod val="60000"/>
                    <a:lumOff val="40000"/>
                  </a:schemeClr>
                </a:solidFill>
                <a:latin typeface="Eurostile"/>
              </a:rPr>
              <a:t>Estrategia se refiere a un plan de acción </a:t>
            </a:r>
            <a:r>
              <a:rPr lang="es-VE" dirty="0">
                <a:solidFill>
                  <a:schemeClr val="tx1">
                    <a:lumMod val="50000"/>
                    <a:lumOff val="50000"/>
                  </a:schemeClr>
                </a:solidFill>
                <a:latin typeface="Eurostile"/>
              </a:rPr>
              <a:t>que me va a asistir en el logro del Objetivo y por ende de la Visión</a:t>
            </a:r>
            <a:r>
              <a:rPr lang="es-VE" dirty="0" smtClean="0">
                <a:solidFill>
                  <a:schemeClr val="tx1">
                    <a:lumMod val="50000"/>
                    <a:lumOff val="50000"/>
                  </a:schemeClr>
                </a:solidFill>
                <a:latin typeface="Eurostile"/>
              </a:rPr>
              <a:t>. </a:t>
            </a:r>
            <a:r>
              <a:rPr lang="es-VE" dirty="0" smtClean="0">
                <a:solidFill>
                  <a:schemeClr val="accent4">
                    <a:lumMod val="60000"/>
                    <a:lumOff val="40000"/>
                  </a:schemeClr>
                </a:solidFill>
                <a:latin typeface="Eurostile"/>
              </a:rPr>
              <a:t>La </a:t>
            </a:r>
            <a:r>
              <a:rPr lang="es-VE" dirty="0">
                <a:solidFill>
                  <a:schemeClr val="accent4">
                    <a:lumMod val="60000"/>
                    <a:lumOff val="40000"/>
                  </a:schemeClr>
                </a:solidFill>
                <a:latin typeface="Eurostile"/>
              </a:rPr>
              <a:t>estrategia es el “Como logro esto</a:t>
            </a:r>
            <a:r>
              <a:rPr lang="es-VE" dirty="0" smtClean="0">
                <a:solidFill>
                  <a:schemeClr val="accent4">
                    <a:lumMod val="60000"/>
                    <a:lumOff val="40000"/>
                  </a:schemeClr>
                </a:solidFill>
                <a:latin typeface="Eurostile"/>
              </a:rPr>
              <a:t>”. </a:t>
            </a:r>
          </a:p>
          <a:p>
            <a:pPr algn="just"/>
            <a:endParaRPr lang="es-VE" dirty="0" smtClean="0">
              <a:solidFill>
                <a:schemeClr val="tx1">
                  <a:lumMod val="65000"/>
                  <a:lumOff val="35000"/>
                </a:schemeClr>
              </a:solidFill>
              <a:latin typeface="Eurostile"/>
            </a:endParaRPr>
          </a:p>
          <a:p>
            <a:pPr algn="just"/>
            <a:r>
              <a:rPr lang="es-VE" dirty="0" smtClean="0">
                <a:solidFill>
                  <a:schemeClr val="tx1">
                    <a:lumMod val="50000"/>
                    <a:lumOff val="50000"/>
                  </a:schemeClr>
                </a:solidFill>
                <a:latin typeface="Eurostile"/>
              </a:rPr>
              <a:t>Debe </a:t>
            </a:r>
            <a:r>
              <a:rPr lang="es-VE" dirty="0">
                <a:solidFill>
                  <a:schemeClr val="tx1">
                    <a:lumMod val="50000"/>
                    <a:lumOff val="50000"/>
                  </a:schemeClr>
                </a:solidFill>
                <a:latin typeface="Eurostile"/>
              </a:rPr>
              <a:t>contemplar los Valores de la empresa o </a:t>
            </a:r>
            <a:r>
              <a:rPr lang="es-VE" dirty="0" smtClean="0">
                <a:solidFill>
                  <a:schemeClr val="tx1">
                    <a:lumMod val="50000"/>
                    <a:lumOff val="50000"/>
                  </a:schemeClr>
                </a:solidFill>
                <a:latin typeface="Eurostile"/>
              </a:rPr>
              <a:t>individuo. No </a:t>
            </a:r>
            <a:r>
              <a:rPr lang="es-VE" dirty="0">
                <a:solidFill>
                  <a:schemeClr val="tx1">
                    <a:lumMod val="50000"/>
                    <a:lumOff val="50000"/>
                  </a:schemeClr>
                </a:solidFill>
                <a:latin typeface="Eurostile"/>
              </a:rPr>
              <a:t>se trata de lograr mis objetivos a cualquier precio, sino cumpliendo con Valores que percibo como importantes para mí</a:t>
            </a:r>
            <a:r>
              <a:rPr lang="es-VE" dirty="0" smtClean="0">
                <a:solidFill>
                  <a:schemeClr val="tx1">
                    <a:lumMod val="65000"/>
                    <a:lumOff val="35000"/>
                  </a:schemeClr>
                </a:solidFill>
                <a:latin typeface="Eurostile"/>
              </a:rPr>
              <a:t>.</a:t>
            </a:r>
          </a:p>
          <a:p>
            <a:pPr algn="just"/>
            <a:r>
              <a:rPr lang="es-VE" dirty="0">
                <a:solidFill>
                  <a:schemeClr val="tx1">
                    <a:lumMod val="65000"/>
                    <a:lumOff val="35000"/>
                  </a:schemeClr>
                </a:solidFill>
                <a:latin typeface="Eurostile"/>
              </a:rPr>
              <a:t/>
            </a:r>
            <a:br>
              <a:rPr lang="es-VE" dirty="0">
                <a:solidFill>
                  <a:schemeClr val="tx1">
                    <a:lumMod val="65000"/>
                    <a:lumOff val="35000"/>
                  </a:schemeClr>
                </a:solidFill>
                <a:latin typeface="Eurostile"/>
              </a:rPr>
            </a:br>
            <a:r>
              <a:rPr lang="es-VE" dirty="0" smtClean="0">
                <a:solidFill>
                  <a:schemeClr val="accent4">
                    <a:lumMod val="60000"/>
                    <a:lumOff val="40000"/>
                  </a:schemeClr>
                </a:solidFill>
                <a:latin typeface="Eurostile"/>
              </a:rPr>
              <a:t>Táctica</a:t>
            </a:r>
            <a:r>
              <a:rPr lang="es-VE" dirty="0">
                <a:solidFill>
                  <a:srgbClr val="0070C0"/>
                </a:solidFill>
                <a:latin typeface="Eurostile"/>
              </a:rPr>
              <a:t>:</a:t>
            </a:r>
            <a:r>
              <a:rPr lang="es-VE" dirty="0">
                <a:solidFill>
                  <a:schemeClr val="tx1">
                    <a:lumMod val="65000"/>
                    <a:lumOff val="35000"/>
                  </a:schemeClr>
                </a:solidFill>
                <a:latin typeface="Eurostile"/>
              </a:rPr>
              <a:t> </a:t>
            </a:r>
            <a:r>
              <a:rPr lang="es-VE" dirty="0">
                <a:solidFill>
                  <a:schemeClr val="tx1">
                    <a:lumMod val="50000"/>
                    <a:lumOff val="50000"/>
                  </a:schemeClr>
                </a:solidFill>
                <a:latin typeface="Eurostile"/>
              </a:rPr>
              <a:t>Es el día a día de la </a:t>
            </a:r>
            <a:r>
              <a:rPr lang="es-VE" dirty="0" smtClean="0">
                <a:solidFill>
                  <a:schemeClr val="tx1">
                    <a:lumMod val="50000"/>
                    <a:lumOff val="50000"/>
                  </a:schemeClr>
                </a:solidFill>
                <a:latin typeface="Eurostile"/>
              </a:rPr>
              <a:t>Estrategia. La </a:t>
            </a:r>
            <a:r>
              <a:rPr lang="es-VE" dirty="0">
                <a:solidFill>
                  <a:schemeClr val="tx1">
                    <a:lumMod val="50000"/>
                    <a:lumOff val="50000"/>
                  </a:schemeClr>
                </a:solidFill>
                <a:latin typeface="Eurostile"/>
              </a:rPr>
              <a:t>Estrategia tiene que ver con el logro de Objetivos, la Táctica tiene que ver con el logro de las Metas.</a:t>
            </a:r>
          </a:p>
        </p:txBody>
      </p:sp>
    </p:spTree>
    <p:extLst>
      <p:ext uri="{BB962C8B-B14F-4D97-AF65-F5344CB8AC3E}">
        <p14:creationId xmlns:p14="http://schemas.microsoft.com/office/powerpoint/2010/main" xmlns="" val="2489120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KPI</a:t>
            </a:r>
            <a:endParaRPr lang="es-ES" dirty="0">
              <a:solidFill>
                <a:schemeClr val="accent4">
                  <a:lumMod val="40000"/>
                  <a:lumOff val="60000"/>
                </a:schemeClr>
              </a:solidFill>
            </a:endParaRPr>
          </a:p>
        </p:txBody>
      </p:sp>
      <p:sp>
        <p:nvSpPr>
          <p:cNvPr id="4" name="CuadroTexto 4"/>
          <p:cNvSpPr txBox="1"/>
          <p:nvPr/>
        </p:nvSpPr>
        <p:spPr>
          <a:xfrm>
            <a:off x="899592" y="1707773"/>
            <a:ext cx="7848872" cy="2862322"/>
          </a:xfrm>
          <a:prstGeom prst="rect">
            <a:avLst/>
          </a:prstGeom>
          <a:noFill/>
        </p:spPr>
        <p:txBody>
          <a:bodyPr wrap="square" rtlCol="0">
            <a:spAutoFit/>
          </a:bodyPr>
          <a:lstStyle/>
          <a:p>
            <a:pPr algn="just"/>
            <a:r>
              <a:rPr lang="es-ES" dirty="0" smtClean="0">
                <a:solidFill>
                  <a:schemeClr val="tx1">
                    <a:lumMod val="50000"/>
                    <a:lumOff val="50000"/>
                  </a:schemeClr>
                </a:solidFill>
                <a:latin typeface="Eurostile"/>
              </a:rPr>
              <a:t>Los </a:t>
            </a:r>
            <a:r>
              <a:rPr lang="es-ES" dirty="0">
                <a:solidFill>
                  <a:schemeClr val="tx1">
                    <a:lumMod val="50000"/>
                    <a:lumOff val="50000"/>
                  </a:schemeClr>
                </a:solidFill>
                <a:latin typeface="Eurostile"/>
              </a:rPr>
              <a:t>KPI (</a:t>
            </a:r>
            <a:r>
              <a:rPr lang="es-ES" dirty="0">
                <a:solidFill>
                  <a:schemeClr val="accent4">
                    <a:lumMod val="60000"/>
                    <a:lumOff val="40000"/>
                  </a:schemeClr>
                </a:solidFill>
                <a:latin typeface="Eurostile"/>
              </a:rPr>
              <a:t>Key performance </a:t>
            </a:r>
            <a:r>
              <a:rPr lang="es-ES" dirty="0" smtClean="0">
                <a:solidFill>
                  <a:schemeClr val="accent4">
                    <a:lumMod val="60000"/>
                    <a:lumOff val="40000"/>
                  </a:schemeClr>
                </a:solidFill>
                <a:latin typeface="Eurostile"/>
              </a:rPr>
              <a:t>indicators / indicadores claves de desempeño</a:t>
            </a:r>
            <a:r>
              <a:rPr lang="es-ES" dirty="0" smtClean="0">
                <a:solidFill>
                  <a:schemeClr val="tx1">
                    <a:lumMod val="50000"/>
                    <a:lumOff val="50000"/>
                  </a:schemeClr>
                </a:solidFill>
                <a:latin typeface="Eurostile"/>
              </a:rPr>
              <a:t>) </a:t>
            </a:r>
            <a:r>
              <a:rPr lang="es-ES" dirty="0">
                <a:solidFill>
                  <a:schemeClr val="tx1">
                    <a:lumMod val="50000"/>
                    <a:lumOff val="50000"/>
                  </a:schemeClr>
                </a:solidFill>
                <a:latin typeface="Eurostile"/>
              </a:rPr>
              <a:t>son medidores que permiten monitorear el desempeño de una actividad para cuantificar sus beneficios y trazar metas.</a:t>
            </a:r>
          </a:p>
          <a:p>
            <a:pPr algn="just"/>
            <a:endParaRPr lang="es-ES" dirty="0">
              <a:solidFill>
                <a:schemeClr val="tx1">
                  <a:lumMod val="50000"/>
                  <a:lumOff val="50000"/>
                </a:schemeClr>
              </a:solidFill>
              <a:latin typeface="Eurostile"/>
            </a:endParaRPr>
          </a:p>
          <a:p>
            <a:pPr algn="just"/>
            <a:r>
              <a:rPr lang="es-ES" dirty="0">
                <a:solidFill>
                  <a:schemeClr val="tx1">
                    <a:lumMod val="50000"/>
                    <a:lumOff val="50000"/>
                  </a:schemeClr>
                </a:solidFill>
                <a:latin typeface="Eurostile"/>
              </a:rPr>
              <a:t>Apuntan directamente a las metas generales de la empresa. Estas metas determinan las actividades criticas y definen las operaciones particulares para alcanzarlas.</a:t>
            </a:r>
          </a:p>
          <a:p>
            <a:pPr algn="just"/>
            <a:endParaRPr lang="es-ES" dirty="0">
              <a:solidFill>
                <a:schemeClr val="tx1">
                  <a:lumMod val="50000"/>
                  <a:lumOff val="50000"/>
                </a:schemeClr>
              </a:solidFill>
              <a:latin typeface="Eurostile"/>
            </a:endParaRPr>
          </a:p>
          <a:p>
            <a:pPr algn="just"/>
            <a:r>
              <a:rPr lang="es-ES" dirty="0">
                <a:solidFill>
                  <a:schemeClr val="tx1">
                    <a:lumMod val="50000"/>
                    <a:lumOff val="50000"/>
                  </a:schemeClr>
                </a:solidFill>
                <a:latin typeface="Eurostile"/>
              </a:rPr>
              <a:t>Estos indicadores cubren un amplio rango de factores que incluyen: tiempo, área, personal, frecuencias y costos, según lo que se desee monitorear.</a:t>
            </a:r>
            <a:endParaRPr lang="es-VE" dirty="0">
              <a:solidFill>
                <a:schemeClr val="tx1">
                  <a:lumMod val="50000"/>
                  <a:lumOff val="50000"/>
                </a:schemeClr>
              </a:solidFill>
              <a:latin typeface="Eurostile"/>
            </a:endParaRPr>
          </a:p>
        </p:txBody>
      </p:sp>
    </p:spTree>
    <p:extLst>
      <p:ext uri="{BB962C8B-B14F-4D97-AF65-F5344CB8AC3E}">
        <p14:creationId xmlns:p14="http://schemas.microsoft.com/office/powerpoint/2010/main" xmlns="" val="1316623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métrica</a:t>
            </a:r>
            <a:endParaRPr lang="es-ES" dirty="0">
              <a:solidFill>
                <a:schemeClr val="accent4">
                  <a:lumMod val="40000"/>
                  <a:lumOff val="60000"/>
                </a:schemeClr>
              </a:solidFill>
            </a:endParaRPr>
          </a:p>
        </p:txBody>
      </p:sp>
      <p:sp>
        <p:nvSpPr>
          <p:cNvPr id="5" name="Rectángulo 7"/>
          <p:cNvSpPr/>
          <p:nvPr/>
        </p:nvSpPr>
        <p:spPr>
          <a:xfrm>
            <a:off x="1043608" y="1901731"/>
            <a:ext cx="7128792" cy="2031325"/>
          </a:xfrm>
          <a:prstGeom prst="rect">
            <a:avLst/>
          </a:prstGeom>
        </p:spPr>
        <p:txBody>
          <a:bodyPr wrap="square">
            <a:spAutoFit/>
          </a:bodyPr>
          <a:lstStyle/>
          <a:p>
            <a:pPr algn="just"/>
            <a:r>
              <a:rPr lang="es-VE" dirty="0" smtClean="0">
                <a:solidFill>
                  <a:schemeClr val="tx1">
                    <a:lumMod val="50000"/>
                    <a:lumOff val="50000"/>
                  </a:schemeClr>
                </a:solidFill>
                <a:latin typeface="Eurostile"/>
              </a:rPr>
              <a:t>Cuando </a:t>
            </a:r>
            <a:r>
              <a:rPr lang="es-VE" dirty="0">
                <a:solidFill>
                  <a:schemeClr val="tx1">
                    <a:lumMod val="50000"/>
                    <a:lumOff val="50000"/>
                  </a:schemeClr>
                </a:solidFill>
                <a:latin typeface="Eurostile"/>
              </a:rPr>
              <a:t>utilizamos el término </a:t>
            </a:r>
            <a:r>
              <a:rPr lang="es-VE" dirty="0">
                <a:solidFill>
                  <a:schemeClr val="accent4">
                    <a:lumMod val="60000"/>
                    <a:lumOff val="40000"/>
                  </a:schemeClr>
                </a:solidFill>
                <a:latin typeface="Eurostile"/>
              </a:rPr>
              <a:t>métrica </a:t>
            </a:r>
            <a:r>
              <a:rPr lang="es-VE" dirty="0">
                <a:solidFill>
                  <a:schemeClr val="tx1">
                    <a:lumMod val="50000"/>
                    <a:lumOff val="50000"/>
                  </a:schemeClr>
                </a:solidFill>
                <a:latin typeface="Eurostile"/>
              </a:rPr>
              <a:t>nos referimos a una medida numérica directa, que representa un conjunto de datos de negocios en la relación a una o más dimensiones. </a:t>
            </a:r>
            <a:endParaRPr lang="es-VE" dirty="0" smtClean="0">
              <a:solidFill>
                <a:schemeClr val="tx1">
                  <a:lumMod val="50000"/>
                  <a:lumOff val="50000"/>
                </a:schemeClr>
              </a:solidFill>
              <a:latin typeface="Eurostile"/>
            </a:endParaRPr>
          </a:p>
          <a:p>
            <a:pPr algn="just"/>
            <a:endParaRPr lang="es-VE" dirty="0">
              <a:solidFill>
                <a:schemeClr val="tx1">
                  <a:lumMod val="50000"/>
                  <a:lumOff val="50000"/>
                </a:schemeClr>
              </a:solidFill>
              <a:latin typeface="Eurostile"/>
            </a:endParaRPr>
          </a:p>
          <a:p>
            <a:pPr algn="just"/>
            <a:r>
              <a:rPr lang="es-VE" dirty="0" smtClean="0">
                <a:solidFill>
                  <a:schemeClr val="tx1">
                    <a:lumMod val="50000"/>
                    <a:lumOff val="50000"/>
                  </a:schemeClr>
                </a:solidFill>
                <a:latin typeface="Eurostile"/>
              </a:rPr>
              <a:t>Un </a:t>
            </a:r>
            <a:r>
              <a:rPr lang="es-VE" dirty="0">
                <a:solidFill>
                  <a:schemeClr val="tx1">
                    <a:lumMod val="50000"/>
                    <a:lumOff val="50000"/>
                  </a:schemeClr>
                </a:solidFill>
                <a:latin typeface="Eurostile"/>
              </a:rPr>
              <a:t>ejemplo sería: "las ventas brutas por semana." En este caso, la medida sería de pesos (ventas brutas) y la dimensión sería el tiempo (semana</a:t>
            </a:r>
            <a:r>
              <a:rPr lang="es-VE" dirty="0" smtClean="0">
                <a:solidFill>
                  <a:schemeClr val="tx1">
                    <a:lumMod val="50000"/>
                    <a:lumOff val="50000"/>
                  </a:schemeClr>
                </a:solidFill>
                <a:latin typeface="Eurostile"/>
              </a:rPr>
              <a:t>). </a:t>
            </a:r>
            <a:endParaRPr lang="es-VE" dirty="0">
              <a:solidFill>
                <a:schemeClr val="tx1">
                  <a:lumMod val="50000"/>
                  <a:lumOff val="50000"/>
                </a:schemeClr>
              </a:solidFill>
              <a:latin typeface="Eurostile"/>
            </a:endParaRPr>
          </a:p>
        </p:txBody>
      </p:sp>
    </p:spTree>
    <p:extLst>
      <p:ext uri="{BB962C8B-B14F-4D97-AF65-F5344CB8AC3E}">
        <p14:creationId xmlns:p14="http://schemas.microsoft.com/office/powerpoint/2010/main" xmlns="" val="1525583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mapa de ideas</a:t>
            </a:r>
            <a:endParaRPr lang="es-ES" dirty="0">
              <a:solidFill>
                <a:schemeClr val="accent4">
                  <a:lumMod val="40000"/>
                  <a:lumOff val="60000"/>
                </a:schemeClr>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998" y="1556792"/>
            <a:ext cx="9072506" cy="31683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21660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Proceso</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a:solidFill>
                  <a:schemeClr val="accent4">
                    <a:lumMod val="40000"/>
                    <a:lumOff val="60000"/>
                  </a:schemeClr>
                </a:solidFill>
              </a:rPr>
              <a:t>Que es un </a:t>
            </a:r>
            <a:r>
              <a:rPr lang="es-ES_tradnl" dirty="0" smtClean="0">
                <a:solidFill>
                  <a:schemeClr val="accent4">
                    <a:lumMod val="40000"/>
                    <a:lumOff val="60000"/>
                  </a:schemeClr>
                </a:solidFill>
              </a:rPr>
              <a:t>Proceso</a:t>
            </a:r>
            <a:endParaRPr lang="es-ES" dirty="0">
              <a:solidFill>
                <a:schemeClr val="accent4">
                  <a:lumMod val="40000"/>
                  <a:lumOff val="60000"/>
                </a:schemeClr>
              </a:solidFill>
            </a:endParaRPr>
          </a:p>
        </p:txBody>
      </p:sp>
      <p:sp>
        <p:nvSpPr>
          <p:cNvPr id="2704387" name="Rechthoek 3"/>
          <p:cNvSpPr>
            <a:spLocks noChangeArrowheads="1"/>
          </p:cNvSpPr>
          <p:nvPr/>
        </p:nvSpPr>
        <p:spPr bwMode="auto">
          <a:xfrm>
            <a:off x="1260995" y="1340768"/>
            <a:ext cx="6983413" cy="3325812"/>
          </a:xfrm>
          <a:prstGeom prst="rect">
            <a:avLst/>
          </a:prstGeom>
          <a:noFill/>
          <a:ln w="9525">
            <a:noFill/>
            <a:miter lim="800000"/>
            <a:headEnd/>
            <a:tailEnd/>
          </a:ln>
        </p:spPr>
        <p:txBody>
          <a:bodyPr>
            <a:spAutoFit/>
          </a:bodyPr>
          <a:lstStyle/>
          <a:p>
            <a:pPr algn="ctr"/>
            <a:r>
              <a:rPr lang="es-ES" sz="3200" dirty="0">
                <a:solidFill>
                  <a:schemeClr val="accent4">
                    <a:lumMod val="60000"/>
                    <a:lumOff val="40000"/>
                  </a:schemeClr>
                </a:solidFill>
              </a:rPr>
              <a:t>[Proceso]</a:t>
            </a:r>
          </a:p>
          <a:p>
            <a:pPr algn="l"/>
            <a:endParaRPr lang="es-VE" sz="1800" dirty="0">
              <a:solidFill>
                <a:srgbClr val="757575"/>
              </a:solidFill>
            </a:endParaRPr>
          </a:p>
          <a:p>
            <a:pPr algn="just"/>
            <a:r>
              <a:rPr lang="es-VE" sz="1800" dirty="0">
                <a:solidFill>
                  <a:srgbClr val="757575"/>
                </a:solidFill>
                <a:latin typeface="Eurostile" pitchFamily="34" charset="0"/>
              </a:rPr>
              <a:t>“</a:t>
            </a:r>
            <a:r>
              <a:rPr lang="es-VE" sz="1800" b="1" dirty="0">
                <a:solidFill>
                  <a:schemeClr val="accent4">
                    <a:lumMod val="60000"/>
                    <a:lumOff val="40000"/>
                  </a:schemeClr>
                </a:solidFill>
                <a:latin typeface="Eurostile" pitchFamily="34" charset="0"/>
              </a:rPr>
              <a:t>Secuencia de actividades ejecutadas</a:t>
            </a:r>
            <a:r>
              <a:rPr lang="es-VE" sz="1800" dirty="0">
                <a:solidFill>
                  <a:schemeClr val="accent4">
                    <a:lumMod val="60000"/>
                    <a:lumOff val="40000"/>
                  </a:schemeClr>
                </a:solidFill>
                <a:latin typeface="Eurostile" pitchFamily="34" charset="0"/>
              </a:rPr>
              <a:t> </a:t>
            </a:r>
            <a:r>
              <a:rPr lang="es-VE" sz="1800" dirty="0">
                <a:solidFill>
                  <a:srgbClr val="757575"/>
                </a:solidFill>
                <a:latin typeface="Eurostile" pitchFamily="34" charset="0"/>
              </a:rPr>
              <a:t>sobre una o mas entradas para entregar una salida.”</a:t>
            </a:r>
            <a:endParaRPr lang="es-ES" sz="1800" dirty="0">
              <a:latin typeface="Eurostile" pitchFamily="34" charset="0"/>
            </a:endParaRPr>
          </a:p>
          <a:p>
            <a:pPr algn="just"/>
            <a:endParaRPr lang="es-ES_tradnl" sz="1800" dirty="0">
              <a:latin typeface="Eurostile" pitchFamily="34" charset="0"/>
            </a:endParaRPr>
          </a:p>
          <a:p>
            <a:pPr algn="just"/>
            <a:r>
              <a:rPr lang="es-VE" sz="1800" dirty="0">
                <a:solidFill>
                  <a:srgbClr val="757575"/>
                </a:solidFill>
                <a:latin typeface="Eurostile" pitchFamily="34" charset="0"/>
              </a:rPr>
              <a:t>“Un </a:t>
            </a:r>
            <a:r>
              <a:rPr lang="es-VE" sz="1800" b="1" dirty="0">
                <a:solidFill>
                  <a:schemeClr val="accent4">
                    <a:lumMod val="60000"/>
                    <a:lumOff val="40000"/>
                  </a:schemeClr>
                </a:solidFill>
                <a:latin typeface="Eurostile" pitchFamily="34" charset="0"/>
              </a:rPr>
              <a:t>numero de roles colaborando e interactuando</a:t>
            </a:r>
            <a:r>
              <a:rPr lang="es-VE" sz="1800" dirty="0">
                <a:solidFill>
                  <a:schemeClr val="accent4">
                    <a:lumMod val="60000"/>
                    <a:lumOff val="40000"/>
                  </a:schemeClr>
                </a:solidFill>
                <a:latin typeface="Eurostile" pitchFamily="34" charset="0"/>
              </a:rPr>
              <a:t> </a:t>
            </a:r>
            <a:r>
              <a:rPr lang="es-VE" sz="1800" dirty="0">
                <a:solidFill>
                  <a:srgbClr val="757575"/>
                </a:solidFill>
                <a:latin typeface="Eurostile" pitchFamily="34" charset="0"/>
              </a:rPr>
              <a:t>para cumplir con un objetivo.”</a:t>
            </a:r>
          </a:p>
          <a:p>
            <a:pPr algn="just"/>
            <a:endParaRPr lang="es-VE" sz="1800" dirty="0">
              <a:solidFill>
                <a:srgbClr val="757575"/>
              </a:solidFill>
              <a:latin typeface="Eurostile" pitchFamily="34" charset="0"/>
            </a:endParaRPr>
          </a:p>
          <a:p>
            <a:pPr algn="just">
              <a:spcAft>
                <a:spcPts val="1388"/>
              </a:spcAft>
            </a:pPr>
            <a:r>
              <a:rPr lang="es-ES" sz="1800" dirty="0">
                <a:solidFill>
                  <a:srgbClr val="757575"/>
                </a:solidFill>
                <a:latin typeface="Eurostile" pitchFamily="34" charset="0"/>
              </a:rPr>
              <a:t>“</a:t>
            </a:r>
            <a:r>
              <a:rPr lang="es-MX" sz="1800" dirty="0">
                <a:solidFill>
                  <a:srgbClr val="757575"/>
                </a:solidFill>
                <a:latin typeface="Eurostile" pitchFamily="34" charset="0"/>
              </a:rPr>
              <a:t>Un proceso (del latín processus) es un conjunto de actividades o </a:t>
            </a:r>
            <a:r>
              <a:rPr lang="es-MX" sz="1800" b="1" dirty="0">
                <a:solidFill>
                  <a:schemeClr val="accent4">
                    <a:lumMod val="60000"/>
                    <a:lumOff val="40000"/>
                  </a:schemeClr>
                </a:solidFill>
                <a:latin typeface="Eurostile" pitchFamily="34" charset="0"/>
              </a:rPr>
              <a:t>eventos (coordinados u organizados)</a:t>
            </a:r>
            <a:r>
              <a:rPr lang="es-MX" sz="1800" dirty="0">
                <a:solidFill>
                  <a:schemeClr val="accent4">
                    <a:lumMod val="60000"/>
                    <a:lumOff val="40000"/>
                  </a:schemeClr>
                </a:solidFill>
                <a:latin typeface="Eurostile" pitchFamily="34" charset="0"/>
              </a:rPr>
              <a:t> </a:t>
            </a:r>
            <a:r>
              <a:rPr lang="es-MX" sz="1800" dirty="0">
                <a:solidFill>
                  <a:srgbClr val="757575"/>
                </a:solidFill>
                <a:latin typeface="Eurostile" pitchFamily="34" charset="0"/>
              </a:rPr>
              <a:t>que se realizan o suceden (alternativa o simultáneamente) con un fin determinado.”</a:t>
            </a:r>
            <a:endParaRPr lang="es-ES" sz="1800" dirty="0">
              <a:solidFill>
                <a:srgbClr val="757575"/>
              </a:solidFill>
              <a:latin typeface="Eurostile"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04448" y="692696"/>
            <a:ext cx="342900" cy="438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3918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4387"/>
                                        </p:tgtEl>
                                        <p:attrNameLst>
                                          <p:attrName>style.visibility</p:attrName>
                                        </p:attrNameLst>
                                      </p:cBhvr>
                                      <p:to>
                                        <p:strVal val="visible"/>
                                      </p:to>
                                    </p:set>
                                    <p:animEffect transition="in" filter="fade">
                                      <p:cBhvr>
                                        <p:cTn id="7" dur="2000"/>
                                        <p:tgtEl>
                                          <p:spTgt spid="270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438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4165" name="Rectangle 21"/>
          <p:cNvSpPr>
            <a:spLocks noGrp="1" noChangeArrowheads="1"/>
          </p:cNvSpPr>
          <p:nvPr>
            <p:ph type="body" idx="1"/>
          </p:nvPr>
        </p:nvSpPr>
        <p:spPr>
          <a:xfrm>
            <a:off x="2624807" y="1743657"/>
            <a:ext cx="4035425" cy="2520950"/>
          </a:xfrm>
          <a:noFill/>
          <a:ln/>
        </p:spPr>
        <p:txBody>
          <a:bodyPr/>
          <a:lstStyle/>
          <a:p>
            <a:pPr marL="533400" indent="-533400">
              <a:lnSpc>
                <a:spcPct val="80000"/>
              </a:lnSpc>
              <a:buNone/>
            </a:pPr>
            <a:r>
              <a:rPr lang="es-ES" sz="1800" b="0" dirty="0">
                <a:solidFill>
                  <a:srgbClr val="757575"/>
                </a:solidFill>
                <a:latin typeface="Eurostile" pitchFamily="34" charset="0"/>
                <a:cs typeface="Arial" charset="0"/>
              </a:rPr>
              <a:t>Escribir un memo.</a:t>
            </a:r>
          </a:p>
          <a:p>
            <a:pPr marL="533400" indent="-533400">
              <a:lnSpc>
                <a:spcPct val="80000"/>
              </a:lnSpc>
            </a:pPr>
            <a:endParaRPr lang="es-ES" sz="2000" b="0" dirty="0">
              <a:latin typeface="Eurostile" pitchFamily="34" charset="0"/>
            </a:endParaRPr>
          </a:p>
          <a:p>
            <a:pPr marL="533400" indent="-533400">
              <a:lnSpc>
                <a:spcPct val="80000"/>
              </a:lnSpc>
              <a:buNone/>
            </a:pPr>
            <a:r>
              <a:rPr lang="es-ES" sz="1800" b="0" dirty="0">
                <a:solidFill>
                  <a:srgbClr val="757575"/>
                </a:solidFill>
                <a:latin typeface="Eurostile" pitchFamily="34" charset="0"/>
                <a:cs typeface="Arial" charset="0"/>
              </a:rPr>
              <a:t>Escribir un manual de usuario.</a:t>
            </a:r>
          </a:p>
          <a:p>
            <a:pPr marL="533400" indent="-533400">
              <a:lnSpc>
                <a:spcPct val="80000"/>
              </a:lnSpc>
            </a:pPr>
            <a:endParaRPr lang="es-ES" sz="1800" b="0" dirty="0">
              <a:solidFill>
                <a:srgbClr val="757575"/>
              </a:solidFill>
              <a:latin typeface="Eurostile" pitchFamily="34" charset="0"/>
              <a:cs typeface="Arial" charset="0"/>
            </a:endParaRPr>
          </a:p>
          <a:p>
            <a:pPr marL="533400" indent="-533400">
              <a:lnSpc>
                <a:spcPct val="80000"/>
              </a:lnSpc>
              <a:buNone/>
            </a:pPr>
            <a:r>
              <a:rPr lang="es-ES" sz="1800" b="0" dirty="0">
                <a:solidFill>
                  <a:srgbClr val="757575"/>
                </a:solidFill>
                <a:latin typeface="Eurostile" pitchFamily="34" charset="0"/>
                <a:cs typeface="Arial" charset="0"/>
              </a:rPr>
              <a:t>Desarrollar una estrategia de ventas.</a:t>
            </a:r>
          </a:p>
          <a:p>
            <a:pPr marL="533400" indent="-533400">
              <a:lnSpc>
                <a:spcPct val="80000"/>
              </a:lnSpc>
            </a:pPr>
            <a:endParaRPr lang="es-ES" sz="1800" b="0" dirty="0">
              <a:solidFill>
                <a:srgbClr val="757575"/>
              </a:solidFill>
              <a:latin typeface="Eurostile" pitchFamily="34" charset="0"/>
              <a:cs typeface="Arial" charset="0"/>
            </a:endParaRPr>
          </a:p>
          <a:p>
            <a:pPr marL="533400" indent="-533400">
              <a:lnSpc>
                <a:spcPct val="80000"/>
              </a:lnSpc>
              <a:buNone/>
            </a:pPr>
            <a:r>
              <a:rPr lang="es-ES" sz="1800" b="0" dirty="0">
                <a:solidFill>
                  <a:srgbClr val="757575"/>
                </a:solidFill>
                <a:latin typeface="Eurostile" pitchFamily="34" charset="0"/>
                <a:cs typeface="Arial" charset="0"/>
              </a:rPr>
              <a:t>Enviar Correo Electrónico.</a:t>
            </a:r>
            <a:endParaRPr lang="es-VE" sz="1800" b="0" dirty="0">
              <a:solidFill>
                <a:srgbClr val="757575"/>
              </a:solidFill>
              <a:latin typeface="Eurostile" pitchFamily="34" charset="0"/>
              <a:cs typeface="Arial" charset="0"/>
            </a:endParaRPr>
          </a:p>
        </p:txBody>
      </p:sp>
      <p:pic>
        <p:nvPicPr>
          <p:cNvPr id="8"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094205" y="1700808"/>
            <a:ext cx="460851" cy="360040"/>
          </a:xfrm>
          <a:prstGeom prst="rect">
            <a:avLst/>
          </a:prstGeom>
          <a:noFill/>
        </p:spPr>
      </p:pic>
      <p:pic>
        <p:nvPicPr>
          <p:cNvPr id="9"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094205" y="2276872"/>
            <a:ext cx="460851" cy="360040"/>
          </a:xfrm>
          <a:prstGeom prst="rect">
            <a:avLst/>
          </a:prstGeom>
          <a:noFill/>
        </p:spPr>
      </p:pic>
      <p:pic>
        <p:nvPicPr>
          <p:cNvPr id="10"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094205" y="2852936"/>
            <a:ext cx="460851" cy="360040"/>
          </a:xfrm>
          <a:prstGeom prst="rect">
            <a:avLst/>
          </a:prstGeom>
          <a:noFill/>
        </p:spPr>
      </p:pic>
      <p:pic>
        <p:nvPicPr>
          <p:cNvPr id="11"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094205" y="3429000"/>
            <a:ext cx="460851" cy="360040"/>
          </a:xfrm>
          <a:prstGeom prst="rect">
            <a:avLst/>
          </a:prstGeom>
          <a:noFill/>
        </p:spPr>
      </p:pic>
      <p:sp>
        <p:nvSpPr>
          <p:cNvPr id="12"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Proceso</a:t>
            </a:r>
            <a:r>
              <a:rPr lang="es-ES_tradnl" b="1" dirty="0" smtClean="0">
                <a:solidFill>
                  <a:schemeClr val="bg1">
                    <a:lumMod val="85000"/>
                  </a:schemeClr>
                </a:solidFill>
              </a:rPr>
              <a:t> </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no todo es un Proceso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Proceso</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ejemplo de un Proceso</a:t>
            </a:r>
            <a:endParaRPr lang="es-ES" dirty="0">
              <a:solidFill>
                <a:schemeClr val="accent4">
                  <a:lumMod val="40000"/>
                  <a:lumOff val="60000"/>
                </a:schemeClr>
              </a:solidFill>
            </a:endParaRPr>
          </a:p>
        </p:txBody>
      </p:sp>
      <p:pic>
        <p:nvPicPr>
          <p:cNvPr id="2" name="1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028024"/>
            <a:ext cx="9144000" cy="4801952"/>
          </a:xfrm>
          <a:prstGeom prst="rect">
            <a:avLst/>
          </a:prstGeo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45338" y="685124"/>
            <a:ext cx="361950" cy="342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07288" y="685124"/>
            <a:ext cx="457200" cy="361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61581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Proceso</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IMPORTANCIA DE UN PROCESO</a:t>
            </a:r>
            <a:endParaRPr lang="es-ES" dirty="0">
              <a:solidFill>
                <a:schemeClr val="accent4">
                  <a:lumMod val="40000"/>
                  <a:lumOff val="60000"/>
                </a:schemeClr>
              </a:solidFill>
            </a:endParaRPr>
          </a:p>
        </p:txBody>
      </p:sp>
      <p:sp>
        <p:nvSpPr>
          <p:cNvPr id="3" name="Rectángulo 1"/>
          <p:cNvSpPr/>
          <p:nvPr/>
        </p:nvSpPr>
        <p:spPr>
          <a:xfrm>
            <a:off x="1763688" y="1219393"/>
            <a:ext cx="5544616" cy="4308872"/>
          </a:xfrm>
          <a:prstGeom prst="rect">
            <a:avLst/>
          </a:prstGeom>
        </p:spPr>
        <p:txBody>
          <a:bodyPr wrap="square">
            <a:spAutoFit/>
          </a:bodyPr>
          <a:lstStyle/>
          <a:p>
            <a:pPr marL="457200" indent="-457200" algn="just">
              <a:buFont typeface="+mj-lt"/>
              <a:buAutoNum type="arabicPeriod"/>
            </a:pPr>
            <a:r>
              <a:rPr lang="es-VE" dirty="0" smtClean="0">
                <a:solidFill>
                  <a:schemeClr val="tx1">
                    <a:lumMod val="65000"/>
                    <a:lumOff val="35000"/>
                  </a:schemeClr>
                </a:solidFill>
                <a:latin typeface="Eurostile"/>
              </a:rPr>
              <a:t>Estandarización.</a:t>
            </a:r>
          </a:p>
          <a:p>
            <a:pPr marL="457200" indent="-457200" algn="just">
              <a:buFont typeface="+mj-lt"/>
              <a:buAutoNum type="arabicPeriod"/>
            </a:pPr>
            <a:r>
              <a:rPr lang="es-VE" dirty="0" smtClean="0">
                <a:solidFill>
                  <a:schemeClr val="tx1">
                    <a:lumMod val="65000"/>
                    <a:lumOff val="35000"/>
                  </a:schemeClr>
                </a:solidFill>
                <a:latin typeface="Eurostile"/>
              </a:rPr>
              <a:t>Reducción </a:t>
            </a:r>
            <a:r>
              <a:rPr lang="es-VE" dirty="0">
                <a:solidFill>
                  <a:schemeClr val="tx1">
                    <a:lumMod val="65000"/>
                    <a:lumOff val="35000"/>
                  </a:schemeClr>
                </a:solidFill>
                <a:latin typeface="Eurostile"/>
              </a:rPr>
              <a:t>de </a:t>
            </a:r>
            <a:r>
              <a:rPr lang="es-VE" dirty="0" smtClean="0">
                <a:solidFill>
                  <a:schemeClr val="tx1">
                    <a:lumMod val="65000"/>
                    <a:lumOff val="35000"/>
                  </a:schemeClr>
                </a:solidFill>
                <a:latin typeface="Eurostile"/>
              </a:rPr>
              <a:t>variabilidad</a:t>
            </a:r>
          </a:p>
          <a:p>
            <a:pPr marL="457200" indent="-457200" algn="just">
              <a:buFont typeface="+mj-lt"/>
              <a:buAutoNum type="arabicPeriod"/>
            </a:pPr>
            <a:r>
              <a:rPr lang="es-VE" dirty="0" smtClean="0">
                <a:solidFill>
                  <a:schemeClr val="tx1">
                    <a:lumMod val="65000"/>
                    <a:lumOff val="35000"/>
                  </a:schemeClr>
                </a:solidFill>
                <a:latin typeface="Eurostile"/>
              </a:rPr>
              <a:t>Medición de cumplimiento de objetivos.</a:t>
            </a:r>
          </a:p>
          <a:p>
            <a:pPr marL="457200" indent="-457200" algn="just">
              <a:buFont typeface="+mj-lt"/>
              <a:buAutoNum type="arabicPeriod"/>
            </a:pPr>
            <a:r>
              <a:rPr lang="es-VE" dirty="0" smtClean="0">
                <a:solidFill>
                  <a:schemeClr val="tx1">
                    <a:lumMod val="65000"/>
                    <a:lumOff val="35000"/>
                  </a:schemeClr>
                </a:solidFill>
                <a:latin typeface="Eurostile"/>
              </a:rPr>
              <a:t>Racionalización (Optimización) de </a:t>
            </a:r>
            <a:r>
              <a:rPr lang="es-VE" dirty="0">
                <a:solidFill>
                  <a:schemeClr val="tx1">
                    <a:lumMod val="65000"/>
                    <a:lumOff val="35000"/>
                  </a:schemeClr>
                </a:solidFill>
                <a:latin typeface="Eurostile"/>
              </a:rPr>
              <a:t>los </a:t>
            </a:r>
            <a:r>
              <a:rPr lang="es-VE" dirty="0" smtClean="0">
                <a:solidFill>
                  <a:schemeClr val="tx1">
                    <a:lumMod val="65000"/>
                    <a:lumOff val="35000"/>
                  </a:schemeClr>
                </a:solidFill>
                <a:latin typeface="Eurostile"/>
              </a:rPr>
              <a:t>recursos.</a:t>
            </a:r>
          </a:p>
          <a:p>
            <a:pPr marL="457200" indent="-457200" algn="just">
              <a:buFont typeface="+mj-lt"/>
              <a:buAutoNum type="arabicPeriod"/>
            </a:pPr>
            <a:r>
              <a:rPr lang="es-VE" dirty="0" smtClean="0">
                <a:solidFill>
                  <a:schemeClr val="tx1">
                    <a:lumMod val="65000"/>
                    <a:lumOff val="35000"/>
                  </a:schemeClr>
                </a:solidFill>
                <a:latin typeface="Eurostile"/>
              </a:rPr>
              <a:t>Análisis </a:t>
            </a:r>
            <a:r>
              <a:rPr lang="es-VE" dirty="0">
                <a:solidFill>
                  <a:schemeClr val="tx1">
                    <a:lumMod val="65000"/>
                    <a:lumOff val="35000"/>
                  </a:schemeClr>
                </a:solidFill>
                <a:latin typeface="Eurostile"/>
              </a:rPr>
              <a:t>de puntos fuertes y áreas de </a:t>
            </a:r>
            <a:r>
              <a:rPr lang="es-VE" dirty="0" smtClean="0">
                <a:solidFill>
                  <a:schemeClr val="tx1">
                    <a:lumMod val="65000"/>
                    <a:lumOff val="35000"/>
                  </a:schemeClr>
                </a:solidFill>
                <a:latin typeface="Eurostile"/>
              </a:rPr>
              <a:t>mejora.</a:t>
            </a:r>
          </a:p>
          <a:p>
            <a:pPr marL="457200" indent="-457200" algn="just">
              <a:buFont typeface="+mj-lt"/>
              <a:buAutoNum type="arabicPeriod"/>
            </a:pPr>
            <a:r>
              <a:rPr lang="es-VE" dirty="0" smtClean="0">
                <a:solidFill>
                  <a:schemeClr val="tx1">
                    <a:lumMod val="65000"/>
                    <a:lumOff val="35000"/>
                  </a:schemeClr>
                </a:solidFill>
                <a:latin typeface="Eurostile"/>
              </a:rPr>
              <a:t>Identificación </a:t>
            </a:r>
            <a:r>
              <a:rPr lang="es-VE" dirty="0">
                <a:solidFill>
                  <a:schemeClr val="tx1">
                    <a:lumMod val="65000"/>
                    <a:lumOff val="35000"/>
                  </a:schemeClr>
                </a:solidFill>
                <a:latin typeface="Eurostile"/>
              </a:rPr>
              <a:t>de las </a:t>
            </a:r>
            <a:r>
              <a:rPr lang="es-VE" dirty="0" smtClean="0">
                <a:solidFill>
                  <a:schemeClr val="tx1">
                    <a:lumMod val="65000"/>
                    <a:lumOff val="35000"/>
                  </a:schemeClr>
                </a:solidFill>
                <a:latin typeface="Eurostile"/>
              </a:rPr>
              <a:t>tareas y su valor aportado.</a:t>
            </a:r>
          </a:p>
          <a:p>
            <a:pPr marL="457200" indent="-457200" algn="just">
              <a:buFont typeface="+mj-lt"/>
              <a:buAutoNum type="arabicPeriod"/>
            </a:pPr>
            <a:r>
              <a:rPr lang="es-VE" dirty="0">
                <a:solidFill>
                  <a:schemeClr val="tx1">
                    <a:lumMod val="65000"/>
                    <a:lumOff val="35000"/>
                  </a:schemeClr>
                </a:solidFill>
                <a:latin typeface="Eurostile"/>
              </a:rPr>
              <a:t>Identificar los </a:t>
            </a:r>
            <a:r>
              <a:rPr lang="es-VE" dirty="0" smtClean="0">
                <a:solidFill>
                  <a:schemeClr val="tx1">
                    <a:lumMod val="65000"/>
                    <a:lumOff val="35000"/>
                  </a:schemeClr>
                </a:solidFill>
                <a:latin typeface="Eurostile"/>
              </a:rPr>
              <a:t>recursos.</a:t>
            </a:r>
          </a:p>
          <a:p>
            <a:pPr marL="457200" indent="-457200" algn="just">
              <a:buFont typeface="+mj-lt"/>
              <a:buAutoNum type="arabicPeriod"/>
            </a:pPr>
            <a:r>
              <a:rPr lang="es-VE" dirty="0">
                <a:solidFill>
                  <a:schemeClr val="tx1">
                    <a:lumMod val="65000"/>
                    <a:lumOff val="35000"/>
                  </a:schemeClr>
                </a:solidFill>
                <a:latin typeface="Eurostile"/>
              </a:rPr>
              <a:t>Identificar procesos </a:t>
            </a:r>
            <a:r>
              <a:rPr lang="es-VE" dirty="0" smtClean="0">
                <a:solidFill>
                  <a:schemeClr val="tx1">
                    <a:lumMod val="65000"/>
                    <a:lumOff val="35000"/>
                  </a:schemeClr>
                </a:solidFill>
                <a:latin typeface="Eurostile"/>
              </a:rPr>
              <a:t>críticos.</a:t>
            </a:r>
          </a:p>
          <a:p>
            <a:pPr marL="342900" indent="-342900" algn="just">
              <a:buAutoNum type="arabicPeriod" startAt="9"/>
            </a:pPr>
            <a:r>
              <a:rPr lang="es-VE" dirty="0" smtClean="0">
                <a:solidFill>
                  <a:schemeClr val="tx1">
                    <a:lumMod val="65000"/>
                    <a:lumOff val="35000"/>
                  </a:schemeClr>
                </a:solidFill>
                <a:latin typeface="Eurostile"/>
              </a:rPr>
              <a:t>Aumento de la capacidad de reacción.</a:t>
            </a:r>
          </a:p>
          <a:p>
            <a:pPr marL="342900" indent="-342900" algn="just">
              <a:buAutoNum type="arabicPeriod" startAt="9"/>
            </a:pPr>
            <a:r>
              <a:rPr lang="es-VE" dirty="0" smtClean="0">
                <a:solidFill>
                  <a:schemeClr val="tx1">
                    <a:lumMod val="65000"/>
                    <a:lumOff val="35000"/>
                  </a:schemeClr>
                </a:solidFill>
                <a:latin typeface="Eurostile"/>
              </a:rPr>
              <a:t>Gestión Proactiva y no reactiva(Innovación).</a:t>
            </a:r>
            <a:endParaRPr lang="es-VE" dirty="0">
              <a:solidFill>
                <a:schemeClr val="tx1">
                  <a:lumMod val="65000"/>
                  <a:lumOff val="35000"/>
                </a:schemeClr>
              </a:solidFill>
              <a:latin typeface="Eurostile"/>
            </a:endParaRPr>
          </a:p>
          <a:p>
            <a:pPr marL="342900" indent="-342900" algn="just">
              <a:buAutoNum type="arabicPeriod" startAt="9"/>
            </a:pPr>
            <a:r>
              <a:rPr lang="es-VE" dirty="0" smtClean="0">
                <a:solidFill>
                  <a:schemeClr val="tx1">
                    <a:lumMod val="65000"/>
                    <a:lumOff val="35000"/>
                  </a:schemeClr>
                </a:solidFill>
                <a:latin typeface="Eurostile"/>
              </a:rPr>
              <a:t>Automatización de procesos.</a:t>
            </a:r>
          </a:p>
          <a:p>
            <a:pPr marL="342900" indent="-342900" algn="just">
              <a:buAutoNum type="arabicPeriod" startAt="9"/>
            </a:pPr>
            <a:r>
              <a:rPr lang="es-VE" dirty="0" smtClean="0">
                <a:solidFill>
                  <a:schemeClr val="tx1">
                    <a:lumMod val="65000"/>
                    <a:lumOff val="35000"/>
                  </a:schemeClr>
                </a:solidFill>
                <a:latin typeface="Eurostile"/>
              </a:rPr>
              <a:t>Capacidad de adaptación ante cambios.</a:t>
            </a:r>
          </a:p>
          <a:p>
            <a:pPr marL="342900" indent="-342900" algn="just">
              <a:buAutoNum type="arabicPeriod" startAt="9"/>
            </a:pPr>
            <a:r>
              <a:rPr lang="es-VE" dirty="0" smtClean="0">
                <a:solidFill>
                  <a:schemeClr val="tx1">
                    <a:lumMod val="65000"/>
                    <a:lumOff val="35000"/>
                  </a:schemeClr>
                </a:solidFill>
                <a:latin typeface="Eurostile"/>
              </a:rPr>
              <a:t>Crecimiento ordenado y planificado.</a:t>
            </a:r>
          </a:p>
          <a:p>
            <a:pPr marL="457200" indent="-457200" algn="just">
              <a:buFont typeface="+mj-lt"/>
              <a:buAutoNum type="arabicPeriod"/>
            </a:pPr>
            <a:endParaRPr lang="es-VE" sz="2000" dirty="0" smtClean="0">
              <a:solidFill>
                <a:schemeClr val="tx1">
                  <a:lumMod val="65000"/>
                  <a:lumOff val="35000"/>
                </a:schemeClr>
              </a:solidFill>
              <a:latin typeface="Eurostile"/>
            </a:endParaRPr>
          </a:p>
          <a:p>
            <a:pPr marL="457200" indent="-457200" algn="just">
              <a:buFont typeface="+mj-lt"/>
              <a:buAutoNum type="arabicPeriod"/>
            </a:pPr>
            <a:endParaRPr lang="es-VE" sz="2000" dirty="0" smtClean="0">
              <a:solidFill>
                <a:schemeClr val="tx1">
                  <a:lumMod val="65000"/>
                  <a:lumOff val="35000"/>
                </a:schemeClr>
              </a:solidFill>
              <a:latin typeface="Eurostile"/>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04448" y="692696"/>
            <a:ext cx="342900" cy="438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43308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14 Conector recto"/>
          <p:cNvCxnSpPr/>
          <p:nvPr/>
        </p:nvCxnSpPr>
        <p:spPr>
          <a:xfrm>
            <a:off x="730840" y="1912272"/>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683568" y="1412206"/>
            <a:ext cx="1991058" cy="369332"/>
          </a:xfrm>
          <a:prstGeom prst="rect">
            <a:avLst/>
          </a:prstGeom>
          <a:noFill/>
        </p:spPr>
        <p:txBody>
          <a:bodyPr wrap="none" rtlCol="0">
            <a:spAutoFit/>
          </a:bodyPr>
          <a:lstStyle/>
          <a:p>
            <a:r>
              <a:rPr lang="es-ES_tradnl" dirty="0" smtClean="0">
                <a:solidFill>
                  <a:schemeClr val="accent3">
                    <a:lumMod val="75000"/>
                  </a:schemeClr>
                </a:solidFill>
                <a:latin typeface="Eurostile" pitchFamily="34" charset="0"/>
              </a:rPr>
              <a:t>Tabla de Contenido</a:t>
            </a:r>
            <a:endParaRPr lang="es-MX" dirty="0">
              <a:solidFill>
                <a:schemeClr val="accent3">
                  <a:lumMod val="75000"/>
                </a:schemeClr>
              </a:solidFill>
              <a:latin typeface="Eurostile" pitchFamily="34" charset="0"/>
            </a:endParaRPr>
          </a:p>
        </p:txBody>
      </p:sp>
      <p:sp>
        <p:nvSpPr>
          <p:cNvPr id="17" name="16 CuadroTexto"/>
          <p:cNvSpPr txBox="1"/>
          <p:nvPr/>
        </p:nvSpPr>
        <p:spPr>
          <a:xfrm>
            <a:off x="683568" y="1983710"/>
            <a:ext cx="5715040" cy="523220"/>
          </a:xfrm>
          <a:prstGeom prst="rect">
            <a:avLst/>
          </a:prstGeom>
          <a:noFill/>
        </p:spPr>
        <p:txBody>
          <a:bodyPr wrap="square" rtlCol="0">
            <a:spAutoFit/>
          </a:bodyPr>
          <a:lstStyle/>
          <a:p>
            <a:r>
              <a:rPr lang="es-ES_tradnl" sz="1400" dirty="0" smtClean="0">
                <a:solidFill>
                  <a:schemeClr val="accent3">
                    <a:lumMod val="60000"/>
                    <a:lumOff val="40000"/>
                  </a:schemeClr>
                </a:solidFill>
                <a:latin typeface="Eurostile" pitchFamily="34" charset="0"/>
              </a:rPr>
              <a:t>Sección 1                                                     </a:t>
            </a:r>
            <a:r>
              <a:rPr lang="es-ES_tradnl" sz="1400" b="1" dirty="0" smtClean="0">
                <a:solidFill>
                  <a:schemeClr val="accent3">
                    <a:lumMod val="60000"/>
                    <a:lumOff val="40000"/>
                  </a:schemeClr>
                </a:solidFill>
                <a:latin typeface="Eurostile" pitchFamily="34" charset="0"/>
              </a:rPr>
              <a:t> </a:t>
            </a:r>
          </a:p>
          <a:p>
            <a:r>
              <a:rPr lang="es-ES_tradnl" sz="1400" dirty="0" smtClean="0">
                <a:solidFill>
                  <a:schemeClr val="accent3">
                    <a:lumMod val="75000"/>
                  </a:schemeClr>
                </a:solidFill>
                <a:latin typeface="Eurostile" pitchFamily="34" charset="0"/>
              </a:rPr>
              <a:t>Conceptos Generales</a:t>
            </a:r>
            <a:endParaRPr lang="es-MX" sz="1400" dirty="0">
              <a:solidFill>
                <a:schemeClr val="accent3">
                  <a:lumMod val="75000"/>
                </a:schemeClr>
              </a:solidFill>
              <a:latin typeface="Eurostile" pitchFamily="34" charset="0"/>
            </a:endParaRPr>
          </a:p>
        </p:txBody>
      </p:sp>
      <p:cxnSp>
        <p:nvCxnSpPr>
          <p:cNvPr id="18" name="17 Conector recto"/>
          <p:cNvCxnSpPr/>
          <p:nvPr/>
        </p:nvCxnSpPr>
        <p:spPr>
          <a:xfrm>
            <a:off x="730840" y="2626652"/>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755006" y="1340768"/>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730840" y="2626652"/>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683568" y="2698090"/>
            <a:ext cx="5715040" cy="523220"/>
          </a:xfrm>
          <a:prstGeom prst="rect">
            <a:avLst/>
          </a:prstGeom>
          <a:noFill/>
        </p:spPr>
        <p:txBody>
          <a:bodyPr wrap="square" rtlCol="0">
            <a:spAutoFit/>
          </a:bodyPr>
          <a:lstStyle/>
          <a:p>
            <a:r>
              <a:rPr lang="es-ES_tradnl" sz="1400" dirty="0" smtClean="0">
                <a:solidFill>
                  <a:schemeClr val="accent3">
                    <a:lumMod val="60000"/>
                    <a:lumOff val="40000"/>
                  </a:schemeClr>
                </a:solidFill>
                <a:latin typeface="Eurostile" pitchFamily="34" charset="0"/>
              </a:rPr>
              <a:t>Sección 2                                                     </a:t>
            </a:r>
            <a:r>
              <a:rPr lang="es-ES_tradnl" sz="1400" b="1" dirty="0" smtClean="0">
                <a:solidFill>
                  <a:schemeClr val="accent3">
                    <a:lumMod val="60000"/>
                    <a:lumOff val="40000"/>
                  </a:schemeClr>
                </a:solidFill>
                <a:latin typeface="Eurostile" pitchFamily="34" charset="0"/>
              </a:rPr>
              <a:t> </a:t>
            </a:r>
          </a:p>
          <a:p>
            <a:r>
              <a:rPr lang="es-ES_tradnl" sz="1400" dirty="0" smtClean="0">
                <a:solidFill>
                  <a:schemeClr val="accent3">
                    <a:lumMod val="75000"/>
                  </a:schemeClr>
                </a:solidFill>
                <a:latin typeface="Eurostile" pitchFamily="34" charset="0"/>
              </a:rPr>
              <a:t>Artefactos de la notación BPMN 2.0</a:t>
            </a:r>
            <a:endParaRPr lang="es-MX" sz="1400" dirty="0">
              <a:solidFill>
                <a:schemeClr val="accent3">
                  <a:lumMod val="75000"/>
                </a:schemeClr>
              </a:solidFill>
              <a:latin typeface="Eurostile" pitchFamily="34" charset="0"/>
            </a:endParaRPr>
          </a:p>
        </p:txBody>
      </p:sp>
      <p:cxnSp>
        <p:nvCxnSpPr>
          <p:cNvPr id="22" name="21 Conector recto"/>
          <p:cNvCxnSpPr/>
          <p:nvPr/>
        </p:nvCxnSpPr>
        <p:spPr>
          <a:xfrm>
            <a:off x="730840" y="3341032"/>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730840" y="3341032"/>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683568" y="3412470"/>
            <a:ext cx="5715040" cy="523220"/>
          </a:xfrm>
          <a:prstGeom prst="rect">
            <a:avLst/>
          </a:prstGeom>
          <a:noFill/>
        </p:spPr>
        <p:txBody>
          <a:bodyPr wrap="square" rtlCol="0">
            <a:spAutoFit/>
          </a:bodyPr>
          <a:lstStyle/>
          <a:p>
            <a:r>
              <a:rPr lang="es-ES_tradnl" sz="1400" dirty="0" smtClean="0">
                <a:solidFill>
                  <a:schemeClr val="accent3">
                    <a:lumMod val="60000"/>
                    <a:lumOff val="40000"/>
                  </a:schemeClr>
                </a:solidFill>
                <a:latin typeface="Eurostile" pitchFamily="34" charset="0"/>
              </a:rPr>
              <a:t>Sección 3                                                     </a:t>
            </a:r>
            <a:r>
              <a:rPr lang="es-ES_tradnl" sz="1400" b="1" dirty="0" smtClean="0">
                <a:solidFill>
                  <a:schemeClr val="accent3">
                    <a:lumMod val="60000"/>
                    <a:lumOff val="40000"/>
                  </a:schemeClr>
                </a:solidFill>
                <a:latin typeface="Eurostile" pitchFamily="34" charset="0"/>
              </a:rPr>
              <a:t> </a:t>
            </a:r>
          </a:p>
          <a:p>
            <a:r>
              <a:rPr lang="es-ES_tradnl" sz="1400" dirty="0" smtClean="0">
                <a:solidFill>
                  <a:schemeClr val="accent3">
                    <a:lumMod val="75000"/>
                  </a:schemeClr>
                </a:solidFill>
                <a:latin typeface="Eurostile" pitchFamily="34" charset="0"/>
              </a:rPr>
              <a:t>Ejemplos de diagramas</a:t>
            </a:r>
            <a:endParaRPr lang="es-MX" sz="1400" dirty="0">
              <a:solidFill>
                <a:schemeClr val="accent3">
                  <a:lumMod val="75000"/>
                </a:schemeClr>
              </a:solidFill>
              <a:latin typeface="Eurostile" pitchFamily="34" charset="0"/>
            </a:endParaRPr>
          </a:p>
        </p:txBody>
      </p:sp>
      <p:cxnSp>
        <p:nvCxnSpPr>
          <p:cNvPr id="25" name="24 Conector recto"/>
          <p:cNvCxnSpPr/>
          <p:nvPr/>
        </p:nvCxnSpPr>
        <p:spPr>
          <a:xfrm>
            <a:off x="730840" y="4055412"/>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700098" y="4140530"/>
            <a:ext cx="5715040" cy="523220"/>
          </a:xfrm>
          <a:prstGeom prst="rect">
            <a:avLst/>
          </a:prstGeom>
          <a:noFill/>
        </p:spPr>
        <p:txBody>
          <a:bodyPr wrap="square" rtlCol="0">
            <a:spAutoFit/>
          </a:bodyPr>
          <a:lstStyle/>
          <a:p>
            <a:r>
              <a:rPr lang="es-ES_tradnl" sz="1400" dirty="0" smtClean="0">
                <a:solidFill>
                  <a:schemeClr val="accent3">
                    <a:lumMod val="60000"/>
                    <a:lumOff val="40000"/>
                  </a:schemeClr>
                </a:solidFill>
                <a:latin typeface="Eurostile" pitchFamily="34" charset="0"/>
              </a:rPr>
              <a:t>Sección 4                                                    </a:t>
            </a:r>
            <a:r>
              <a:rPr lang="es-ES_tradnl" sz="1400" b="1" dirty="0" smtClean="0">
                <a:solidFill>
                  <a:schemeClr val="accent3">
                    <a:lumMod val="60000"/>
                    <a:lumOff val="40000"/>
                  </a:schemeClr>
                </a:solidFill>
                <a:latin typeface="Eurostile" pitchFamily="34" charset="0"/>
              </a:rPr>
              <a:t> </a:t>
            </a:r>
          </a:p>
          <a:p>
            <a:r>
              <a:rPr lang="es-ES_tradnl" sz="1400" dirty="0" smtClean="0">
                <a:solidFill>
                  <a:schemeClr val="accent3">
                    <a:lumMod val="75000"/>
                  </a:schemeClr>
                </a:solidFill>
                <a:latin typeface="Eurostile" pitchFamily="34" charset="0"/>
              </a:rPr>
              <a:t>Referencias</a:t>
            </a:r>
            <a:endParaRPr lang="es-MX" sz="1400" dirty="0">
              <a:solidFill>
                <a:schemeClr val="accent3">
                  <a:lumMod val="75000"/>
                </a:schemeClr>
              </a:solidFill>
              <a:latin typeface="Eurostile" pitchFamily="34" charset="0"/>
            </a:endParaRPr>
          </a:p>
        </p:txBody>
      </p:sp>
      <p:cxnSp>
        <p:nvCxnSpPr>
          <p:cNvPr id="31" name="30 Conector recto"/>
          <p:cNvCxnSpPr/>
          <p:nvPr/>
        </p:nvCxnSpPr>
        <p:spPr>
          <a:xfrm>
            <a:off x="747370" y="4783472"/>
            <a:ext cx="373894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HERRAMIENTAS</a:t>
            </a:r>
            <a:endParaRPr lang="es-ES" dirty="0">
              <a:solidFill>
                <a:schemeClr val="accent4">
                  <a:lumMod val="40000"/>
                  <a:lumOff val="60000"/>
                </a:schemeClr>
              </a:solidFill>
            </a:endParaRPr>
          </a:p>
        </p:txBody>
      </p:sp>
      <p:sp>
        <p:nvSpPr>
          <p:cNvPr id="5" name="Rectángulo 6"/>
          <p:cNvSpPr/>
          <p:nvPr/>
        </p:nvSpPr>
        <p:spPr>
          <a:xfrm>
            <a:off x="1475656" y="2708920"/>
            <a:ext cx="6048672" cy="461665"/>
          </a:xfrm>
          <a:prstGeom prst="rect">
            <a:avLst/>
          </a:prstGeom>
        </p:spPr>
        <p:txBody>
          <a:bodyPr wrap="square">
            <a:spAutoFit/>
          </a:bodyPr>
          <a:lstStyle/>
          <a:p>
            <a:pPr algn="ctr"/>
            <a:r>
              <a:rPr lang="es-VE" sz="2400" dirty="0" smtClean="0">
                <a:solidFill>
                  <a:schemeClr val="accent4">
                    <a:lumMod val="60000"/>
                    <a:lumOff val="40000"/>
                  </a:schemeClr>
                </a:solidFill>
                <a:latin typeface="Eurostile"/>
              </a:rPr>
              <a:t>HERRAMIENTAS DE MODELADO</a:t>
            </a:r>
            <a:endParaRPr lang="es-VE" sz="2400" dirty="0">
              <a:solidFill>
                <a:schemeClr val="accent4">
                  <a:lumMod val="60000"/>
                  <a:lumOff val="40000"/>
                </a:schemeClr>
              </a:solidFill>
              <a:latin typeface="Eurostile"/>
            </a:endParaRPr>
          </a:p>
        </p:txBody>
      </p:sp>
    </p:spTree>
    <p:extLst>
      <p:ext uri="{BB962C8B-B14F-4D97-AF65-F5344CB8AC3E}">
        <p14:creationId xmlns:p14="http://schemas.microsoft.com/office/powerpoint/2010/main" xmlns="" val="3905348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smtClean="0">
                <a:solidFill>
                  <a:schemeClr val="bg1">
                    <a:lumMod val="85000"/>
                  </a:schemeClr>
                </a:solidFill>
              </a:rPr>
              <a:t>Conceptos</a:t>
            </a:r>
            <a:r>
              <a:rPr lang="es-ES_tradnl" b="1" smtClean="0">
                <a:solidFill>
                  <a:schemeClr val="bg1">
                    <a:lumMod val="85000"/>
                  </a:schemeClr>
                </a:solidFill>
              </a:rPr>
              <a:t> </a:t>
            </a:r>
            <a:r>
              <a:rPr lang="es-ES_tradnl" smtClean="0">
                <a:solidFill>
                  <a:schemeClr val="bg1">
                    <a:lumMod val="85000"/>
                  </a:schemeClr>
                </a:solidFill>
              </a:rPr>
              <a:t>generales</a:t>
            </a:r>
            <a:r>
              <a:rPr lang="es-ES_tradnl" b="1" smtClean="0">
                <a:solidFill>
                  <a:schemeClr val="bg1">
                    <a:lumMod val="85000"/>
                  </a:schemeClr>
                </a:solidFill>
              </a:rPr>
              <a:t> </a:t>
            </a:r>
            <a:r>
              <a:rPr lang="es-ES_tradnl" b="1" smtClean="0">
                <a:solidFill>
                  <a:schemeClr val="tx2">
                    <a:lumMod val="20000"/>
                    <a:lumOff val="80000"/>
                  </a:schemeClr>
                </a:solidFill>
              </a:rPr>
              <a:t>–</a:t>
            </a:r>
            <a:r>
              <a:rPr lang="es-ES_tradnl" b="1" smtClean="0">
                <a:solidFill>
                  <a:srgbClr val="0F7EB4"/>
                </a:solidFill>
              </a:rPr>
              <a:t> </a:t>
            </a:r>
            <a:r>
              <a:rPr lang="es-ES_tradnl" smtClean="0">
                <a:solidFill>
                  <a:schemeClr val="accent4">
                    <a:lumMod val="40000"/>
                    <a:lumOff val="60000"/>
                  </a:schemeClr>
                </a:solidFill>
              </a:rPr>
              <a:t>HERRAMIENTAS</a:t>
            </a:r>
            <a:endParaRPr lang="es-ES" dirty="0">
              <a:solidFill>
                <a:schemeClr val="accent4">
                  <a:lumMod val="40000"/>
                  <a:lumOff val="60000"/>
                </a:schemeClr>
              </a:solidFill>
            </a:endParaRPr>
          </a:p>
        </p:txBody>
      </p:sp>
      <p:pic>
        <p:nvPicPr>
          <p:cNvPr id="7" name="Picture 2" descr="http://www.buildingbusinesscapability.com/images/uploads/sp_signavi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5554" y="1785007"/>
            <a:ext cx="2143125" cy="714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8" name="Picture 4" descr="http://www.camunda.org/assets/img/modeler/eclips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99749" y="3594009"/>
            <a:ext cx="2016224" cy="18002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Imagen 2"/>
          <p:cNvPicPr>
            <a:picLocks noChangeAspect="1"/>
          </p:cNvPicPr>
          <p:nvPr/>
        </p:nvPicPr>
        <p:blipFill>
          <a:blip r:embed="rId4" cstate="print"/>
          <a:stretch>
            <a:fillRect/>
          </a:stretch>
        </p:blipFill>
        <p:spPr>
          <a:xfrm>
            <a:off x="7020272" y="2799309"/>
            <a:ext cx="1666875" cy="561975"/>
          </a:xfrm>
          <a:prstGeom prst="rect">
            <a:avLst/>
          </a:prstGeom>
          <a:ln>
            <a:noFill/>
          </a:ln>
          <a:effectLst>
            <a:outerShdw blurRad="292100" dist="139700" dir="2700000" algn="tl" rotWithShape="0">
              <a:srgbClr val="333333">
                <a:alpha val="65000"/>
              </a:srgbClr>
            </a:outerShdw>
          </a:effectLst>
        </p:spPr>
      </p:pic>
      <p:pic>
        <p:nvPicPr>
          <p:cNvPr id="10" name="Imagen 3"/>
          <p:cNvPicPr>
            <a:picLocks noChangeAspect="1"/>
          </p:cNvPicPr>
          <p:nvPr/>
        </p:nvPicPr>
        <p:blipFill>
          <a:blip r:embed="rId5" cstate="print"/>
          <a:stretch>
            <a:fillRect/>
          </a:stretch>
        </p:blipFill>
        <p:spPr>
          <a:xfrm>
            <a:off x="4921349" y="1694520"/>
            <a:ext cx="1247775" cy="895350"/>
          </a:xfrm>
          <a:prstGeom prst="rect">
            <a:avLst/>
          </a:prstGeom>
          <a:ln>
            <a:noFill/>
          </a:ln>
          <a:effectLst>
            <a:outerShdw blurRad="292100" dist="139700" dir="2700000" algn="tl" rotWithShape="0">
              <a:srgbClr val="333333">
                <a:alpha val="65000"/>
              </a:srgbClr>
            </a:outerShdw>
          </a:effectLst>
        </p:spPr>
      </p:pic>
      <p:pic>
        <p:nvPicPr>
          <p:cNvPr id="3074" name="Picture 2" descr="http://en.adonis-community.com/wp-content/themes/adoit/images/adonis_community.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75656" y="3594009"/>
            <a:ext cx="2590800" cy="190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5836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INMERSION BPMN</a:t>
            </a:r>
            <a:endParaRPr lang="es-ES" dirty="0">
              <a:solidFill>
                <a:schemeClr val="accent4">
                  <a:lumMod val="40000"/>
                  <a:lumOff val="60000"/>
                </a:schemeClr>
              </a:solidFill>
            </a:endParaRPr>
          </a:p>
        </p:txBody>
      </p:sp>
      <p:sp>
        <p:nvSpPr>
          <p:cNvPr id="5" name="Rectángulo 6"/>
          <p:cNvSpPr/>
          <p:nvPr/>
        </p:nvSpPr>
        <p:spPr>
          <a:xfrm>
            <a:off x="1475656" y="2708920"/>
            <a:ext cx="6048672" cy="461665"/>
          </a:xfrm>
          <a:prstGeom prst="rect">
            <a:avLst/>
          </a:prstGeom>
        </p:spPr>
        <p:txBody>
          <a:bodyPr wrap="square">
            <a:spAutoFit/>
          </a:bodyPr>
          <a:lstStyle/>
          <a:p>
            <a:pPr algn="ctr"/>
            <a:r>
              <a:rPr lang="es-VE" sz="2400" dirty="0" smtClean="0">
                <a:solidFill>
                  <a:schemeClr val="accent4">
                    <a:lumMod val="60000"/>
                    <a:lumOff val="40000"/>
                  </a:schemeClr>
                </a:solidFill>
                <a:latin typeface="Eurostile"/>
              </a:rPr>
              <a:t>INMERSION BPMN</a:t>
            </a:r>
            <a:endParaRPr lang="es-VE" sz="2400" dirty="0">
              <a:solidFill>
                <a:schemeClr val="accent4">
                  <a:lumMod val="60000"/>
                  <a:lumOff val="40000"/>
                </a:schemeClr>
              </a:solidFill>
              <a:latin typeface="Eurostile"/>
            </a:endParaRPr>
          </a:p>
        </p:txBody>
      </p:sp>
    </p:spTree>
    <p:extLst>
      <p:ext uri="{BB962C8B-B14F-4D97-AF65-F5344CB8AC3E}">
        <p14:creationId xmlns:p14="http://schemas.microsoft.com/office/powerpoint/2010/main" xmlns="" val="1599365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INICIOS</a:t>
            </a:r>
            <a:endParaRPr lang="es-ES" dirty="0">
              <a:solidFill>
                <a:schemeClr val="accent4">
                  <a:lumMod val="40000"/>
                  <a:lumOff val="60000"/>
                </a:schemeClr>
              </a:solidFill>
            </a:endParaRPr>
          </a:p>
        </p:txBody>
      </p:sp>
      <p:sp>
        <p:nvSpPr>
          <p:cNvPr id="6" name="Rectángulo 1"/>
          <p:cNvSpPr/>
          <p:nvPr/>
        </p:nvSpPr>
        <p:spPr>
          <a:xfrm>
            <a:off x="539552" y="1225783"/>
            <a:ext cx="8136904" cy="4524315"/>
          </a:xfrm>
          <a:prstGeom prst="rect">
            <a:avLst/>
          </a:prstGeom>
        </p:spPr>
        <p:txBody>
          <a:bodyPr wrap="square">
            <a:spAutoFit/>
          </a:bodyPr>
          <a:lstStyle/>
          <a:p>
            <a:pPr algn="just"/>
            <a:r>
              <a:rPr lang="es-MX" dirty="0">
                <a:solidFill>
                  <a:srgbClr val="757575"/>
                </a:solidFill>
                <a:latin typeface="Eurostile" pitchFamily="34" charset="0"/>
              </a:rPr>
              <a:t>BPMN </a:t>
            </a:r>
            <a:r>
              <a:rPr lang="es-MX" b="1" dirty="0">
                <a:solidFill>
                  <a:schemeClr val="bg1">
                    <a:lumMod val="50000"/>
                  </a:schemeClr>
                </a:solidFill>
                <a:latin typeface="Eurostile" pitchFamily="34" charset="0"/>
              </a:rPr>
              <a:t>(Business </a:t>
            </a:r>
            <a:r>
              <a:rPr lang="es-MX" b="1" dirty="0" err="1">
                <a:solidFill>
                  <a:schemeClr val="bg1">
                    <a:lumMod val="50000"/>
                  </a:schemeClr>
                </a:solidFill>
                <a:latin typeface="Eurostile" pitchFamily="34" charset="0"/>
              </a:rPr>
              <a:t>Process</a:t>
            </a:r>
            <a:r>
              <a:rPr lang="es-MX" b="1" dirty="0">
                <a:solidFill>
                  <a:schemeClr val="bg1">
                    <a:lumMod val="50000"/>
                  </a:schemeClr>
                </a:solidFill>
                <a:latin typeface="Eurostile" pitchFamily="34" charset="0"/>
              </a:rPr>
              <a:t> </a:t>
            </a:r>
            <a:r>
              <a:rPr lang="es-MX" b="1" dirty="0" err="1">
                <a:solidFill>
                  <a:schemeClr val="bg1">
                    <a:lumMod val="50000"/>
                  </a:schemeClr>
                </a:solidFill>
                <a:latin typeface="Eurostile" pitchFamily="34" charset="0"/>
              </a:rPr>
              <a:t>Modeling</a:t>
            </a:r>
            <a:r>
              <a:rPr lang="es-MX" b="1" dirty="0">
                <a:solidFill>
                  <a:schemeClr val="bg1">
                    <a:lumMod val="50000"/>
                  </a:schemeClr>
                </a:solidFill>
                <a:latin typeface="Eurostile" pitchFamily="34" charset="0"/>
              </a:rPr>
              <a:t> </a:t>
            </a:r>
            <a:r>
              <a:rPr lang="es-MX" b="1" dirty="0" err="1" smtClean="0">
                <a:solidFill>
                  <a:schemeClr val="bg1">
                    <a:lumMod val="50000"/>
                  </a:schemeClr>
                </a:solidFill>
                <a:latin typeface="Eurostile" pitchFamily="34" charset="0"/>
              </a:rPr>
              <a:t>Notation</a:t>
            </a:r>
            <a:r>
              <a:rPr lang="es-MX" b="1" dirty="0" smtClean="0">
                <a:solidFill>
                  <a:schemeClr val="bg1">
                    <a:lumMod val="50000"/>
                  </a:schemeClr>
                </a:solidFill>
                <a:latin typeface="Eurostile" pitchFamily="34" charset="0"/>
              </a:rPr>
              <a:t> / </a:t>
            </a:r>
            <a:r>
              <a:rPr lang="es-VE" b="1" dirty="0" smtClean="0">
                <a:solidFill>
                  <a:schemeClr val="bg1">
                    <a:lumMod val="50000"/>
                  </a:schemeClr>
                </a:solidFill>
                <a:latin typeface="Eurostile" pitchFamily="34" charset="0"/>
              </a:rPr>
              <a:t>Notación </a:t>
            </a:r>
            <a:r>
              <a:rPr lang="es-VE" b="1" dirty="0">
                <a:solidFill>
                  <a:schemeClr val="bg1">
                    <a:lumMod val="50000"/>
                  </a:schemeClr>
                </a:solidFill>
                <a:latin typeface="Eurostile" pitchFamily="34" charset="0"/>
              </a:rPr>
              <a:t>para el Modelado de Procesos de Negocio</a:t>
            </a:r>
            <a:r>
              <a:rPr lang="es-MX" b="1" dirty="0" smtClean="0">
                <a:solidFill>
                  <a:schemeClr val="bg1">
                    <a:lumMod val="50000"/>
                  </a:schemeClr>
                </a:solidFill>
                <a:latin typeface="Eurostile" pitchFamily="34" charset="0"/>
              </a:rPr>
              <a:t>)</a:t>
            </a:r>
            <a:r>
              <a:rPr lang="es-MX" dirty="0" smtClean="0">
                <a:solidFill>
                  <a:schemeClr val="bg1">
                    <a:lumMod val="50000"/>
                  </a:schemeClr>
                </a:solidFill>
                <a:latin typeface="Eurostile" pitchFamily="34" charset="0"/>
              </a:rPr>
              <a:t> </a:t>
            </a:r>
            <a:r>
              <a:rPr lang="es-MX" dirty="0">
                <a:solidFill>
                  <a:srgbClr val="757575"/>
                </a:solidFill>
                <a:latin typeface="Eurostile" pitchFamily="34" charset="0"/>
              </a:rPr>
              <a:t>es un estándar de modelado de procesos de negocio, en donde se presentan gráficamente las diferentes etapas del proceso. La notación ha sido diseñada específicamente para coordinar la secuencia de actividades y los mensajes que fluyen entre los diferentes participantes.</a:t>
            </a:r>
            <a:endParaRPr lang="es-ES" dirty="0">
              <a:solidFill>
                <a:srgbClr val="757575"/>
              </a:solidFill>
              <a:latin typeface="Eurostile" pitchFamily="34" charset="0"/>
            </a:endParaRPr>
          </a:p>
          <a:p>
            <a:pPr algn="just"/>
            <a:endParaRPr lang="es-VE" b="1" dirty="0">
              <a:solidFill>
                <a:schemeClr val="bg1">
                  <a:lumMod val="50000"/>
                </a:schemeClr>
              </a:solidFill>
              <a:latin typeface="Eurostile"/>
            </a:endParaRPr>
          </a:p>
          <a:p>
            <a:pPr algn="just"/>
            <a:r>
              <a:rPr lang="es-VE" b="1" dirty="0" smtClean="0">
                <a:solidFill>
                  <a:schemeClr val="bg1">
                    <a:lumMod val="50000"/>
                  </a:schemeClr>
                </a:solidFill>
                <a:latin typeface="Eurostile"/>
              </a:rPr>
              <a:t>“</a:t>
            </a:r>
            <a:r>
              <a:rPr lang="es-VE" dirty="0" smtClean="0">
                <a:solidFill>
                  <a:schemeClr val="tx1">
                    <a:lumMod val="50000"/>
                    <a:lumOff val="50000"/>
                  </a:schemeClr>
                </a:solidFill>
                <a:latin typeface="Eurostile"/>
              </a:rPr>
              <a:t>es </a:t>
            </a:r>
            <a:r>
              <a:rPr lang="es-VE" dirty="0">
                <a:solidFill>
                  <a:schemeClr val="tx1">
                    <a:lumMod val="50000"/>
                    <a:lumOff val="50000"/>
                  </a:schemeClr>
                </a:solidFill>
                <a:latin typeface="Eurostile"/>
              </a:rPr>
              <a:t>una </a:t>
            </a:r>
            <a:r>
              <a:rPr lang="es-VE" dirty="0" smtClean="0">
                <a:solidFill>
                  <a:schemeClr val="tx1">
                    <a:lumMod val="50000"/>
                    <a:lumOff val="50000"/>
                  </a:schemeClr>
                </a:solidFill>
                <a:latin typeface="Eurostile"/>
              </a:rPr>
              <a:t>notación gráfica </a:t>
            </a:r>
            <a:r>
              <a:rPr lang="es-VE" dirty="0">
                <a:solidFill>
                  <a:schemeClr val="tx1">
                    <a:lumMod val="50000"/>
                    <a:lumOff val="50000"/>
                  </a:schemeClr>
                </a:solidFill>
                <a:latin typeface="Eurostile"/>
              </a:rPr>
              <a:t>que permite modelar procesos incluyendo elementos vitales del mundo de TI como la </a:t>
            </a:r>
            <a:r>
              <a:rPr lang="es-VE" dirty="0" smtClean="0">
                <a:solidFill>
                  <a:schemeClr val="tx1">
                    <a:lumMod val="50000"/>
                    <a:lumOff val="50000"/>
                  </a:schemeClr>
                </a:solidFill>
                <a:latin typeface="Eurostile"/>
              </a:rPr>
              <a:t>gestión </a:t>
            </a:r>
            <a:r>
              <a:rPr lang="es-VE" dirty="0">
                <a:solidFill>
                  <a:schemeClr val="tx1">
                    <a:lumMod val="50000"/>
                    <a:lumOff val="50000"/>
                  </a:schemeClr>
                </a:solidFill>
                <a:latin typeface="Eurostile"/>
              </a:rPr>
              <a:t>de excepciones, la </a:t>
            </a:r>
            <a:r>
              <a:rPr lang="es-VE" dirty="0" smtClean="0">
                <a:solidFill>
                  <a:schemeClr val="tx1">
                    <a:lumMod val="50000"/>
                    <a:lumOff val="50000"/>
                  </a:schemeClr>
                </a:solidFill>
                <a:latin typeface="Eurostile"/>
              </a:rPr>
              <a:t>invocación </a:t>
            </a:r>
            <a:r>
              <a:rPr lang="es-VE" dirty="0">
                <a:solidFill>
                  <a:schemeClr val="tx1">
                    <a:lumMod val="50000"/>
                    <a:lumOff val="50000"/>
                  </a:schemeClr>
                </a:solidFill>
                <a:latin typeface="Eurostile"/>
              </a:rPr>
              <a:t>de servicios web, la </a:t>
            </a:r>
            <a:r>
              <a:rPr lang="es-VE" dirty="0" smtClean="0">
                <a:solidFill>
                  <a:schemeClr val="tx1">
                    <a:lumMod val="50000"/>
                    <a:lumOff val="50000"/>
                  </a:schemeClr>
                </a:solidFill>
                <a:latin typeface="Eurostile"/>
              </a:rPr>
              <a:t>gestión </a:t>
            </a:r>
            <a:r>
              <a:rPr lang="es-VE" dirty="0">
                <a:solidFill>
                  <a:schemeClr val="tx1">
                    <a:lumMod val="50000"/>
                    <a:lumOff val="50000"/>
                  </a:schemeClr>
                </a:solidFill>
                <a:latin typeface="Eurostile"/>
              </a:rPr>
              <a:t>de reglas de negocio, eventos, entre </a:t>
            </a:r>
            <a:r>
              <a:rPr lang="es-VE" dirty="0" smtClean="0">
                <a:solidFill>
                  <a:schemeClr val="tx1">
                    <a:lumMod val="50000"/>
                    <a:lumOff val="50000"/>
                  </a:schemeClr>
                </a:solidFill>
                <a:latin typeface="Eurostile"/>
              </a:rPr>
              <a:t>otros”.</a:t>
            </a:r>
            <a:endParaRPr lang="es-VE" dirty="0">
              <a:solidFill>
                <a:schemeClr val="tx1">
                  <a:lumMod val="50000"/>
                  <a:lumOff val="50000"/>
                </a:schemeClr>
              </a:solidFill>
              <a:latin typeface="Eurostile"/>
            </a:endParaRPr>
          </a:p>
          <a:p>
            <a:pPr algn="just"/>
            <a:endParaRPr lang="es-VE" dirty="0" smtClean="0">
              <a:solidFill>
                <a:schemeClr val="tx1">
                  <a:lumMod val="50000"/>
                  <a:lumOff val="50000"/>
                </a:schemeClr>
              </a:solidFill>
              <a:latin typeface="Eurostile"/>
            </a:endParaRPr>
          </a:p>
          <a:p>
            <a:pPr algn="just"/>
            <a:r>
              <a:rPr lang="es-VE" dirty="0" smtClean="0">
                <a:solidFill>
                  <a:schemeClr val="tx1">
                    <a:lumMod val="50000"/>
                    <a:lumOff val="50000"/>
                  </a:schemeClr>
                </a:solidFill>
                <a:latin typeface="Eurostile"/>
              </a:rPr>
              <a:t>Originalmente</a:t>
            </a:r>
            <a:r>
              <a:rPr lang="es-VE" dirty="0">
                <a:solidFill>
                  <a:schemeClr val="tx1">
                    <a:lumMod val="50000"/>
                    <a:lumOff val="50000"/>
                  </a:schemeClr>
                </a:solidFill>
                <a:latin typeface="Eurostile"/>
              </a:rPr>
              <a:t>, BPMN fue desarrollada por el consorcio Business </a:t>
            </a:r>
            <a:r>
              <a:rPr lang="es-VE" dirty="0" err="1">
                <a:solidFill>
                  <a:schemeClr val="tx1">
                    <a:lumMod val="50000"/>
                    <a:lumOff val="50000"/>
                  </a:schemeClr>
                </a:solidFill>
                <a:latin typeface="Eurostile"/>
              </a:rPr>
              <a:t>Process</a:t>
            </a:r>
            <a:r>
              <a:rPr lang="es-VE" dirty="0">
                <a:solidFill>
                  <a:schemeClr val="tx1">
                    <a:lumMod val="50000"/>
                    <a:lumOff val="50000"/>
                  </a:schemeClr>
                </a:solidFill>
                <a:latin typeface="Eurostile"/>
              </a:rPr>
              <a:t> Management </a:t>
            </a:r>
            <a:r>
              <a:rPr lang="es-VE" dirty="0" err="1" smtClean="0">
                <a:solidFill>
                  <a:schemeClr val="tx1">
                    <a:lumMod val="50000"/>
                    <a:lumOff val="50000"/>
                  </a:schemeClr>
                </a:solidFill>
                <a:latin typeface="Eurostile"/>
              </a:rPr>
              <a:t>Initiative</a:t>
            </a:r>
            <a:r>
              <a:rPr lang="es-VE" dirty="0" smtClean="0">
                <a:solidFill>
                  <a:schemeClr val="tx1">
                    <a:lumMod val="50000"/>
                    <a:lumOff val="50000"/>
                  </a:schemeClr>
                </a:solidFill>
                <a:latin typeface="Eurostile"/>
              </a:rPr>
              <a:t> (BPMI)</a:t>
            </a:r>
            <a:r>
              <a:rPr lang="es-VE" dirty="0">
                <a:solidFill>
                  <a:schemeClr val="tx1">
                    <a:lumMod val="50000"/>
                    <a:lumOff val="50000"/>
                  </a:schemeClr>
                </a:solidFill>
                <a:latin typeface="Eurostile"/>
              </a:rPr>
              <a:t> en el año 2004. Ese mismo año esta </a:t>
            </a:r>
            <a:r>
              <a:rPr lang="es-VE" dirty="0" smtClean="0">
                <a:solidFill>
                  <a:schemeClr val="tx1">
                    <a:lumMod val="50000"/>
                    <a:lumOff val="50000"/>
                  </a:schemeClr>
                </a:solidFill>
                <a:latin typeface="Eurostile"/>
              </a:rPr>
              <a:t>organización </a:t>
            </a:r>
            <a:r>
              <a:rPr lang="es-VE" dirty="0">
                <a:solidFill>
                  <a:schemeClr val="tx1">
                    <a:lumMod val="50000"/>
                    <a:lumOff val="50000"/>
                  </a:schemeClr>
                </a:solidFill>
                <a:latin typeface="Eurostile"/>
              </a:rPr>
              <a:t>se une a la OMG (</a:t>
            </a:r>
            <a:r>
              <a:rPr lang="es-VE" dirty="0" err="1">
                <a:solidFill>
                  <a:schemeClr val="tx1">
                    <a:lumMod val="50000"/>
                    <a:lumOff val="50000"/>
                  </a:schemeClr>
                </a:solidFill>
                <a:latin typeface="Eurostile"/>
              </a:rPr>
              <a:t>Object</a:t>
            </a:r>
            <a:r>
              <a:rPr lang="es-VE" dirty="0">
                <a:solidFill>
                  <a:schemeClr val="tx1">
                    <a:lumMod val="50000"/>
                    <a:lumOff val="50000"/>
                  </a:schemeClr>
                </a:solidFill>
                <a:latin typeface="Eurostile"/>
              </a:rPr>
              <a:t> Management </a:t>
            </a:r>
            <a:r>
              <a:rPr lang="es-VE" dirty="0" err="1">
                <a:solidFill>
                  <a:schemeClr val="tx1">
                    <a:lumMod val="50000"/>
                    <a:lumOff val="50000"/>
                  </a:schemeClr>
                </a:solidFill>
                <a:latin typeface="Eurostile"/>
              </a:rPr>
              <a:t>Group</a:t>
            </a:r>
            <a:r>
              <a:rPr lang="es-VE" dirty="0">
                <a:solidFill>
                  <a:schemeClr val="tx1">
                    <a:lumMod val="50000"/>
                    <a:lumOff val="50000"/>
                  </a:schemeClr>
                </a:solidFill>
                <a:latin typeface="Eurostile"/>
              </a:rPr>
              <a:t>), organización que ha desarrollado estándares como UML. En 2006 sale la </a:t>
            </a:r>
            <a:r>
              <a:rPr lang="es-VE" dirty="0" err="1">
                <a:solidFill>
                  <a:schemeClr val="tx1">
                    <a:lumMod val="50000"/>
                    <a:lumOff val="50000"/>
                  </a:schemeClr>
                </a:solidFill>
                <a:latin typeface="Eurostile"/>
              </a:rPr>
              <a:t>version</a:t>
            </a:r>
            <a:r>
              <a:rPr lang="es-VE" dirty="0">
                <a:solidFill>
                  <a:schemeClr val="tx1">
                    <a:lumMod val="50000"/>
                    <a:lumOff val="50000"/>
                  </a:schemeClr>
                </a:solidFill>
                <a:latin typeface="Eurostile"/>
              </a:rPr>
              <a:t> BPMN v1.0 la cual fue aceptada oficialmente como un estándar OMG</a:t>
            </a:r>
            <a:r>
              <a:rPr lang="es-VE" dirty="0" smtClean="0">
                <a:solidFill>
                  <a:schemeClr val="tx1">
                    <a:lumMod val="50000"/>
                    <a:lumOff val="50000"/>
                  </a:schemeClr>
                </a:solidFill>
                <a:latin typeface="Eurostile"/>
              </a:rPr>
              <a:t>. Actualmente se encuentra la versión BPMN v2.0.</a:t>
            </a:r>
            <a:endParaRPr lang="es-VE" dirty="0">
              <a:effectLst/>
            </a:endParaRPr>
          </a:p>
        </p:txBody>
      </p:sp>
    </p:spTree>
    <p:extLst>
      <p:ext uri="{BB962C8B-B14F-4D97-AF65-F5344CB8AC3E}">
        <p14:creationId xmlns:p14="http://schemas.microsoft.com/office/powerpoint/2010/main" xmlns="" val="1256684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457" name="Rechthoek 3"/>
          <p:cNvSpPr>
            <a:spLocks noChangeArrowheads="1"/>
          </p:cNvSpPr>
          <p:nvPr/>
        </p:nvSpPr>
        <p:spPr bwMode="auto">
          <a:xfrm>
            <a:off x="1044575" y="1700213"/>
            <a:ext cx="7127875" cy="2246769"/>
          </a:xfrm>
          <a:prstGeom prst="rect">
            <a:avLst/>
          </a:prstGeom>
          <a:noFill/>
          <a:ln w="9525">
            <a:noFill/>
            <a:miter lim="800000"/>
            <a:headEnd/>
            <a:tailEnd/>
          </a:ln>
        </p:spPr>
        <p:txBody>
          <a:bodyPr>
            <a:spAutoFit/>
          </a:bodyPr>
          <a:lstStyle/>
          <a:p>
            <a:pPr algn="ctr"/>
            <a:r>
              <a:rPr lang="es-ES" sz="3200" dirty="0">
                <a:solidFill>
                  <a:schemeClr val="accent4">
                    <a:lumMod val="60000"/>
                    <a:lumOff val="40000"/>
                  </a:schemeClr>
                </a:solidFill>
              </a:rPr>
              <a:t>[Perspectivas]</a:t>
            </a:r>
          </a:p>
          <a:p>
            <a:pPr algn="l"/>
            <a:endParaRPr lang="es-VE" sz="1800" dirty="0">
              <a:solidFill>
                <a:srgbClr val="757575"/>
              </a:solidFill>
            </a:endParaRPr>
          </a:p>
          <a:p>
            <a:pPr algn="just"/>
            <a:r>
              <a:rPr lang="es-ES_tradnl" b="1" dirty="0" smtClean="0">
                <a:solidFill>
                  <a:schemeClr val="accent4">
                    <a:lumMod val="60000"/>
                    <a:lumOff val="40000"/>
                  </a:schemeClr>
                </a:solidFill>
                <a:latin typeface="Eurostile" pitchFamily="34" charset="0"/>
              </a:rPr>
              <a:t>Cada usuario que modela, lo hace bajo su perspectiva</a:t>
            </a:r>
            <a:r>
              <a:rPr lang="es-ES_tradnl" b="1" dirty="0" smtClean="0">
                <a:solidFill>
                  <a:srgbClr val="92D050"/>
                </a:solidFill>
                <a:latin typeface="Eurostile" pitchFamily="34" charset="0"/>
              </a:rPr>
              <a:t>,</a:t>
            </a:r>
            <a:r>
              <a:rPr lang="es-ES_tradnl" dirty="0" smtClean="0">
                <a:solidFill>
                  <a:srgbClr val="757575"/>
                </a:solidFill>
                <a:latin typeface="Eurostile" pitchFamily="34" charset="0"/>
              </a:rPr>
              <a:t> las necesidades de un analista son distintas a las necesidades de un desarrollador. Una de las ventajas de BPMN, es que contiene dentro de su notación gráfica elementos que pueden extender la notación gráfica, adaptándose a las necesidades del modelador.</a:t>
            </a:r>
            <a:endParaRPr lang="es-ES" sz="1800" dirty="0">
              <a:solidFill>
                <a:srgbClr val="757575"/>
              </a:solidFill>
            </a:endParaRPr>
          </a:p>
        </p:txBody>
      </p:sp>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modelado</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perspectivas</a:t>
            </a:r>
            <a:endParaRPr lang="es-ES" dirty="0">
              <a:solidFill>
                <a:schemeClr val="accent4">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4457"/>
                                        </p:tgtEl>
                                        <p:attrNameLst>
                                          <p:attrName>style.visibility</p:attrName>
                                        </p:attrNameLst>
                                      </p:cBhvr>
                                      <p:to>
                                        <p:strVal val="visible"/>
                                      </p:to>
                                    </p:set>
                                    <p:animEffect transition="in" filter="fade">
                                      <p:cBhvr>
                                        <p:cTn id="7" dur="2000"/>
                                        <p:tgtEl>
                                          <p:spTgt spid="266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4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457" name="Rechthoek 3"/>
          <p:cNvSpPr>
            <a:spLocks noChangeArrowheads="1"/>
          </p:cNvSpPr>
          <p:nvPr/>
        </p:nvSpPr>
        <p:spPr bwMode="auto">
          <a:xfrm>
            <a:off x="1044575" y="1340768"/>
            <a:ext cx="7127875" cy="3354765"/>
          </a:xfrm>
          <a:prstGeom prst="rect">
            <a:avLst/>
          </a:prstGeom>
          <a:noFill/>
          <a:ln w="9525">
            <a:noFill/>
            <a:miter lim="800000"/>
            <a:headEnd/>
            <a:tailEnd/>
          </a:ln>
        </p:spPr>
        <p:txBody>
          <a:bodyPr>
            <a:spAutoFit/>
          </a:bodyPr>
          <a:lstStyle/>
          <a:p>
            <a:pPr algn="ctr"/>
            <a:r>
              <a:rPr lang="es-ES" sz="3200" dirty="0" smtClean="0">
                <a:solidFill>
                  <a:schemeClr val="accent4">
                    <a:lumMod val="60000"/>
                    <a:lumOff val="40000"/>
                  </a:schemeClr>
                </a:solidFill>
              </a:rPr>
              <a:t>[Lectura e Interpretación]</a:t>
            </a:r>
            <a:endParaRPr lang="es-ES" sz="3200" dirty="0">
              <a:solidFill>
                <a:schemeClr val="accent4">
                  <a:lumMod val="60000"/>
                  <a:lumOff val="40000"/>
                </a:schemeClr>
              </a:solidFill>
            </a:endParaRPr>
          </a:p>
          <a:p>
            <a:pPr algn="l"/>
            <a:endParaRPr lang="es-VE" sz="1800" dirty="0">
              <a:solidFill>
                <a:srgbClr val="757575"/>
              </a:solidFill>
            </a:endParaRPr>
          </a:p>
          <a:p>
            <a:pPr algn="just"/>
            <a:r>
              <a:rPr lang="es-ES_tradnl" dirty="0" smtClean="0">
                <a:solidFill>
                  <a:srgbClr val="757575"/>
                </a:solidFill>
                <a:latin typeface="Eurostile" pitchFamily="34" charset="0"/>
              </a:rPr>
              <a:t>El modelador esta siempre tomando decisiones, sobre que incluir y excluir sobre su perspectiva que la audiencia que lo interpretara. Cada modelador incorpora en su análisis distintas profundidades. El modelador está constantemente tomando decisiones de modelado basado en su interés, y la profundidad en la descripción de las actividades.</a:t>
            </a:r>
          </a:p>
          <a:p>
            <a:pPr algn="just"/>
            <a:endParaRPr lang="es-MX" dirty="0" smtClean="0">
              <a:solidFill>
                <a:srgbClr val="757575"/>
              </a:solidFill>
              <a:latin typeface="Eurostile" pitchFamily="34" charset="0"/>
            </a:endParaRPr>
          </a:p>
          <a:p>
            <a:pPr algn="just"/>
            <a:r>
              <a:rPr lang="es-ES_tradnl" dirty="0" smtClean="0">
                <a:solidFill>
                  <a:srgbClr val="757575"/>
                </a:solidFill>
                <a:latin typeface="Eurostile" pitchFamily="34" charset="0"/>
              </a:rPr>
              <a:t>Yo establezco una profundidad de 8 pasos, y otra persona lo ve en 4, eso no significa que la perspectiva este mala, sino el nivel de detalle o profundidad es diferente.</a:t>
            </a:r>
            <a:endParaRPr lang="es-ES" dirty="0">
              <a:solidFill>
                <a:srgbClr val="757575"/>
              </a:solidFill>
              <a:latin typeface="Eurostile" pitchFamily="34" charset="0"/>
            </a:endParaRPr>
          </a:p>
        </p:txBody>
      </p:sp>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modelado</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INTERPRETACION</a:t>
            </a:r>
            <a:endParaRPr lang="es-ES" dirty="0">
              <a:solidFill>
                <a:schemeClr val="accent4">
                  <a:lumMod val="40000"/>
                  <a:lumOff val="60000"/>
                </a:schemeClr>
              </a:solidFill>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07288" y="685124"/>
            <a:ext cx="457200" cy="361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4457"/>
                                        </p:tgtEl>
                                        <p:attrNameLst>
                                          <p:attrName>style.visibility</p:attrName>
                                        </p:attrNameLst>
                                      </p:cBhvr>
                                      <p:to>
                                        <p:strVal val="visible"/>
                                      </p:to>
                                    </p:set>
                                    <p:animEffect transition="in" filter="fade">
                                      <p:cBhvr>
                                        <p:cTn id="7" dur="2000"/>
                                        <p:tgtEl>
                                          <p:spTgt spid="266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4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457" name="Rechthoek 3"/>
          <p:cNvSpPr>
            <a:spLocks noChangeArrowheads="1"/>
          </p:cNvSpPr>
          <p:nvPr/>
        </p:nvSpPr>
        <p:spPr bwMode="auto">
          <a:xfrm>
            <a:off x="1044575" y="1412776"/>
            <a:ext cx="7631881" cy="1138773"/>
          </a:xfrm>
          <a:prstGeom prst="rect">
            <a:avLst/>
          </a:prstGeom>
          <a:noFill/>
          <a:ln w="9525">
            <a:noFill/>
            <a:miter lim="800000"/>
            <a:headEnd/>
            <a:tailEnd/>
          </a:ln>
        </p:spPr>
        <p:txBody>
          <a:bodyPr wrap="square">
            <a:spAutoFit/>
          </a:bodyPr>
          <a:lstStyle/>
          <a:p>
            <a:pPr algn="ctr"/>
            <a:r>
              <a:rPr lang="es-ES" sz="3200" dirty="0" smtClean="0">
                <a:solidFill>
                  <a:schemeClr val="accent4">
                    <a:lumMod val="60000"/>
                    <a:lumOff val="40000"/>
                  </a:schemeClr>
                </a:solidFill>
              </a:rPr>
              <a:t>[Categorías de Procesos]</a:t>
            </a:r>
            <a:endParaRPr lang="es-ES" sz="3200" dirty="0">
              <a:solidFill>
                <a:schemeClr val="accent4">
                  <a:lumMod val="60000"/>
                  <a:lumOff val="40000"/>
                </a:schemeClr>
              </a:solidFill>
            </a:endParaRPr>
          </a:p>
          <a:p>
            <a:pPr algn="l"/>
            <a:endParaRPr lang="es-VE" sz="1800" dirty="0">
              <a:solidFill>
                <a:srgbClr val="757575"/>
              </a:solidFill>
            </a:endParaRPr>
          </a:p>
          <a:p>
            <a:pPr algn="just"/>
            <a:r>
              <a:rPr lang="es-ES_tradnl" dirty="0" smtClean="0">
                <a:solidFill>
                  <a:srgbClr val="757575"/>
                </a:solidFill>
                <a:latin typeface="Eurostile" pitchFamily="34" charset="0"/>
              </a:rPr>
              <a:t>Orquestación     </a:t>
            </a:r>
            <a:r>
              <a:rPr lang="es-ES_tradnl" dirty="0" smtClean="0">
                <a:solidFill>
                  <a:srgbClr val="757575"/>
                </a:solidFill>
                <a:latin typeface="Eurostile" pitchFamily="34" charset="0"/>
              </a:rPr>
              <a:t> 	Coreografía                       Colaboración</a:t>
            </a:r>
            <a:endParaRPr lang="es-ES" dirty="0" smtClean="0">
              <a:solidFill>
                <a:srgbClr val="757575"/>
              </a:solidFill>
              <a:latin typeface="Eurostile" pitchFamily="34" charset="0"/>
            </a:endParaRPr>
          </a:p>
        </p:txBody>
      </p:sp>
      <p:pic>
        <p:nvPicPr>
          <p:cNvPr id="82946" name="Picture 2" descr="http://t1.gstatic.com/images?q=tbn:ANd9GcTVMfF7V1TY4zz8qF9lVdynQFhpx4fnfN8fzJdOHqx7VIXqICkb"/>
          <p:cNvPicPr>
            <a:picLocks noChangeAspect="1" noChangeArrowheads="1"/>
          </p:cNvPicPr>
          <p:nvPr/>
        </p:nvPicPr>
        <p:blipFill>
          <a:blip r:embed="rId2" cstate="print"/>
          <a:srcRect/>
          <a:stretch>
            <a:fillRect/>
          </a:stretch>
        </p:blipFill>
        <p:spPr bwMode="auto">
          <a:xfrm>
            <a:off x="827584" y="2709515"/>
            <a:ext cx="2680733" cy="1800200"/>
          </a:xfrm>
          <a:prstGeom prst="rect">
            <a:avLst/>
          </a:prstGeom>
          <a:noFill/>
        </p:spPr>
      </p:pic>
      <p:pic>
        <p:nvPicPr>
          <p:cNvPr id="82948" name="Picture 4" descr="http://t0.gstatic.com/images?q=tbn:ANd9GcQuEwOKJOcFSQub41mHA284Bgmg57IarfHivlckqI8ci-ovraEk"/>
          <p:cNvPicPr>
            <a:picLocks noChangeAspect="1" noChangeArrowheads="1"/>
          </p:cNvPicPr>
          <p:nvPr/>
        </p:nvPicPr>
        <p:blipFill>
          <a:blip r:embed="rId3" cstate="print"/>
          <a:srcRect/>
          <a:stretch>
            <a:fillRect/>
          </a:stretch>
        </p:blipFill>
        <p:spPr bwMode="auto">
          <a:xfrm>
            <a:off x="3635896" y="2709515"/>
            <a:ext cx="2466975" cy="1847851"/>
          </a:xfrm>
          <a:prstGeom prst="rect">
            <a:avLst/>
          </a:prstGeom>
          <a:noFill/>
        </p:spPr>
      </p:pic>
      <p:pic>
        <p:nvPicPr>
          <p:cNvPr id="83970" name="Picture 2" descr="http://t3.gstatic.com/images?q=tbn:ANd9GcSC9Nt0xGYTJDDGdPgf3lvuDIoTYoq7zv8ima8nWV7Ijs_wc2gaTw"/>
          <p:cNvPicPr>
            <a:picLocks noChangeAspect="1" noChangeArrowheads="1"/>
          </p:cNvPicPr>
          <p:nvPr/>
        </p:nvPicPr>
        <p:blipFill>
          <a:blip r:embed="rId4" cstate="print"/>
          <a:srcRect/>
          <a:stretch>
            <a:fillRect/>
          </a:stretch>
        </p:blipFill>
        <p:spPr bwMode="auto">
          <a:xfrm>
            <a:off x="6300192" y="2709515"/>
            <a:ext cx="2612383" cy="1872208"/>
          </a:xfrm>
          <a:prstGeom prst="rect">
            <a:avLst/>
          </a:prstGeom>
          <a:noFill/>
        </p:spPr>
      </p:pic>
      <p:sp>
        <p:nvSpPr>
          <p:cNvPr id="7"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modelado</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CATEGORIAS</a:t>
            </a:r>
            <a:endParaRPr lang="es-ES" dirty="0">
              <a:solidFill>
                <a:schemeClr val="accent4">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4457"/>
                                        </p:tgtEl>
                                        <p:attrNameLst>
                                          <p:attrName>style.visibility</p:attrName>
                                        </p:attrNameLst>
                                      </p:cBhvr>
                                      <p:to>
                                        <p:strVal val="visible"/>
                                      </p:to>
                                    </p:set>
                                    <p:animEffect transition="in" filter="fade">
                                      <p:cBhvr>
                                        <p:cTn id="7" dur="2000"/>
                                        <p:tgtEl>
                                          <p:spTgt spid="266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4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457" name="Rechthoek 3"/>
          <p:cNvSpPr>
            <a:spLocks noChangeArrowheads="1"/>
          </p:cNvSpPr>
          <p:nvPr/>
        </p:nvSpPr>
        <p:spPr bwMode="auto">
          <a:xfrm>
            <a:off x="1044575" y="1700213"/>
            <a:ext cx="7127875" cy="1415772"/>
          </a:xfrm>
          <a:prstGeom prst="rect">
            <a:avLst/>
          </a:prstGeom>
          <a:noFill/>
          <a:ln w="9525">
            <a:noFill/>
            <a:miter lim="800000"/>
            <a:headEnd/>
            <a:tailEnd/>
          </a:ln>
        </p:spPr>
        <p:txBody>
          <a:bodyPr>
            <a:spAutoFit/>
          </a:bodyPr>
          <a:lstStyle/>
          <a:p>
            <a:pPr algn="ctr"/>
            <a:r>
              <a:rPr lang="es-ES" sz="3200" dirty="0" smtClean="0">
                <a:solidFill>
                  <a:schemeClr val="accent4">
                    <a:lumMod val="60000"/>
                    <a:lumOff val="40000"/>
                  </a:schemeClr>
                </a:solidFill>
              </a:rPr>
              <a:t>[Características de un Proceso]</a:t>
            </a:r>
            <a:endParaRPr lang="es-ES" sz="3200" dirty="0">
              <a:solidFill>
                <a:schemeClr val="accent4">
                  <a:lumMod val="60000"/>
                  <a:lumOff val="40000"/>
                </a:schemeClr>
              </a:solidFill>
            </a:endParaRPr>
          </a:p>
          <a:p>
            <a:pPr algn="l"/>
            <a:endParaRPr lang="es-VE" sz="1800" dirty="0">
              <a:solidFill>
                <a:srgbClr val="757575"/>
              </a:solidFill>
            </a:endParaRPr>
          </a:p>
          <a:p>
            <a:pPr algn="just"/>
            <a:r>
              <a:rPr lang="es-ES_tradnl" dirty="0" smtClean="0">
                <a:solidFill>
                  <a:srgbClr val="757575"/>
                </a:solidFill>
                <a:latin typeface="Eurostile" pitchFamily="34" charset="0"/>
              </a:rPr>
              <a:t>El modelo de proceso, debe ser preciso, entendible, simple, con el nivel de granularidad apropiado, su interpretación no debe generar errores.</a:t>
            </a:r>
            <a:endParaRPr lang="es-ES" dirty="0" smtClean="0">
              <a:solidFill>
                <a:srgbClr val="757575"/>
              </a:solidFill>
              <a:latin typeface="Eurostile" pitchFamily="34" charset="0"/>
            </a:endParaRPr>
          </a:p>
        </p:txBody>
      </p:sp>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modelado</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CARACTERISTICAS</a:t>
            </a:r>
            <a:endParaRPr lang="es-ES" dirty="0">
              <a:solidFill>
                <a:schemeClr val="accent4">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4457"/>
                                        </p:tgtEl>
                                        <p:attrNameLst>
                                          <p:attrName>style.visibility</p:attrName>
                                        </p:attrNameLst>
                                      </p:cBhvr>
                                      <p:to>
                                        <p:strVal val="visible"/>
                                      </p:to>
                                    </p:set>
                                    <p:animEffect transition="in" filter="fade">
                                      <p:cBhvr>
                                        <p:cTn id="7" dur="2000"/>
                                        <p:tgtEl>
                                          <p:spTgt spid="266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4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6 Marcador de contenido"/>
          <p:cNvGraphicFramePr>
            <a:graphicFrameLocks noGrp="1"/>
          </p:cNvGraphicFramePr>
          <p:nvPr>
            <p:ph idx="1"/>
            <p:extLst>
              <p:ext uri="{D42A27DB-BD31-4B8C-83A1-F6EECF244321}">
                <p14:modId xmlns:p14="http://schemas.microsoft.com/office/powerpoint/2010/main" xmlns="" val="3279685127"/>
              </p:ext>
            </p:extLst>
          </p:nvPr>
        </p:nvGraphicFramePr>
        <p:xfrm>
          <a:off x="601216" y="908720"/>
          <a:ext cx="7931224"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modelado</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DIMENSIONES</a:t>
            </a:r>
            <a:endParaRPr lang="es-ES" dirty="0">
              <a:solidFill>
                <a:schemeClr val="accent4">
                  <a:lumMod val="40000"/>
                  <a:lumOff val="60000"/>
                </a:schemeClr>
              </a:solidFill>
            </a:endParaRPr>
          </a:p>
        </p:txBody>
      </p:sp>
      <p:pic>
        <p:nvPicPr>
          <p:cNvPr id="4"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507288" y="685124"/>
            <a:ext cx="457200" cy="361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modelado</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DIMENSIONES</a:t>
            </a:r>
            <a:endParaRPr lang="es-ES" dirty="0">
              <a:solidFill>
                <a:schemeClr val="accent4">
                  <a:lumMod val="40000"/>
                  <a:lumOff val="60000"/>
                </a:schemeClr>
              </a:solidFill>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9552" y="1435427"/>
            <a:ext cx="8239125" cy="2828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2 CuadroTexto"/>
          <p:cNvSpPr txBox="1"/>
          <p:nvPr/>
        </p:nvSpPr>
        <p:spPr>
          <a:xfrm>
            <a:off x="1354524" y="3717032"/>
            <a:ext cx="3470822" cy="246221"/>
          </a:xfrm>
          <a:prstGeom prst="rect">
            <a:avLst/>
          </a:prstGeom>
          <a:noFill/>
        </p:spPr>
        <p:txBody>
          <a:bodyPr wrap="none" rtlCol="0">
            <a:spAutoFit/>
          </a:bodyPr>
          <a:lstStyle/>
          <a:p>
            <a:r>
              <a:rPr lang="es-ES" sz="1000" dirty="0">
                <a:solidFill>
                  <a:schemeClr val="accent1">
                    <a:lumMod val="50000"/>
                  </a:schemeClr>
                </a:solidFill>
                <a:latin typeface="Arial" panose="020B0604020202020204" pitchFamily="34" charset="0"/>
                <a:cs typeface="Arial" panose="020B0604020202020204" pitchFamily="34" charset="0"/>
              </a:rPr>
              <a:t>a</a:t>
            </a:r>
            <a:r>
              <a:rPr lang="es-ES" sz="1000" dirty="0" smtClean="0">
                <a:solidFill>
                  <a:schemeClr val="accent1">
                    <a:lumMod val="50000"/>
                  </a:schemeClr>
                </a:solidFill>
                <a:latin typeface="Arial" panose="020B0604020202020204" pitchFamily="34" charset="0"/>
                <a:cs typeface="Arial" panose="020B0604020202020204" pitchFamily="34" charset="0"/>
              </a:rPr>
              <a:t>ctividades             acciones que realizan los participantes</a:t>
            </a:r>
            <a:endParaRPr lang="es-ES" sz="10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06762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endParaRPr lang="es-ES" dirty="0">
              <a:solidFill>
                <a:schemeClr val="accent4">
                  <a:lumMod val="40000"/>
                  <a:lumOff val="60000"/>
                </a:schemeClr>
              </a:solidFill>
            </a:endParaRPr>
          </a:p>
        </p:txBody>
      </p:sp>
      <p:sp>
        <p:nvSpPr>
          <p:cNvPr id="5" name="Rectángulo 6"/>
          <p:cNvSpPr/>
          <p:nvPr/>
        </p:nvSpPr>
        <p:spPr>
          <a:xfrm>
            <a:off x="1475656" y="2708920"/>
            <a:ext cx="6048672" cy="461665"/>
          </a:xfrm>
          <a:prstGeom prst="rect">
            <a:avLst/>
          </a:prstGeom>
        </p:spPr>
        <p:txBody>
          <a:bodyPr wrap="square">
            <a:spAutoFit/>
          </a:bodyPr>
          <a:lstStyle/>
          <a:p>
            <a:pPr algn="ctr"/>
            <a:r>
              <a:rPr lang="es-VE" sz="2400" dirty="0" smtClean="0">
                <a:solidFill>
                  <a:schemeClr val="accent4">
                    <a:lumMod val="60000"/>
                    <a:lumOff val="40000"/>
                  </a:schemeClr>
                </a:solidFill>
                <a:latin typeface="Eurostile"/>
              </a:rPr>
              <a:t>METODOS Y HERRAMIENTAS</a:t>
            </a:r>
            <a:endParaRPr lang="es-VE" sz="2400" dirty="0">
              <a:solidFill>
                <a:schemeClr val="accent4">
                  <a:lumMod val="60000"/>
                  <a:lumOff val="40000"/>
                </a:schemeClr>
              </a:solidFill>
              <a:latin typeface="Eurostile"/>
            </a:endParaRPr>
          </a:p>
        </p:txBody>
      </p:sp>
    </p:spTree>
    <p:extLst>
      <p:ext uri="{BB962C8B-B14F-4D97-AF65-F5344CB8AC3E}">
        <p14:creationId xmlns:p14="http://schemas.microsoft.com/office/powerpoint/2010/main" xmlns="" val="2565719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55576" y="1412776"/>
            <a:ext cx="7704856" cy="3528392"/>
          </a:xfrm>
        </p:spPr>
        <p:txBody>
          <a:bodyPr>
            <a:noAutofit/>
          </a:bodyPr>
          <a:lstStyle/>
          <a:p>
            <a:pPr marL="0" indent="0" algn="just">
              <a:buNone/>
            </a:pPr>
            <a:r>
              <a:rPr lang="es-ES" sz="1800" dirty="0" smtClean="0">
                <a:solidFill>
                  <a:schemeClr val="tx1">
                    <a:lumMod val="50000"/>
                    <a:lumOff val="50000"/>
                  </a:schemeClr>
                </a:solidFill>
                <a:latin typeface="Eurostile"/>
              </a:rPr>
              <a:t>Son aquellos procesos empresariales internos a una organización. Hay </a:t>
            </a:r>
            <a:r>
              <a:rPr lang="es-ES" sz="1800" dirty="0">
                <a:solidFill>
                  <a:schemeClr val="tx1">
                    <a:lumMod val="50000"/>
                    <a:lumOff val="50000"/>
                  </a:schemeClr>
                </a:solidFill>
                <a:latin typeface="Eurostile"/>
              </a:rPr>
              <a:t>dos tipos de procesos particulares: ejecutables y no ejecutables</a:t>
            </a:r>
            <a:r>
              <a:rPr lang="es-ES" sz="1800" dirty="0" smtClean="0">
                <a:solidFill>
                  <a:schemeClr val="tx1">
                    <a:lumMod val="50000"/>
                    <a:lumOff val="50000"/>
                  </a:schemeClr>
                </a:solidFill>
                <a:latin typeface="Eurostile"/>
              </a:rPr>
              <a:t>.</a:t>
            </a:r>
          </a:p>
          <a:p>
            <a:pPr marL="0" indent="0" algn="just">
              <a:buNone/>
            </a:pPr>
            <a:endParaRPr lang="es-ES" sz="1800" dirty="0" smtClean="0">
              <a:solidFill>
                <a:srgbClr val="0070C0"/>
              </a:solidFill>
              <a:latin typeface="Eurostile"/>
            </a:endParaRPr>
          </a:p>
          <a:p>
            <a:pPr marL="0" indent="0" algn="just">
              <a:buNone/>
            </a:pPr>
            <a:r>
              <a:rPr lang="es-ES" sz="1800" dirty="0" smtClean="0">
                <a:solidFill>
                  <a:schemeClr val="accent4">
                    <a:lumMod val="75000"/>
                  </a:schemeClr>
                </a:solidFill>
                <a:latin typeface="Eurostile"/>
              </a:rPr>
              <a:t>Un ejecutable</a:t>
            </a:r>
            <a:r>
              <a:rPr lang="es-ES" sz="1800" dirty="0" smtClean="0">
                <a:solidFill>
                  <a:srgbClr val="0070C0"/>
                </a:solidFill>
                <a:latin typeface="Eurostile"/>
              </a:rPr>
              <a:t>: </a:t>
            </a:r>
            <a:r>
              <a:rPr lang="es-ES" sz="1800" dirty="0">
                <a:solidFill>
                  <a:schemeClr val="tx1">
                    <a:lumMod val="50000"/>
                    <a:lumOff val="50000"/>
                  </a:schemeClr>
                </a:solidFill>
                <a:latin typeface="Eurostile"/>
              </a:rPr>
              <a:t>es un proceso que se ha modelado con el propósito de ser </a:t>
            </a:r>
            <a:r>
              <a:rPr lang="es-ES" sz="1800" dirty="0" smtClean="0">
                <a:solidFill>
                  <a:schemeClr val="tx1">
                    <a:lumMod val="50000"/>
                    <a:lumOff val="50000"/>
                  </a:schemeClr>
                </a:solidFill>
                <a:latin typeface="Eurostile"/>
              </a:rPr>
              <a:t>ejecutado.</a:t>
            </a:r>
          </a:p>
          <a:p>
            <a:pPr marL="0" indent="0" algn="just">
              <a:buNone/>
            </a:pPr>
            <a:endParaRPr lang="es-ES" sz="1800" dirty="0" smtClean="0">
              <a:solidFill>
                <a:schemeClr val="tx1">
                  <a:lumMod val="50000"/>
                  <a:lumOff val="50000"/>
                </a:schemeClr>
              </a:solidFill>
              <a:latin typeface="Eurostile"/>
            </a:endParaRPr>
          </a:p>
          <a:p>
            <a:pPr marL="0" indent="0" algn="just">
              <a:buNone/>
            </a:pPr>
            <a:r>
              <a:rPr lang="es-ES" sz="1800" dirty="0">
                <a:solidFill>
                  <a:schemeClr val="accent4">
                    <a:lumMod val="75000"/>
                  </a:schemeClr>
                </a:solidFill>
                <a:latin typeface="Eurostile"/>
              </a:rPr>
              <a:t>U</a:t>
            </a:r>
            <a:r>
              <a:rPr lang="es-ES" sz="1800" dirty="0" smtClean="0">
                <a:solidFill>
                  <a:schemeClr val="accent4">
                    <a:lumMod val="75000"/>
                  </a:schemeClr>
                </a:solidFill>
                <a:latin typeface="Eurostile"/>
              </a:rPr>
              <a:t>n </a:t>
            </a:r>
            <a:r>
              <a:rPr lang="es-ES" sz="1800" dirty="0">
                <a:solidFill>
                  <a:schemeClr val="accent4">
                    <a:lumMod val="75000"/>
                  </a:schemeClr>
                </a:solidFill>
                <a:latin typeface="Eurostile"/>
              </a:rPr>
              <a:t>proceso no </a:t>
            </a:r>
            <a:r>
              <a:rPr lang="es-ES" sz="1800" dirty="0" smtClean="0">
                <a:solidFill>
                  <a:schemeClr val="accent4">
                    <a:lumMod val="75000"/>
                  </a:schemeClr>
                </a:solidFill>
                <a:latin typeface="Eurostile"/>
              </a:rPr>
              <a:t>ejecutable: </a:t>
            </a:r>
            <a:r>
              <a:rPr lang="es-ES" sz="1800" dirty="0">
                <a:solidFill>
                  <a:schemeClr val="tx1">
                    <a:lumMod val="50000"/>
                    <a:lumOff val="50000"/>
                  </a:schemeClr>
                </a:solidFill>
                <a:latin typeface="Eurostile"/>
              </a:rPr>
              <a:t>es un proceso privado que ha sido modelado </a:t>
            </a:r>
            <a:r>
              <a:rPr lang="es-ES" sz="1800" dirty="0" smtClean="0">
                <a:solidFill>
                  <a:schemeClr val="tx1">
                    <a:lumMod val="50000"/>
                    <a:lumOff val="50000"/>
                  </a:schemeClr>
                </a:solidFill>
                <a:latin typeface="Eurostile"/>
              </a:rPr>
              <a:t>con el propósito </a:t>
            </a:r>
            <a:r>
              <a:rPr lang="es-ES" sz="1800" dirty="0">
                <a:solidFill>
                  <a:schemeClr val="tx1">
                    <a:lumMod val="50000"/>
                    <a:lumOff val="50000"/>
                  </a:schemeClr>
                </a:solidFill>
                <a:latin typeface="Eurostile"/>
              </a:rPr>
              <a:t>de documentar el comportamiento </a:t>
            </a:r>
            <a:r>
              <a:rPr lang="es-ES" sz="1800" dirty="0" smtClean="0">
                <a:solidFill>
                  <a:schemeClr val="tx1">
                    <a:lumMod val="50000"/>
                    <a:lumOff val="50000"/>
                  </a:schemeClr>
                </a:solidFill>
                <a:latin typeface="Eurostile"/>
              </a:rPr>
              <a:t>detallado de un proceso. </a:t>
            </a:r>
          </a:p>
        </p:txBody>
      </p:sp>
      <p:sp>
        <p:nvSpPr>
          <p:cNvPr id="6"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procesos privados</a:t>
            </a:r>
            <a:endParaRPr lang="es-ES" dirty="0">
              <a:solidFill>
                <a:schemeClr val="accent4">
                  <a:lumMod val="40000"/>
                  <a:lumOff val="60000"/>
                </a:schemeClr>
              </a:solidFill>
            </a:endParaRPr>
          </a:p>
        </p:txBody>
      </p:sp>
    </p:spTree>
    <p:extLst>
      <p:ext uri="{BB962C8B-B14F-4D97-AF65-F5344CB8AC3E}">
        <p14:creationId xmlns:p14="http://schemas.microsoft.com/office/powerpoint/2010/main" xmlns="" val="4139577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8713" y="2027313"/>
            <a:ext cx="7272808" cy="1224136"/>
          </a:xfrm>
        </p:spPr>
        <p:txBody>
          <a:bodyPr>
            <a:noAutofit/>
          </a:bodyPr>
          <a:lstStyle/>
          <a:p>
            <a:pPr marL="0" indent="0" algn="just">
              <a:buNone/>
            </a:pPr>
            <a:r>
              <a:rPr lang="es-ES" sz="1800" dirty="0">
                <a:solidFill>
                  <a:schemeClr val="tx1">
                    <a:lumMod val="65000"/>
                    <a:lumOff val="35000"/>
                  </a:schemeClr>
                </a:solidFill>
                <a:latin typeface="Eurostile"/>
              </a:rPr>
              <a:t/>
            </a:r>
            <a:br>
              <a:rPr lang="es-ES" sz="1800" dirty="0">
                <a:solidFill>
                  <a:schemeClr val="tx1">
                    <a:lumMod val="65000"/>
                    <a:lumOff val="35000"/>
                  </a:schemeClr>
                </a:solidFill>
                <a:latin typeface="Eurostile"/>
              </a:rPr>
            </a:br>
            <a:endParaRPr lang="es-ES" dirty="0" smtClean="0">
              <a:solidFill>
                <a:schemeClr val="tx1">
                  <a:lumMod val="50000"/>
                  <a:lumOff val="50000"/>
                </a:schemeClr>
              </a:solidFill>
              <a:latin typeface="Eurostile"/>
            </a:endParaRPr>
          </a:p>
        </p:txBody>
      </p:sp>
      <p:pic>
        <p:nvPicPr>
          <p:cNvPr id="4" name="Imagen 3"/>
          <p:cNvPicPr>
            <a:picLocks noChangeAspect="1"/>
          </p:cNvPicPr>
          <p:nvPr/>
        </p:nvPicPr>
        <p:blipFill>
          <a:blip r:embed="rId2" cstate="print"/>
          <a:stretch>
            <a:fillRect/>
          </a:stretch>
        </p:blipFill>
        <p:spPr>
          <a:xfrm>
            <a:off x="714697" y="2406774"/>
            <a:ext cx="8105775" cy="1238250"/>
          </a:xfrm>
          <a:prstGeom prst="rect">
            <a:avLst/>
          </a:prstGeom>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procesos privados</a:t>
            </a:r>
            <a:endParaRPr lang="es-ES" dirty="0">
              <a:solidFill>
                <a:schemeClr val="accent4">
                  <a:lumMod val="40000"/>
                  <a:lumOff val="60000"/>
                </a:schemeClr>
              </a:solidFill>
            </a:endParaRPr>
          </a:p>
        </p:txBody>
      </p:sp>
    </p:spTree>
    <p:extLst>
      <p:ext uri="{BB962C8B-B14F-4D97-AF65-F5344CB8AC3E}">
        <p14:creationId xmlns:p14="http://schemas.microsoft.com/office/powerpoint/2010/main" xmlns="" val="4065426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5232" y="1124744"/>
            <a:ext cx="7787208" cy="2376264"/>
          </a:xfrm>
        </p:spPr>
        <p:txBody>
          <a:bodyPr>
            <a:normAutofit/>
          </a:bodyPr>
          <a:lstStyle/>
          <a:p>
            <a:pPr marL="0" indent="0" algn="just">
              <a:buNone/>
            </a:pPr>
            <a:r>
              <a:rPr lang="es-ES" sz="1800" dirty="0">
                <a:solidFill>
                  <a:schemeClr val="tx1">
                    <a:lumMod val="50000"/>
                    <a:lumOff val="50000"/>
                  </a:schemeClr>
                </a:solidFill>
                <a:latin typeface="Eurostile"/>
              </a:rPr>
              <a:t>Un proceso público representa las interacciones entre un proceso de negocio, y </a:t>
            </a:r>
            <a:r>
              <a:rPr lang="es-ES" sz="1800" dirty="0" smtClean="0">
                <a:solidFill>
                  <a:schemeClr val="tx1">
                    <a:lumMod val="50000"/>
                    <a:lumOff val="50000"/>
                  </a:schemeClr>
                </a:solidFill>
                <a:latin typeface="Eurostile"/>
              </a:rPr>
              <a:t>un participante. Sólo </a:t>
            </a:r>
            <a:r>
              <a:rPr lang="es-ES" sz="1800" dirty="0">
                <a:solidFill>
                  <a:schemeClr val="tx1">
                    <a:lumMod val="50000"/>
                    <a:lumOff val="50000"/>
                  </a:schemeClr>
                </a:solidFill>
                <a:latin typeface="Eurostile"/>
              </a:rPr>
              <a:t>aquellas actividades que se utilizan para comunicarse con el otro participante (s) se </a:t>
            </a:r>
            <a:r>
              <a:rPr lang="es-ES" sz="1800" dirty="0" smtClean="0">
                <a:solidFill>
                  <a:schemeClr val="tx1">
                    <a:lumMod val="50000"/>
                    <a:lumOff val="50000"/>
                  </a:schemeClr>
                </a:solidFill>
                <a:latin typeface="Eurostile"/>
              </a:rPr>
              <a:t>incluyen en </a:t>
            </a:r>
            <a:r>
              <a:rPr lang="es-ES" sz="1800" dirty="0">
                <a:solidFill>
                  <a:schemeClr val="tx1">
                    <a:lumMod val="50000"/>
                    <a:lumOff val="50000"/>
                  </a:schemeClr>
                </a:solidFill>
                <a:latin typeface="Eurostile"/>
              </a:rPr>
              <a:t>el proceso público. </a:t>
            </a:r>
            <a:endParaRPr lang="es-ES" sz="1800" dirty="0" smtClean="0">
              <a:solidFill>
                <a:schemeClr val="tx1">
                  <a:lumMod val="50000"/>
                  <a:lumOff val="50000"/>
                </a:schemeClr>
              </a:solidFill>
              <a:latin typeface="Eurostile"/>
            </a:endParaRPr>
          </a:p>
          <a:p>
            <a:pPr marL="0" indent="0" algn="just">
              <a:buNone/>
            </a:pPr>
            <a:endParaRPr lang="es-ES" sz="1800" dirty="0" smtClean="0">
              <a:solidFill>
                <a:schemeClr val="tx1">
                  <a:lumMod val="50000"/>
                  <a:lumOff val="50000"/>
                </a:schemeClr>
              </a:solidFill>
              <a:latin typeface="Eurostile"/>
            </a:endParaRPr>
          </a:p>
          <a:p>
            <a:pPr marL="0" indent="0" algn="just">
              <a:buNone/>
            </a:pPr>
            <a:r>
              <a:rPr lang="es-ES" sz="1800" dirty="0" smtClean="0">
                <a:solidFill>
                  <a:schemeClr val="tx1">
                    <a:lumMod val="50000"/>
                    <a:lumOff val="50000"/>
                  </a:schemeClr>
                </a:solidFill>
                <a:latin typeface="Eurostile"/>
              </a:rPr>
              <a:t>Todas </a:t>
            </a:r>
            <a:r>
              <a:rPr lang="es-ES" sz="1800" dirty="0">
                <a:solidFill>
                  <a:schemeClr val="tx1">
                    <a:lumMod val="50000"/>
                    <a:lumOff val="50000"/>
                  </a:schemeClr>
                </a:solidFill>
                <a:latin typeface="Eurostile"/>
              </a:rPr>
              <a:t>las demás actividades "internas" del proceso de negocio privado no se muestran en </a:t>
            </a:r>
            <a:r>
              <a:rPr lang="es-ES" sz="1800" dirty="0" smtClean="0">
                <a:solidFill>
                  <a:schemeClr val="tx1">
                    <a:lumMod val="50000"/>
                    <a:lumOff val="50000"/>
                  </a:schemeClr>
                </a:solidFill>
                <a:latin typeface="Eurostile"/>
              </a:rPr>
              <a:t>el Proceso</a:t>
            </a:r>
            <a:r>
              <a:rPr lang="es-ES" sz="1800" dirty="0">
                <a:solidFill>
                  <a:schemeClr val="tx1">
                    <a:lumMod val="50000"/>
                    <a:lumOff val="50000"/>
                  </a:schemeClr>
                </a:solidFill>
                <a:latin typeface="Eurostile"/>
              </a:rPr>
              <a:t> </a:t>
            </a:r>
            <a:r>
              <a:rPr lang="es-ES" sz="1800" dirty="0" smtClean="0">
                <a:solidFill>
                  <a:schemeClr val="tx1">
                    <a:lumMod val="50000"/>
                    <a:lumOff val="50000"/>
                  </a:schemeClr>
                </a:solidFill>
                <a:latin typeface="Eurostile"/>
              </a:rPr>
              <a:t>Público.</a:t>
            </a:r>
            <a:endParaRPr lang="es-VE" sz="1800" dirty="0">
              <a:solidFill>
                <a:schemeClr val="tx1">
                  <a:lumMod val="50000"/>
                  <a:lumOff val="50000"/>
                </a:schemeClr>
              </a:solidFill>
              <a:latin typeface="Eurostile"/>
            </a:endParaRPr>
          </a:p>
        </p:txBody>
      </p:sp>
      <p:sp>
        <p:nvSpPr>
          <p:cNvPr id="6"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procesos públicos</a:t>
            </a:r>
            <a:endParaRPr lang="es-ES" dirty="0">
              <a:solidFill>
                <a:schemeClr val="accent4">
                  <a:lumMod val="40000"/>
                  <a:lumOff val="60000"/>
                </a:schemeClr>
              </a:solidFill>
            </a:endParaRPr>
          </a:p>
        </p:txBody>
      </p:sp>
      <p:pic>
        <p:nvPicPr>
          <p:cNvPr id="4" name="Marcador de contenido 4"/>
          <p:cNvPicPr>
            <a:picLocks noChangeAspect="1"/>
          </p:cNvPicPr>
          <p:nvPr/>
        </p:nvPicPr>
        <p:blipFill>
          <a:blip r:embed="rId2" cstate="print"/>
          <a:stretch>
            <a:fillRect/>
          </a:stretch>
        </p:blipFill>
        <p:spPr>
          <a:xfrm>
            <a:off x="673745" y="3212976"/>
            <a:ext cx="7786687" cy="2711048"/>
          </a:xfrm>
          <a:prstGeom prst="rect">
            <a:avLst/>
          </a:prstGeom>
        </p:spPr>
      </p:pic>
      <p:sp>
        <p:nvSpPr>
          <p:cNvPr id="5" name="Título 1"/>
          <p:cNvSpPr txBox="1">
            <a:spLocks/>
          </p:cNvSpPr>
          <p:nvPr/>
        </p:nvSpPr>
        <p:spPr>
          <a:xfrm>
            <a:off x="817761" y="3429000"/>
            <a:ext cx="500063" cy="792087"/>
          </a:xfrm>
          <a:prstGeom prst="rect">
            <a:avLst/>
          </a:prstGeom>
        </p:spPr>
        <p:txBody>
          <a:bodyPr vert="vert270" lIns="91440" tIns="45720" rIns="91440" bIns="45720" rtlCol="0" anchor="ctr">
            <a:norm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 sz="1200" b="1" dirty="0" smtClean="0">
                <a:solidFill>
                  <a:schemeClr val="tx1">
                    <a:lumMod val="50000"/>
                    <a:lumOff val="50000"/>
                  </a:schemeClr>
                </a:solidFill>
              </a:rPr>
              <a:t>Paciente</a:t>
            </a:r>
            <a:endParaRPr lang="es-VE" sz="1200" b="1" dirty="0">
              <a:solidFill>
                <a:schemeClr val="tx1">
                  <a:lumMod val="50000"/>
                  <a:lumOff val="50000"/>
                </a:schemeClr>
              </a:solidFill>
            </a:endParaRPr>
          </a:p>
        </p:txBody>
      </p:sp>
      <p:sp>
        <p:nvSpPr>
          <p:cNvPr id="7" name="Subtítulo 2"/>
          <p:cNvSpPr txBox="1">
            <a:spLocks/>
          </p:cNvSpPr>
          <p:nvPr/>
        </p:nvSpPr>
        <p:spPr>
          <a:xfrm>
            <a:off x="961776" y="4293096"/>
            <a:ext cx="1872209" cy="355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400" dirty="0" smtClean="0"/>
              <a:t>Quiero ver al Médico</a:t>
            </a:r>
            <a:endParaRPr lang="es-VE" sz="1400" dirty="0"/>
          </a:p>
        </p:txBody>
      </p:sp>
      <p:sp>
        <p:nvSpPr>
          <p:cNvPr id="8" name="CuadroTexto 7"/>
          <p:cNvSpPr txBox="1"/>
          <p:nvPr/>
        </p:nvSpPr>
        <p:spPr>
          <a:xfrm>
            <a:off x="1537841" y="5229200"/>
            <a:ext cx="1080120" cy="646331"/>
          </a:xfrm>
          <a:prstGeom prst="rect">
            <a:avLst/>
          </a:prstGeom>
          <a:noFill/>
        </p:spPr>
        <p:txBody>
          <a:bodyPr wrap="square" rtlCol="0">
            <a:spAutoFit/>
          </a:bodyPr>
          <a:lstStyle/>
          <a:p>
            <a:r>
              <a:rPr lang="es-ES" sz="1200" dirty="0" smtClean="0"/>
              <a:t>Médico </a:t>
            </a:r>
          </a:p>
          <a:p>
            <a:r>
              <a:rPr lang="es-ES" sz="1200" dirty="0" smtClean="0"/>
              <a:t>recibe la solicitud</a:t>
            </a:r>
            <a:endParaRPr lang="es-VE" sz="1200" dirty="0"/>
          </a:p>
        </p:txBody>
      </p:sp>
      <p:sp>
        <p:nvSpPr>
          <p:cNvPr id="9" name="CuadroTexto 8"/>
          <p:cNvSpPr txBox="1"/>
          <p:nvPr/>
        </p:nvSpPr>
        <p:spPr>
          <a:xfrm>
            <a:off x="2329929" y="4653136"/>
            <a:ext cx="1505296" cy="307777"/>
          </a:xfrm>
          <a:prstGeom prst="rect">
            <a:avLst/>
          </a:prstGeom>
          <a:noFill/>
        </p:spPr>
        <p:txBody>
          <a:bodyPr wrap="square" rtlCol="0">
            <a:spAutoFit/>
          </a:bodyPr>
          <a:lstStyle/>
          <a:p>
            <a:r>
              <a:rPr lang="es-ES" sz="1400" dirty="0" smtClean="0"/>
              <a:t>Va a ver al Médico</a:t>
            </a:r>
            <a:endParaRPr lang="es-VE" sz="1400" dirty="0"/>
          </a:p>
        </p:txBody>
      </p:sp>
      <p:sp>
        <p:nvSpPr>
          <p:cNvPr id="10" name="CuadroTexto 9"/>
          <p:cNvSpPr txBox="1"/>
          <p:nvPr/>
        </p:nvSpPr>
        <p:spPr>
          <a:xfrm>
            <a:off x="2689969" y="5229200"/>
            <a:ext cx="792088" cy="646331"/>
          </a:xfrm>
          <a:prstGeom prst="rect">
            <a:avLst/>
          </a:prstGeom>
          <a:noFill/>
        </p:spPr>
        <p:txBody>
          <a:bodyPr wrap="square" rtlCol="0">
            <a:spAutoFit/>
          </a:bodyPr>
          <a:lstStyle/>
          <a:p>
            <a:r>
              <a:rPr lang="es-ES" sz="1200" dirty="0" smtClean="0"/>
              <a:t>Enviar cita previa</a:t>
            </a:r>
            <a:endParaRPr lang="es-VE" sz="1200" dirty="0"/>
          </a:p>
        </p:txBody>
      </p:sp>
      <p:sp>
        <p:nvSpPr>
          <p:cNvPr id="11" name="CuadroTexto 10"/>
          <p:cNvSpPr txBox="1"/>
          <p:nvPr/>
        </p:nvSpPr>
        <p:spPr>
          <a:xfrm>
            <a:off x="3410049" y="4221088"/>
            <a:ext cx="1505296" cy="307777"/>
          </a:xfrm>
          <a:prstGeom prst="rect">
            <a:avLst/>
          </a:prstGeom>
          <a:noFill/>
        </p:spPr>
        <p:txBody>
          <a:bodyPr wrap="square" rtlCol="0">
            <a:spAutoFit/>
          </a:bodyPr>
          <a:lstStyle/>
          <a:p>
            <a:r>
              <a:rPr lang="es-ES" sz="1400" dirty="0" smtClean="0"/>
              <a:t>Se siente enferma</a:t>
            </a:r>
            <a:endParaRPr lang="es-VE" sz="1400" dirty="0"/>
          </a:p>
        </p:txBody>
      </p:sp>
      <p:sp>
        <p:nvSpPr>
          <p:cNvPr id="12" name="CuadroTexto 12"/>
          <p:cNvSpPr txBox="1"/>
          <p:nvPr/>
        </p:nvSpPr>
        <p:spPr>
          <a:xfrm>
            <a:off x="3698081" y="5301208"/>
            <a:ext cx="864096" cy="523220"/>
          </a:xfrm>
          <a:prstGeom prst="rect">
            <a:avLst/>
          </a:prstGeom>
          <a:noFill/>
        </p:spPr>
        <p:txBody>
          <a:bodyPr wrap="square" rtlCol="0">
            <a:spAutoFit/>
          </a:bodyPr>
          <a:lstStyle/>
          <a:p>
            <a:r>
              <a:rPr lang="es-ES" sz="1400" dirty="0" smtClean="0"/>
              <a:t>Ver </a:t>
            </a:r>
          </a:p>
          <a:p>
            <a:r>
              <a:rPr lang="es-ES" sz="1400" dirty="0" smtClean="0"/>
              <a:t>síntomas</a:t>
            </a:r>
            <a:endParaRPr lang="es-VE" sz="1400" dirty="0"/>
          </a:p>
        </p:txBody>
      </p:sp>
      <p:sp>
        <p:nvSpPr>
          <p:cNvPr id="13" name="CuadroTexto 13"/>
          <p:cNvSpPr txBox="1"/>
          <p:nvPr/>
        </p:nvSpPr>
        <p:spPr>
          <a:xfrm>
            <a:off x="4850209" y="4149080"/>
            <a:ext cx="1505296" cy="461665"/>
          </a:xfrm>
          <a:prstGeom prst="rect">
            <a:avLst/>
          </a:prstGeom>
          <a:noFill/>
        </p:spPr>
        <p:txBody>
          <a:bodyPr wrap="square" rtlCol="0">
            <a:spAutoFit/>
          </a:bodyPr>
          <a:lstStyle/>
          <a:p>
            <a:r>
              <a:rPr lang="es-ES" sz="1200" dirty="0" smtClean="0"/>
              <a:t>Recoger los medicamentos </a:t>
            </a:r>
            <a:endParaRPr lang="es-VE" sz="1200" dirty="0"/>
          </a:p>
        </p:txBody>
      </p:sp>
      <p:sp>
        <p:nvSpPr>
          <p:cNvPr id="14" name="CuadroTexto 14"/>
          <p:cNvSpPr txBox="1"/>
          <p:nvPr/>
        </p:nvSpPr>
        <p:spPr>
          <a:xfrm>
            <a:off x="4778201" y="5301208"/>
            <a:ext cx="1108670" cy="523220"/>
          </a:xfrm>
          <a:prstGeom prst="rect">
            <a:avLst/>
          </a:prstGeom>
          <a:noFill/>
        </p:spPr>
        <p:txBody>
          <a:bodyPr wrap="square" rtlCol="0">
            <a:spAutoFit/>
          </a:bodyPr>
          <a:lstStyle/>
          <a:p>
            <a:r>
              <a:rPr lang="es-ES" sz="1400" dirty="0" smtClean="0"/>
              <a:t>Enviar  prescripción </a:t>
            </a:r>
            <a:endParaRPr lang="es-VE" sz="1400" dirty="0"/>
          </a:p>
        </p:txBody>
      </p:sp>
      <p:sp>
        <p:nvSpPr>
          <p:cNvPr id="15" name="CuadroTexto 15"/>
          <p:cNvSpPr txBox="1"/>
          <p:nvPr/>
        </p:nvSpPr>
        <p:spPr>
          <a:xfrm>
            <a:off x="5930329" y="4509120"/>
            <a:ext cx="1042988" cy="461665"/>
          </a:xfrm>
          <a:prstGeom prst="rect">
            <a:avLst/>
          </a:prstGeom>
          <a:noFill/>
        </p:spPr>
        <p:txBody>
          <a:bodyPr wrap="square" rtlCol="0">
            <a:spAutoFit/>
          </a:bodyPr>
          <a:lstStyle/>
          <a:p>
            <a:r>
              <a:rPr lang="es-ES" sz="1200" dirty="0" smtClean="0"/>
              <a:t>Necesita la medicina </a:t>
            </a:r>
            <a:endParaRPr lang="es-VE" sz="1200" dirty="0"/>
          </a:p>
        </p:txBody>
      </p:sp>
      <p:sp>
        <p:nvSpPr>
          <p:cNvPr id="16" name="CuadroTexto 16"/>
          <p:cNvSpPr txBox="1"/>
          <p:nvPr/>
        </p:nvSpPr>
        <p:spPr>
          <a:xfrm>
            <a:off x="5930329" y="5301208"/>
            <a:ext cx="1080120" cy="600164"/>
          </a:xfrm>
          <a:prstGeom prst="rect">
            <a:avLst/>
          </a:prstGeom>
          <a:noFill/>
        </p:spPr>
        <p:txBody>
          <a:bodyPr wrap="square" rtlCol="0">
            <a:spAutoFit/>
          </a:bodyPr>
          <a:lstStyle/>
          <a:p>
            <a:r>
              <a:rPr lang="es-ES" sz="1100" dirty="0" smtClean="0"/>
              <a:t>Recibe</a:t>
            </a:r>
          </a:p>
          <a:p>
            <a:r>
              <a:rPr lang="es-ES" sz="1100" dirty="0" smtClean="0"/>
              <a:t>solicitud de medicina</a:t>
            </a:r>
            <a:endParaRPr lang="es-VE" sz="1100" dirty="0"/>
          </a:p>
        </p:txBody>
      </p:sp>
      <p:sp>
        <p:nvSpPr>
          <p:cNvPr id="17" name="CuadroTexto 17"/>
          <p:cNvSpPr txBox="1"/>
          <p:nvPr/>
        </p:nvSpPr>
        <p:spPr>
          <a:xfrm>
            <a:off x="6938441" y="4221088"/>
            <a:ext cx="1042988" cy="461665"/>
          </a:xfrm>
          <a:prstGeom prst="rect">
            <a:avLst/>
          </a:prstGeom>
          <a:noFill/>
        </p:spPr>
        <p:txBody>
          <a:bodyPr wrap="square" rtlCol="0">
            <a:spAutoFit/>
          </a:bodyPr>
          <a:lstStyle/>
          <a:p>
            <a:r>
              <a:rPr lang="es-ES" sz="1200" dirty="0" smtClean="0"/>
              <a:t>Aquí esta el medicamento</a:t>
            </a:r>
            <a:endParaRPr lang="es-VE" sz="1200" dirty="0"/>
          </a:p>
        </p:txBody>
      </p:sp>
      <p:sp>
        <p:nvSpPr>
          <p:cNvPr id="18" name="CuadroTexto 18"/>
          <p:cNvSpPr txBox="1"/>
          <p:nvPr/>
        </p:nvSpPr>
        <p:spPr>
          <a:xfrm>
            <a:off x="7082457" y="5301208"/>
            <a:ext cx="1042988" cy="461665"/>
          </a:xfrm>
          <a:prstGeom prst="rect">
            <a:avLst/>
          </a:prstGeom>
          <a:noFill/>
        </p:spPr>
        <p:txBody>
          <a:bodyPr wrap="square" rtlCol="0">
            <a:spAutoFit/>
          </a:bodyPr>
          <a:lstStyle/>
          <a:p>
            <a:r>
              <a:rPr lang="es-ES" sz="1200" dirty="0" smtClean="0"/>
              <a:t>Enviar medicina</a:t>
            </a:r>
            <a:endParaRPr lang="es-VE" sz="1200" dirty="0"/>
          </a:p>
        </p:txBody>
      </p:sp>
    </p:spTree>
    <p:extLst>
      <p:ext uri="{BB962C8B-B14F-4D97-AF65-F5344CB8AC3E}">
        <p14:creationId xmlns:p14="http://schemas.microsoft.com/office/powerpoint/2010/main" xmlns="" val="3247148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stretch>
            <a:fillRect/>
          </a:stretch>
        </p:blipFill>
        <p:spPr>
          <a:xfrm>
            <a:off x="457200" y="770787"/>
            <a:ext cx="8229600" cy="3810341"/>
          </a:xfrm>
          <a:prstGeom prst="rect">
            <a:avLst/>
          </a:prstGeom>
        </p:spPr>
      </p:pic>
      <p:sp>
        <p:nvSpPr>
          <p:cNvPr id="3" name="CuadroTexto 2"/>
          <p:cNvSpPr txBox="1"/>
          <p:nvPr/>
        </p:nvSpPr>
        <p:spPr>
          <a:xfrm>
            <a:off x="611560" y="844925"/>
            <a:ext cx="284052" cy="1569660"/>
          </a:xfrm>
          <a:prstGeom prst="rect">
            <a:avLst/>
          </a:prstGeom>
          <a:noFill/>
        </p:spPr>
        <p:txBody>
          <a:bodyPr wrap="none" rtlCol="0">
            <a:spAutoFit/>
          </a:bodyPr>
          <a:lstStyle/>
          <a:p>
            <a:r>
              <a:rPr lang="es-ES" sz="1200" dirty="0" smtClean="0"/>
              <a:t>P</a:t>
            </a:r>
          </a:p>
          <a:p>
            <a:r>
              <a:rPr lang="es-ES" sz="1200" dirty="0" smtClean="0"/>
              <a:t>A</a:t>
            </a:r>
          </a:p>
          <a:p>
            <a:r>
              <a:rPr lang="es-ES" sz="1200" dirty="0" smtClean="0"/>
              <a:t>C</a:t>
            </a:r>
          </a:p>
          <a:p>
            <a:r>
              <a:rPr lang="es-ES" sz="1200" dirty="0" smtClean="0"/>
              <a:t>I</a:t>
            </a:r>
          </a:p>
          <a:p>
            <a:r>
              <a:rPr lang="es-ES" sz="1200" dirty="0" smtClean="0"/>
              <a:t>E</a:t>
            </a:r>
          </a:p>
          <a:p>
            <a:r>
              <a:rPr lang="es-ES" sz="1200" dirty="0" smtClean="0"/>
              <a:t>N</a:t>
            </a:r>
          </a:p>
          <a:p>
            <a:r>
              <a:rPr lang="es-ES" sz="1200" dirty="0" smtClean="0"/>
              <a:t>T</a:t>
            </a:r>
          </a:p>
          <a:p>
            <a:r>
              <a:rPr lang="es-ES" sz="1200" dirty="0" smtClean="0"/>
              <a:t>E</a:t>
            </a:r>
            <a:endParaRPr lang="es-VE" sz="1200" dirty="0"/>
          </a:p>
        </p:txBody>
      </p:sp>
      <p:sp>
        <p:nvSpPr>
          <p:cNvPr id="6" name="CuadroTexto 5"/>
          <p:cNvSpPr txBox="1"/>
          <p:nvPr/>
        </p:nvSpPr>
        <p:spPr>
          <a:xfrm rot="16200000">
            <a:off x="273806" y="3414927"/>
            <a:ext cx="993157" cy="461665"/>
          </a:xfrm>
          <a:prstGeom prst="rect">
            <a:avLst/>
          </a:prstGeom>
          <a:noFill/>
        </p:spPr>
        <p:txBody>
          <a:bodyPr wrap="none" rtlCol="0">
            <a:spAutoFit/>
          </a:bodyPr>
          <a:lstStyle/>
          <a:p>
            <a:r>
              <a:rPr lang="es-ES" sz="1200" dirty="0" smtClean="0"/>
              <a:t>SECRETARIA/</a:t>
            </a:r>
          </a:p>
          <a:p>
            <a:r>
              <a:rPr lang="es-ES" sz="1200" dirty="0" smtClean="0"/>
              <a:t>DOCTOR</a:t>
            </a:r>
            <a:endParaRPr lang="es-VE" sz="1200" dirty="0"/>
          </a:p>
        </p:txBody>
      </p:sp>
      <p:sp>
        <p:nvSpPr>
          <p:cNvPr id="7" name="CuadroTexto 6"/>
          <p:cNvSpPr txBox="1"/>
          <p:nvPr/>
        </p:nvSpPr>
        <p:spPr>
          <a:xfrm>
            <a:off x="1043608" y="1781029"/>
            <a:ext cx="947760" cy="461665"/>
          </a:xfrm>
          <a:prstGeom prst="rect">
            <a:avLst/>
          </a:prstGeom>
          <a:noFill/>
        </p:spPr>
        <p:txBody>
          <a:bodyPr wrap="none" rtlCol="0">
            <a:spAutoFit/>
          </a:bodyPr>
          <a:lstStyle/>
          <a:p>
            <a:r>
              <a:rPr lang="es-ES" sz="1200" dirty="0" smtClean="0"/>
              <a:t>Ocurre la</a:t>
            </a:r>
          </a:p>
          <a:p>
            <a:r>
              <a:rPr lang="es-ES" sz="1200" dirty="0" smtClean="0"/>
              <a:t>enfermedad</a:t>
            </a:r>
            <a:endParaRPr lang="es-VE" sz="1200" dirty="0"/>
          </a:p>
        </p:txBody>
      </p:sp>
      <p:sp>
        <p:nvSpPr>
          <p:cNvPr id="8" name="CuadroTexto 7"/>
          <p:cNvSpPr txBox="1"/>
          <p:nvPr/>
        </p:nvSpPr>
        <p:spPr>
          <a:xfrm>
            <a:off x="1763688" y="1276973"/>
            <a:ext cx="769185" cy="738664"/>
          </a:xfrm>
          <a:prstGeom prst="rect">
            <a:avLst/>
          </a:prstGeom>
          <a:noFill/>
        </p:spPr>
        <p:txBody>
          <a:bodyPr wrap="square" rtlCol="0">
            <a:spAutoFit/>
          </a:bodyPr>
          <a:lstStyle/>
          <a:p>
            <a:pPr algn="ctr"/>
            <a:r>
              <a:rPr lang="es-ES" sz="1400" dirty="0" smtClean="0"/>
              <a:t>Solicitar</a:t>
            </a:r>
          </a:p>
          <a:p>
            <a:pPr algn="ctr"/>
            <a:r>
              <a:rPr lang="es-ES" sz="1400" dirty="0" smtClean="0"/>
              <a:t> el </a:t>
            </a:r>
          </a:p>
          <a:p>
            <a:pPr algn="ctr"/>
            <a:r>
              <a:rPr lang="es-ES" sz="1400" dirty="0" smtClean="0"/>
              <a:t>doctor</a:t>
            </a:r>
            <a:endParaRPr lang="es-VE" sz="1400" dirty="0"/>
          </a:p>
        </p:txBody>
      </p:sp>
      <p:sp>
        <p:nvSpPr>
          <p:cNvPr id="9" name="CuadroTexto 8"/>
          <p:cNvSpPr txBox="1"/>
          <p:nvPr/>
        </p:nvSpPr>
        <p:spPr>
          <a:xfrm>
            <a:off x="2843808" y="1348981"/>
            <a:ext cx="636649" cy="523220"/>
          </a:xfrm>
          <a:prstGeom prst="rect">
            <a:avLst/>
          </a:prstGeom>
          <a:noFill/>
        </p:spPr>
        <p:txBody>
          <a:bodyPr wrap="none" rtlCol="0">
            <a:spAutoFit/>
          </a:bodyPr>
          <a:lstStyle/>
          <a:p>
            <a:pPr algn="ctr"/>
            <a:r>
              <a:rPr lang="es-ES" sz="1400" dirty="0" smtClean="0"/>
              <a:t>Cita</a:t>
            </a:r>
          </a:p>
          <a:p>
            <a:pPr algn="ctr"/>
            <a:r>
              <a:rPr lang="es-ES" sz="1400" dirty="0" smtClean="0"/>
              <a:t>Previa</a:t>
            </a:r>
            <a:endParaRPr lang="es-VE" sz="1400" dirty="0"/>
          </a:p>
        </p:txBody>
      </p:sp>
      <p:sp>
        <p:nvSpPr>
          <p:cNvPr id="10" name="CuadroTexto 9"/>
          <p:cNvSpPr txBox="1"/>
          <p:nvPr/>
        </p:nvSpPr>
        <p:spPr>
          <a:xfrm>
            <a:off x="4067944" y="1348981"/>
            <a:ext cx="843308" cy="523220"/>
          </a:xfrm>
          <a:prstGeom prst="rect">
            <a:avLst/>
          </a:prstGeom>
          <a:noFill/>
        </p:spPr>
        <p:txBody>
          <a:bodyPr wrap="none" rtlCol="0">
            <a:spAutoFit/>
          </a:bodyPr>
          <a:lstStyle/>
          <a:p>
            <a:pPr algn="ctr"/>
            <a:r>
              <a:rPr lang="es-ES" sz="1400" dirty="0" smtClean="0"/>
              <a:t>Enviar </a:t>
            </a:r>
          </a:p>
          <a:p>
            <a:pPr algn="ctr"/>
            <a:r>
              <a:rPr lang="es-ES" sz="1400" dirty="0" smtClean="0"/>
              <a:t>síntomas</a:t>
            </a:r>
            <a:endParaRPr lang="es-VE" sz="1400" dirty="0"/>
          </a:p>
        </p:txBody>
      </p:sp>
      <p:sp>
        <p:nvSpPr>
          <p:cNvPr id="11" name="CuadroTexto 10"/>
          <p:cNvSpPr txBox="1"/>
          <p:nvPr/>
        </p:nvSpPr>
        <p:spPr>
          <a:xfrm>
            <a:off x="5004048" y="1420989"/>
            <a:ext cx="950453" cy="461665"/>
          </a:xfrm>
          <a:prstGeom prst="rect">
            <a:avLst/>
          </a:prstGeom>
          <a:noFill/>
        </p:spPr>
        <p:txBody>
          <a:bodyPr wrap="none" rtlCol="0">
            <a:spAutoFit/>
          </a:bodyPr>
          <a:lstStyle/>
          <a:p>
            <a:pPr algn="ctr"/>
            <a:r>
              <a:rPr lang="es-ES" sz="1200" dirty="0" smtClean="0"/>
              <a:t>Recibir </a:t>
            </a:r>
          </a:p>
          <a:p>
            <a:pPr algn="ctr"/>
            <a:r>
              <a:rPr lang="es-ES" sz="1200" dirty="0" smtClean="0"/>
              <a:t>prescripción</a:t>
            </a:r>
            <a:endParaRPr lang="es-VE" sz="1200" dirty="0"/>
          </a:p>
        </p:txBody>
      </p:sp>
      <p:sp>
        <p:nvSpPr>
          <p:cNvPr id="12" name="CuadroTexto 11"/>
          <p:cNvSpPr txBox="1"/>
          <p:nvPr/>
        </p:nvSpPr>
        <p:spPr>
          <a:xfrm>
            <a:off x="6300192" y="1348981"/>
            <a:ext cx="851515" cy="523220"/>
          </a:xfrm>
          <a:prstGeom prst="rect">
            <a:avLst/>
          </a:prstGeom>
          <a:noFill/>
        </p:spPr>
        <p:txBody>
          <a:bodyPr wrap="none" rtlCol="0">
            <a:spAutoFit/>
          </a:bodyPr>
          <a:lstStyle/>
          <a:p>
            <a:pPr algn="ctr"/>
            <a:r>
              <a:rPr lang="es-ES" sz="1400" dirty="0" smtClean="0"/>
              <a:t>Enviar </a:t>
            </a:r>
          </a:p>
          <a:p>
            <a:pPr algn="ctr"/>
            <a:r>
              <a:rPr lang="es-ES" sz="1400" dirty="0" smtClean="0"/>
              <a:t>medicina</a:t>
            </a:r>
            <a:endParaRPr lang="es-VE" sz="1400" dirty="0"/>
          </a:p>
        </p:txBody>
      </p:sp>
      <p:sp>
        <p:nvSpPr>
          <p:cNvPr id="13" name="CuadroTexto 12"/>
          <p:cNvSpPr txBox="1"/>
          <p:nvPr/>
        </p:nvSpPr>
        <p:spPr>
          <a:xfrm>
            <a:off x="7308304" y="1348981"/>
            <a:ext cx="851515" cy="523220"/>
          </a:xfrm>
          <a:prstGeom prst="rect">
            <a:avLst/>
          </a:prstGeom>
          <a:noFill/>
        </p:spPr>
        <p:txBody>
          <a:bodyPr wrap="none" rtlCol="0">
            <a:spAutoFit/>
          </a:bodyPr>
          <a:lstStyle/>
          <a:p>
            <a:pPr algn="ctr"/>
            <a:r>
              <a:rPr lang="es-ES" sz="1400" dirty="0" smtClean="0"/>
              <a:t>Recibir </a:t>
            </a:r>
          </a:p>
          <a:p>
            <a:pPr algn="ctr"/>
            <a:r>
              <a:rPr lang="es-ES" sz="1400" dirty="0" smtClean="0"/>
              <a:t>medicina</a:t>
            </a:r>
            <a:endParaRPr lang="es-VE" sz="1400" dirty="0"/>
          </a:p>
        </p:txBody>
      </p:sp>
      <p:sp>
        <p:nvSpPr>
          <p:cNvPr id="14" name="CuadroTexto 13"/>
          <p:cNvSpPr txBox="1"/>
          <p:nvPr/>
        </p:nvSpPr>
        <p:spPr>
          <a:xfrm>
            <a:off x="1259632" y="2429101"/>
            <a:ext cx="997581" cy="523220"/>
          </a:xfrm>
          <a:prstGeom prst="rect">
            <a:avLst/>
          </a:prstGeom>
          <a:noFill/>
        </p:spPr>
        <p:txBody>
          <a:bodyPr wrap="none" rtlCol="0">
            <a:spAutoFit/>
          </a:bodyPr>
          <a:lstStyle/>
          <a:p>
            <a:r>
              <a:rPr lang="es-ES" sz="1400" dirty="0" smtClean="0"/>
              <a:t>Quiero ver </a:t>
            </a:r>
          </a:p>
          <a:p>
            <a:r>
              <a:rPr lang="es-ES" sz="1400" dirty="0" smtClean="0"/>
              <a:t>al doctor</a:t>
            </a:r>
            <a:endParaRPr lang="es-VE" sz="1400" dirty="0"/>
          </a:p>
        </p:txBody>
      </p:sp>
      <p:sp>
        <p:nvSpPr>
          <p:cNvPr id="15" name="CuadroTexto 14"/>
          <p:cNvSpPr txBox="1"/>
          <p:nvPr/>
        </p:nvSpPr>
        <p:spPr>
          <a:xfrm>
            <a:off x="2339752" y="2429101"/>
            <a:ext cx="965201" cy="523220"/>
          </a:xfrm>
          <a:prstGeom prst="rect">
            <a:avLst/>
          </a:prstGeom>
          <a:noFill/>
        </p:spPr>
        <p:txBody>
          <a:bodyPr wrap="none" rtlCol="0">
            <a:spAutoFit/>
          </a:bodyPr>
          <a:lstStyle/>
          <a:p>
            <a:r>
              <a:rPr lang="es-ES" sz="1400" dirty="0" smtClean="0"/>
              <a:t>Vaya a ver </a:t>
            </a:r>
          </a:p>
          <a:p>
            <a:r>
              <a:rPr lang="es-ES" sz="1400" dirty="0" smtClean="0"/>
              <a:t>al doctor</a:t>
            </a:r>
            <a:endParaRPr lang="es-VE" sz="1400" dirty="0"/>
          </a:p>
        </p:txBody>
      </p:sp>
      <p:sp>
        <p:nvSpPr>
          <p:cNvPr id="16" name="CuadroTexto 15"/>
          <p:cNvSpPr txBox="1"/>
          <p:nvPr/>
        </p:nvSpPr>
        <p:spPr>
          <a:xfrm>
            <a:off x="3563888" y="2429101"/>
            <a:ext cx="917046" cy="523220"/>
          </a:xfrm>
          <a:prstGeom prst="rect">
            <a:avLst/>
          </a:prstGeom>
          <a:noFill/>
        </p:spPr>
        <p:txBody>
          <a:bodyPr wrap="none" rtlCol="0">
            <a:spAutoFit/>
          </a:bodyPr>
          <a:lstStyle/>
          <a:p>
            <a:r>
              <a:rPr lang="es-ES" sz="1400" dirty="0" smtClean="0"/>
              <a:t>Me siento</a:t>
            </a:r>
          </a:p>
          <a:p>
            <a:r>
              <a:rPr lang="es-ES" sz="1400" dirty="0" smtClean="0"/>
              <a:t> mal</a:t>
            </a:r>
            <a:endParaRPr lang="es-VE" sz="1400" dirty="0"/>
          </a:p>
        </p:txBody>
      </p:sp>
      <p:sp>
        <p:nvSpPr>
          <p:cNvPr id="17" name="CuadroTexto 16"/>
          <p:cNvSpPr txBox="1"/>
          <p:nvPr/>
        </p:nvSpPr>
        <p:spPr>
          <a:xfrm>
            <a:off x="4427984" y="2429101"/>
            <a:ext cx="1124219" cy="461665"/>
          </a:xfrm>
          <a:prstGeom prst="rect">
            <a:avLst/>
          </a:prstGeom>
          <a:noFill/>
        </p:spPr>
        <p:txBody>
          <a:bodyPr wrap="none" rtlCol="0">
            <a:spAutoFit/>
          </a:bodyPr>
          <a:lstStyle/>
          <a:p>
            <a:r>
              <a:rPr lang="es-ES" sz="1200" dirty="0" smtClean="0"/>
              <a:t>Puede recoger </a:t>
            </a:r>
          </a:p>
          <a:p>
            <a:r>
              <a:rPr lang="es-ES" sz="1200" dirty="0" smtClean="0"/>
              <a:t>medicamentos</a:t>
            </a:r>
            <a:endParaRPr lang="es-VE" sz="1200" dirty="0"/>
          </a:p>
        </p:txBody>
      </p:sp>
      <p:sp>
        <p:nvSpPr>
          <p:cNvPr id="18" name="CuadroTexto 17"/>
          <p:cNvSpPr txBox="1"/>
          <p:nvPr/>
        </p:nvSpPr>
        <p:spPr>
          <a:xfrm>
            <a:off x="5652120" y="2429101"/>
            <a:ext cx="1085425" cy="523220"/>
          </a:xfrm>
          <a:prstGeom prst="rect">
            <a:avLst/>
          </a:prstGeom>
          <a:noFill/>
        </p:spPr>
        <p:txBody>
          <a:bodyPr wrap="none" rtlCol="0">
            <a:spAutoFit/>
          </a:bodyPr>
          <a:lstStyle/>
          <a:p>
            <a:r>
              <a:rPr lang="es-ES" sz="1400" dirty="0" smtClean="0"/>
              <a:t>Necesito mi </a:t>
            </a:r>
          </a:p>
          <a:p>
            <a:r>
              <a:rPr lang="es-ES" sz="1400" dirty="0" smtClean="0"/>
              <a:t>medicina</a:t>
            </a:r>
            <a:endParaRPr lang="es-VE" sz="1400" dirty="0"/>
          </a:p>
        </p:txBody>
      </p:sp>
      <p:sp>
        <p:nvSpPr>
          <p:cNvPr id="19" name="CuadroTexto 18"/>
          <p:cNvSpPr txBox="1"/>
          <p:nvPr/>
        </p:nvSpPr>
        <p:spPr>
          <a:xfrm>
            <a:off x="6732240" y="2429101"/>
            <a:ext cx="1056700" cy="523220"/>
          </a:xfrm>
          <a:prstGeom prst="rect">
            <a:avLst/>
          </a:prstGeom>
          <a:noFill/>
        </p:spPr>
        <p:txBody>
          <a:bodyPr wrap="none" rtlCol="0">
            <a:spAutoFit/>
          </a:bodyPr>
          <a:lstStyle/>
          <a:p>
            <a:r>
              <a:rPr lang="es-ES" sz="1400" dirty="0" smtClean="0"/>
              <a:t>Aquí esta </a:t>
            </a:r>
          </a:p>
          <a:p>
            <a:r>
              <a:rPr lang="es-ES" sz="1400" dirty="0" smtClean="0"/>
              <a:t>su medicina</a:t>
            </a:r>
            <a:endParaRPr lang="es-VE" sz="1400" dirty="0"/>
          </a:p>
        </p:txBody>
      </p:sp>
      <p:sp>
        <p:nvSpPr>
          <p:cNvPr id="20" name="CuadroTexto 19"/>
          <p:cNvSpPr txBox="1"/>
          <p:nvPr/>
        </p:nvSpPr>
        <p:spPr>
          <a:xfrm>
            <a:off x="1763688" y="3509221"/>
            <a:ext cx="836960" cy="523220"/>
          </a:xfrm>
          <a:prstGeom prst="rect">
            <a:avLst/>
          </a:prstGeom>
          <a:noFill/>
        </p:spPr>
        <p:txBody>
          <a:bodyPr wrap="none" rtlCol="0">
            <a:spAutoFit/>
          </a:bodyPr>
          <a:lstStyle/>
          <a:p>
            <a:pPr algn="ctr"/>
            <a:r>
              <a:rPr lang="es-ES" sz="1400" dirty="0" smtClean="0"/>
              <a:t>Recibe</a:t>
            </a:r>
          </a:p>
          <a:p>
            <a:pPr algn="ctr"/>
            <a:r>
              <a:rPr lang="es-ES" sz="1400" dirty="0" smtClean="0"/>
              <a:t>el doctor</a:t>
            </a:r>
            <a:endParaRPr lang="es-VE" sz="1400" dirty="0"/>
          </a:p>
        </p:txBody>
      </p:sp>
      <p:sp>
        <p:nvSpPr>
          <p:cNvPr id="21" name="CuadroTexto 20"/>
          <p:cNvSpPr txBox="1"/>
          <p:nvPr/>
        </p:nvSpPr>
        <p:spPr>
          <a:xfrm>
            <a:off x="2771800" y="3437213"/>
            <a:ext cx="940642" cy="523220"/>
          </a:xfrm>
          <a:prstGeom prst="rect">
            <a:avLst/>
          </a:prstGeom>
          <a:noFill/>
        </p:spPr>
        <p:txBody>
          <a:bodyPr wrap="none" rtlCol="0">
            <a:spAutoFit/>
          </a:bodyPr>
          <a:lstStyle/>
          <a:p>
            <a:pPr algn="ctr"/>
            <a:r>
              <a:rPr lang="es-ES" sz="1400" dirty="0" smtClean="0"/>
              <a:t>Enviar </a:t>
            </a:r>
          </a:p>
          <a:p>
            <a:pPr algn="ctr"/>
            <a:r>
              <a:rPr lang="es-ES" sz="1400" dirty="0" smtClean="0"/>
              <a:t>cita previa</a:t>
            </a:r>
            <a:endParaRPr lang="es-VE" sz="1400" dirty="0"/>
          </a:p>
        </p:txBody>
      </p:sp>
      <p:sp>
        <p:nvSpPr>
          <p:cNvPr id="22" name="CuadroTexto 21"/>
          <p:cNvSpPr txBox="1"/>
          <p:nvPr/>
        </p:nvSpPr>
        <p:spPr>
          <a:xfrm>
            <a:off x="4067944" y="3509221"/>
            <a:ext cx="843308" cy="523220"/>
          </a:xfrm>
          <a:prstGeom prst="rect">
            <a:avLst/>
          </a:prstGeom>
          <a:noFill/>
        </p:spPr>
        <p:txBody>
          <a:bodyPr wrap="none" rtlCol="0">
            <a:spAutoFit/>
          </a:bodyPr>
          <a:lstStyle/>
          <a:p>
            <a:pPr algn="ctr"/>
            <a:r>
              <a:rPr lang="es-ES" sz="1400" dirty="0" smtClean="0"/>
              <a:t>Recibe </a:t>
            </a:r>
          </a:p>
          <a:p>
            <a:pPr algn="ctr"/>
            <a:r>
              <a:rPr lang="es-ES" sz="1400" dirty="0" smtClean="0"/>
              <a:t>síntomas</a:t>
            </a:r>
            <a:endParaRPr lang="es-VE" sz="1400" dirty="0"/>
          </a:p>
        </p:txBody>
      </p:sp>
      <p:sp>
        <p:nvSpPr>
          <p:cNvPr id="23" name="CuadroTexto 22"/>
          <p:cNvSpPr txBox="1"/>
          <p:nvPr/>
        </p:nvSpPr>
        <p:spPr>
          <a:xfrm>
            <a:off x="5004048" y="3509221"/>
            <a:ext cx="950453" cy="461665"/>
          </a:xfrm>
          <a:prstGeom prst="rect">
            <a:avLst/>
          </a:prstGeom>
          <a:noFill/>
        </p:spPr>
        <p:txBody>
          <a:bodyPr wrap="none" rtlCol="0">
            <a:spAutoFit/>
          </a:bodyPr>
          <a:lstStyle/>
          <a:p>
            <a:pPr algn="ctr"/>
            <a:r>
              <a:rPr lang="es-ES" sz="1200" dirty="0" smtClean="0"/>
              <a:t>Enviar </a:t>
            </a:r>
          </a:p>
          <a:p>
            <a:pPr algn="ctr"/>
            <a:r>
              <a:rPr lang="es-ES" sz="1200" dirty="0" smtClean="0"/>
              <a:t>prescripción</a:t>
            </a:r>
            <a:endParaRPr lang="es-VE" sz="1200" dirty="0"/>
          </a:p>
        </p:txBody>
      </p:sp>
      <p:sp>
        <p:nvSpPr>
          <p:cNvPr id="24" name="CuadroTexto 23"/>
          <p:cNvSpPr txBox="1"/>
          <p:nvPr/>
        </p:nvSpPr>
        <p:spPr>
          <a:xfrm>
            <a:off x="6228184" y="3509221"/>
            <a:ext cx="851515" cy="523220"/>
          </a:xfrm>
          <a:prstGeom prst="rect">
            <a:avLst/>
          </a:prstGeom>
          <a:noFill/>
        </p:spPr>
        <p:txBody>
          <a:bodyPr wrap="none" rtlCol="0">
            <a:spAutoFit/>
          </a:bodyPr>
          <a:lstStyle/>
          <a:p>
            <a:pPr algn="ctr"/>
            <a:r>
              <a:rPr lang="es-ES" sz="1400" dirty="0" smtClean="0"/>
              <a:t>Solicita</a:t>
            </a:r>
          </a:p>
          <a:p>
            <a:pPr algn="ctr"/>
            <a:r>
              <a:rPr lang="es-ES" sz="1400" dirty="0" smtClean="0"/>
              <a:t>medicina</a:t>
            </a:r>
            <a:endParaRPr lang="es-VE" sz="1400" dirty="0"/>
          </a:p>
        </p:txBody>
      </p:sp>
      <p:sp>
        <p:nvSpPr>
          <p:cNvPr id="25" name="CuadroTexto 24"/>
          <p:cNvSpPr txBox="1"/>
          <p:nvPr/>
        </p:nvSpPr>
        <p:spPr>
          <a:xfrm>
            <a:off x="7308304" y="3509221"/>
            <a:ext cx="851515" cy="523220"/>
          </a:xfrm>
          <a:prstGeom prst="rect">
            <a:avLst/>
          </a:prstGeom>
          <a:noFill/>
        </p:spPr>
        <p:txBody>
          <a:bodyPr wrap="none" rtlCol="0">
            <a:spAutoFit/>
          </a:bodyPr>
          <a:lstStyle/>
          <a:p>
            <a:pPr algn="ctr"/>
            <a:r>
              <a:rPr lang="es-ES" sz="1400" dirty="0" smtClean="0"/>
              <a:t>Enviar </a:t>
            </a:r>
          </a:p>
          <a:p>
            <a:pPr algn="ctr"/>
            <a:r>
              <a:rPr lang="es-ES" sz="1400" dirty="0" smtClean="0"/>
              <a:t>medicina</a:t>
            </a:r>
            <a:endParaRPr lang="es-VE" sz="1400" dirty="0"/>
          </a:p>
        </p:txBody>
      </p:sp>
      <p:sp>
        <p:nvSpPr>
          <p:cNvPr id="27"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colaboración</a:t>
            </a:r>
            <a:endParaRPr lang="es-ES" dirty="0">
              <a:solidFill>
                <a:schemeClr val="accent4">
                  <a:lumMod val="40000"/>
                  <a:lumOff val="60000"/>
                </a:schemeClr>
              </a:solidFill>
            </a:endParaRPr>
          </a:p>
        </p:txBody>
      </p:sp>
      <p:sp>
        <p:nvSpPr>
          <p:cNvPr id="26" name="Marcador de contenido 2"/>
          <p:cNvSpPr txBox="1">
            <a:spLocks/>
          </p:cNvSpPr>
          <p:nvPr/>
        </p:nvSpPr>
        <p:spPr>
          <a:xfrm>
            <a:off x="539552" y="4653136"/>
            <a:ext cx="8147248"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s-ES" sz="1800" dirty="0" smtClean="0">
                <a:solidFill>
                  <a:schemeClr val="tx1">
                    <a:lumMod val="50000"/>
                    <a:lumOff val="50000"/>
                  </a:schemeClr>
                </a:solidFill>
                <a:latin typeface="Eurostile"/>
              </a:rPr>
              <a:t>Una colaboración representa las interacciones entre dos o más entidades de negocio. Por lo general, contiene dos o más agrupaciones, que representan a los participantes.  En el intercambio de mensajes entre los participantes se muestra un flujo de mensajes que conecta </a:t>
            </a:r>
            <a:r>
              <a:rPr lang="es-ES" sz="1800" smtClean="0">
                <a:solidFill>
                  <a:schemeClr val="tx1">
                    <a:lumMod val="50000"/>
                    <a:lumOff val="50000"/>
                  </a:schemeClr>
                </a:solidFill>
                <a:latin typeface="Eurostile"/>
              </a:rPr>
              <a:t>dos pools</a:t>
            </a:r>
            <a:endParaRPr lang="es-ES" sz="1800" dirty="0" smtClean="0">
              <a:solidFill>
                <a:schemeClr val="tx1">
                  <a:lumMod val="50000"/>
                  <a:lumOff val="50000"/>
                </a:schemeClr>
              </a:solidFill>
              <a:latin typeface="Eurostile"/>
            </a:endParaRPr>
          </a:p>
        </p:txBody>
      </p:sp>
    </p:spTree>
    <p:extLst>
      <p:ext uri="{BB962C8B-B14F-4D97-AF65-F5344CB8AC3E}">
        <p14:creationId xmlns:p14="http://schemas.microsoft.com/office/powerpoint/2010/main" xmlns="" val="3056942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6436" name="Rectangle 4"/>
          <p:cNvSpPr>
            <a:spLocks noGrp="1" noChangeArrowheads="1"/>
          </p:cNvSpPr>
          <p:nvPr>
            <p:ph type="body" idx="1"/>
          </p:nvPr>
        </p:nvSpPr>
        <p:spPr>
          <a:xfrm>
            <a:off x="2843262" y="1628800"/>
            <a:ext cx="4035425" cy="2520950"/>
          </a:xfrm>
          <a:noFill/>
          <a:ln/>
        </p:spPr>
        <p:txBody>
          <a:bodyPr>
            <a:normAutofit/>
          </a:bodyPr>
          <a:lstStyle/>
          <a:p>
            <a:pPr marL="533400" indent="-533400">
              <a:buNone/>
            </a:pPr>
            <a:r>
              <a:rPr lang="es-ES" sz="1800" dirty="0" err="1" smtClean="0">
                <a:solidFill>
                  <a:srgbClr val="757575"/>
                </a:solidFill>
                <a:latin typeface="Eurostile" pitchFamily="34" charset="0"/>
                <a:cs typeface="Arial" charset="0"/>
              </a:rPr>
              <a:t>Swimlanes</a:t>
            </a:r>
            <a:r>
              <a:rPr lang="es-ES" sz="1800" dirty="0" smtClean="0">
                <a:solidFill>
                  <a:srgbClr val="757575"/>
                </a:solidFill>
                <a:latin typeface="Eurostile" pitchFamily="34" charset="0"/>
                <a:cs typeface="Arial" charset="0"/>
              </a:rPr>
              <a:t> (Objetos de División).</a:t>
            </a:r>
            <a:endParaRPr lang="es-ES" sz="1800" dirty="0">
              <a:solidFill>
                <a:srgbClr val="757575"/>
              </a:solidFill>
              <a:latin typeface="Eurostile" pitchFamily="34" charset="0"/>
              <a:cs typeface="Arial" charset="0"/>
            </a:endParaRPr>
          </a:p>
          <a:p>
            <a:pPr marL="533400" indent="-533400">
              <a:buNone/>
            </a:pPr>
            <a:endParaRPr lang="es-ES" sz="1800" dirty="0">
              <a:solidFill>
                <a:srgbClr val="757575"/>
              </a:solidFill>
              <a:latin typeface="Eurostile" pitchFamily="34" charset="0"/>
              <a:cs typeface="Arial" charset="0"/>
            </a:endParaRPr>
          </a:p>
          <a:p>
            <a:pPr marL="533400" indent="-533400">
              <a:buNone/>
            </a:pPr>
            <a:r>
              <a:rPr lang="es-ES" sz="1800" b="0" dirty="0" smtClean="0">
                <a:solidFill>
                  <a:srgbClr val="757575"/>
                </a:solidFill>
                <a:latin typeface="Eurostile" pitchFamily="34" charset="0"/>
                <a:cs typeface="Arial" charset="0"/>
              </a:rPr>
              <a:t>Objetos </a:t>
            </a:r>
            <a:r>
              <a:rPr lang="es-ES" sz="1800" b="0" dirty="0">
                <a:solidFill>
                  <a:srgbClr val="757575"/>
                </a:solidFill>
                <a:latin typeface="Eurostile" pitchFamily="34" charset="0"/>
                <a:cs typeface="Arial" charset="0"/>
              </a:rPr>
              <a:t>de Flujo.</a:t>
            </a:r>
          </a:p>
          <a:p>
            <a:pPr marL="533400" indent="-533400"/>
            <a:endParaRPr lang="es-ES_tradnl" sz="1800" b="0" dirty="0">
              <a:solidFill>
                <a:srgbClr val="757575"/>
              </a:solidFill>
              <a:latin typeface="Eurostile" pitchFamily="34" charset="0"/>
              <a:cs typeface="Arial" charset="0"/>
            </a:endParaRPr>
          </a:p>
          <a:p>
            <a:pPr marL="533400" indent="-533400">
              <a:buNone/>
            </a:pPr>
            <a:r>
              <a:rPr lang="es-ES_tradnl" sz="1800" b="0" dirty="0">
                <a:solidFill>
                  <a:srgbClr val="757575"/>
                </a:solidFill>
                <a:latin typeface="Eurostile" pitchFamily="34" charset="0"/>
                <a:cs typeface="Arial" charset="0"/>
              </a:rPr>
              <a:t>Objetos de Conexión.</a:t>
            </a:r>
          </a:p>
          <a:p>
            <a:pPr marL="533400" indent="-533400"/>
            <a:endParaRPr lang="es-ES" sz="1800" b="0" dirty="0">
              <a:solidFill>
                <a:srgbClr val="757575"/>
              </a:solidFill>
              <a:latin typeface="Eurostile" pitchFamily="34" charset="0"/>
              <a:cs typeface="Arial" charset="0"/>
            </a:endParaRPr>
          </a:p>
          <a:p>
            <a:pPr marL="533400" indent="-533400">
              <a:buNone/>
            </a:pPr>
            <a:r>
              <a:rPr lang="es-ES_tradnl" sz="1800" b="0" dirty="0" smtClean="0">
                <a:solidFill>
                  <a:srgbClr val="757575"/>
                </a:solidFill>
                <a:latin typeface="Eurostile" pitchFamily="34" charset="0"/>
                <a:cs typeface="Arial" charset="0"/>
              </a:rPr>
              <a:t>Artefactos</a:t>
            </a:r>
            <a:r>
              <a:rPr lang="es-ES_tradnl" sz="1800" b="0" dirty="0">
                <a:solidFill>
                  <a:srgbClr val="757575"/>
                </a:solidFill>
                <a:latin typeface="Eurostile" pitchFamily="34" charset="0"/>
                <a:cs typeface="Arial" charset="0"/>
              </a:rPr>
              <a:t>.</a:t>
            </a:r>
            <a:endParaRPr lang="es-ES" sz="1800" b="0" dirty="0">
              <a:solidFill>
                <a:srgbClr val="757575"/>
              </a:solidFill>
              <a:latin typeface="Eurostile" pitchFamily="34" charset="0"/>
              <a:cs typeface="Arial" charset="0"/>
            </a:endParaRPr>
          </a:p>
        </p:txBody>
      </p:sp>
      <p:pic>
        <p:nvPicPr>
          <p:cNvPr id="8"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411760" y="1702098"/>
            <a:ext cx="460851" cy="360040"/>
          </a:xfrm>
          <a:prstGeom prst="rect">
            <a:avLst/>
          </a:prstGeom>
          <a:noFill/>
        </p:spPr>
      </p:pic>
      <p:pic>
        <p:nvPicPr>
          <p:cNvPr id="9"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411760" y="2350170"/>
            <a:ext cx="460851" cy="360040"/>
          </a:xfrm>
          <a:prstGeom prst="rect">
            <a:avLst/>
          </a:prstGeom>
          <a:noFill/>
        </p:spPr>
      </p:pic>
      <p:pic>
        <p:nvPicPr>
          <p:cNvPr id="10"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411760" y="2998242"/>
            <a:ext cx="460851" cy="360040"/>
          </a:xfrm>
          <a:prstGeom prst="rect">
            <a:avLst/>
          </a:prstGeom>
          <a:noFill/>
        </p:spPr>
      </p:pic>
      <p:pic>
        <p:nvPicPr>
          <p:cNvPr id="11" name="Picture 3" descr="C:\Documents and Settings\mijao\Escritorio\bpmvenezuelaCom\bpmvenezuelaCom\check_cp.png"/>
          <p:cNvPicPr>
            <a:picLocks noChangeAspect="1" noChangeArrowheads="1"/>
          </p:cNvPicPr>
          <p:nvPr/>
        </p:nvPicPr>
        <p:blipFill>
          <a:blip r:embed="rId2" cstate="print"/>
          <a:srcRect/>
          <a:stretch>
            <a:fillRect/>
          </a:stretch>
        </p:blipFill>
        <p:spPr bwMode="auto">
          <a:xfrm>
            <a:off x="2411760" y="3646314"/>
            <a:ext cx="460851" cy="360040"/>
          </a:xfrm>
          <a:prstGeom prst="rect">
            <a:avLst/>
          </a:prstGeom>
          <a:noFill/>
        </p:spPr>
      </p:pic>
      <p:sp>
        <p:nvSpPr>
          <p:cNvPr id="12"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categorías de notación grafica</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división-pool</a:t>
            </a:r>
            <a:endParaRPr lang="es-ES" dirty="0">
              <a:solidFill>
                <a:schemeClr val="accent4">
                  <a:lumMod val="40000"/>
                  <a:lumOff val="6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5027" y="2132856"/>
            <a:ext cx="8048625" cy="1666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67879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división-</a:t>
            </a:r>
            <a:r>
              <a:rPr lang="es-ES_tradnl" dirty="0" err="1" smtClean="0">
                <a:solidFill>
                  <a:schemeClr val="accent4">
                    <a:lumMod val="40000"/>
                    <a:lumOff val="60000"/>
                  </a:schemeClr>
                </a:solidFill>
              </a:rPr>
              <a:t>lane</a:t>
            </a:r>
            <a:endParaRPr lang="es-ES" dirty="0">
              <a:solidFill>
                <a:schemeClr val="accent4">
                  <a:lumMod val="40000"/>
                  <a:lumOff val="60000"/>
                </a:schemeClr>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6738" y="1876425"/>
            <a:ext cx="8010525" cy="3105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2188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1317" name="AutoShape 5"/>
          <p:cNvSpPr>
            <a:spLocks noChangeArrowheads="1"/>
          </p:cNvSpPr>
          <p:nvPr/>
        </p:nvSpPr>
        <p:spPr bwMode="auto">
          <a:xfrm>
            <a:off x="1184275" y="1781820"/>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1318" name="Text Box 45"/>
          <p:cNvSpPr txBox="1">
            <a:spLocks noChangeArrowheads="1"/>
          </p:cNvSpPr>
          <p:nvPr/>
        </p:nvSpPr>
        <p:spPr bwMode="auto">
          <a:xfrm>
            <a:off x="1517650" y="1627833"/>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dirty="0">
                <a:latin typeface="Eurostile" pitchFamily="34" charset="0"/>
                <a:ea typeface="굴림" pitchFamily="34" charset="-127"/>
              </a:rPr>
              <a:t>Eventos</a:t>
            </a:r>
          </a:p>
        </p:txBody>
      </p:sp>
      <p:pic>
        <p:nvPicPr>
          <p:cNvPr id="2701319" name="Picture 7" descr="start_empty"/>
          <p:cNvPicPr>
            <a:picLocks noChangeAspect="1" noChangeArrowheads="1"/>
          </p:cNvPicPr>
          <p:nvPr/>
        </p:nvPicPr>
        <p:blipFill>
          <a:blip r:embed="rId2" cstate="print"/>
          <a:srcRect/>
          <a:stretch>
            <a:fillRect/>
          </a:stretch>
        </p:blipFill>
        <p:spPr bwMode="auto">
          <a:xfrm>
            <a:off x="1689100" y="2023120"/>
            <a:ext cx="482600" cy="482600"/>
          </a:xfrm>
          <a:prstGeom prst="rect">
            <a:avLst/>
          </a:prstGeom>
          <a:noFill/>
        </p:spPr>
      </p:pic>
      <p:grpSp>
        <p:nvGrpSpPr>
          <p:cNvPr id="2" name="Group 14"/>
          <p:cNvGrpSpPr>
            <a:grpSpLocks/>
          </p:cNvGrpSpPr>
          <p:nvPr/>
        </p:nvGrpSpPr>
        <p:grpSpPr bwMode="auto">
          <a:xfrm>
            <a:off x="4021138" y="2032645"/>
            <a:ext cx="482600" cy="482600"/>
            <a:chOff x="2109" y="1888"/>
            <a:chExt cx="304" cy="304"/>
          </a:xfrm>
        </p:grpSpPr>
        <p:pic>
          <p:nvPicPr>
            <p:cNvPr id="2701320" name="Picture 8" descr="gateway_databased_exclusive"/>
            <p:cNvPicPr>
              <a:picLocks noChangeAspect="1" noChangeArrowheads="1"/>
            </p:cNvPicPr>
            <p:nvPr/>
          </p:nvPicPr>
          <p:blipFill>
            <a:blip r:embed="rId3" cstate="print"/>
            <a:srcRect/>
            <a:stretch>
              <a:fillRect/>
            </a:stretch>
          </p:blipFill>
          <p:spPr bwMode="auto">
            <a:xfrm>
              <a:off x="2109" y="1888"/>
              <a:ext cx="304" cy="304"/>
            </a:xfrm>
            <a:prstGeom prst="rect">
              <a:avLst/>
            </a:prstGeom>
            <a:noFill/>
          </p:spPr>
        </p:pic>
        <p:sp>
          <p:nvSpPr>
            <p:cNvPr id="2701321" name="Rectangle 9"/>
            <p:cNvSpPr>
              <a:spLocks noChangeArrowheads="1"/>
            </p:cNvSpPr>
            <p:nvPr/>
          </p:nvSpPr>
          <p:spPr bwMode="auto">
            <a:xfrm>
              <a:off x="2194" y="1979"/>
              <a:ext cx="136" cy="136"/>
            </a:xfrm>
            <a:prstGeom prst="rect">
              <a:avLst/>
            </a:prstGeom>
            <a:solidFill>
              <a:schemeClr val="bg1"/>
            </a:solidFill>
            <a:ln w="9525" algn="ctr">
              <a:noFill/>
              <a:miter lim="800000"/>
              <a:headEnd/>
              <a:tailEnd/>
            </a:ln>
            <a:effectLst/>
          </p:spPr>
          <p:txBody>
            <a:bodyPr wrap="none" anchor="ctr"/>
            <a:lstStyle/>
            <a:p>
              <a:endParaRPr lang="es-MX"/>
            </a:p>
          </p:txBody>
        </p:sp>
      </p:grpSp>
      <p:sp>
        <p:nvSpPr>
          <p:cNvPr id="2701322" name="AutoShape 10"/>
          <p:cNvSpPr>
            <a:spLocks noChangeArrowheads="1"/>
          </p:cNvSpPr>
          <p:nvPr/>
        </p:nvSpPr>
        <p:spPr bwMode="auto">
          <a:xfrm>
            <a:off x="6369050" y="2075508"/>
            <a:ext cx="647700" cy="360362"/>
          </a:xfrm>
          <a:prstGeom prst="roundRect">
            <a:avLst>
              <a:gd name="adj" fmla="val 16667"/>
            </a:avLst>
          </a:prstGeom>
          <a:solidFill>
            <a:schemeClr val="bg1"/>
          </a:solidFill>
          <a:ln w="9525" algn="ctr">
            <a:solidFill>
              <a:schemeClr val="tx1"/>
            </a:solidFill>
            <a:round/>
            <a:headEnd/>
            <a:tailEnd/>
          </a:ln>
          <a:effectLst/>
        </p:spPr>
        <p:txBody>
          <a:bodyPr wrap="none" anchor="ctr"/>
          <a:lstStyle/>
          <a:p>
            <a:endParaRPr lang="es-MX"/>
          </a:p>
        </p:txBody>
      </p:sp>
      <p:sp>
        <p:nvSpPr>
          <p:cNvPr id="2701323" name="AutoShape 5"/>
          <p:cNvSpPr>
            <a:spLocks noChangeArrowheads="1"/>
          </p:cNvSpPr>
          <p:nvPr/>
        </p:nvSpPr>
        <p:spPr bwMode="auto">
          <a:xfrm>
            <a:off x="3517900" y="1767533"/>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1324" name="Text Box 45"/>
          <p:cNvSpPr txBox="1">
            <a:spLocks noChangeArrowheads="1"/>
          </p:cNvSpPr>
          <p:nvPr/>
        </p:nvSpPr>
        <p:spPr bwMode="auto">
          <a:xfrm>
            <a:off x="3851275" y="1640533"/>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a:latin typeface="Eurostile" pitchFamily="34" charset="0"/>
                <a:ea typeface="굴림" pitchFamily="34" charset="-127"/>
              </a:rPr>
              <a:t>Gateway</a:t>
            </a:r>
          </a:p>
        </p:txBody>
      </p:sp>
      <p:sp>
        <p:nvSpPr>
          <p:cNvPr id="2701330" name="AutoShape 5"/>
          <p:cNvSpPr>
            <a:spLocks noChangeArrowheads="1"/>
          </p:cNvSpPr>
          <p:nvPr/>
        </p:nvSpPr>
        <p:spPr bwMode="auto">
          <a:xfrm>
            <a:off x="5899150" y="1767533"/>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1331" name="Text Box 45"/>
          <p:cNvSpPr txBox="1">
            <a:spLocks noChangeArrowheads="1"/>
          </p:cNvSpPr>
          <p:nvPr/>
        </p:nvSpPr>
        <p:spPr bwMode="auto">
          <a:xfrm>
            <a:off x="6241256" y="1653915"/>
            <a:ext cx="923776" cy="276999"/>
          </a:xfrm>
          <a:prstGeom prst="rect">
            <a:avLst/>
          </a:prstGeom>
          <a:solidFill>
            <a:schemeClr val="bg1"/>
          </a:solidFill>
          <a:ln w="9525" algn="ctr">
            <a:noFill/>
            <a:miter lim="800000"/>
            <a:headEnd/>
            <a:tailEnd/>
          </a:ln>
        </p:spPr>
        <p:txBody>
          <a:bodyPr wrap="square">
            <a:spAutoFit/>
          </a:bodyPr>
          <a:lstStyle/>
          <a:p>
            <a:pPr>
              <a:spcBef>
                <a:spcPct val="50000"/>
              </a:spcBef>
            </a:pPr>
            <a:r>
              <a:rPr lang="en-US" sz="1200" b="1" dirty="0" err="1">
                <a:latin typeface="Eurostile" pitchFamily="34" charset="0"/>
                <a:ea typeface="굴림" pitchFamily="34" charset="-127"/>
              </a:rPr>
              <a:t>Actividad</a:t>
            </a:r>
            <a:endParaRPr lang="en-US" sz="1200" b="1" dirty="0">
              <a:latin typeface="Eurostile" pitchFamily="34" charset="0"/>
              <a:ea typeface="굴림" pitchFamily="34" charset="-127"/>
            </a:endParaRPr>
          </a:p>
        </p:txBody>
      </p:sp>
      <p:sp>
        <p:nvSpPr>
          <p:cNvPr id="2701332" name="Rechthoek 3"/>
          <p:cNvSpPr>
            <a:spLocks noChangeArrowheads="1"/>
          </p:cNvSpPr>
          <p:nvPr/>
        </p:nvSpPr>
        <p:spPr bwMode="auto">
          <a:xfrm>
            <a:off x="1045220" y="2851150"/>
            <a:ext cx="2590800" cy="579438"/>
          </a:xfrm>
          <a:prstGeom prst="rect">
            <a:avLst/>
          </a:prstGeom>
          <a:noFill/>
          <a:ln w="9525">
            <a:noFill/>
            <a:miter lim="800000"/>
            <a:headEnd/>
            <a:tailEnd/>
          </a:ln>
        </p:spPr>
        <p:txBody>
          <a:bodyPr>
            <a:spAutoFit/>
          </a:bodyPr>
          <a:lstStyle/>
          <a:p>
            <a:r>
              <a:rPr lang="es-ES" sz="3200" b="1" dirty="0">
                <a:solidFill>
                  <a:schemeClr val="accent4">
                    <a:lumMod val="75000"/>
                  </a:schemeClr>
                </a:solidFill>
                <a:latin typeface="Eurostile" pitchFamily="34" charset="0"/>
              </a:rPr>
              <a:t>[Evento]</a:t>
            </a:r>
          </a:p>
        </p:txBody>
      </p:sp>
      <p:sp>
        <p:nvSpPr>
          <p:cNvPr id="2701333" name="Rechthoek 3"/>
          <p:cNvSpPr>
            <a:spLocks noChangeArrowheads="1"/>
          </p:cNvSpPr>
          <p:nvPr/>
        </p:nvSpPr>
        <p:spPr bwMode="auto">
          <a:xfrm>
            <a:off x="3420120" y="2846388"/>
            <a:ext cx="2590800" cy="579437"/>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[Gateway]</a:t>
            </a:r>
          </a:p>
        </p:txBody>
      </p:sp>
      <p:sp>
        <p:nvSpPr>
          <p:cNvPr id="2701334" name="Rechthoek 3"/>
          <p:cNvSpPr>
            <a:spLocks noChangeArrowheads="1"/>
          </p:cNvSpPr>
          <p:nvPr/>
        </p:nvSpPr>
        <p:spPr bwMode="auto">
          <a:xfrm>
            <a:off x="5869632" y="2851150"/>
            <a:ext cx="2590800" cy="579438"/>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[Actividad]</a:t>
            </a:r>
          </a:p>
        </p:txBody>
      </p:sp>
      <p:sp>
        <p:nvSpPr>
          <p:cNvPr id="2701335" name="Rechthoek 3"/>
          <p:cNvSpPr>
            <a:spLocks noChangeArrowheads="1"/>
          </p:cNvSpPr>
          <p:nvPr/>
        </p:nvSpPr>
        <p:spPr bwMode="auto">
          <a:xfrm>
            <a:off x="1043608" y="3732213"/>
            <a:ext cx="6551613" cy="2289175"/>
          </a:xfrm>
          <a:prstGeom prst="rect">
            <a:avLst/>
          </a:prstGeom>
          <a:noFill/>
          <a:ln w="9525">
            <a:noFill/>
            <a:miter lim="800000"/>
            <a:headEnd/>
            <a:tailEnd/>
          </a:ln>
        </p:spPr>
        <p:txBody>
          <a:bodyPr>
            <a:spAutoFit/>
          </a:bodyPr>
          <a:lstStyle/>
          <a:p>
            <a:pPr algn="just"/>
            <a:r>
              <a:rPr lang="es-ES" sz="1800" dirty="0">
                <a:solidFill>
                  <a:srgbClr val="757575"/>
                </a:solidFill>
                <a:latin typeface="Eurostile" pitchFamily="34" charset="0"/>
              </a:rPr>
              <a:t>Es algo que “pasa” durante el curso del proceso de negocio. Estos eventos afectan al flujo del proceso y suelen tener una causa (</a:t>
            </a:r>
            <a:r>
              <a:rPr lang="es-ES" sz="1800" dirty="0" err="1">
                <a:solidFill>
                  <a:srgbClr val="757575"/>
                </a:solidFill>
                <a:latin typeface="Eurostile" pitchFamily="34" charset="0"/>
              </a:rPr>
              <a:t>trigger</a:t>
            </a:r>
            <a:r>
              <a:rPr lang="es-ES" sz="1800" dirty="0">
                <a:solidFill>
                  <a:srgbClr val="757575"/>
                </a:solidFill>
                <a:latin typeface="Eurostile" pitchFamily="34" charset="0"/>
              </a:rPr>
              <a:t>) o un impacto (resultado). Los eventos representados con un círculo con centro abierto permiten a los marcadores internos diferenciar diferentes </a:t>
            </a:r>
            <a:r>
              <a:rPr lang="es-ES" sz="1800" dirty="0" err="1">
                <a:solidFill>
                  <a:srgbClr val="757575"/>
                </a:solidFill>
                <a:latin typeface="Eurostile" pitchFamily="34" charset="0"/>
              </a:rPr>
              <a:t>triggers</a:t>
            </a:r>
            <a:r>
              <a:rPr lang="es-ES" sz="1800" dirty="0">
                <a:solidFill>
                  <a:srgbClr val="757575"/>
                </a:solidFill>
                <a:latin typeface="Eurostile" pitchFamily="34" charset="0"/>
              </a:rPr>
              <a:t> y resultados. </a:t>
            </a:r>
            <a:r>
              <a:rPr lang="es-ES" b="1" dirty="0">
                <a:solidFill>
                  <a:schemeClr val="accent4">
                    <a:lumMod val="75000"/>
                  </a:schemeClr>
                </a:solidFill>
                <a:latin typeface="Eurostile" pitchFamily="34" charset="0"/>
              </a:rPr>
              <a:t>Hay tres tipos de eventos, basados en cuando afectan al flujo: Inicio, Intermedio, y de término.</a:t>
            </a:r>
          </a:p>
          <a:p>
            <a:pPr algn="l"/>
            <a:endParaRPr lang="es-ES" sz="1800" b="1" dirty="0">
              <a:solidFill>
                <a:srgbClr val="1299DC"/>
              </a:solidFill>
            </a:endParaRPr>
          </a:p>
        </p:txBody>
      </p:sp>
      <p:sp>
        <p:nvSpPr>
          <p:cNvPr id="1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flujo-Eventos</a:t>
            </a:r>
            <a:endParaRPr lang="es-ES" dirty="0">
              <a:solidFill>
                <a:schemeClr val="accent4">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1332"/>
                                        </p:tgtEl>
                                        <p:attrNameLst>
                                          <p:attrName>style.visibility</p:attrName>
                                        </p:attrNameLst>
                                      </p:cBhvr>
                                      <p:to>
                                        <p:strVal val="visible"/>
                                      </p:to>
                                    </p:set>
                                    <p:animEffect transition="in" filter="fade">
                                      <p:cBhvr>
                                        <p:cTn id="7" dur="2000"/>
                                        <p:tgtEl>
                                          <p:spTgt spid="27013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01333"/>
                                        </p:tgtEl>
                                        <p:attrNameLst>
                                          <p:attrName>style.visibility</p:attrName>
                                        </p:attrNameLst>
                                      </p:cBhvr>
                                      <p:to>
                                        <p:strVal val="visible"/>
                                      </p:to>
                                    </p:set>
                                    <p:animEffect transition="in" filter="fade">
                                      <p:cBhvr>
                                        <p:cTn id="12" dur="2000"/>
                                        <p:tgtEl>
                                          <p:spTgt spid="27013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01334"/>
                                        </p:tgtEl>
                                        <p:attrNameLst>
                                          <p:attrName>style.visibility</p:attrName>
                                        </p:attrNameLst>
                                      </p:cBhvr>
                                      <p:to>
                                        <p:strVal val="visible"/>
                                      </p:to>
                                    </p:set>
                                    <p:animEffect transition="in" filter="fade">
                                      <p:cBhvr>
                                        <p:cTn id="17" dur="2000"/>
                                        <p:tgtEl>
                                          <p:spTgt spid="27013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01335"/>
                                        </p:tgtEl>
                                        <p:attrNameLst>
                                          <p:attrName>style.visibility</p:attrName>
                                        </p:attrNameLst>
                                      </p:cBhvr>
                                      <p:to>
                                        <p:strVal val="visible"/>
                                      </p:to>
                                    </p:set>
                                    <p:animEffect transition="in" filter="fade">
                                      <p:cBhvr>
                                        <p:cTn id="22" dur="2000"/>
                                        <p:tgtEl>
                                          <p:spTgt spid="270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1332" grpId="0"/>
      <p:bldP spid="2701333" grpId="0"/>
      <p:bldP spid="2701334" grpId="0"/>
      <p:bldP spid="27013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1317" name="AutoShape 5"/>
          <p:cNvSpPr>
            <a:spLocks noChangeArrowheads="1"/>
          </p:cNvSpPr>
          <p:nvPr/>
        </p:nvSpPr>
        <p:spPr bwMode="auto">
          <a:xfrm>
            <a:off x="1184275" y="1781820"/>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1318" name="Text Box 45"/>
          <p:cNvSpPr txBox="1">
            <a:spLocks noChangeArrowheads="1"/>
          </p:cNvSpPr>
          <p:nvPr/>
        </p:nvSpPr>
        <p:spPr bwMode="auto">
          <a:xfrm>
            <a:off x="1517650" y="1627833"/>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dirty="0">
                <a:latin typeface="Eurostile" pitchFamily="34" charset="0"/>
                <a:ea typeface="굴림" pitchFamily="34" charset="-127"/>
              </a:rPr>
              <a:t>Eventos</a:t>
            </a:r>
          </a:p>
        </p:txBody>
      </p:sp>
      <p:pic>
        <p:nvPicPr>
          <p:cNvPr id="2701319" name="Picture 7" descr="start_empty"/>
          <p:cNvPicPr>
            <a:picLocks noChangeAspect="1" noChangeArrowheads="1"/>
          </p:cNvPicPr>
          <p:nvPr/>
        </p:nvPicPr>
        <p:blipFill>
          <a:blip r:embed="rId2" cstate="print"/>
          <a:srcRect/>
          <a:stretch>
            <a:fillRect/>
          </a:stretch>
        </p:blipFill>
        <p:spPr bwMode="auto">
          <a:xfrm>
            <a:off x="1689100" y="2023120"/>
            <a:ext cx="482600" cy="482600"/>
          </a:xfrm>
          <a:prstGeom prst="rect">
            <a:avLst/>
          </a:prstGeom>
          <a:noFill/>
        </p:spPr>
      </p:pic>
      <p:grpSp>
        <p:nvGrpSpPr>
          <p:cNvPr id="2" name="Group 14"/>
          <p:cNvGrpSpPr>
            <a:grpSpLocks/>
          </p:cNvGrpSpPr>
          <p:nvPr/>
        </p:nvGrpSpPr>
        <p:grpSpPr bwMode="auto">
          <a:xfrm>
            <a:off x="4021138" y="2032645"/>
            <a:ext cx="482600" cy="482600"/>
            <a:chOff x="2109" y="1888"/>
            <a:chExt cx="304" cy="304"/>
          </a:xfrm>
        </p:grpSpPr>
        <p:pic>
          <p:nvPicPr>
            <p:cNvPr id="2701320" name="Picture 8" descr="gateway_databased_exclusive"/>
            <p:cNvPicPr>
              <a:picLocks noChangeAspect="1" noChangeArrowheads="1"/>
            </p:cNvPicPr>
            <p:nvPr/>
          </p:nvPicPr>
          <p:blipFill>
            <a:blip r:embed="rId3" cstate="print"/>
            <a:srcRect/>
            <a:stretch>
              <a:fillRect/>
            </a:stretch>
          </p:blipFill>
          <p:spPr bwMode="auto">
            <a:xfrm>
              <a:off x="2109" y="1888"/>
              <a:ext cx="304" cy="304"/>
            </a:xfrm>
            <a:prstGeom prst="rect">
              <a:avLst/>
            </a:prstGeom>
            <a:noFill/>
          </p:spPr>
        </p:pic>
        <p:sp>
          <p:nvSpPr>
            <p:cNvPr id="2701321" name="Rectangle 9"/>
            <p:cNvSpPr>
              <a:spLocks noChangeArrowheads="1"/>
            </p:cNvSpPr>
            <p:nvPr/>
          </p:nvSpPr>
          <p:spPr bwMode="auto">
            <a:xfrm>
              <a:off x="2194" y="1979"/>
              <a:ext cx="136" cy="136"/>
            </a:xfrm>
            <a:prstGeom prst="rect">
              <a:avLst/>
            </a:prstGeom>
            <a:solidFill>
              <a:schemeClr val="bg1"/>
            </a:solidFill>
            <a:ln w="9525" algn="ctr">
              <a:noFill/>
              <a:miter lim="800000"/>
              <a:headEnd/>
              <a:tailEnd/>
            </a:ln>
            <a:effectLst/>
          </p:spPr>
          <p:txBody>
            <a:bodyPr wrap="none" anchor="ctr"/>
            <a:lstStyle/>
            <a:p>
              <a:endParaRPr lang="es-MX"/>
            </a:p>
          </p:txBody>
        </p:sp>
      </p:grpSp>
      <p:sp>
        <p:nvSpPr>
          <p:cNvPr id="2701322" name="AutoShape 10"/>
          <p:cNvSpPr>
            <a:spLocks noChangeArrowheads="1"/>
          </p:cNvSpPr>
          <p:nvPr/>
        </p:nvSpPr>
        <p:spPr bwMode="auto">
          <a:xfrm>
            <a:off x="6369050" y="2075508"/>
            <a:ext cx="647700" cy="360362"/>
          </a:xfrm>
          <a:prstGeom prst="roundRect">
            <a:avLst>
              <a:gd name="adj" fmla="val 16667"/>
            </a:avLst>
          </a:prstGeom>
          <a:solidFill>
            <a:schemeClr val="bg1"/>
          </a:solidFill>
          <a:ln w="9525" algn="ctr">
            <a:solidFill>
              <a:schemeClr val="tx1"/>
            </a:solidFill>
            <a:round/>
            <a:headEnd/>
            <a:tailEnd/>
          </a:ln>
          <a:effectLst/>
        </p:spPr>
        <p:txBody>
          <a:bodyPr wrap="none" anchor="ctr"/>
          <a:lstStyle/>
          <a:p>
            <a:endParaRPr lang="es-MX"/>
          </a:p>
        </p:txBody>
      </p:sp>
      <p:sp>
        <p:nvSpPr>
          <p:cNvPr id="2701323" name="AutoShape 5"/>
          <p:cNvSpPr>
            <a:spLocks noChangeArrowheads="1"/>
          </p:cNvSpPr>
          <p:nvPr/>
        </p:nvSpPr>
        <p:spPr bwMode="auto">
          <a:xfrm>
            <a:off x="3517900" y="1767533"/>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1324" name="Text Box 45"/>
          <p:cNvSpPr txBox="1">
            <a:spLocks noChangeArrowheads="1"/>
          </p:cNvSpPr>
          <p:nvPr/>
        </p:nvSpPr>
        <p:spPr bwMode="auto">
          <a:xfrm>
            <a:off x="3851275" y="1640533"/>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a:latin typeface="Eurostile" pitchFamily="34" charset="0"/>
                <a:ea typeface="굴림" pitchFamily="34" charset="-127"/>
              </a:rPr>
              <a:t>Gateway</a:t>
            </a:r>
          </a:p>
        </p:txBody>
      </p:sp>
      <p:sp>
        <p:nvSpPr>
          <p:cNvPr id="2701330" name="AutoShape 5"/>
          <p:cNvSpPr>
            <a:spLocks noChangeArrowheads="1"/>
          </p:cNvSpPr>
          <p:nvPr/>
        </p:nvSpPr>
        <p:spPr bwMode="auto">
          <a:xfrm>
            <a:off x="5899150" y="1767533"/>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1331" name="Text Box 45"/>
          <p:cNvSpPr txBox="1">
            <a:spLocks noChangeArrowheads="1"/>
          </p:cNvSpPr>
          <p:nvPr/>
        </p:nvSpPr>
        <p:spPr bwMode="auto">
          <a:xfrm>
            <a:off x="6232525" y="1640533"/>
            <a:ext cx="1003771" cy="276999"/>
          </a:xfrm>
          <a:prstGeom prst="rect">
            <a:avLst/>
          </a:prstGeom>
          <a:solidFill>
            <a:schemeClr val="bg1"/>
          </a:solidFill>
          <a:ln w="9525" algn="ctr">
            <a:noFill/>
            <a:miter lim="800000"/>
            <a:headEnd/>
            <a:tailEnd/>
          </a:ln>
        </p:spPr>
        <p:txBody>
          <a:bodyPr wrap="square">
            <a:spAutoFit/>
          </a:bodyPr>
          <a:lstStyle/>
          <a:p>
            <a:pPr>
              <a:spcBef>
                <a:spcPct val="50000"/>
              </a:spcBef>
            </a:pPr>
            <a:r>
              <a:rPr lang="en-US" sz="1200" b="1">
                <a:latin typeface="Eurostile" pitchFamily="34" charset="0"/>
                <a:ea typeface="굴림" pitchFamily="34" charset="-127"/>
              </a:rPr>
              <a:t>Actividad</a:t>
            </a:r>
          </a:p>
        </p:txBody>
      </p:sp>
      <p:sp>
        <p:nvSpPr>
          <p:cNvPr id="2701332" name="Rechthoek 3"/>
          <p:cNvSpPr>
            <a:spLocks noChangeArrowheads="1"/>
          </p:cNvSpPr>
          <p:nvPr/>
        </p:nvSpPr>
        <p:spPr bwMode="auto">
          <a:xfrm>
            <a:off x="1045220" y="2851150"/>
            <a:ext cx="2590800" cy="579438"/>
          </a:xfrm>
          <a:prstGeom prst="rect">
            <a:avLst/>
          </a:prstGeom>
          <a:noFill/>
          <a:ln w="9525">
            <a:noFill/>
            <a:miter lim="800000"/>
            <a:headEnd/>
            <a:tailEnd/>
          </a:ln>
        </p:spPr>
        <p:txBody>
          <a:bodyPr>
            <a:spAutoFit/>
          </a:bodyPr>
          <a:lstStyle/>
          <a:p>
            <a:r>
              <a:rPr lang="es-ES" sz="3200" b="1" dirty="0">
                <a:solidFill>
                  <a:schemeClr val="accent4">
                    <a:lumMod val="75000"/>
                  </a:schemeClr>
                </a:solidFill>
                <a:latin typeface="Eurostile" pitchFamily="34" charset="0"/>
              </a:rPr>
              <a:t>[Evento]</a:t>
            </a:r>
          </a:p>
        </p:txBody>
      </p:sp>
      <p:sp>
        <p:nvSpPr>
          <p:cNvPr id="2701333" name="Rechthoek 3"/>
          <p:cNvSpPr>
            <a:spLocks noChangeArrowheads="1"/>
          </p:cNvSpPr>
          <p:nvPr/>
        </p:nvSpPr>
        <p:spPr bwMode="auto">
          <a:xfrm>
            <a:off x="3420120" y="2846388"/>
            <a:ext cx="2590800" cy="579437"/>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[Gateway]</a:t>
            </a:r>
          </a:p>
        </p:txBody>
      </p:sp>
      <p:sp>
        <p:nvSpPr>
          <p:cNvPr id="2701334" name="Rechthoek 3"/>
          <p:cNvSpPr>
            <a:spLocks noChangeArrowheads="1"/>
          </p:cNvSpPr>
          <p:nvPr/>
        </p:nvSpPr>
        <p:spPr bwMode="auto">
          <a:xfrm>
            <a:off x="5869632" y="2851150"/>
            <a:ext cx="2590800" cy="579438"/>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[Actividad]</a:t>
            </a:r>
          </a:p>
        </p:txBody>
      </p:sp>
      <p:sp>
        <p:nvSpPr>
          <p:cNvPr id="18" name="AutoShape 5"/>
          <p:cNvSpPr>
            <a:spLocks noChangeArrowheads="1"/>
          </p:cNvSpPr>
          <p:nvPr/>
        </p:nvSpPr>
        <p:spPr bwMode="auto">
          <a:xfrm>
            <a:off x="1187624" y="4201924"/>
            <a:ext cx="1550988" cy="927100"/>
          </a:xfrm>
          <a:prstGeom prst="roundRect">
            <a:avLst>
              <a:gd name="adj" fmla="val 16667"/>
            </a:avLst>
          </a:prstGeom>
          <a:noFill/>
          <a:ln w="19050" algn="ctr">
            <a:solidFill>
              <a:schemeClr val="accent4">
                <a:lumMod val="60000"/>
                <a:lumOff val="40000"/>
              </a:schemeClr>
            </a:solidFill>
            <a:round/>
            <a:headEnd/>
            <a:tailEnd/>
          </a:ln>
        </p:spPr>
        <p:txBody>
          <a:bodyPr wrap="none" anchor="ctr"/>
          <a:lstStyle/>
          <a:p>
            <a:pPr algn="l">
              <a:spcBef>
                <a:spcPct val="50000"/>
              </a:spcBef>
            </a:pPr>
            <a:endParaRPr lang="es-VE" sz="1800" i="1">
              <a:ea typeface="굴림" pitchFamily="34" charset="-127"/>
            </a:endParaRPr>
          </a:p>
        </p:txBody>
      </p:sp>
      <p:sp>
        <p:nvSpPr>
          <p:cNvPr id="19" name="Text Box 45"/>
          <p:cNvSpPr txBox="1">
            <a:spLocks noChangeArrowheads="1"/>
          </p:cNvSpPr>
          <p:nvPr/>
        </p:nvSpPr>
        <p:spPr bwMode="auto">
          <a:xfrm>
            <a:off x="1475656" y="4057908"/>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dirty="0">
                <a:latin typeface="Eurostile" pitchFamily="34" charset="0"/>
                <a:ea typeface="굴림" pitchFamily="34" charset="-127"/>
              </a:rPr>
              <a:t>Eventos</a:t>
            </a:r>
          </a:p>
        </p:txBody>
      </p:sp>
      <p:pic>
        <p:nvPicPr>
          <p:cNvPr id="20" name="Picture 7" descr="start_empty"/>
          <p:cNvPicPr>
            <a:picLocks noChangeAspect="1" noChangeArrowheads="1"/>
          </p:cNvPicPr>
          <p:nvPr/>
        </p:nvPicPr>
        <p:blipFill>
          <a:blip r:embed="rId2" cstate="print"/>
          <a:srcRect/>
          <a:stretch>
            <a:fillRect/>
          </a:stretch>
        </p:blipFill>
        <p:spPr bwMode="auto">
          <a:xfrm>
            <a:off x="1691680" y="4489956"/>
            <a:ext cx="482600" cy="482600"/>
          </a:xfrm>
          <a:prstGeom prst="rect">
            <a:avLst/>
          </a:prstGeom>
          <a:noFill/>
        </p:spPr>
      </p:pic>
      <p:sp>
        <p:nvSpPr>
          <p:cNvPr id="21" name="Rechthoek 3"/>
          <p:cNvSpPr>
            <a:spLocks noChangeArrowheads="1"/>
          </p:cNvSpPr>
          <p:nvPr/>
        </p:nvSpPr>
        <p:spPr bwMode="auto">
          <a:xfrm>
            <a:off x="1043608" y="5138028"/>
            <a:ext cx="2590800" cy="523220"/>
          </a:xfrm>
          <a:prstGeom prst="rect">
            <a:avLst/>
          </a:prstGeom>
          <a:noFill/>
          <a:ln w="9525">
            <a:noFill/>
            <a:miter lim="800000"/>
            <a:headEnd/>
            <a:tailEnd/>
          </a:ln>
        </p:spPr>
        <p:txBody>
          <a:bodyPr>
            <a:spAutoFit/>
          </a:bodyPr>
          <a:lstStyle/>
          <a:p>
            <a:r>
              <a:rPr lang="es-ES" sz="2800" dirty="0">
                <a:solidFill>
                  <a:schemeClr val="accent4">
                    <a:lumMod val="75000"/>
                  </a:schemeClr>
                </a:solidFill>
                <a:latin typeface="Bebas Neue" panose="020B0606020202050201" pitchFamily="34" charset="0"/>
              </a:rPr>
              <a:t>[</a:t>
            </a:r>
            <a:r>
              <a:rPr lang="es-ES" sz="2800" dirty="0" smtClean="0">
                <a:solidFill>
                  <a:schemeClr val="accent4">
                    <a:lumMod val="75000"/>
                  </a:schemeClr>
                </a:solidFill>
                <a:latin typeface="Bebas Neue" panose="020B0606020202050201" pitchFamily="34" charset="0"/>
              </a:rPr>
              <a:t>Evento inicio]</a:t>
            </a:r>
            <a:endParaRPr lang="es-ES" sz="2800" dirty="0">
              <a:solidFill>
                <a:schemeClr val="accent4">
                  <a:lumMod val="75000"/>
                </a:schemeClr>
              </a:solidFill>
              <a:latin typeface="Bebas Neue" panose="020B0606020202050201" pitchFamily="34" charset="0"/>
            </a:endParaRPr>
          </a:p>
        </p:txBody>
      </p:sp>
      <p:sp>
        <p:nvSpPr>
          <p:cNvPr id="22" name="Rechthoek 3"/>
          <p:cNvSpPr>
            <a:spLocks noChangeArrowheads="1"/>
          </p:cNvSpPr>
          <p:nvPr/>
        </p:nvSpPr>
        <p:spPr bwMode="auto">
          <a:xfrm>
            <a:off x="2914328" y="5138028"/>
            <a:ext cx="3103240" cy="523220"/>
          </a:xfrm>
          <a:prstGeom prst="rect">
            <a:avLst/>
          </a:prstGeom>
          <a:noFill/>
          <a:ln w="9525">
            <a:noFill/>
            <a:miter lim="800000"/>
            <a:headEnd/>
            <a:tailEnd/>
          </a:ln>
        </p:spPr>
        <p:txBody>
          <a:bodyPr wrap="square">
            <a:spAutoFit/>
          </a:bodyPr>
          <a:lstStyle/>
          <a:p>
            <a:r>
              <a:rPr lang="es-ES" sz="2800" dirty="0">
                <a:solidFill>
                  <a:schemeClr val="accent4">
                    <a:lumMod val="75000"/>
                  </a:schemeClr>
                </a:solidFill>
                <a:latin typeface="Bebas Neue" panose="020B0606020202050201" pitchFamily="34" charset="0"/>
              </a:rPr>
              <a:t>[</a:t>
            </a:r>
            <a:r>
              <a:rPr lang="es-ES" sz="2800" dirty="0" smtClean="0">
                <a:solidFill>
                  <a:schemeClr val="accent4">
                    <a:lumMod val="75000"/>
                  </a:schemeClr>
                </a:solidFill>
                <a:latin typeface="Bebas Neue" panose="020B0606020202050201" pitchFamily="34" charset="0"/>
              </a:rPr>
              <a:t>Evento intermedio]</a:t>
            </a:r>
            <a:endParaRPr lang="es-ES" sz="2800" dirty="0">
              <a:solidFill>
                <a:schemeClr val="accent4">
                  <a:lumMod val="75000"/>
                </a:schemeClr>
              </a:solidFill>
              <a:latin typeface="Bebas Neue" panose="020B0606020202050201" pitchFamily="34" charset="0"/>
            </a:endParaRPr>
          </a:p>
        </p:txBody>
      </p:sp>
      <p:sp>
        <p:nvSpPr>
          <p:cNvPr id="23" name="Rechthoek 3"/>
          <p:cNvSpPr>
            <a:spLocks noChangeArrowheads="1"/>
          </p:cNvSpPr>
          <p:nvPr/>
        </p:nvSpPr>
        <p:spPr bwMode="auto">
          <a:xfrm>
            <a:off x="5434608" y="5138028"/>
            <a:ext cx="2736304" cy="523220"/>
          </a:xfrm>
          <a:prstGeom prst="rect">
            <a:avLst/>
          </a:prstGeom>
          <a:noFill/>
          <a:ln w="9525">
            <a:noFill/>
            <a:miter lim="800000"/>
            <a:headEnd/>
            <a:tailEnd/>
          </a:ln>
        </p:spPr>
        <p:txBody>
          <a:bodyPr wrap="square">
            <a:spAutoFit/>
          </a:bodyPr>
          <a:lstStyle/>
          <a:p>
            <a:r>
              <a:rPr lang="es-ES" sz="2800" dirty="0">
                <a:solidFill>
                  <a:schemeClr val="accent4">
                    <a:lumMod val="75000"/>
                  </a:schemeClr>
                </a:solidFill>
                <a:latin typeface="Bebas Neue" panose="020B0606020202050201" pitchFamily="34" charset="0"/>
              </a:rPr>
              <a:t>[</a:t>
            </a:r>
            <a:r>
              <a:rPr lang="es-ES" sz="2800" dirty="0" smtClean="0">
                <a:solidFill>
                  <a:schemeClr val="accent4">
                    <a:lumMod val="75000"/>
                  </a:schemeClr>
                </a:solidFill>
                <a:latin typeface="Bebas Neue" panose="020B0606020202050201" pitchFamily="34" charset="0"/>
              </a:rPr>
              <a:t>Evento de término]</a:t>
            </a:r>
            <a:endParaRPr lang="es-ES" sz="2800" dirty="0">
              <a:solidFill>
                <a:schemeClr val="accent4">
                  <a:lumMod val="75000"/>
                </a:schemeClr>
              </a:solidFill>
              <a:latin typeface="Bebas Neue" panose="020B0606020202050201" pitchFamily="34" charset="0"/>
            </a:endParaRPr>
          </a:p>
        </p:txBody>
      </p:sp>
      <p:sp>
        <p:nvSpPr>
          <p:cNvPr id="24" name="AutoShape 5"/>
          <p:cNvSpPr>
            <a:spLocks noChangeArrowheads="1"/>
          </p:cNvSpPr>
          <p:nvPr/>
        </p:nvSpPr>
        <p:spPr bwMode="auto">
          <a:xfrm>
            <a:off x="3562400" y="4210928"/>
            <a:ext cx="1550988" cy="927100"/>
          </a:xfrm>
          <a:prstGeom prst="roundRect">
            <a:avLst>
              <a:gd name="adj" fmla="val 16667"/>
            </a:avLst>
          </a:prstGeom>
          <a:noFill/>
          <a:ln w="19050" algn="ctr">
            <a:solidFill>
              <a:schemeClr val="accent4">
                <a:lumMod val="60000"/>
                <a:lumOff val="40000"/>
              </a:schemeClr>
            </a:solidFill>
            <a:round/>
            <a:headEnd/>
            <a:tailEnd/>
          </a:ln>
        </p:spPr>
        <p:txBody>
          <a:bodyPr wrap="none" anchor="ctr"/>
          <a:lstStyle/>
          <a:p>
            <a:pPr algn="l">
              <a:spcBef>
                <a:spcPct val="50000"/>
              </a:spcBef>
            </a:pPr>
            <a:endParaRPr lang="es-VE" sz="1800" i="1">
              <a:ea typeface="굴림" pitchFamily="34" charset="-127"/>
            </a:endParaRPr>
          </a:p>
        </p:txBody>
      </p:sp>
      <p:sp>
        <p:nvSpPr>
          <p:cNvPr id="25" name="AutoShape 5"/>
          <p:cNvSpPr>
            <a:spLocks noChangeArrowheads="1"/>
          </p:cNvSpPr>
          <p:nvPr/>
        </p:nvSpPr>
        <p:spPr bwMode="auto">
          <a:xfrm>
            <a:off x="5899844" y="4210928"/>
            <a:ext cx="1550988" cy="927100"/>
          </a:xfrm>
          <a:prstGeom prst="roundRect">
            <a:avLst>
              <a:gd name="adj" fmla="val 16667"/>
            </a:avLst>
          </a:prstGeom>
          <a:noFill/>
          <a:ln w="19050" algn="ctr">
            <a:solidFill>
              <a:schemeClr val="accent4">
                <a:lumMod val="60000"/>
                <a:lumOff val="40000"/>
              </a:schemeClr>
            </a:solidFill>
            <a:round/>
            <a:headEnd/>
            <a:tailEnd/>
          </a:ln>
        </p:spPr>
        <p:txBody>
          <a:bodyPr wrap="none" anchor="ctr"/>
          <a:lstStyle/>
          <a:p>
            <a:pPr algn="l">
              <a:spcBef>
                <a:spcPct val="50000"/>
              </a:spcBef>
            </a:pPr>
            <a:endParaRPr lang="es-VE" sz="1800" i="1">
              <a:ea typeface="굴림" pitchFamily="34" charset="-127"/>
            </a:endParaRPr>
          </a:p>
        </p:txBody>
      </p:sp>
      <p:pic>
        <p:nvPicPr>
          <p:cNvPr id="26" name="Imagen 3"/>
          <p:cNvPicPr>
            <a:picLocks noChangeAspect="1"/>
          </p:cNvPicPr>
          <p:nvPr/>
        </p:nvPicPr>
        <p:blipFill>
          <a:blip r:embed="rId4" cstate="print"/>
          <a:stretch>
            <a:fillRect/>
          </a:stretch>
        </p:blipFill>
        <p:spPr>
          <a:xfrm>
            <a:off x="3994448" y="4345940"/>
            <a:ext cx="704850" cy="742950"/>
          </a:xfrm>
          <a:prstGeom prst="rect">
            <a:avLst/>
          </a:prstGeom>
        </p:spPr>
      </p:pic>
      <p:pic>
        <p:nvPicPr>
          <p:cNvPr id="27" name="Imagen 4"/>
          <p:cNvPicPr>
            <a:picLocks noChangeAspect="1"/>
          </p:cNvPicPr>
          <p:nvPr/>
        </p:nvPicPr>
        <p:blipFill>
          <a:blip r:embed="rId5" cstate="print"/>
          <a:stretch>
            <a:fillRect/>
          </a:stretch>
        </p:blipFill>
        <p:spPr>
          <a:xfrm>
            <a:off x="6298704" y="4273932"/>
            <a:ext cx="685800" cy="676275"/>
          </a:xfrm>
          <a:prstGeom prst="rect">
            <a:avLst/>
          </a:prstGeom>
        </p:spPr>
      </p:pic>
      <p:sp>
        <p:nvSpPr>
          <p:cNvPr id="2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flujo-eventos</a:t>
            </a:r>
            <a:endParaRPr lang="es-ES" dirty="0">
              <a:solidFill>
                <a:schemeClr val="accent4">
                  <a:lumMod val="40000"/>
                  <a:lumOff val="60000"/>
                </a:schemeClr>
              </a:solidFill>
            </a:endParaRPr>
          </a:p>
        </p:txBody>
      </p:sp>
    </p:spTree>
    <p:extLst>
      <p:ext uri="{BB962C8B-B14F-4D97-AF65-F5344CB8AC3E}">
        <p14:creationId xmlns:p14="http://schemas.microsoft.com/office/powerpoint/2010/main" xmlns="" val="354691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1332"/>
                                        </p:tgtEl>
                                        <p:attrNameLst>
                                          <p:attrName>style.visibility</p:attrName>
                                        </p:attrNameLst>
                                      </p:cBhvr>
                                      <p:to>
                                        <p:strVal val="visible"/>
                                      </p:to>
                                    </p:set>
                                    <p:animEffect transition="in" filter="fade">
                                      <p:cBhvr>
                                        <p:cTn id="7" dur="2000"/>
                                        <p:tgtEl>
                                          <p:spTgt spid="27013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01333"/>
                                        </p:tgtEl>
                                        <p:attrNameLst>
                                          <p:attrName>style.visibility</p:attrName>
                                        </p:attrNameLst>
                                      </p:cBhvr>
                                      <p:to>
                                        <p:strVal val="visible"/>
                                      </p:to>
                                    </p:set>
                                    <p:animEffect transition="in" filter="fade">
                                      <p:cBhvr>
                                        <p:cTn id="12" dur="2000"/>
                                        <p:tgtEl>
                                          <p:spTgt spid="27013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01334"/>
                                        </p:tgtEl>
                                        <p:attrNameLst>
                                          <p:attrName>style.visibility</p:attrName>
                                        </p:attrNameLst>
                                      </p:cBhvr>
                                      <p:to>
                                        <p:strVal val="visible"/>
                                      </p:to>
                                    </p:set>
                                    <p:animEffect transition="in" filter="fade">
                                      <p:cBhvr>
                                        <p:cTn id="17" dur="2000"/>
                                        <p:tgtEl>
                                          <p:spTgt spid="27013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1332" grpId="0"/>
      <p:bldP spid="2701333" grpId="0"/>
      <p:bldP spid="2701334" grpId="0"/>
      <p:bldP spid="21" grpId="0"/>
      <p:bldP spid="2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1317" name="AutoShape 5"/>
          <p:cNvSpPr>
            <a:spLocks noChangeArrowheads="1"/>
          </p:cNvSpPr>
          <p:nvPr/>
        </p:nvSpPr>
        <p:spPr bwMode="auto">
          <a:xfrm>
            <a:off x="253142" y="854720"/>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pic>
        <p:nvPicPr>
          <p:cNvPr id="2701319" name="Picture 7" descr="start_empty"/>
          <p:cNvPicPr>
            <a:picLocks noChangeAspect="1" noChangeArrowheads="1"/>
          </p:cNvPicPr>
          <p:nvPr/>
        </p:nvPicPr>
        <p:blipFill>
          <a:blip r:embed="rId2" cstate="print"/>
          <a:srcRect/>
          <a:stretch>
            <a:fillRect/>
          </a:stretch>
        </p:blipFill>
        <p:spPr bwMode="auto">
          <a:xfrm>
            <a:off x="757967" y="1096020"/>
            <a:ext cx="482600" cy="482600"/>
          </a:xfrm>
          <a:prstGeom prst="rect">
            <a:avLst/>
          </a:prstGeom>
          <a:noFill/>
        </p:spPr>
      </p:pic>
      <p:sp>
        <p:nvSpPr>
          <p:cNvPr id="2701332" name="Rechthoek 3"/>
          <p:cNvSpPr>
            <a:spLocks noChangeArrowheads="1"/>
          </p:cNvSpPr>
          <p:nvPr/>
        </p:nvSpPr>
        <p:spPr bwMode="auto">
          <a:xfrm>
            <a:off x="94066" y="1756973"/>
            <a:ext cx="2177656" cy="553998"/>
          </a:xfrm>
          <a:prstGeom prst="rect">
            <a:avLst/>
          </a:prstGeom>
          <a:noFill/>
          <a:ln w="9525">
            <a:noFill/>
            <a:miter lim="800000"/>
            <a:headEnd/>
            <a:tailEnd/>
          </a:ln>
        </p:spPr>
        <p:txBody>
          <a:bodyPr wrap="square">
            <a:spAutoFit/>
          </a:bodyPr>
          <a:lstStyle/>
          <a:p>
            <a:r>
              <a:rPr lang="es-ES" sz="3000" b="1" dirty="0">
                <a:solidFill>
                  <a:schemeClr val="accent4">
                    <a:lumMod val="75000"/>
                  </a:schemeClr>
                </a:solidFill>
                <a:latin typeface="Eurostile" pitchFamily="34" charset="0"/>
              </a:rPr>
              <a:t>[</a:t>
            </a:r>
            <a:r>
              <a:rPr lang="es-ES" sz="3000" b="1" dirty="0" smtClean="0">
                <a:solidFill>
                  <a:schemeClr val="accent4">
                    <a:lumMod val="75000"/>
                  </a:schemeClr>
                </a:solidFill>
                <a:latin typeface="Eurostile" pitchFamily="34" charset="0"/>
              </a:rPr>
              <a:t>Eventos]</a:t>
            </a:r>
            <a:endParaRPr lang="es-ES" sz="3000" b="1" dirty="0">
              <a:solidFill>
                <a:schemeClr val="accent4">
                  <a:lumMod val="75000"/>
                </a:schemeClr>
              </a:solidFill>
              <a:latin typeface="Eurostile" pitchFamily="34" charset="0"/>
            </a:endParaRPr>
          </a:p>
        </p:txBody>
      </p:sp>
      <p:sp>
        <p:nvSpPr>
          <p:cNvPr id="2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flujo-eventos</a:t>
            </a:r>
            <a:endParaRPr lang="es-ES" dirty="0">
              <a:solidFill>
                <a:schemeClr val="accent4">
                  <a:lumMod val="40000"/>
                  <a:lumOff val="60000"/>
                </a:schemeClr>
              </a:solidFill>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79712" y="1756973"/>
            <a:ext cx="7066608" cy="4264316"/>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04448" y="643161"/>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559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1332"/>
                                        </p:tgtEl>
                                        <p:attrNameLst>
                                          <p:attrName>style.visibility</p:attrName>
                                        </p:attrNameLst>
                                      </p:cBhvr>
                                      <p:to>
                                        <p:strVal val="visible"/>
                                      </p:to>
                                    </p:set>
                                    <p:animEffect transition="in" filter="fade">
                                      <p:cBhvr>
                                        <p:cTn id="7" dur="2000"/>
                                        <p:tgtEl>
                                          <p:spTgt spid="270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13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METODOS Y HERRAMIENTAS</a:t>
            </a:r>
            <a:endParaRPr lang="es-ES" dirty="0">
              <a:solidFill>
                <a:schemeClr val="accent4">
                  <a:lumMod val="40000"/>
                  <a:lumOff val="60000"/>
                </a:schemeClr>
              </a:solidFill>
            </a:endParaRPr>
          </a:p>
        </p:txBody>
      </p:sp>
      <p:sp>
        <p:nvSpPr>
          <p:cNvPr id="5" name="Rectángulo 6"/>
          <p:cNvSpPr/>
          <p:nvPr/>
        </p:nvSpPr>
        <p:spPr>
          <a:xfrm>
            <a:off x="1403648" y="1628800"/>
            <a:ext cx="6048672" cy="3046988"/>
          </a:xfrm>
          <a:prstGeom prst="rect">
            <a:avLst/>
          </a:prstGeom>
        </p:spPr>
        <p:txBody>
          <a:bodyPr wrap="square">
            <a:spAutoFit/>
          </a:bodyPr>
          <a:lstStyle/>
          <a:p>
            <a:pPr marL="342900" indent="-342900" algn="just">
              <a:buFont typeface="+mj-lt"/>
              <a:buAutoNum type="arabicPeriod"/>
            </a:pPr>
            <a:r>
              <a:rPr lang="es-VE" sz="2400" dirty="0" smtClean="0">
                <a:solidFill>
                  <a:schemeClr val="tx1">
                    <a:lumMod val="50000"/>
                    <a:lumOff val="50000"/>
                  </a:schemeClr>
                </a:solidFill>
                <a:latin typeface="Eurostile"/>
              </a:rPr>
              <a:t>Canvas </a:t>
            </a:r>
            <a:r>
              <a:rPr lang="es-VE" sz="2400" dirty="0">
                <a:solidFill>
                  <a:schemeClr val="tx1">
                    <a:lumMod val="50000"/>
                    <a:lumOff val="50000"/>
                  </a:schemeClr>
                </a:solidFill>
                <a:latin typeface="Eurostile"/>
              </a:rPr>
              <a:t>de </a:t>
            </a:r>
            <a:r>
              <a:rPr lang="es-VE" sz="2400" dirty="0" smtClean="0">
                <a:solidFill>
                  <a:schemeClr val="tx1">
                    <a:lumMod val="50000"/>
                    <a:lumOff val="50000"/>
                  </a:schemeClr>
                </a:solidFill>
                <a:latin typeface="Eurostile"/>
              </a:rPr>
              <a:t>Proceso</a:t>
            </a:r>
          </a:p>
          <a:p>
            <a:pPr marL="342900" indent="-342900" algn="just">
              <a:buFont typeface="+mj-lt"/>
              <a:buAutoNum type="arabicPeriod"/>
            </a:pPr>
            <a:r>
              <a:rPr lang="es-VE" sz="2400" dirty="0" smtClean="0">
                <a:solidFill>
                  <a:schemeClr val="tx1">
                    <a:lumMod val="50000"/>
                    <a:lumOff val="50000"/>
                  </a:schemeClr>
                </a:solidFill>
                <a:latin typeface="Eurostile"/>
              </a:rPr>
              <a:t>Especificación </a:t>
            </a:r>
            <a:r>
              <a:rPr lang="es-VE" sz="2400" dirty="0">
                <a:solidFill>
                  <a:schemeClr val="tx1">
                    <a:lumMod val="50000"/>
                    <a:lumOff val="50000"/>
                  </a:schemeClr>
                </a:solidFill>
                <a:latin typeface="Eurostile"/>
              </a:rPr>
              <a:t>de </a:t>
            </a:r>
            <a:r>
              <a:rPr lang="es-VE" sz="2400" dirty="0" smtClean="0">
                <a:solidFill>
                  <a:schemeClr val="tx1">
                    <a:lumMod val="50000"/>
                    <a:lumOff val="50000"/>
                  </a:schemeClr>
                </a:solidFill>
                <a:latin typeface="Eurostile"/>
              </a:rPr>
              <a:t>Procesos</a:t>
            </a:r>
          </a:p>
          <a:p>
            <a:pPr marL="342900" indent="-342900" algn="just">
              <a:buFont typeface="+mj-lt"/>
              <a:buAutoNum type="arabicPeriod"/>
            </a:pPr>
            <a:r>
              <a:rPr lang="es-VE" sz="2400" dirty="0" smtClean="0">
                <a:solidFill>
                  <a:schemeClr val="tx1">
                    <a:lumMod val="50000"/>
                    <a:lumOff val="50000"/>
                  </a:schemeClr>
                </a:solidFill>
                <a:latin typeface="Eurostile"/>
              </a:rPr>
              <a:t>Técnica </a:t>
            </a:r>
            <a:r>
              <a:rPr lang="es-VE" sz="2400" dirty="0">
                <a:solidFill>
                  <a:schemeClr val="tx1">
                    <a:lumMod val="50000"/>
                    <a:lumOff val="50000"/>
                  </a:schemeClr>
                </a:solidFill>
                <a:latin typeface="Eurostile"/>
              </a:rPr>
              <a:t>de </a:t>
            </a:r>
            <a:r>
              <a:rPr lang="es-VE" sz="2400" dirty="0" err="1" smtClean="0">
                <a:solidFill>
                  <a:schemeClr val="tx1">
                    <a:lumMod val="50000"/>
                    <a:lumOff val="50000"/>
                  </a:schemeClr>
                </a:solidFill>
                <a:latin typeface="Eurostile"/>
              </a:rPr>
              <a:t>Pomodoro</a:t>
            </a:r>
            <a:endParaRPr lang="es-VE" sz="2400" dirty="0" smtClean="0">
              <a:solidFill>
                <a:schemeClr val="tx1">
                  <a:lumMod val="50000"/>
                  <a:lumOff val="50000"/>
                </a:schemeClr>
              </a:solidFill>
              <a:latin typeface="Eurostile"/>
            </a:endParaRPr>
          </a:p>
          <a:p>
            <a:pPr marL="342900" indent="-342900" algn="just">
              <a:buFont typeface="+mj-lt"/>
              <a:buAutoNum type="arabicPeriod"/>
            </a:pPr>
            <a:r>
              <a:rPr lang="es-VE" sz="2400" dirty="0" smtClean="0">
                <a:solidFill>
                  <a:schemeClr val="tx1">
                    <a:lumMod val="50000"/>
                    <a:lumOff val="50000"/>
                  </a:schemeClr>
                </a:solidFill>
                <a:latin typeface="Eurostile"/>
              </a:rPr>
              <a:t>Mapas </a:t>
            </a:r>
            <a:r>
              <a:rPr lang="es-VE" sz="2400" dirty="0">
                <a:solidFill>
                  <a:schemeClr val="tx1">
                    <a:lumMod val="50000"/>
                    <a:lumOff val="50000"/>
                  </a:schemeClr>
                </a:solidFill>
                <a:latin typeface="Eurostile"/>
              </a:rPr>
              <a:t>de </a:t>
            </a:r>
            <a:r>
              <a:rPr lang="es-VE" sz="2400" dirty="0" smtClean="0">
                <a:solidFill>
                  <a:schemeClr val="tx1">
                    <a:lumMod val="50000"/>
                    <a:lumOff val="50000"/>
                  </a:schemeClr>
                </a:solidFill>
                <a:latin typeface="Eurostile"/>
              </a:rPr>
              <a:t>Ideas</a:t>
            </a:r>
          </a:p>
          <a:p>
            <a:pPr marL="342900" indent="-342900" algn="just">
              <a:buFont typeface="+mj-lt"/>
              <a:buAutoNum type="arabicPeriod"/>
            </a:pPr>
            <a:r>
              <a:rPr lang="es-VE" sz="2400" dirty="0" smtClean="0">
                <a:solidFill>
                  <a:schemeClr val="tx1">
                    <a:lumMod val="50000"/>
                    <a:lumOff val="50000"/>
                  </a:schemeClr>
                </a:solidFill>
                <a:latin typeface="Eurostile"/>
              </a:rPr>
              <a:t>Pensamiento </a:t>
            </a:r>
            <a:r>
              <a:rPr lang="es-VE" sz="2400" dirty="0">
                <a:solidFill>
                  <a:schemeClr val="tx1">
                    <a:lumMod val="50000"/>
                    <a:lumOff val="50000"/>
                  </a:schemeClr>
                </a:solidFill>
                <a:latin typeface="Eurostile"/>
              </a:rPr>
              <a:t>de Diseño/ </a:t>
            </a:r>
            <a:r>
              <a:rPr lang="es-VE" sz="2400" dirty="0" err="1">
                <a:solidFill>
                  <a:schemeClr val="tx1">
                    <a:lumMod val="50000"/>
                    <a:lumOff val="50000"/>
                  </a:schemeClr>
                </a:solidFill>
                <a:latin typeface="Eurostile"/>
              </a:rPr>
              <a:t>Desing</a:t>
            </a:r>
            <a:r>
              <a:rPr lang="es-VE" sz="2400" dirty="0">
                <a:solidFill>
                  <a:schemeClr val="tx1">
                    <a:lumMod val="50000"/>
                    <a:lumOff val="50000"/>
                  </a:schemeClr>
                </a:solidFill>
                <a:latin typeface="Eurostile"/>
              </a:rPr>
              <a:t> </a:t>
            </a:r>
            <a:r>
              <a:rPr lang="es-VE" sz="2400" dirty="0" err="1" smtClean="0">
                <a:solidFill>
                  <a:schemeClr val="tx1">
                    <a:lumMod val="50000"/>
                    <a:lumOff val="50000"/>
                  </a:schemeClr>
                </a:solidFill>
                <a:latin typeface="Eurostile"/>
              </a:rPr>
              <a:t>Thinking</a:t>
            </a:r>
            <a:endParaRPr lang="es-VE" sz="2400" dirty="0" smtClean="0">
              <a:solidFill>
                <a:schemeClr val="tx1">
                  <a:lumMod val="50000"/>
                  <a:lumOff val="50000"/>
                </a:schemeClr>
              </a:solidFill>
              <a:latin typeface="Eurostile"/>
            </a:endParaRPr>
          </a:p>
          <a:p>
            <a:pPr marL="342900" indent="-342900" algn="just">
              <a:buFont typeface="+mj-lt"/>
              <a:buAutoNum type="arabicPeriod"/>
            </a:pPr>
            <a:endParaRPr lang="es-VE" sz="2400" dirty="0">
              <a:solidFill>
                <a:schemeClr val="tx1">
                  <a:lumMod val="50000"/>
                  <a:lumOff val="50000"/>
                </a:schemeClr>
              </a:solidFill>
              <a:latin typeface="Eurostile"/>
            </a:endParaRPr>
          </a:p>
          <a:p>
            <a:pPr marL="342900" indent="-342900" algn="just">
              <a:buFont typeface="+mj-lt"/>
              <a:buAutoNum type="arabicPeriod"/>
            </a:pPr>
            <a:endParaRPr lang="es-VE" sz="2400" dirty="0">
              <a:solidFill>
                <a:schemeClr val="tx1">
                  <a:lumMod val="50000"/>
                  <a:lumOff val="50000"/>
                </a:schemeClr>
              </a:solidFill>
              <a:latin typeface="Eurostile"/>
            </a:endParaRPr>
          </a:p>
        </p:txBody>
      </p:sp>
    </p:spTree>
    <p:extLst>
      <p:ext uri="{BB962C8B-B14F-4D97-AF65-F5344CB8AC3E}">
        <p14:creationId xmlns:p14="http://schemas.microsoft.com/office/powerpoint/2010/main" xmlns="" val="3073339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7459" name="AutoShape 5"/>
          <p:cNvSpPr>
            <a:spLocks noChangeArrowheads="1"/>
          </p:cNvSpPr>
          <p:nvPr/>
        </p:nvSpPr>
        <p:spPr bwMode="auto">
          <a:xfrm>
            <a:off x="1187624" y="1782787"/>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7460" name="Text Box 45"/>
          <p:cNvSpPr txBox="1">
            <a:spLocks noChangeArrowheads="1"/>
          </p:cNvSpPr>
          <p:nvPr/>
        </p:nvSpPr>
        <p:spPr bwMode="auto">
          <a:xfrm>
            <a:off x="1520999" y="1628800"/>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dirty="0">
                <a:latin typeface="Eurostile" pitchFamily="34" charset="0"/>
                <a:ea typeface="굴림" pitchFamily="34" charset="-127"/>
              </a:rPr>
              <a:t>Eventos</a:t>
            </a:r>
          </a:p>
        </p:txBody>
      </p:sp>
      <p:pic>
        <p:nvPicPr>
          <p:cNvPr id="2707461" name="Picture 5" descr="start_empty"/>
          <p:cNvPicPr>
            <a:picLocks noChangeAspect="1" noChangeArrowheads="1"/>
          </p:cNvPicPr>
          <p:nvPr/>
        </p:nvPicPr>
        <p:blipFill>
          <a:blip r:embed="rId2" cstate="print"/>
          <a:srcRect/>
          <a:stretch>
            <a:fillRect/>
          </a:stretch>
        </p:blipFill>
        <p:spPr bwMode="auto">
          <a:xfrm>
            <a:off x="1692449" y="2024087"/>
            <a:ext cx="482600" cy="482600"/>
          </a:xfrm>
          <a:prstGeom prst="rect">
            <a:avLst/>
          </a:prstGeom>
          <a:noFill/>
        </p:spPr>
      </p:pic>
      <p:grpSp>
        <p:nvGrpSpPr>
          <p:cNvPr id="2" name="Group 6"/>
          <p:cNvGrpSpPr>
            <a:grpSpLocks/>
          </p:cNvGrpSpPr>
          <p:nvPr/>
        </p:nvGrpSpPr>
        <p:grpSpPr bwMode="auto">
          <a:xfrm>
            <a:off x="4024487" y="2033612"/>
            <a:ext cx="482600" cy="482600"/>
            <a:chOff x="2109" y="1888"/>
            <a:chExt cx="304" cy="304"/>
          </a:xfrm>
        </p:grpSpPr>
        <p:pic>
          <p:nvPicPr>
            <p:cNvPr id="2707463" name="Picture 7" descr="gateway_databased_exclusive"/>
            <p:cNvPicPr>
              <a:picLocks noChangeAspect="1" noChangeArrowheads="1"/>
            </p:cNvPicPr>
            <p:nvPr/>
          </p:nvPicPr>
          <p:blipFill>
            <a:blip r:embed="rId3" cstate="print"/>
            <a:srcRect/>
            <a:stretch>
              <a:fillRect/>
            </a:stretch>
          </p:blipFill>
          <p:spPr bwMode="auto">
            <a:xfrm>
              <a:off x="2109" y="1888"/>
              <a:ext cx="304" cy="304"/>
            </a:xfrm>
            <a:prstGeom prst="rect">
              <a:avLst/>
            </a:prstGeom>
            <a:noFill/>
          </p:spPr>
        </p:pic>
        <p:sp>
          <p:nvSpPr>
            <p:cNvPr id="2707464" name="Rectangle 8"/>
            <p:cNvSpPr>
              <a:spLocks noChangeArrowheads="1"/>
            </p:cNvSpPr>
            <p:nvPr/>
          </p:nvSpPr>
          <p:spPr bwMode="auto">
            <a:xfrm>
              <a:off x="2194" y="1979"/>
              <a:ext cx="136" cy="136"/>
            </a:xfrm>
            <a:prstGeom prst="rect">
              <a:avLst/>
            </a:prstGeom>
            <a:solidFill>
              <a:schemeClr val="bg1"/>
            </a:solidFill>
            <a:ln w="9525" algn="ctr">
              <a:noFill/>
              <a:miter lim="800000"/>
              <a:headEnd/>
              <a:tailEnd/>
            </a:ln>
            <a:effectLst/>
          </p:spPr>
          <p:txBody>
            <a:bodyPr wrap="none" anchor="ctr"/>
            <a:lstStyle/>
            <a:p>
              <a:endParaRPr lang="es-MX"/>
            </a:p>
          </p:txBody>
        </p:sp>
      </p:grpSp>
      <p:sp>
        <p:nvSpPr>
          <p:cNvPr id="2707465" name="AutoShape 9"/>
          <p:cNvSpPr>
            <a:spLocks noChangeArrowheads="1"/>
          </p:cNvSpPr>
          <p:nvPr/>
        </p:nvSpPr>
        <p:spPr bwMode="auto">
          <a:xfrm>
            <a:off x="6372399" y="2076475"/>
            <a:ext cx="647700" cy="360362"/>
          </a:xfrm>
          <a:prstGeom prst="roundRect">
            <a:avLst>
              <a:gd name="adj" fmla="val 16667"/>
            </a:avLst>
          </a:prstGeom>
          <a:solidFill>
            <a:schemeClr val="bg1"/>
          </a:solidFill>
          <a:ln w="9525" algn="ctr">
            <a:solidFill>
              <a:schemeClr val="tx1"/>
            </a:solidFill>
            <a:round/>
            <a:headEnd/>
            <a:tailEnd/>
          </a:ln>
          <a:effectLst/>
        </p:spPr>
        <p:txBody>
          <a:bodyPr wrap="none" anchor="ctr"/>
          <a:lstStyle/>
          <a:p>
            <a:endParaRPr lang="es-MX"/>
          </a:p>
        </p:txBody>
      </p:sp>
      <p:sp>
        <p:nvSpPr>
          <p:cNvPr id="2707466" name="AutoShape 5"/>
          <p:cNvSpPr>
            <a:spLocks noChangeArrowheads="1"/>
          </p:cNvSpPr>
          <p:nvPr/>
        </p:nvSpPr>
        <p:spPr bwMode="auto">
          <a:xfrm>
            <a:off x="3521249" y="1768500"/>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7467" name="Text Box 45"/>
          <p:cNvSpPr txBox="1">
            <a:spLocks noChangeArrowheads="1"/>
          </p:cNvSpPr>
          <p:nvPr/>
        </p:nvSpPr>
        <p:spPr bwMode="auto">
          <a:xfrm>
            <a:off x="3854624" y="1641500"/>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a:latin typeface="Eurostile" pitchFamily="34" charset="0"/>
                <a:ea typeface="굴림" pitchFamily="34" charset="-127"/>
              </a:rPr>
              <a:t>Gateway</a:t>
            </a:r>
          </a:p>
        </p:txBody>
      </p:sp>
      <p:sp>
        <p:nvSpPr>
          <p:cNvPr id="2707468" name="AutoShape 5"/>
          <p:cNvSpPr>
            <a:spLocks noChangeArrowheads="1"/>
          </p:cNvSpPr>
          <p:nvPr/>
        </p:nvSpPr>
        <p:spPr bwMode="auto">
          <a:xfrm>
            <a:off x="5902499" y="1768500"/>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7469" name="Text Box 45"/>
          <p:cNvSpPr txBox="1">
            <a:spLocks noChangeArrowheads="1"/>
          </p:cNvSpPr>
          <p:nvPr/>
        </p:nvSpPr>
        <p:spPr bwMode="auto">
          <a:xfrm>
            <a:off x="6235874" y="1641500"/>
            <a:ext cx="1001166" cy="276999"/>
          </a:xfrm>
          <a:prstGeom prst="rect">
            <a:avLst/>
          </a:prstGeom>
          <a:solidFill>
            <a:schemeClr val="bg1"/>
          </a:solidFill>
          <a:ln w="9525" algn="ctr">
            <a:noFill/>
            <a:miter lim="800000"/>
            <a:headEnd/>
            <a:tailEnd/>
          </a:ln>
        </p:spPr>
        <p:txBody>
          <a:bodyPr wrap="square">
            <a:spAutoFit/>
          </a:bodyPr>
          <a:lstStyle/>
          <a:p>
            <a:pPr>
              <a:spcBef>
                <a:spcPct val="50000"/>
              </a:spcBef>
            </a:pPr>
            <a:r>
              <a:rPr lang="en-US" sz="1200" b="1">
                <a:latin typeface="Eurostile" pitchFamily="34" charset="0"/>
                <a:ea typeface="굴림" pitchFamily="34" charset="-127"/>
              </a:rPr>
              <a:t>Actividad</a:t>
            </a:r>
          </a:p>
        </p:txBody>
      </p:sp>
      <p:sp>
        <p:nvSpPr>
          <p:cNvPr id="2707470" name="Rechthoek 3"/>
          <p:cNvSpPr>
            <a:spLocks noChangeArrowheads="1"/>
          </p:cNvSpPr>
          <p:nvPr/>
        </p:nvSpPr>
        <p:spPr bwMode="auto">
          <a:xfrm>
            <a:off x="1117228" y="2851150"/>
            <a:ext cx="2590800" cy="579438"/>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[Evento]</a:t>
            </a:r>
          </a:p>
        </p:txBody>
      </p:sp>
      <p:sp>
        <p:nvSpPr>
          <p:cNvPr id="2707471" name="Rechthoek 3"/>
          <p:cNvSpPr>
            <a:spLocks noChangeArrowheads="1"/>
          </p:cNvSpPr>
          <p:nvPr/>
        </p:nvSpPr>
        <p:spPr bwMode="auto">
          <a:xfrm>
            <a:off x="3492128" y="2846388"/>
            <a:ext cx="2590800" cy="579437"/>
          </a:xfrm>
          <a:prstGeom prst="rect">
            <a:avLst/>
          </a:prstGeom>
          <a:noFill/>
          <a:ln w="9525">
            <a:noFill/>
            <a:miter lim="800000"/>
            <a:headEnd/>
            <a:tailEnd/>
          </a:ln>
        </p:spPr>
        <p:txBody>
          <a:bodyPr>
            <a:spAutoFit/>
          </a:bodyPr>
          <a:lstStyle/>
          <a:p>
            <a:r>
              <a:rPr lang="es-ES" sz="3200" b="1" dirty="0">
                <a:solidFill>
                  <a:schemeClr val="accent4">
                    <a:lumMod val="75000"/>
                  </a:schemeClr>
                </a:solidFill>
                <a:latin typeface="Eurostile" pitchFamily="34" charset="0"/>
              </a:rPr>
              <a:t>[Gateway]</a:t>
            </a:r>
          </a:p>
        </p:txBody>
      </p:sp>
      <p:sp>
        <p:nvSpPr>
          <p:cNvPr id="2707472" name="Rechthoek 3"/>
          <p:cNvSpPr>
            <a:spLocks noChangeArrowheads="1"/>
          </p:cNvSpPr>
          <p:nvPr/>
        </p:nvSpPr>
        <p:spPr bwMode="auto">
          <a:xfrm>
            <a:off x="5941640" y="2851150"/>
            <a:ext cx="2590800" cy="579438"/>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[Actividad]</a:t>
            </a:r>
          </a:p>
        </p:txBody>
      </p:sp>
      <p:sp>
        <p:nvSpPr>
          <p:cNvPr id="2707473" name="Rechthoek 3"/>
          <p:cNvSpPr>
            <a:spLocks noChangeArrowheads="1"/>
          </p:cNvSpPr>
          <p:nvPr/>
        </p:nvSpPr>
        <p:spPr bwMode="auto">
          <a:xfrm>
            <a:off x="1188739" y="3732213"/>
            <a:ext cx="6551613" cy="1754326"/>
          </a:xfrm>
          <a:prstGeom prst="rect">
            <a:avLst/>
          </a:prstGeom>
          <a:noFill/>
          <a:ln w="9525">
            <a:noFill/>
            <a:miter lim="800000"/>
            <a:headEnd/>
            <a:tailEnd/>
          </a:ln>
        </p:spPr>
        <p:txBody>
          <a:bodyPr>
            <a:spAutoFit/>
          </a:bodyPr>
          <a:lstStyle/>
          <a:p>
            <a:pPr algn="just"/>
            <a:r>
              <a:rPr lang="es-ES" dirty="0">
                <a:solidFill>
                  <a:srgbClr val="757575"/>
                </a:solidFill>
                <a:latin typeface="Eurostile" pitchFamily="34" charset="0"/>
              </a:rPr>
              <a:t>Una gateway (pasarela, bifurcación o compuerta) se representa por la típica figura de diamante y se usa para controlar la divergencia o convergencia de la secuencia de flujo. Así, esto </a:t>
            </a:r>
            <a:r>
              <a:rPr lang="es-ES" b="1" dirty="0">
                <a:solidFill>
                  <a:schemeClr val="accent4">
                    <a:lumMod val="75000"/>
                  </a:schemeClr>
                </a:solidFill>
                <a:latin typeface="Eurostile" pitchFamily="34" charset="0"/>
              </a:rPr>
              <a:t>determina las tradicionales decisiones</a:t>
            </a:r>
            <a:r>
              <a:rPr lang="es-ES" dirty="0">
                <a:solidFill>
                  <a:srgbClr val="757575"/>
                </a:solidFill>
                <a:latin typeface="Eurostile" pitchFamily="34" charset="0"/>
              </a:rPr>
              <a:t>, así como la creación de nuevos caminos, la fusión de estos o la unión. Los marcadores internos indicarán el tipo de control de comportamiento.</a:t>
            </a:r>
          </a:p>
        </p:txBody>
      </p:sp>
      <p:sp>
        <p:nvSpPr>
          <p:cNvPr id="1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flujo - </a:t>
            </a:r>
            <a:r>
              <a:rPr lang="es-ES_tradnl" dirty="0" err="1" smtClean="0">
                <a:solidFill>
                  <a:schemeClr val="accent4">
                    <a:lumMod val="40000"/>
                    <a:lumOff val="60000"/>
                  </a:schemeClr>
                </a:solidFill>
              </a:rPr>
              <a:t>gateway</a:t>
            </a:r>
            <a:endParaRPr lang="es-ES" dirty="0">
              <a:solidFill>
                <a:schemeClr val="accent4">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7470"/>
                                        </p:tgtEl>
                                        <p:attrNameLst>
                                          <p:attrName>style.visibility</p:attrName>
                                        </p:attrNameLst>
                                      </p:cBhvr>
                                      <p:to>
                                        <p:strVal val="visible"/>
                                      </p:to>
                                    </p:set>
                                    <p:animEffect transition="in" filter="fade">
                                      <p:cBhvr>
                                        <p:cTn id="7" dur="2000"/>
                                        <p:tgtEl>
                                          <p:spTgt spid="27074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07471"/>
                                        </p:tgtEl>
                                        <p:attrNameLst>
                                          <p:attrName>style.visibility</p:attrName>
                                        </p:attrNameLst>
                                      </p:cBhvr>
                                      <p:to>
                                        <p:strVal val="visible"/>
                                      </p:to>
                                    </p:set>
                                    <p:animEffect transition="in" filter="fade">
                                      <p:cBhvr>
                                        <p:cTn id="12" dur="2000"/>
                                        <p:tgtEl>
                                          <p:spTgt spid="27074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07472"/>
                                        </p:tgtEl>
                                        <p:attrNameLst>
                                          <p:attrName>style.visibility</p:attrName>
                                        </p:attrNameLst>
                                      </p:cBhvr>
                                      <p:to>
                                        <p:strVal val="visible"/>
                                      </p:to>
                                    </p:set>
                                    <p:animEffect transition="in" filter="fade">
                                      <p:cBhvr>
                                        <p:cTn id="17" dur="2000"/>
                                        <p:tgtEl>
                                          <p:spTgt spid="27074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07473"/>
                                        </p:tgtEl>
                                        <p:attrNameLst>
                                          <p:attrName>style.visibility</p:attrName>
                                        </p:attrNameLst>
                                      </p:cBhvr>
                                      <p:to>
                                        <p:strVal val="visible"/>
                                      </p:to>
                                    </p:set>
                                    <p:animEffect transition="in" filter="fade">
                                      <p:cBhvr>
                                        <p:cTn id="22" dur="2000"/>
                                        <p:tgtEl>
                                          <p:spTgt spid="2707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7470" grpId="0"/>
      <p:bldP spid="2707471" grpId="0"/>
      <p:bldP spid="2707472" grpId="0"/>
      <p:bldP spid="270747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754758" y="980728"/>
            <a:ext cx="482600" cy="482600"/>
            <a:chOff x="2109" y="1888"/>
            <a:chExt cx="304" cy="304"/>
          </a:xfrm>
        </p:grpSpPr>
        <p:pic>
          <p:nvPicPr>
            <p:cNvPr id="2707463" name="Picture 7" descr="gateway_databased_exclusive"/>
            <p:cNvPicPr>
              <a:picLocks noChangeAspect="1" noChangeArrowheads="1"/>
            </p:cNvPicPr>
            <p:nvPr/>
          </p:nvPicPr>
          <p:blipFill>
            <a:blip r:embed="rId2" cstate="print"/>
            <a:srcRect/>
            <a:stretch>
              <a:fillRect/>
            </a:stretch>
          </p:blipFill>
          <p:spPr bwMode="auto">
            <a:xfrm>
              <a:off x="2109" y="1888"/>
              <a:ext cx="304" cy="304"/>
            </a:xfrm>
            <a:prstGeom prst="rect">
              <a:avLst/>
            </a:prstGeom>
            <a:noFill/>
          </p:spPr>
        </p:pic>
        <p:sp>
          <p:nvSpPr>
            <p:cNvPr id="2707464" name="Rectangle 8"/>
            <p:cNvSpPr>
              <a:spLocks noChangeArrowheads="1"/>
            </p:cNvSpPr>
            <p:nvPr/>
          </p:nvSpPr>
          <p:spPr bwMode="auto">
            <a:xfrm>
              <a:off x="2194" y="1979"/>
              <a:ext cx="136" cy="136"/>
            </a:xfrm>
            <a:prstGeom prst="rect">
              <a:avLst/>
            </a:prstGeom>
            <a:solidFill>
              <a:schemeClr val="bg1"/>
            </a:solidFill>
            <a:ln w="9525" algn="ctr">
              <a:noFill/>
              <a:miter lim="800000"/>
              <a:headEnd/>
              <a:tailEnd/>
            </a:ln>
            <a:effectLst/>
          </p:spPr>
          <p:txBody>
            <a:bodyPr wrap="none" anchor="ctr"/>
            <a:lstStyle/>
            <a:p>
              <a:endParaRPr lang="es-MX"/>
            </a:p>
          </p:txBody>
        </p:sp>
      </p:grpSp>
      <p:sp>
        <p:nvSpPr>
          <p:cNvPr id="2707466" name="AutoShape 5"/>
          <p:cNvSpPr>
            <a:spLocks noChangeArrowheads="1"/>
          </p:cNvSpPr>
          <p:nvPr/>
        </p:nvSpPr>
        <p:spPr bwMode="auto">
          <a:xfrm>
            <a:off x="251520" y="764704"/>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7471" name="Rechthoek 3"/>
          <p:cNvSpPr>
            <a:spLocks noChangeArrowheads="1"/>
          </p:cNvSpPr>
          <p:nvPr/>
        </p:nvSpPr>
        <p:spPr bwMode="auto">
          <a:xfrm>
            <a:off x="107504" y="1662689"/>
            <a:ext cx="2376264" cy="553998"/>
          </a:xfrm>
          <a:prstGeom prst="rect">
            <a:avLst/>
          </a:prstGeom>
          <a:noFill/>
          <a:ln w="9525">
            <a:noFill/>
            <a:miter lim="800000"/>
            <a:headEnd/>
            <a:tailEnd/>
          </a:ln>
        </p:spPr>
        <p:txBody>
          <a:bodyPr wrap="square">
            <a:spAutoFit/>
          </a:bodyPr>
          <a:lstStyle/>
          <a:p>
            <a:r>
              <a:rPr lang="es-ES" sz="3000" b="1" dirty="0">
                <a:solidFill>
                  <a:schemeClr val="accent4">
                    <a:lumMod val="75000"/>
                  </a:schemeClr>
                </a:solidFill>
                <a:latin typeface="Eurostile" pitchFamily="34" charset="0"/>
              </a:rPr>
              <a:t>[Gateway]</a:t>
            </a:r>
          </a:p>
        </p:txBody>
      </p:sp>
      <p:sp>
        <p:nvSpPr>
          <p:cNvPr id="1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flujo-</a:t>
            </a:r>
            <a:r>
              <a:rPr lang="es-ES_tradnl" dirty="0" err="1" smtClean="0">
                <a:solidFill>
                  <a:schemeClr val="accent4">
                    <a:lumMod val="40000"/>
                    <a:lumOff val="60000"/>
                  </a:schemeClr>
                </a:solidFill>
              </a:rPr>
              <a:t>gateway</a:t>
            </a:r>
            <a:endParaRPr lang="es-ES" dirty="0">
              <a:solidFill>
                <a:schemeClr val="accent4">
                  <a:lumMod val="40000"/>
                  <a:lumOff val="60000"/>
                </a:schemeClr>
              </a:solidFill>
            </a:endParaRPr>
          </a:p>
        </p:txBody>
      </p:sp>
      <p:pic>
        <p:nvPicPr>
          <p:cNvPr id="3" name="2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2508" y="2216686"/>
            <a:ext cx="7089972" cy="3876609"/>
          </a:xfrm>
          <a:prstGeom prst="rect">
            <a:avLst/>
          </a:prstGeom>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0075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7471"/>
                                        </p:tgtEl>
                                        <p:attrNameLst>
                                          <p:attrName>style.visibility</p:attrName>
                                        </p:attrNameLst>
                                      </p:cBhvr>
                                      <p:to>
                                        <p:strVal val="visible"/>
                                      </p:to>
                                    </p:set>
                                    <p:animEffect transition="in" filter="fade">
                                      <p:cBhvr>
                                        <p:cTn id="7" dur="2000"/>
                                        <p:tgtEl>
                                          <p:spTgt spid="2707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747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8483" name="AutoShape 5"/>
          <p:cNvSpPr>
            <a:spLocks noChangeArrowheads="1"/>
          </p:cNvSpPr>
          <p:nvPr/>
        </p:nvSpPr>
        <p:spPr bwMode="auto">
          <a:xfrm>
            <a:off x="1187624" y="1782787"/>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8484" name="Text Box 45"/>
          <p:cNvSpPr txBox="1">
            <a:spLocks noChangeArrowheads="1"/>
          </p:cNvSpPr>
          <p:nvPr/>
        </p:nvSpPr>
        <p:spPr bwMode="auto">
          <a:xfrm>
            <a:off x="1520999" y="1628800"/>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dirty="0">
                <a:latin typeface="Eurostile" pitchFamily="34" charset="0"/>
                <a:ea typeface="굴림" pitchFamily="34" charset="-127"/>
              </a:rPr>
              <a:t>Eventos</a:t>
            </a:r>
          </a:p>
        </p:txBody>
      </p:sp>
      <p:pic>
        <p:nvPicPr>
          <p:cNvPr id="2708485" name="Picture 5" descr="start_empty"/>
          <p:cNvPicPr>
            <a:picLocks noChangeAspect="1" noChangeArrowheads="1"/>
          </p:cNvPicPr>
          <p:nvPr/>
        </p:nvPicPr>
        <p:blipFill>
          <a:blip r:embed="rId2" cstate="print"/>
          <a:srcRect/>
          <a:stretch>
            <a:fillRect/>
          </a:stretch>
        </p:blipFill>
        <p:spPr bwMode="auto">
          <a:xfrm>
            <a:off x="1692449" y="2024087"/>
            <a:ext cx="482600" cy="482600"/>
          </a:xfrm>
          <a:prstGeom prst="rect">
            <a:avLst/>
          </a:prstGeom>
          <a:noFill/>
        </p:spPr>
      </p:pic>
      <p:grpSp>
        <p:nvGrpSpPr>
          <p:cNvPr id="2" name="Group 6"/>
          <p:cNvGrpSpPr>
            <a:grpSpLocks/>
          </p:cNvGrpSpPr>
          <p:nvPr/>
        </p:nvGrpSpPr>
        <p:grpSpPr bwMode="auto">
          <a:xfrm>
            <a:off x="4024487" y="2033612"/>
            <a:ext cx="482600" cy="482600"/>
            <a:chOff x="2109" y="1888"/>
            <a:chExt cx="304" cy="304"/>
          </a:xfrm>
        </p:grpSpPr>
        <p:pic>
          <p:nvPicPr>
            <p:cNvPr id="2708487" name="Picture 7" descr="gateway_databased_exclusive"/>
            <p:cNvPicPr>
              <a:picLocks noChangeAspect="1" noChangeArrowheads="1"/>
            </p:cNvPicPr>
            <p:nvPr/>
          </p:nvPicPr>
          <p:blipFill>
            <a:blip r:embed="rId3" cstate="print"/>
            <a:srcRect/>
            <a:stretch>
              <a:fillRect/>
            </a:stretch>
          </p:blipFill>
          <p:spPr bwMode="auto">
            <a:xfrm>
              <a:off x="2109" y="1888"/>
              <a:ext cx="304" cy="304"/>
            </a:xfrm>
            <a:prstGeom prst="rect">
              <a:avLst/>
            </a:prstGeom>
            <a:noFill/>
          </p:spPr>
        </p:pic>
        <p:sp>
          <p:nvSpPr>
            <p:cNvPr id="2708488" name="Rectangle 8"/>
            <p:cNvSpPr>
              <a:spLocks noChangeArrowheads="1"/>
            </p:cNvSpPr>
            <p:nvPr/>
          </p:nvSpPr>
          <p:spPr bwMode="auto">
            <a:xfrm>
              <a:off x="2194" y="1979"/>
              <a:ext cx="136" cy="136"/>
            </a:xfrm>
            <a:prstGeom prst="rect">
              <a:avLst/>
            </a:prstGeom>
            <a:solidFill>
              <a:schemeClr val="bg1"/>
            </a:solidFill>
            <a:ln w="9525" algn="ctr">
              <a:noFill/>
              <a:miter lim="800000"/>
              <a:headEnd/>
              <a:tailEnd/>
            </a:ln>
            <a:effectLst/>
          </p:spPr>
          <p:txBody>
            <a:bodyPr wrap="none" anchor="ctr"/>
            <a:lstStyle/>
            <a:p>
              <a:endParaRPr lang="es-MX"/>
            </a:p>
          </p:txBody>
        </p:sp>
      </p:grpSp>
      <p:sp>
        <p:nvSpPr>
          <p:cNvPr id="2708489" name="AutoShape 9"/>
          <p:cNvSpPr>
            <a:spLocks noChangeArrowheads="1"/>
          </p:cNvSpPr>
          <p:nvPr/>
        </p:nvSpPr>
        <p:spPr bwMode="auto">
          <a:xfrm>
            <a:off x="6372399" y="2076475"/>
            <a:ext cx="647700" cy="360362"/>
          </a:xfrm>
          <a:prstGeom prst="roundRect">
            <a:avLst>
              <a:gd name="adj" fmla="val 16667"/>
            </a:avLst>
          </a:prstGeom>
          <a:solidFill>
            <a:schemeClr val="bg1"/>
          </a:solidFill>
          <a:ln w="9525" algn="ctr">
            <a:solidFill>
              <a:schemeClr val="tx1"/>
            </a:solidFill>
            <a:round/>
            <a:headEnd/>
            <a:tailEnd/>
          </a:ln>
          <a:effectLst/>
        </p:spPr>
        <p:txBody>
          <a:bodyPr wrap="none" anchor="ctr"/>
          <a:lstStyle/>
          <a:p>
            <a:endParaRPr lang="es-MX"/>
          </a:p>
        </p:txBody>
      </p:sp>
      <p:sp>
        <p:nvSpPr>
          <p:cNvPr id="2708490" name="AutoShape 5"/>
          <p:cNvSpPr>
            <a:spLocks noChangeArrowheads="1"/>
          </p:cNvSpPr>
          <p:nvPr/>
        </p:nvSpPr>
        <p:spPr bwMode="auto">
          <a:xfrm>
            <a:off x="3521249" y="1768500"/>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8491" name="Text Box 45"/>
          <p:cNvSpPr txBox="1">
            <a:spLocks noChangeArrowheads="1"/>
          </p:cNvSpPr>
          <p:nvPr/>
        </p:nvSpPr>
        <p:spPr bwMode="auto">
          <a:xfrm>
            <a:off x="3854624" y="1641500"/>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a:latin typeface="Eurostile" pitchFamily="34" charset="0"/>
                <a:ea typeface="굴림" pitchFamily="34" charset="-127"/>
              </a:rPr>
              <a:t>Gateway</a:t>
            </a:r>
          </a:p>
        </p:txBody>
      </p:sp>
      <p:sp>
        <p:nvSpPr>
          <p:cNvPr id="2708492" name="AutoShape 5"/>
          <p:cNvSpPr>
            <a:spLocks noChangeArrowheads="1"/>
          </p:cNvSpPr>
          <p:nvPr/>
        </p:nvSpPr>
        <p:spPr bwMode="auto">
          <a:xfrm>
            <a:off x="5902499" y="1768500"/>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8493" name="Text Box 45"/>
          <p:cNvSpPr txBox="1">
            <a:spLocks noChangeArrowheads="1"/>
          </p:cNvSpPr>
          <p:nvPr/>
        </p:nvSpPr>
        <p:spPr bwMode="auto">
          <a:xfrm>
            <a:off x="6235874" y="1641500"/>
            <a:ext cx="1000422" cy="276999"/>
          </a:xfrm>
          <a:prstGeom prst="rect">
            <a:avLst/>
          </a:prstGeom>
          <a:solidFill>
            <a:schemeClr val="bg1"/>
          </a:solidFill>
          <a:ln w="9525" algn="ctr">
            <a:noFill/>
            <a:miter lim="800000"/>
            <a:headEnd/>
            <a:tailEnd/>
          </a:ln>
        </p:spPr>
        <p:txBody>
          <a:bodyPr wrap="square">
            <a:spAutoFit/>
          </a:bodyPr>
          <a:lstStyle/>
          <a:p>
            <a:pPr>
              <a:spcBef>
                <a:spcPct val="50000"/>
              </a:spcBef>
            </a:pPr>
            <a:r>
              <a:rPr lang="en-US" sz="1200" b="1">
                <a:latin typeface="Eurostile" pitchFamily="34" charset="0"/>
                <a:ea typeface="굴림" pitchFamily="34" charset="-127"/>
              </a:rPr>
              <a:t>Actividad</a:t>
            </a:r>
          </a:p>
        </p:txBody>
      </p:sp>
      <p:sp>
        <p:nvSpPr>
          <p:cNvPr id="2708494" name="Rechthoek 3"/>
          <p:cNvSpPr>
            <a:spLocks noChangeArrowheads="1"/>
          </p:cNvSpPr>
          <p:nvPr/>
        </p:nvSpPr>
        <p:spPr bwMode="auto">
          <a:xfrm>
            <a:off x="1045220" y="2851150"/>
            <a:ext cx="2590800" cy="579438"/>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[Evento]</a:t>
            </a:r>
          </a:p>
        </p:txBody>
      </p:sp>
      <p:sp>
        <p:nvSpPr>
          <p:cNvPr id="2708495" name="Rechthoek 3"/>
          <p:cNvSpPr>
            <a:spLocks noChangeArrowheads="1"/>
          </p:cNvSpPr>
          <p:nvPr/>
        </p:nvSpPr>
        <p:spPr bwMode="auto">
          <a:xfrm>
            <a:off x="3420120" y="2846388"/>
            <a:ext cx="2590800" cy="579437"/>
          </a:xfrm>
          <a:prstGeom prst="rect">
            <a:avLst/>
          </a:prstGeom>
          <a:noFill/>
          <a:ln w="9525">
            <a:noFill/>
            <a:miter lim="800000"/>
            <a:headEnd/>
            <a:tailEnd/>
          </a:ln>
        </p:spPr>
        <p:txBody>
          <a:bodyPr>
            <a:spAutoFit/>
          </a:bodyPr>
          <a:lstStyle/>
          <a:p>
            <a:r>
              <a:rPr lang="es-ES" sz="3200" dirty="0">
                <a:solidFill>
                  <a:schemeClr val="accent4">
                    <a:lumMod val="75000"/>
                  </a:schemeClr>
                </a:solidFill>
                <a:latin typeface="Eurostile" pitchFamily="34" charset="0"/>
              </a:rPr>
              <a:t>[Gateway]</a:t>
            </a:r>
          </a:p>
        </p:txBody>
      </p:sp>
      <p:sp>
        <p:nvSpPr>
          <p:cNvPr id="2708496" name="Rechthoek 3"/>
          <p:cNvSpPr>
            <a:spLocks noChangeArrowheads="1"/>
          </p:cNvSpPr>
          <p:nvPr/>
        </p:nvSpPr>
        <p:spPr bwMode="auto">
          <a:xfrm>
            <a:off x="5869632" y="2851150"/>
            <a:ext cx="2590800" cy="579438"/>
          </a:xfrm>
          <a:prstGeom prst="rect">
            <a:avLst/>
          </a:prstGeom>
          <a:noFill/>
          <a:ln w="9525">
            <a:noFill/>
            <a:miter lim="800000"/>
            <a:headEnd/>
            <a:tailEnd/>
          </a:ln>
        </p:spPr>
        <p:txBody>
          <a:bodyPr>
            <a:spAutoFit/>
          </a:bodyPr>
          <a:lstStyle/>
          <a:p>
            <a:r>
              <a:rPr lang="es-ES" sz="3200" b="1" dirty="0">
                <a:solidFill>
                  <a:schemeClr val="accent4">
                    <a:lumMod val="75000"/>
                  </a:schemeClr>
                </a:solidFill>
                <a:latin typeface="Eurostile" pitchFamily="34" charset="0"/>
              </a:rPr>
              <a:t>[Actividad]</a:t>
            </a:r>
          </a:p>
        </p:txBody>
      </p:sp>
      <p:sp>
        <p:nvSpPr>
          <p:cNvPr id="2708497" name="Rechthoek 3"/>
          <p:cNvSpPr>
            <a:spLocks noChangeArrowheads="1"/>
          </p:cNvSpPr>
          <p:nvPr/>
        </p:nvSpPr>
        <p:spPr bwMode="auto">
          <a:xfrm>
            <a:off x="1187624" y="3732213"/>
            <a:ext cx="6551613" cy="1477328"/>
          </a:xfrm>
          <a:prstGeom prst="rect">
            <a:avLst/>
          </a:prstGeom>
          <a:noFill/>
          <a:ln w="9525">
            <a:noFill/>
            <a:miter lim="800000"/>
            <a:headEnd/>
            <a:tailEnd/>
          </a:ln>
        </p:spPr>
        <p:txBody>
          <a:bodyPr>
            <a:spAutoFit/>
          </a:bodyPr>
          <a:lstStyle/>
          <a:p>
            <a:pPr algn="just">
              <a:spcAft>
                <a:spcPts val="1388"/>
              </a:spcAft>
            </a:pPr>
            <a:r>
              <a:rPr lang="es-ES" dirty="0">
                <a:solidFill>
                  <a:srgbClr val="757575"/>
                </a:solidFill>
                <a:latin typeface="Eurostile" pitchFamily="34" charset="0"/>
              </a:rPr>
              <a:t>Una actividad se representa con un rectángulo redondeado y es un </a:t>
            </a:r>
            <a:r>
              <a:rPr lang="es-ES" b="1" dirty="0">
                <a:solidFill>
                  <a:srgbClr val="92D050"/>
                </a:solidFill>
                <a:latin typeface="Eurostile" pitchFamily="34" charset="0"/>
              </a:rPr>
              <a:t>término genérico para el trabajo que hace una compañía. </a:t>
            </a:r>
            <a:r>
              <a:rPr lang="es-ES" dirty="0">
                <a:solidFill>
                  <a:srgbClr val="757575"/>
                </a:solidFill>
                <a:latin typeface="Eurostile" pitchFamily="34" charset="0"/>
              </a:rPr>
              <a:t>Una actividad puede ser atómica o compuesta. Los tipos que hay son: Tarea y Sub-Proceso. El Sub-Proceso se distingue por una pequeña marca de suma en la parte central inferior de la figura.</a:t>
            </a:r>
          </a:p>
        </p:txBody>
      </p:sp>
      <p:sp>
        <p:nvSpPr>
          <p:cNvPr id="1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flujo-Actividad</a:t>
            </a:r>
            <a:endParaRPr lang="es-ES" dirty="0">
              <a:solidFill>
                <a:schemeClr val="accent4">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8494"/>
                                        </p:tgtEl>
                                        <p:attrNameLst>
                                          <p:attrName>style.visibility</p:attrName>
                                        </p:attrNameLst>
                                      </p:cBhvr>
                                      <p:to>
                                        <p:strVal val="visible"/>
                                      </p:to>
                                    </p:set>
                                    <p:animEffect transition="in" filter="fade">
                                      <p:cBhvr>
                                        <p:cTn id="7" dur="2000"/>
                                        <p:tgtEl>
                                          <p:spTgt spid="27084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08495"/>
                                        </p:tgtEl>
                                        <p:attrNameLst>
                                          <p:attrName>style.visibility</p:attrName>
                                        </p:attrNameLst>
                                      </p:cBhvr>
                                      <p:to>
                                        <p:strVal val="visible"/>
                                      </p:to>
                                    </p:set>
                                    <p:animEffect transition="in" filter="fade">
                                      <p:cBhvr>
                                        <p:cTn id="12" dur="2000"/>
                                        <p:tgtEl>
                                          <p:spTgt spid="2708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08496"/>
                                        </p:tgtEl>
                                        <p:attrNameLst>
                                          <p:attrName>style.visibility</p:attrName>
                                        </p:attrNameLst>
                                      </p:cBhvr>
                                      <p:to>
                                        <p:strVal val="visible"/>
                                      </p:to>
                                    </p:set>
                                    <p:animEffect transition="in" filter="fade">
                                      <p:cBhvr>
                                        <p:cTn id="17" dur="2000"/>
                                        <p:tgtEl>
                                          <p:spTgt spid="27084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08497"/>
                                        </p:tgtEl>
                                        <p:attrNameLst>
                                          <p:attrName>style.visibility</p:attrName>
                                        </p:attrNameLst>
                                      </p:cBhvr>
                                      <p:to>
                                        <p:strVal val="visible"/>
                                      </p:to>
                                    </p:set>
                                    <p:animEffect transition="in" filter="fade">
                                      <p:cBhvr>
                                        <p:cTn id="22" dur="2000"/>
                                        <p:tgtEl>
                                          <p:spTgt spid="270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8494" grpId="0"/>
      <p:bldP spid="2708495" grpId="0"/>
      <p:bldP spid="2708496" grpId="0"/>
      <p:bldP spid="270849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8489" name="AutoShape 9"/>
          <p:cNvSpPr>
            <a:spLocks noChangeArrowheads="1"/>
          </p:cNvSpPr>
          <p:nvPr/>
        </p:nvSpPr>
        <p:spPr bwMode="auto">
          <a:xfrm>
            <a:off x="721420" y="1199679"/>
            <a:ext cx="647700" cy="360362"/>
          </a:xfrm>
          <a:prstGeom prst="roundRect">
            <a:avLst>
              <a:gd name="adj" fmla="val 16667"/>
            </a:avLst>
          </a:prstGeom>
          <a:solidFill>
            <a:schemeClr val="bg1"/>
          </a:solidFill>
          <a:ln w="9525" algn="ctr">
            <a:solidFill>
              <a:schemeClr val="tx1"/>
            </a:solidFill>
            <a:round/>
            <a:headEnd/>
            <a:tailEnd/>
          </a:ln>
          <a:effectLst/>
        </p:spPr>
        <p:txBody>
          <a:bodyPr wrap="none" anchor="ctr"/>
          <a:lstStyle/>
          <a:p>
            <a:endParaRPr lang="es-MX"/>
          </a:p>
        </p:txBody>
      </p:sp>
      <p:sp>
        <p:nvSpPr>
          <p:cNvPr id="2708492" name="AutoShape 5"/>
          <p:cNvSpPr>
            <a:spLocks noChangeArrowheads="1"/>
          </p:cNvSpPr>
          <p:nvPr/>
        </p:nvSpPr>
        <p:spPr bwMode="auto">
          <a:xfrm>
            <a:off x="251520" y="891704"/>
            <a:ext cx="1550988" cy="927100"/>
          </a:xfrm>
          <a:prstGeom prst="roundRect">
            <a:avLst>
              <a:gd name="adj" fmla="val 16667"/>
            </a:avLst>
          </a:prstGeom>
          <a:noFill/>
          <a:ln w="19050" algn="ctr">
            <a:solidFill>
              <a:schemeClr val="accent3"/>
            </a:solidFill>
            <a:round/>
            <a:headEnd/>
            <a:tailEnd/>
          </a:ln>
        </p:spPr>
        <p:txBody>
          <a:bodyPr wrap="none" anchor="ctr"/>
          <a:lstStyle/>
          <a:p>
            <a:pPr algn="l">
              <a:spcBef>
                <a:spcPct val="50000"/>
              </a:spcBef>
            </a:pPr>
            <a:endParaRPr lang="es-VE" sz="1800" i="1">
              <a:ea typeface="굴림" pitchFamily="34" charset="-127"/>
            </a:endParaRPr>
          </a:p>
        </p:txBody>
      </p:sp>
      <p:sp>
        <p:nvSpPr>
          <p:cNvPr id="2708493" name="Text Box 45"/>
          <p:cNvSpPr txBox="1">
            <a:spLocks noChangeArrowheads="1"/>
          </p:cNvSpPr>
          <p:nvPr/>
        </p:nvSpPr>
        <p:spPr bwMode="auto">
          <a:xfrm>
            <a:off x="584895" y="764704"/>
            <a:ext cx="1000422" cy="276999"/>
          </a:xfrm>
          <a:prstGeom prst="rect">
            <a:avLst/>
          </a:prstGeom>
          <a:solidFill>
            <a:schemeClr val="bg1"/>
          </a:solidFill>
          <a:ln w="9525" algn="ctr">
            <a:noFill/>
            <a:miter lim="800000"/>
            <a:headEnd/>
            <a:tailEnd/>
          </a:ln>
        </p:spPr>
        <p:txBody>
          <a:bodyPr wrap="square">
            <a:spAutoFit/>
          </a:bodyPr>
          <a:lstStyle/>
          <a:p>
            <a:pPr>
              <a:spcBef>
                <a:spcPct val="50000"/>
              </a:spcBef>
            </a:pPr>
            <a:r>
              <a:rPr lang="en-US" sz="1200" b="1">
                <a:latin typeface="Eurostile" pitchFamily="34" charset="0"/>
                <a:ea typeface="굴림" pitchFamily="34" charset="-127"/>
              </a:rPr>
              <a:t>Actividad</a:t>
            </a:r>
          </a:p>
        </p:txBody>
      </p:sp>
      <p:sp>
        <p:nvSpPr>
          <p:cNvPr id="2708496" name="Rechthoek 3"/>
          <p:cNvSpPr>
            <a:spLocks noChangeArrowheads="1"/>
          </p:cNvSpPr>
          <p:nvPr/>
        </p:nvSpPr>
        <p:spPr bwMode="auto">
          <a:xfrm>
            <a:off x="253008" y="1974354"/>
            <a:ext cx="2590800" cy="579438"/>
          </a:xfrm>
          <a:prstGeom prst="rect">
            <a:avLst/>
          </a:prstGeom>
          <a:noFill/>
          <a:ln w="9525">
            <a:noFill/>
            <a:miter lim="800000"/>
            <a:headEnd/>
            <a:tailEnd/>
          </a:ln>
        </p:spPr>
        <p:txBody>
          <a:bodyPr>
            <a:spAutoFit/>
          </a:bodyPr>
          <a:lstStyle/>
          <a:p>
            <a:r>
              <a:rPr lang="es-ES" sz="3200" b="1" dirty="0">
                <a:solidFill>
                  <a:schemeClr val="accent4">
                    <a:lumMod val="75000"/>
                  </a:schemeClr>
                </a:solidFill>
                <a:latin typeface="Eurostile" pitchFamily="34" charset="0"/>
              </a:rPr>
              <a:t>[Actividad]</a:t>
            </a:r>
          </a:p>
        </p:txBody>
      </p:sp>
      <p:sp>
        <p:nvSpPr>
          <p:cNvPr id="1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flujo-Actividad</a:t>
            </a:r>
            <a:endParaRPr lang="es-ES" dirty="0">
              <a:solidFill>
                <a:schemeClr val="accent4">
                  <a:lumMod val="40000"/>
                  <a:lumOff val="60000"/>
                </a:schemeClr>
              </a:solidFill>
            </a:endParaRPr>
          </a:p>
        </p:txBody>
      </p:sp>
      <p:pic>
        <p:nvPicPr>
          <p:cNvPr id="2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3579" y="2708920"/>
            <a:ext cx="8485707" cy="2505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9886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8496"/>
                                        </p:tgtEl>
                                        <p:attrNameLst>
                                          <p:attrName>style.visibility</p:attrName>
                                        </p:attrNameLst>
                                      </p:cBhvr>
                                      <p:to>
                                        <p:strVal val="visible"/>
                                      </p:to>
                                    </p:set>
                                    <p:animEffect transition="in" filter="fade">
                                      <p:cBhvr>
                                        <p:cTn id="7" dur="2000"/>
                                        <p:tgtEl>
                                          <p:spTgt spid="2708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849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9507" name="AutoShape 5"/>
          <p:cNvSpPr>
            <a:spLocks noChangeArrowheads="1"/>
          </p:cNvSpPr>
          <p:nvPr/>
        </p:nvSpPr>
        <p:spPr bwMode="auto">
          <a:xfrm>
            <a:off x="1184275" y="1781820"/>
            <a:ext cx="1550988" cy="927100"/>
          </a:xfrm>
          <a:prstGeom prst="roundRect">
            <a:avLst>
              <a:gd name="adj" fmla="val 16667"/>
            </a:avLst>
          </a:prstGeom>
          <a:noFill/>
          <a:ln w="19050" algn="ctr">
            <a:solidFill>
              <a:schemeClr val="accent3"/>
            </a:solidFill>
            <a:round/>
            <a:headEnd/>
            <a:tailEnd/>
          </a:ln>
        </p:spPr>
        <p:txBody>
          <a:bodyPr wrap="none" anchor="ctr"/>
          <a:lstStyle/>
          <a:p>
            <a:pPr>
              <a:spcBef>
                <a:spcPct val="50000"/>
              </a:spcBef>
            </a:pPr>
            <a:endParaRPr lang="es-VE" i="1">
              <a:ea typeface="굴림" pitchFamily="34" charset="-127"/>
            </a:endParaRPr>
          </a:p>
        </p:txBody>
      </p:sp>
      <p:sp>
        <p:nvSpPr>
          <p:cNvPr id="2709508" name="Text Box 45"/>
          <p:cNvSpPr txBox="1">
            <a:spLocks noChangeArrowheads="1"/>
          </p:cNvSpPr>
          <p:nvPr/>
        </p:nvSpPr>
        <p:spPr bwMode="auto">
          <a:xfrm>
            <a:off x="1517650" y="1627833"/>
            <a:ext cx="966118" cy="276999"/>
          </a:xfrm>
          <a:prstGeom prst="rect">
            <a:avLst/>
          </a:prstGeom>
          <a:solidFill>
            <a:schemeClr val="bg1"/>
          </a:solidFill>
          <a:ln w="9525" algn="ctr">
            <a:noFill/>
            <a:miter lim="800000"/>
            <a:headEnd/>
            <a:tailEnd/>
          </a:ln>
        </p:spPr>
        <p:txBody>
          <a:bodyPr wrap="square">
            <a:spAutoFit/>
          </a:bodyPr>
          <a:lstStyle/>
          <a:p>
            <a:pPr>
              <a:spcBef>
                <a:spcPct val="50000"/>
              </a:spcBef>
            </a:pPr>
            <a:r>
              <a:rPr lang="en-US" sz="1200" b="1">
                <a:latin typeface="Eurostile" pitchFamily="34" charset="0"/>
                <a:ea typeface="굴림" pitchFamily="34" charset="-127"/>
              </a:rPr>
              <a:t>Secuencia</a:t>
            </a:r>
          </a:p>
        </p:txBody>
      </p:sp>
      <p:sp>
        <p:nvSpPr>
          <p:cNvPr id="2709514" name="AutoShape 5"/>
          <p:cNvSpPr>
            <a:spLocks noChangeArrowheads="1"/>
          </p:cNvSpPr>
          <p:nvPr/>
        </p:nvSpPr>
        <p:spPr bwMode="auto">
          <a:xfrm>
            <a:off x="3517900" y="1767533"/>
            <a:ext cx="1550988" cy="927100"/>
          </a:xfrm>
          <a:prstGeom prst="roundRect">
            <a:avLst>
              <a:gd name="adj" fmla="val 16667"/>
            </a:avLst>
          </a:prstGeom>
          <a:noFill/>
          <a:ln w="19050" algn="ctr">
            <a:solidFill>
              <a:schemeClr val="accent3"/>
            </a:solidFill>
            <a:round/>
            <a:headEnd/>
            <a:tailEnd/>
          </a:ln>
        </p:spPr>
        <p:txBody>
          <a:bodyPr wrap="none" anchor="ctr"/>
          <a:lstStyle/>
          <a:p>
            <a:pPr>
              <a:spcBef>
                <a:spcPct val="50000"/>
              </a:spcBef>
            </a:pPr>
            <a:endParaRPr lang="es-VE" i="1">
              <a:ea typeface="굴림" pitchFamily="34" charset="-127"/>
            </a:endParaRPr>
          </a:p>
        </p:txBody>
      </p:sp>
      <p:sp>
        <p:nvSpPr>
          <p:cNvPr id="2709515" name="Text Box 45"/>
          <p:cNvSpPr txBox="1">
            <a:spLocks noChangeArrowheads="1"/>
          </p:cNvSpPr>
          <p:nvPr/>
        </p:nvSpPr>
        <p:spPr bwMode="auto">
          <a:xfrm>
            <a:off x="3851275" y="1640533"/>
            <a:ext cx="866775" cy="276999"/>
          </a:xfrm>
          <a:prstGeom prst="rect">
            <a:avLst/>
          </a:prstGeom>
          <a:solidFill>
            <a:schemeClr val="bg1"/>
          </a:solidFill>
          <a:ln w="9525" algn="ctr">
            <a:noFill/>
            <a:miter lim="800000"/>
            <a:headEnd/>
            <a:tailEnd/>
          </a:ln>
        </p:spPr>
        <p:txBody>
          <a:bodyPr>
            <a:spAutoFit/>
          </a:bodyPr>
          <a:lstStyle/>
          <a:p>
            <a:pPr>
              <a:spcBef>
                <a:spcPct val="50000"/>
              </a:spcBef>
            </a:pPr>
            <a:r>
              <a:rPr lang="en-US" sz="1200" b="1">
                <a:latin typeface="Eurostile" pitchFamily="34" charset="0"/>
                <a:ea typeface="굴림" pitchFamily="34" charset="-127"/>
              </a:rPr>
              <a:t>Mensaje</a:t>
            </a:r>
          </a:p>
        </p:txBody>
      </p:sp>
      <p:sp>
        <p:nvSpPr>
          <p:cNvPr id="2709516" name="AutoShape 5"/>
          <p:cNvSpPr>
            <a:spLocks noChangeArrowheads="1"/>
          </p:cNvSpPr>
          <p:nvPr/>
        </p:nvSpPr>
        <p:spPr bwMode="auto">
          <a:xfrm>
            <a:off x="5899150" y="1767533"/>
            <a:ext cx="1550988" cy="927100"/>
          </a:xfrm>
          <a:prstGeom prst="roundRect">
            <a:avLst>
              <a:gd name="adj" fmla="val 16667"/>
            </a:avLst>
          </a:prstGeom>
          <a:noFill/>
          <a:ln w="19050" algn="ctr">
            <a:solidFill>
              <a:schemeClr val="accent3"/>
            </a:solidFill>
            <a:round/>
            <a:headEnd/>
            <a:tailEnd/>
          </a:ln>
        </p:spPr>
        <p:txBody>
          <a:bodyPr wrap="none" anchor="ctr"/>
          <a:lstStyle/>
          <a:p>
            <a:pPr>
              <a:spcBef>
                <a:spcPct val="50000"/>
              </a:spcBef>
            </a:pPr>
            <a:endParaRPr lang="es-VE" i="1">
              <a:ea typeface="굴림" pitchFamily="34" charset="-127"/>
            </a:endParaRPr>
          </a:p>
        </p:txBody>
      </p:sp>
      <p:sp>
        <p:nvSpPr>
          <p:cNvPr id="2709517" name="Text Box 45"/>
          <p:cNvSpPr txBox="1">
            <a:spLocks noChangeArrowheads="1"/>
          </p:cNvSpPr>
          <p:nvPr/>
        </p:nvSpPr>
        <p:spPr bwMode="auto">
          <a:xfrm>
            <a:off x="6232525" y="1640533"/>
            <a:ext cx="1075779" cy="276999"/>
          </a:xfrm>
          <a:prstGeom prst="rect">
            <a:avLst/>
          </a:prstGeom>
          <a:solidFill>
            <a:schemeClr val="bg1"/>
          </a:solidFill>
          <a:ln w="9525" algn="ctr">
            <a:noFill/>
            <a:miter lim="800000"/>
            <a:headEnd/>
            <a:tailEnd/>
          </a:ln>
        </p:spPr>
        <p:txBody>
          <a:bodyPr wrap="square">
            <a:spAutoFit/>
          </a:bodyPr>
          <a:lstStyle/>
          <a:p>
            <a:pPr>
              <a:spcBef>
                <a:spcPct val="50000"/>
              </a:spcBef>
            </a:pPr>
            <a:r>
              <a:rPr lang="en-US" sz="1200" b="1" dirty="0">
                <a:latin typeface="Eurostile" pitchFamily="34" charset="0"/>
                <a:ea typeface="굴림" pitchFamily="34" charset="-127"/>
              </a:rPr>
              <a:t>Asociacion</a:t>
            </a:r>
          </a:p>
        </p:txBody>
      </p:sp>
      <p:sp>
        <p:nvSpPr>
          <p:cNvPr id="2709518" name="Rechthoek 3"/>
          <p:cNvSpPr>
            <a:spLocks noChangeArrowheads="1"/>
          </p:cNvSpPr>
          <p:nvPr/>
        </p:nvSpPr>
        <p:spPr bwMode="auto">
          <a:xfrm>
            <a:off x="971748" y="2851150"/>
            <a:ext cx="2590800" cy="579438"/>
          </a:xfrm>
          <a:prstGeom prst="rect">
            <a:avLst/>
          </a:prstGeom>
          <a:noFill/>
          <a:ln w="9525">
            <a:noFill/>
            <a:miter lim="800000"/>
            <a:headEnd/>
            <a:tailEnd/>
          </a:ln>
        </p:spPr>
        <p:txBody>
          <a:bodyPr>
            <a:spAutoFit/>
          </a:bodyPr>
          <a:lstStyle/>
          <a:p>
            <a:r>
              <a:rPr lang="es-ES" sz="3200" dirty="0">
                <a:solidFill>
                  <a:schemeClr val="accent4">
                    <a:lumMod val="75000"/>
                  </a:schemeClr>
                </a:solidFill>
              </a:rPr>
              <a:t>[Secuencia]</a:t>
            </a:r>
          </a:p>
        </p:txBody>
      </p:sp>
      <p:sp>
        <p:nvSpPr>
          <p:cNvPr id="2709519" name="Rechthoek 3"/>
          <p:cNvSpPr>
            <a:spLocks noChangeArrowheads="1"/>
          </p:cNvSpPr>
          <p:nvPr/>
        </p:nvSpPr>
        <p:spPr bwMode="auto">
          <a:xfrm>
            <a:off x="3346648" y="2846388"/>
            <a:ext cx="2590800" cy="579437"/>
          </a:xfrm>
          <a:prstGeom prst="rect">
            <a:avLst/>
          </a:prstGeom>
          <a:noFill/>
          <a:ln w="9525">
            <a:noFill/>
            <a:miter lim="800000"/>
            <a:headEnd/>
            <a:tailEnd/>
          </a:ln>
        </p:spPr>
        <p:txBody>
          <a:bodyPr>
            <a:spAutoFit/>
          </a:bodyPr>
          <a:lstStyle/>
          <a:p>
            <a:r>
              <a:rPr lang="es-ES" sz="3200">
                <a:solidFill>
                  <a:schemeClr val="accent4">
                    <a:lumMod val="75000"/>
                  </a:schemeClr>
                </a:solidFill>
              </a:rPr>
              <a:t>[Mensaje]</a:t>
            </a:r>
          </a:p>
        </p:txBody>
      </p:sp>
      <p:sp>
        <p:nvSpPr>
          <p:cNvPr id="2709520" name="Rechthoek 3"/>
          <p:cNvSpPr>
            <a:spLocks noChangeArrowheads="1"/>
          </p:cNvSpPr>
          <p:nvPr/>
        </p:nvSpPr>
        <p:spPr bwMode="auto">
          <a:xfrm>
            <a:off x="5796160" y="2851150"/>
            <a:ext cx="2808288" cy="579438"/>
          </a:xfrm>
          <a:prstGeom prst="rect">
            <a:avLst/>
          </a:prstGeom>
          <a:noFill/>
          <a:ln w="9525">
            <a:noFill/>
            <a:miter lim="800000"/>
            <a:headEnd/>
            <a:tailEnd/>
          </a:ln>
        </p:spPr>
        <p:txBody>
          <a:bodyPr>
            <a:spAutoFit/>
          </a:bodyPr>
          <a:lstStyle/>
          <a:p>
            <a:r>
              <a:rPr lang="es-ES" sz="3200" dirty="0">
                <a:solidFill>
                  <a:schemeClr val="accent4">
                    <a:lumMod val="75000"/>
                  </a:schemeClr>
                </a:solidFill>
              </a:rPr>
              <a:t>[Asociación]</a:t>
            </a:r>
          </a:p>
        </p:txBody>
      </p:sp>
      <p:pic>
        <p:nvPicPr>
          <p:cNvPr id="2709522" name="Picture 18"/>
          <p:cNvPicPr>
            <a:picLocks noChangeAspect="1" noChangeArrowheads="1"/>
          </p:cNvPicPr>
          <p:nvPr/>
        </p:nvPicPr>
        <p:blipFill>
          <a:blip r:embed="rId2" cstate="print"/>
          <a:srcRect/>
          <a:stretch>
            <a:fillRect/>
          </a:stretch>
        </p:blipFill>
        <p:spPr bwMode="auto">
          <a:xfrm>
            <a:off x="1547813" y="2131070"/>
            <a:ext cx="806450" cy="166688"/>
          </a:xfrm>
          <a:prstGeom prst="rect">
            <a:avLst/>
          </a:prstGeom>
          <a:noFill/>
        </p:spPr>
      </p:pic>
      <p:pic>
        <p:nvPicPr>
          <p:cNvPr id="2709523" name="Picture 19"/>
          <p:cNvPicPr>
            <a:picLocks noChangeAspect="1" noChangeArrowheads="1"/>
          </p:cNvPicPr>
          <p:nvPr/>
        </p:nvPicPr>
        <p:blipFill>
          <a:blip r:embed="rId3" cstate="print"/>
          <a:srcRect/>
          <a:stretch>
            <a:fillRect/>
          </a:stretch>
        </p:blipFill>
        <p:spPr bwMode="auto">
          <a:xfrm>
            <a:off x="3851275" y="2131070"/>
            <a:ext cx="849313" cy="166688"/>
          </a:xfrm>
          <a:prstGeom prst="rect">
            <a:avLst/>
          </a:prstGeom>
          <a:noFill/>
        </p:spPr>
      </p:pic>
      <p:pic>
        <p:nvPicPr>
          <p:cNvPr id="2709524" name="Picture 20"/>
          <p:cNvPicPr>
            <a:picLocks noChangeAspect="1" noChangeArrowheads="1"/>
          </p:cNvPicPr>
          <p:nvPr/>
        </p:nvPicPr>
        <p:blipFill>
          <a:blip r:embed="rId4" cstate="print"/>
          <a:srcRect/>
          <a:stretch>
            <a:fillRect/>
          </a:stretch>
        </p:blipFill>
        <p:spPr bwMode="auto">
          <a:xfrm>
            <a:off x="6300788" y="2131070"/>
            <a:ext cx="793750" cy="161925"/>
          </a:xfrm>
          <a:prstGeom prst="rect">
            <a:avLst/>
          </a:prstGeom>
          <a:noFill/>
        </p:spPr>
      </p:pic>
      <p:sp>
        <p:nvSpPr>
          <p:cNvPr id="1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objetos de conexión</a:t>
            </a:r>
            <a:endParaRPr lang="es-ES" dirty="0">
              <a:solidFill>
                <a:schemeClr val="accent4">
                  <a:lumMod val="40000"/>
                  <a:lumOff val="60000"/>
                </a:schemeClr>
              </a:solidFill>
            </a:endParaRPr>
          </a:p>
        </p:txBody>
      </p:sp>
      <p:pic>
        <p:nvPicPr>
          <p:cNvPr id="1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12063" y="620688"/>
            <a:ext cx="352425" cy="438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240588" y="690611"/>
            <a:ext cx="371475" cy="381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9518"/>
                                        </p:tgtEl>
                                        <p:attrNameLst>
                                          <p:attrName>style.visibility</p:attrName>
                                        </p:attrNameLst>
                                      </p:cBhvr>
                                      <p:to>
                                        <p:strVal val="visible"/>
                                      </p:to>
                                    </p:set>
                                    <p:animEffect transition="in" filter="fade">
                                      <p:cBhvr>
                                        <p:cTn id="7" dur="2000"/>
                                        <p:tgtEl>
                                          <p:spTgt spid="27095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09519"/>
                                        </p:tgtEl>
                                        <p:attrNameLst>
                                          <p:attrName>style.visibility</p:attrName>
                                        </p:attrNameLst>
                                      </p:cBhvr>
                                      <p:to>
                                        <p:strVal val="visible"/>
                                      </p:to>
                                    </p:set>
                                    <p:animEffect transition="in" filter="fade">
                                      <p:cBhvr>
                                        <p:cTn id="12" dur="2000"/>
                                        <p:tgtEl>
                                          <p:spTgt spid="27095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09520"/>
                                        </p:tgtEl>
                                        <p:attrNameLst>
                                          <p:attrName>style.visibility</p:attrName>
                                        </p:attrNameLst>
                                      </p:cBhvr>
                                      <p:to>
                                        <p:strVal val="visible"/>
                                      </p:to>
                                    </p:set>
                                    <p:animEffect transition="in" filter="fade">
                                      <p:cBhvr>
                                        <p:cTn id="17" dur="2000"/>
                                        <p:tgtEl>
                                          <p:spTgt spid="2709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9518" grpId="0"/>
      <p:bldP spid="2709519" grpId="0"/>
      <p:bldP spid="27095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envía un mensaje. Este corresponde a un evento de mensaje “throwing”.</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653608" y="1609636"/>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Send Task</a:t>
            </a:r>
            <a:endParaRPr lang="es-ES" sz="2800" dirty="0">
              <a:solidFill>
                <a:schemeClr val="accent4">
                  <a:lumMod val="75000"/>
                </a:schemeClr>
              </a:solidFill>
            </a:endParaRPr>
          </a:p>
        </p:txBody>
      </p:sp>
      <p:pic>
        <p:nvPicPr>
          <p:cNvPr id="8"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755576" y="1628800"/>
            <a:ext cx="308868" cy="446873"/>
          </a:xfrm>
          <a:prstGeom prst="rect">
            <a:avLst/>
          </a:prstGeom>
          <a:noFill/>
        </p:spPr>
      </p:pic>
      <p:pic>
        <p:nvPicPr>
          <p:cNvPr id="7"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recibe un mensaje. Este corresponde a un evento de mensaje “</a:t>
            </a:r>
            <a:r>
              <a:rPr lang="es-ES" dirty="0" err="1" smtClean="0">
                <a:solidFill>
                  <a:srgbClr val="757575"/>
                </a:solidFill>
                <a:latin typeface="Eurostile" pitchFamily="34" charset="0"/>
              </a:rPr>
              <a:t>catching</a:t>
            </a:r>
            <a:r>
              <a:rPr lang="es-ES" dirty="0" smtClean="0">
                <a:solidFill>
                  <a:srgbClr val="757575"/>
                </a:solidFill>
                <a:latin typeface="Eurostile" pitchFamily="34" charset="0"/>
              </a:rPr>
              <a:t>”.</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653608" y="1609636"/>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Receive Task</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1907704" y="1628800"/>
            <a:ext cx="308868" cy="446873"/>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2862322"/>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espera la acción de un usuario. Típicamente se les conoce como “Workflow de Interacción Humana”. Un usuario recibe una tarea en una “lista de tareas”, la cual selecciona para iniciar su labor. El trabajo se realiza cuando el usuario introduce la información en una interface de usuario.</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653608" y="1609636"/>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User Task</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3059832" y="1628800"/>
            <a:ext cx="308868" cy="446873"/>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manual que es desarrollada o ejecuta sin soporte de Tecnología.</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653608" y="1609636"/>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Manual Task</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4191124" y="1628800"/>
            <a:ext cx="308868" cy="446873"/>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1200329"/>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desarrolla una función de negocio automatizada, por ejemplo la invocación de un servicios web.</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653608" y="1609636"/>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Service Task</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755576" y="2996952"/>
            <a:ext cx="308868" cy="446873"/>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endParaRPr lang="es-ES" dirty="0">
              <a:solidFill>
                <a:schemeClr val="accent4">
                  <a:lumMod val="40000"/>
                  <a:lumOff val="60000"/>
                </a:schemeClr>
              </a:solidFill>
            </a:endParaRPr>
          </a:p>
        </p:txBody>
      </p:sp>
      <p:sp>
        <p:nvSpPr>
          <p:cNvPr id="5" name="Rectángulo 6"/>
          <p:cNvSpPr/>
          <p:nvPr/>
        </p:nvSpPr>
        <p:spPr>
          <a:xfrm>
            <a:off x="1475656" y="2708920"/>
            <a:ext cx="6048672" cy="461665"/>
          </a:xfrm>
          <a:prstGeom prst="rect">
            <a:avLst/>
          </a:prstGeom>
        </p:spPr>
        <p:txBody>
          <a:bodyPr wrap="square">
            <a:spAutoFit/>
          </a:bodyPr>
          <a:lstStyle/>
          <a:p>
            <a:pPr algn="ctr"/>
            <a:r>
              <a:rPr lang="es-VE" sz="2400" dirty="0" smtClean="0">
                <a:solidFill>
                  <a:schemeClr val="accent4">
                    <a:lumMod val="60000"/>
                    <a:lumOff val="40000"/>
                  </a:schemeClr>
                </a:solidFill>
                <a:latin typeface="Eurostile"/>
              </a:rPr>
              <a:t>CONCEPTOS GENERALES</a:t>
            </a:r>
            <a:endParaRPr lang="es-VE" sz="2400" dirty="0">
              <a:solidFill>
                <a:schemeClr val="accent4">
                  <a:lumMod val="60000"/>
                  <a:lumOff val="40000"/>
                </a:schemeClr>
              </a:solidFill>
              <a:latin typeface="Eurostile"/>
            </a:endParaRPr>
          </a:p>
        </p:txBody>
      </p:sp>
    </p:spTree>
    <p:extLst>
      <p:ext uri="{BB962C8B-B14F-4D97-AF65-F5344CB8AC3E}">
        <p14:creationId xmlns:p14="http://schemas.microsoft.com/office/powerpoint/2010/main" xmlns="" val="860378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1754326"/>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En una tarea de regla de negocio, una o mas reglas pueden ser aplicadas en orden para producir un resultado o para tomar un decisión. Es usada comúnmente  por BRE o Rule Engines.</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436096" y="1609636"/>
            <a:ext cx="2950840"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Business Rule Task</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1958876" y="2996952"/>
            <a:ext cx="308868" cy="446873"/>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puede procesar sentencias directamente en el motor de procesos.</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653608" y="1609636"/>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Scripts Task</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3038996" y="3020764"/>
            <a:ext cx="308868" cy="446873"/>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2065387"/>
            <a:ext cx="4743450" cy="2371725"/>
          </a:xfrm>
          <a:prstGeom prst="rect">
            <a:avLst/>
          </a:prstGeom>
          <a:noFill/>
          <a:ln w="9525">
            <a:noFill/>
            <a:miter lim="800000"/>
            <a:headEnd/>
            <a:tailEnd/>
          </a:ln>
        </p:spPr>
      </p:pic>
      <p:sp>
        <p:nvSpPr>
          <p:cNvPr id="5" name="Rechthoek 3"/>
          <p:cNvSpPr>
            <a:spLocks noChangeArrowheads="1"/>
          </p:cNvSpPr>
          <p:nvPr/>
        </p:nvSpPr>
        <p:spPr bwMode="auto">
          <a:xfrm>
            <a:off x="5292080" y="2217638"/>
            <a:ext cx="3383261" cy="646331"/>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no tiene un tipo definido.</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653608" y="1609636"/>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Abstract Task</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3" cstate="print"/>
          <a:srcRect/>
          <a:stretch>
            <a:fillRect/>
          </a:stretch>
        </p:blipFill>
        <p:spPr bwMode="auto">
          <a:xfrm>
            <a:off x="4191124" y="3020764"/>
            <a:ext cx="308868" cy="446873"/>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3851920" y="3429000"/>
            <a:ext cx="1028700" cy="914400"/>
          </a:xfrm>
          <a:prstGeom prst="rect">
            <a:avLst/>
          </a:prstGeom>
          <a:noFill/>
          <a:ln w="9525">
            <a:noFill/>
            <a:miter lim="800000"/>
            <a:headEnd/>
            <a:tailEnd/>
          </a:ln>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3"/>
          <p:cNvSpPr>
            <a:spLocks noChangeArrowheads="1"/>
          </p:cNvSpPr>
          <p:nvPr/>
        </p:nvSpPr>
        <p:spPr bwMode="auto">
          <a:xfrm>
            <a:off x="5004048" y="2998693"/>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puede ser ejecutada varias veces en el proceso hasta que una condición se cumpla.</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365576" y="2390691"/>
            <a:ext cx="2590800" cy="523220"/>
          </a:xfrm>
          <a:prstGeom prst="rect">
            <a:avLst/>
          </a:prstGeom>
          <a:noFill/>
          <a:ln w="9525">
            <a:noFill/>
            <a:miter lim="800000"/>
            <a:headEnd/>
            <a:tailEnd/>
          </a:ln>
        </p:spPr>
        <p:txBody>
          <a:bodyPr>
            <a:spAutoFit/>
          </a:bodyPr>
          <a:lstStyle/>
          <a:p>
            <a:pPr algn="ctr"/>
            <a:r>
              <a:rPr lang="es-ES" sz="2800" dirty="0" smtClean="0">
                <a:solidFill>
                  <a:schemeClr val="accent4">
                    <a:lumMod val="75000"/>
                  </a:schemeClr>
                </a:solidFill>
              </a:rPr>
              <a:t>Task - Loops</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2" cstate="print"/>
          <a:srcRect/>
          <a:stretch>
            <a:fillRect/>
          </a:stretch>
        </p:blipFill>
        <p:spPr bwMode="auto">
          <a:xfrm>
            <a:off x="971600" y="2204864"/>
            <a:ext cx="308868" cy="446873"/>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611560" y="2636912"/>
            <a:ext cx="3752850" cy="1038225"/>
          </a:xfrm>
          <a:prstGeom prst="rect">
            <a:avLst/>
          </a:prstGeom>
          <a:noFill/>
          <a:ln w="9525">
            <a:noFill/>
            <a:miter lim="800000"/>
            <a:headEnd/>
            <a:tailEnd/>
          </a:ln>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tareas loops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3"/>
          <p:cNvSpPr>
            <a:spLocks noChangeArrowheads="1"/>
          </p:cNvSpPr>
          <p:nvPr/>
        </p:nvSpPr>
        <p:spPr bwMode="auto">
          <a:xfrm>
            <a:off x="5004048" y="2998693"/>
            <a:ext cx="3383261" cy="2031325"/>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puede ejecutar diversas instancias, generando una colección de objetos que necesitan ser procesados. Se ejecuta por cada objeto y es determinada por el tamaño de la colección.</a:t>
            </a:r>
            <a:endParaRPr lang="es-ES" dirty="0">
              <a:solidFill>
                <a:srgbClr val="757575"/>
              </a:solidFill>
              <a:latin typeface="Eurostile" pitchFamily="34" charset="0"/>
            </a:endParaRPr>
          </a:p>
        </p:txBody>
      </p:sp>
      <p:sp>
        <p:nvSpPr>
          <p:cNvPr id="6" name="Rechthoek 3"/>
          <p:cNvSpPr>
            <a:spLocks noChangeArrowheads="1"/>
          </p:cNvSpPr>
          <p:nvPr/>
        </p:nvSpPr>
        <p:spPr bwMode="auto">
          <a:xfrm>
            <a:off x="4860032" y="2390691"/>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Task – Multi Instancia</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2" cstate="print"/>
          <a:srcRect/>
          <a:stretch>
            <a:fillRect/>
          </a:stretch>
        </p:blipFill>
        <p:spPr bwMode="auto">
          <a:xfrm>
            <a:off x="2318916" y="2204864"/>
            <a:ext cx="308868" cy="446873"/>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611560" y="2636912"/>
            <a:ext cx="3752850" cy="1038225"/>
          </a:xfrm>
          <a:prstGeom prst="rect">
            <a:avLst/>
          </a:prstGeom>
          <a:noFill/>
          <a:ln w="9525">
            <a:noFill/>
            <a:miter lim="800000"/>
            <a:headEnd/>
            <a:tailEnd/>
          </a:ln>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tareas loops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3"/>
          <p:cNvSpPr>
            <a:spLocks noChangeArrowheads="1"/>
          </p:cNvSpPr>
          <p:nvPr/>
        </p:nvSpPr>
        <p:spPr bwMode="auto">
          <a:xfrm>
            <a:off x="5004048" y="2998693"/>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Tarea que puede ejecutar diversas instancias, desarrolladas de forma secuencial.</a:t>
            </a:r>
            <a:endParaRPr lang="es-ES" dirty="0">
              <a:solidFill>
                <a:srgbClr val="757575"/>
              </a:solidFill>
              <a:latin typeface="Eurostile" pitchFamily="34" charset="0"/>
            </a:endParaRPr>
          </a:p>
        </p:txBody>
      </p:sp>
      <p:sp>
        <p:nvSpPr>
          <p:cNvPr id="6" name="Rechthoek 3"/>
          <p:cNvSpPr>
            <a:spLocks noChangeArrowheads="1"/>
          </p:cNvSpPr>
          <p:nvPr/>
        </p:nvSpPr>
        <p:spPr bwMode="auto">
          <a:xfrm>
            <a:off x="4860032" y="2390691"/>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Task – Multi Instancia</a:t>
            </a:r>
            <a:endParaRPr lang="es-ES" sz="2800" dirty="0">
              <a:solidFill>
                <a:schemeClr val="accent4">
                  <a:lumMod val="75000"/>
                </a:schemeClr>
              </a:solidFill>
            </a:endParaRPr>
          </a:p>
        </p:txBody>
      </p:sp>
      <p:pic>
        <p:nvPicPr>
          <p:cNvPr id="7" name="Picture 5" descr="C:\Documents and Settings\mijao\Escritorio\bpmvenezuelaCom\bpmvenezuelaCom\features_arrow.png"/>
          <p:cNvPicPr>
            <a:picLocks noChangeAspect="1" noChangeArrowheads="1"/>
          </p:cNvPicPr>
          <p:nvPr/>
        </p:nvPicPr>
        <p:blipFill>
          <a:blip r:embed="rId2" cstate="print"/>
          <a:srcRect/>
          <a:stretch>
            <a:fillRect/>
          </a:stretch>
        </p:blipFill>
        <p:spPr bwMode="auto">
          <a:xfrm>
            <a:off x="3615060" y="2204864"/>
            <a:ext cx="308868" cy="446873"/>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611560" y="2636912"/>
            <a:ext cx="3752850" cy="1038225"/>
          </a:xfrm>
          <a:prstGeom prst="rect">
            <a:avLst/>
          </a:prstGeom>
          <a:noFill/>
          <a:ln w="9525">
            <a:noFill/>
            <a:miter lim="800000"/>
            <a:headEnd/>
            <a:tailEnd/>
          </a:ln>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tareas loops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847428" y="1484784"/>
            <a:ext cx="5676900" cy="3495675"/>
          </a:xfrm>
          <a:prstGeom prst="rect">
            <a:avLst/>
          </a:prstGeom>
          <a:noFill/>
          <a:ln w="9525">
            <a:noFill/>
            <a:miter lim="800000"/>
            <a:headEnd/>
            <a:tailEnd/>
          </a:ln>
        </p:spPr>
      </p:pic>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tareas loops – Multi-instancia no secuencial</a:t>
            </a:r>
            <a:endParaRPr lang="es-ES" dirty="0">
              <a:solidFill>
                <a:schemeClr val="accent4">
                  <a:lumMod val="40000"/>
                  <a:lumOff val="60000"/>
                </a:schemeClr>
              </a:solidFill>
            </a:endParaRPr>
          </a:p>
        </p:txBody>
      </p:sp>
      <p:sp>
        <p:nvSpPr>
          <p:cNvPr id="2" name="1 CuadroTexto"/>
          <p:cNvSpPr txBox="1"/>
          <p:nvPr/>
        </p:nvSpPr>
        <p:spPr>
          <a:xfrm>
            <a:off x="581422" y="4999363"/>
            <a:ext cx="8208912" cy="646331"/>
          </a:xfrm>
          <a:prstGeom prst="rect">
            <a:avLst/>
          </a:prstGeom>
          <a:noFill/>
        </p:spPr>
        <p:txBody>
          <a:bodyPr wrap="square" rtlCol="0">
            <a:spAutoFit/>
          </a:bodyPr>
          <a:lstStyle/>
          <a:p>
            <a:pPr algn="just"/>
            <a:r>
              <a:rPr lang="es-ES" dirty="0" smtClean="0">
                <a:solidFill>
                  <a:schemeClr val="bg1">
                    <a:lumMod val="50000"/>
                  </a:schemeClr>
                </a:solidFill>
                <a:latin typeface="Eurostile"/>
              </a:rPr>
              <a:t>El diagrama superior es equivalente al diagrama inferior, en el cual se utiliza una tarea </a:t>
            </a:r>
            <a:r>
              <a:rPr lang="es-ES" dirty="0" err="1" smtClean="0">
                <a:solidFill>
                  <a:schemeClr val="bg1">
                    <a:lumMod val="50000"/>
                  </a:schemeClr>
                </a:solidFill>
                <a:latin typeface="Eurostile"/>
              </a:rPr>
              <a:t>loops</a:t>
            </a:r>
            <a:r>
              <a:rPr lang="es-ES" dirty="0" smtClean="0">
                <a:solidFill>
                  <a:schemeClr val="bg1">
                    <a:lumMod val="50000"/>
                  </a:schemeClr>
                </a:solidFill>
                <a:latin typeface="Eurostile"/>
              </a:rPr>
              <a:t> no secuencial.(Carrito de Mercado).</a:t>
            </a:r>
            <a:endParaRPr lang="es-ES" dirty="0">
              <a:solidFill>
                <a:schemeClr val="bg1">
                  <a:lumMod val="50000"/>
                </a:schemeClr>
              </a:solidFill>
              <a:latin typeface="Eurostile"/>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tipos de tareas</a:t>
            </a:r>
            <a:endParaRPr lang="es-ES" dirty="0">
              <a:solidFill>
                <a:schemeClr val="accent4">
                  <a:lumMod val="40000"/>
                  <a:lumOff val="60000"/>
                </a:schemeClr>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88" y="2390775"/>
            <a:ext cx="9115425" cy="2076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1 CuadroTexto"/>
          <p:cNvSpPr txBox="1"/>
          <p:nvPr/>
        </p:nvSpPr>
        <p:spPr>
          <a:xfrm>
            <a:off x="1259631" y="2971282"/>
            <a:ext cx="771365" cy="400110"/>
          </a:xfrm>
          <a:prstGeom prst="rect">
            <a:avLst/>
          </a:prstGeom>
          <a:noFill/>
        </p:spPr>
        <p:txBody>
          <a:bodyPr wrap="none" rtlCol="0">
            <a:spAutoFit/>
          </a:bodyPr>
          <a:lstStyle/>
          <a:p>
            <a:pPr algn="ctr"/>
            <a:r>
              <a:rPr lang="es-ES" sz="1000" dirty="0">
                <a:solidFill>
                  <a:schemeClr val="tx1">
                    <a:lumMod val="85000"/>
                    <a:lumOff val="15000"/>
                  </a:schemeClr>
                </a:solidFill>
              </a:rPr>
              <a:t>a</a:t>
            </a:r>
            <a:r>
              <a:rPr lang="es-ES" sz="1000" dirty="0" smtClean="0">
                <a:solidFill>
                  <a:schemeClr val="tx1">
                    <a:lumMod val="85000"/>
                    <a:lumOff val="15000"/>
                  </a:schemeClr>
                </a:solidFill>
              </a:rPr>
              <a:t>nalizar </a:t>
            </a:r>
          </a:p>
          <a:p>
            <a:pPr algn="ctr"/>
            <a:r>
              <a:rPr lang="es-ES" sz="1000" dirty="0" smtClean="0">
                <a:solidFill>
                  <a:schemeClr val="tx1">
                    <a:lumMod val="85000"/>
                    <a:lumOff val="15000"/>
                  </a:schemeClr>
                </a:solidFill>
              </a:rPr>
              <a:t>expediente</a:t>
            </a:r>
            <a:endParaRPr lang="es-ES" sz="10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162000" y="1556792"/>
            <a:ext cx="7010400" cy="2524125"/>
          </a:xfrm>
          <a:prstGeom prst="rect">
            <a:avLst/>
          </a:prstGeom>
          <a:noFill/>
          <a:ln w="9525">
            <a:noFill/>
            <a:miter lim="800000"/>
            <a:headEnd/>
            <a:tailEnd/>
          </a:ln>
        </p:spPr>
      </p:pic>
      <p:sp>
        <p:nvSpPr>
          <p:cNvPr id="5" name="Rechthoek 3"/>
          <p:cNvSpPr>
            <a:spLocks noChangeArrowheads="1"/>
          </p:cNvSpPr>
          <p:nvPr/>
        </p:nvSpPr>
        <p:spPr bwMode="auto">
          <a:xfrm>
            <a:off x="1639881" y="4373171"/>
            <a:ext cx="1008112" cy="369332"/>
          </a:xfrm>
          <a:prstGeom prst="rect">
            <a:avLst/>
          </a:prstGeom>
          <a:solidFill>
            <a:schemeClr val="bg1">
              <a:lumMod val="85000"/>
            </a:schemeClr>
          </a:solidFill>
          <a:ln w="9525">
            <a:noFill/>
            <a:miter lim="800000"/>
            <a:headEnd/>
            <a:tailEnd/>
          </a:ln>
        </p:spPr>
        <p:txBody>
          <a:bodyPr wrap="square">
            <a:spAutoFit/>
          </a:bodyPr>
          <a:lstStyle/>
          <a:p>
            <a:pPr algn="ctr">
              <a:spcAft>
                <a:spcPts val="1388"/>
              </a:spcAft>
            </a:pPr>
            <a:r>
              <a:rPr lang="es-ES" dirty="0" smtClean="0">
                <a:solidFill>
                  <a:srgbClr val="757575"/>
                </a:solidFill>
                <a:latin typeface="Eurostile" pitchFamily="34" charset="0"/>
              </a:rPr>
              <a:t>Tarea</a:t>
            </a:r>
            <a:endParaRPr lang="es-ES" dirty="0">
              <a:solidFill>
                <a:srgbClr val="757575"/>
              </a:solidFill>
              <a:latin typeface="Eurostile" pitchFamily="34" charset="0"/>
            </a:endParaRPr>
          </a:p>
        </p:txBody>
      </p:sp>
      <p:sp>
        <p:nvSpPr>
          <p:cNvPr id="6" name="Rechthoek 3"/>
          <p:cNvSpPr>
            <a:spLocks noChangeArrowheads="1"/>
          </p:cNvSpPr>
          <p:nvPr/>
        </p:nvSpPr>
        <p:spPr bwMode="auto">
          <a:xfrm>
            <a:off x="3722253" y="4373171"/>
            <a:ext cx="1632992" cy="369332"/>
          </a:xfrm>
          <a:prstGeom prst="rect">
            <a:avLst/>
          </a:prstGeom>
          <a:solidFill>
            <a:schemeClr val="bg1">
              <a:lumMod val="85000"/>
            </a:schemeClr>
          </a:solid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SubProceso</a:t>
            </a:r>
            <a:endParaRPr lang="es-ES" dirty="0">
              <a:solidFill>
                <a:srgbClr val="757575"/>
              </a:solidFill>
              <a:latin typeface="Eurostile" pitchFamily="34" charset="0"/>
            </a:endParaRPr>
          </a:p>
        </p:txBody>
      </p:sp>
      <p:cxnSp>
        <p:nvCxnSpPr>
          <p:cNvPr id="10" name="9 Conector angular"/>
          <p:cNvCxnSpPr>
            <a:stCxn id="5" idx="0"/>
          </p:cNvCxnSpPr>
          <p:nvPr/>
        </p:nvCxnSpPr>
        <p:spPr>
          <a:xfrm rot="5400000" flipH="1" flipV="1">
            <a:off x="2071929" y="3221043"/>
            <a:ext cx="1224136" cy="1080120"/>
          </a:xfrm>
          <a:prstGeom prst="bentConnector3">
            <a:avLst>
              <a:gd name="adj1" fmla="val 50000"/>
            </a:avLst>
          </a:prstGeom>
          <a:ln>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uso de subprocesos</a:t>
            </a:r>
            <a:endParaRPr lang="es-ES" dirty="0">
              <a:solidFill>
                <a:schemeClr val="accent4">
                  <a:lumMod val="40000"/>
                  <a:lumOff val="60000"/>
                </a:schemeClr>
              </a:solidFill>
            </a:endParaRPr>
          </a:p>
        </p:txBody>
      </p:sp>
      <p:cxnSp>
        <p:nvCxnSpPr>
          <p:cNvPr id="15" name="14 Conector angular"/>
          <p:cNvCxnSpPr/>
          <p:nvPr/>
        </p:nvCxnSpPr>
        <p:spPr>
          <a:xfrm rot="5400000" flipH="1" flipV="1">
            <a:off x="4211960" y="3221043"/>
            <a:ext cx="1224136" cy="1080120"/>
          </a:xfrm>
          <a:prstGeom prst="bentConnector3">
            <a:avLst>
              <a:gd name="adj1" fmla="val 50000"/>
            </a:avLst>
          </a:prstGeom>
          <a:ln>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10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1047750" y="1844824"/>
            <a:ext cx="7048500" cy="2562225"/>
          </a:xfrm>
          <a:prstGeom prst="rect">
            <a:avLst/>
          </a:prstGeom>
          <a:noFill/>
          <a:ln w="9525">
            <a:noFill/>
            <a:miter lim="800000"/>
            <a:headEnd/>
            <a:tailEnd/>
          </a:ln>
        </p:spPr>
      </p:pic>
      <p:sp>
        <p:nvSpPr>
          <p:cNvPr id="5" name="Rechthoek 3"/>
          <p:cNvSpPr>
            <a:spLocks noChangeArrowheads="1"/>
          </p:cNvSpPr>
          <p:nvPr/>
        </p:nvSpPr>
        <p:spPr bwMode="auto">
          <a:xfrm>
            <a:off x="5724128" y="4782120"/>
            <a:ext cx="1800200" cy="646331"/>
          </a:xfrm>
          <a:prstGeom prst="rect">
            <a:avLst/>
          </a:prstGeom>
          <a:solidFill>
            <a:schemeClr val="bg1">
              <a:lumMod val="85000"/>
            </a:schemeClr>
          </a:solidFill>
          <a:ln w="9525">
            <a:noFill/>
            <a:miter lim="800000"/>
            <a:headEnd/>
            <a:tailEnd/>
          </a:ln>
        </p:spPr>
        <p:txBody>
          <a:bodyPr wrap="square">
            <a:spAutoFit/>
          </a:bodyPr>
          <a:lstStyle/>
          <a:p>
            <a:pPr algn="just">
              <a:spcAft>
                <a:spcPts val="1388"/>
              </a:spcAft>
            </a:pPr>
            <a:r>
              <a:rPr lang="es-ES" dirty="0" err="1" smtClean="0">
                <a:solidFill>
                  <a:srgbClr val="757575"/>
                </a:solidFill>
                <a:latin typeface="Eurostile" pitchFamily="34" charset="0"/>
              </a:rPr>
              <a:t>SubProceso</a:t>
            </a:r>
            <a:r>
              <a:rPr lang="es-ES" dirty="0" smtClean="0">
                <a:solidFill>
                  <a:srgbClr val="757575"/>
                </a:solidFill>
                <a:latin typeface="Eurostile" pitchFamily="34" charset="0"/>
              </a:rPr>
              <a:t> Expandido</a:t>
            </a:r>
            <a:endParaRPr lang="es-ES" dirty="0">
              <a:solidFill>
                <a:srgbClr val="757575"/>
              </a:solidFill>
              <a:latin typeface="Eurostile" pitchFamily="34" charset="0"/>
            </a:endParaRPr>
          </a:p>
        </p:txBody>
      </p:sp>
      <p:cxnSp>
        <p:nvCxnSpPr>
          <p:cNvPr id="7" name="6 Forma"/>
          <p:cNvCxnSpPr>
            <a:stCxn id="5" idx="1"/>
          </p:cNvCxnSpPr>
          <p:nvPr/>
        </p:nvCxnSpPr>
        <p:spPr>
          <a:xfrm rot="10800000">
            <a:off x="4644008" y="3702000"/>
            <a:ext cx="1080120" cy="1403286"/>
          </a:xfrm>
          <a:prstGeom prst="bentConnector2">
            <a:avLst/>
          </a:prstGeom>
          <a:ln>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uso de subprocesos-expandido</a:t>
            </a:r>
            <a:endParaRPr lang="es-ES" dirty="0">
              <a:solidFill>
                <a:schemeClr val="accent4">
                  <a:lumMod val="40000"/>
                  <a:lumOff val="60000"/>
                </a:schemeClr>
              </a:solidFill>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7605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a:solidFill>
                  <a:schemeClr val="accent4">
                    <a:lumMod val="40000"/>
                    <a:lumOff val="60000"/>
                  </a:schemeClr>
                </a:solidFill>
              </a:rPr>
              <a:t>Que es </a:t>
            </a:r>
            <a:r>
              <a:rPr lang="es-ES_tradnl" dirty="0" smtClean="0">
                <a:solidFill>
                  <a:schemeClr val="accent4">
                    <a:lumMod val="40000"/>
                    <a:lumOff val="60000"/>
                  </a:schemeClr>
                </a:solidFill>
              </a:rPr>
              <a:t>una organización</a:t>
            </a:r>
            <a:endParaRPr lang="es-ES" dirty="0">
              <a:solidFill>
                <a:schemeClr val="accent4">
                  <a:lumMod val="40000"/>
                  <a:lumOff val="60000"/>
                </a:schemeClr>
              </a:solidFill>
            </a:endParaRPr>
          </a:p>
        </p:txBody>
      </p:sp>
      <p:sp>
        <p:nvSpPr>
          <p:cNvPr id="4" name="Rectángulo 5"/>
          <p:cNvSpPr/>
          <p:nvPr/>
        </p:nvSpPr>
        <p:spPr>
          <a:xfrm>
            <a:off x="1403648" y="2636912"/>
            <a:ext cx="6048672" cy="2062103"/>
          </a:xfrm>
          <a:prstGeom prst="rect">
            <a:avLst/>
          </a:prstGeom>
        </p:spPr>
        <p:txBody>
          <a:bodyPr wrap="square">
            <a:spAutoFit/>
          </a:bodyPr>
          <a:lstStyle/>
          <a:p>
            <a:pPr algn="just"/>
            <a:endParaRPr lang="es-VE" sz="2000" dirty="0">
              <a:latin typeface="Eurostile"/>
            </a:endParaRPr>
          </a:p>
          <a:p>
            <a:pPr algn="just"/>
            <a:r>
              <a:rPr lang="es-VE" dirty="0">
                <a:solidFill>
                  <a:schemeClr val="tx1">
                    <a:lumMod val="50000"/>
                    <a:lumOff val="50000"/>
                  </a:schemeClr>
                </a:solidFill>
                <a:latin typeface="Eurostile"/>
              </a:rPr>
              <a:t>E</a:t>
            </a:r>
            <a:r>
              <a:rPr lang="es-VE" dirty="0" smtClean="0">
                <a:solidFill>
                  <a:schemeClr val="tx1">
                    <a:lumMod val="50000"/>
                    <a:lumOff val="50000"/>
                  </a:schemeClr>
                </a:solidFill>
                <a:latin typeface="Eurostile"/>
              </a:rPr>
              <a:t>s un </a:t>
            </a:r>
            <a:r>
              <a:rPr lang="es-VE" dirty="0" smtClean="0">
                <a:solidFill>
                  <a:schemeClr val="accent4">
                    <a:lumMod val="75000"/>
                  </a:schemeClr>
                </a:solidFill>
                <a:latin typeface="Eurostile"/>
              </a:rPr>
              <a:t>sistema</a:t>
            </a:r>
            <a:r>
              <a:rPr lang="es-VE" dirty="0" smtClean="0">
                <a:solidFill>
                  <a:schemeClr val="accent4">
                    <a:lumMod val="60000"/>
                    <a:lumOff val="40000"/>
                  </a:schemeClr>
                </a:solidFill>
                <a:latin typeface="Eurostile"/>
              </a:rPr>
              <a:t> </a:t>
            </a:r>
            <a:r>
              <a:rPr lang="es-VE" dirty="0" smtClean="0">
                <a:solidFill>
                  <a:schemeClr val="tx1">
                    <a:lumMod val="50000"/>
                    <a:lumOff val="50000"/>
                  </a:schemeClr>
                </a:solidFill>
                <a:latin typeface="Eurostile"/>
              </a:rPr>
              <a:t>diseñado </a:t>
            </a:r>
            <a:r>
              <a:rPr lang="es-VE" dirty="0">
                <a:solidFill>
                  <a:schemeClr val="tx1">
                    <a:lumMod val="50000"/>
                    <a:lumOff val="50000"/>
                  </a:schemeClr>
                </a:solidFill>
                <a:latin typeface="Eurostile"/>
              </a:rPr>
              <a:t>para alcanzar ciertas metas y objetivos. Estos sistemas pueden, a su vez, estar conformados por otros subsistemas </a:t>
            </a:r>
            <a:r>
              <a:rPr lang="es-VE" dirty="0" smtClean="0">
                <a:solidFill>
                  <a:schemeClr val="tx1">
                    <a:lumMod val="50000"/>
                    <a:lumOff val="50000"/>
                  </a:schemeClr>
                </a:solidFill>
                <a:latin typeface="Eurostile"/>
              </a:rPr>
              <a:t>relacionados, </a:t>
            </a:r>
            <a:r>
              <a:rPr lang="es-VE" dirty="0">
                <a:solidFill>
                  <a:schemeClr val="tx1">
                    <a:lumMod val="50000"/>
                    <a:lumOff val="50000"/>
                  </a:schemeClr>
                </a:solidFill>
                <a:latin typeface="Eurostile"/>
              </a:rPr>
              <a:t>que cumplen funciones específicas.</a:t>
            </a:r>
          </a:p>
          <a:p>
            <a:pPr algn="just"/>
            <a:r>
              <a:rPr lang="es-VE" dirty="0">
                <a:solidFill>
                  <a:srgbClr val="000000"/>
                </a:solidFill>
              </a:rPr>
              <a:t/>
            </a:r>
            <a:br>
              <a:rPr lang="es-VE" dirty="0">
                <a:solidFill>
                  <a:srgbClr val="000000"/>
                </a:solidFill>
              </a:rPr>
            </a:br>
            <a:endParaRPr lang="es-VE" u="none" strike="noStrike" dirty="0">
              <a:solidFill>
                <a:srgbClr val="000000"/>
              </a:solidFill>
              <a:effectLst/>
            </a:endParaRPr>
          </a:p>
        </p:txBody>
      </p:sp>
      <p:sp>
        <p:nvSpPr>
          <p:cNvPr id="5" name="Rectángulo 6"/>
          <p:cNvSpPr/>
          <p:nvPr/>
        </p:nvSpPr>
        <p:spPr>
          <a:xfrm>
            <a:off x="1403648" y="1628800"/>
            <a:ext cx="6048672" cy="923330"/>
          </a:xfrm>
          <a:prstGeom prst="rect">
            <a:avLst/>
          </a:prstGeom>
        </p:spPr>
        <p:txBody>
          <a:bodyPr wrap="square">
            <a:spAutoFit/>
          </a:bodyPr>
          <a:lstStyle/>
          <a:p>
            <a:pPr algn="just"/>
            <a:r>
              <a:rPr lang="es-VE" dirty="0">
                <a:solidFill>
                  <a:schemeClr val="tx1">
                    <a:lumMod val="50000"/>
                    <a:lumOff val="50000"/>
                  </a:schemeClr>
                </a:solidFill>
                <a:latin typeface="Eurostile"/>
              </a:rPr>
              <a:t>Etimológicamente el término Organización,  procede del griego </a:t>
            </a:r>
            <a:r>
              <a:rPr lang="es-VE" i="1" dirty="0">
                <a:solidFill>
                  <a:schemeClr val="tx1">
                    <a:lumMod val="50000"/>
                    <a:lumOff val="50000"/>
                  </a:schemeClr>
                </a:solidFill>
                <a:latin typeface="Eurostile"/>
              </a:rPr>
              <a:t>organón </a:t>
            </a:r>
            <a:r>
              <a:rPr lang="es-VE" dirty="0">
                <a:solidFill>
                  <a:schemeClr val="tx1">
                    <a:lumMod val="50000"/>
                    <a:lumOff val="50000"/>
                  </a:schemeClr>
                </a:solidFill>
                <a:latin typeface="Eurostile"/>
              </a:rPr>
              <a:t>que puede traducirse como “herramienta o instrumento”.</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971600" y="1730360"/>
            <a:ext cx="7019925" cy="2514600"/>
          </a:xfrm>
          <a:prstGeom prst="rect">
            <a:avLst/>
          </a:prstGeom>
          <a:noFill/>
          <a:ln w="9525">
            <a:noFill/>
            <a:miter lim="800000"/>
            <a:headEnd/>
            <a:tailEnd/>
          </a:ln>
        </p:spPr>
      </p:pic>
      <p:sp>
        <p:nvSpPr>
          <p:cNvPr id="8" name="Rechthoek 3"/>
          <p:cNvSpPr>
            <a:spLocks noChangeArrowheads="1"/>
          </p:cNvSpPr>
          <p:nvPr/>
        </p:nvSpPr>
        <p:spPr bwMode="auto">
          <a:xfrm>
            <a:off x="5633690" y="4643844"/>
            <a:ext cx="2520280" cy="369332"/>
          </a:xfrm>
          <a:prstGeom prst="rect">
            <a:avLst/>
          </a:prstGeom>
          <a:solidFill>
            <a:schemeClr val="bg1">
              <a:lumMod val="85000"/>
            </a:schemeClr>
          </a:solidFill>
          <a:ln w="9525">
            <a:noFill/>
            <a:miter lim="800000"/>
            <a:headEnd/>
            <a:tailEnd/>
          </a:ln>
        </p:spPr>
        <p:txBody>
          <a:bodyPr wrap="square">
            <a:spAutoFit/>
          </a:bodyPr>
          <a:lstStyle/>
          <a:p>
            <a:pPr algn="ctr">
              <a:spcAft>
                <a:spcPts val="1388"/>
              </a:spcAft>
            </a:pPr>
            <a:r>
              <a:rPr lang="es-ES" dirty="0" smtClean="0">
                <a:solidFill>
                  <a:srgbClr val="757575"/>
                </a:solidFill>
                <a:latin typeface="Eurostile" pitchFamily="34" charset="0"/>
              </a:rPr>
              <a:t>Llamado de actividad</a:t>
            </a:r>
            <a:endParaRPr lang="es-ES" dirty="0">
              <a:solidFill>
                <a:srgbClr val="757575"/>
              </a:solidFill>
              <a:latin typeface="Eurostile" pitchFamily="34" charset="0"/>
            </a:endParaRPr>
          </a:p>
        </p:txBody>
      </p:sp>
      <p:cxnSp>
        <p:nvCxnSpPr>
          <p:cNvPr id="9" name="8 Forma"/>
          <p:cNvCxnSpPr>
            <a:stCxn id="8" idx="1"/>
          </p:cNvCxnSpPr>
          <p:nvPr/>
        </p:nvCxnSpPr>
        <p:spPr>
          <a:xfrm rot="10800000">
            <a:off x="5489674" y="3491716"/>
            <a:ext cx="144016" cy="1336794"/>
          </a:xfrm>
          <a:prstGeom prst="bentConnector2">
            <a:avLst/>
          </a:prstGeom>
          <a:ln>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uso de subprocesos</a:t>
            </a:r>
            <a:endParaRPr lang="es-ES" dirty="0">
              <a:solidFill>
                <a:schemeClr val="accent4">
                  <a:lumMod val="40000"/>
                  <a:lumOff val="60000"/>
                </a:schemeClr>
              </a:solidFill>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04448"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73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01"/>
          <p:cNvPicPr>
            <a:picLocks noChangeAspect="1" noChangeArrowheads="1"/>
          </p:cNvPicPr>
          <p:nvPr/>
        </p:nvPicPr>
        <p:blipFill>
          <a:blip r:embed="rId2" cstate="print"/>
          <a:srcRect/>
          <a:stretch>
            <a:fillRect/>
          </a:stretch>
        </p:blipFill>
        <p:spPr bwMode="auto">
          <a:xfrm>
            <a:off x="1185863" y="620688"/>
            <a:ext cx="3962400" cy="1752600"/>
          </a:xfrm>
          <a:prstGeom prst="rect">
            <a:avLst/>
          </a:prstGeom>
          <a:noFill/>
        </p:spPr>
      </p:pic>
      <p:pic>
        <p:nvPicPr>
          <p:cNvPr id="5" name="Picture 4" descr="002"/>
          <p:cNvPicPr>
            <a:picLocks noChangeAspect="1" noChangeArrowheads="1"/>
          </p:cNvPicPr>
          <p:nvPr/>
        </p:nvPicPr>
        <p:blipFill>
          <a:blip r:embed="rId3" cstate="print"/>
          <a:srcRect/>
          <a:stretch>
            <a:fillRect/>
          </a:stretch>
        </p:blipFill>
        <p:spPr bwMode="auto">
          <a:xfrm>
            <a:off x="1258888" y="2478063"/>
            <a:ext cx="3724275" cy="1743075"/>
          </a:xfrm>
          <a:prstGeom prst="rect">
            <a:avLst/>
          </a:prstGeom>
          <a:noFill/>
        </p:spPr>
      </p:pic>
      <p:pic>
        <p:nvPicPr>
          <p:cNvPr id="6" name="Picture 5" descr="003"/>
          <p:cNvPicPr>
            <a:picLocks noChangeAspect="1" noChangeArrowheads="1"/>
          </p:cNvPicPr>
          <p:nvPr/>
        </p:nvPicPr>
        <p:blipFill>
          <a:blip r:embed="rId4" cstate="print"/>
          <a:srcRect/>
          <a:stretch>
            <a:fillRect/>
          </a:stretch>
        </p:blipFill>
        <p:spPr bwMode="auto">
          <a:xfrm>
            <a:off x="1109663" y="4411638"/>
            <a:ext cx="4038600" cy="1609725"/>
          </a:xfrm>
          <a:prstGeom prst="rect">
            <a:avLst/>
          </a:prstGeom>
          <a:noFill/>
        </p:spPr>
      </p:pic>
      <p:sp>
        <p:nvSpPr>
          <p:cNvPr id="7" name="Text Box 6"/>
          <p:cNvSpPr txBox="1">
            <a:spLocks noChangeArrowheads="1"/>
          </p:cNvSpPr>
          <p:nvPr/>
        </p:nvSpPr>
        <p:spPr bwMode="auto">
          <a:xfrm>
            <a:off x="4932040" y="1340768"/>
            <a:ext cx="3311525" cy="366712"/>
          </a:xfrm>
          <a:prstGeom prst="rect">
            <a:avLst/>
          </a:prstGeom>
          <a:noFill/>
          <a:ln w="9525" algn="ctr">
            <a:noFill/>
            <a:miter lim="800000"/>
            <a:headEnd/>
            <a:tailEnd/>
          </a:ln>
          <a:effectLst/>
        </p:spPr>
        <p:txBody>
          <a:bodyPr>
            <a:spAutoFit/>
          </a:bodyPr>
          <a:lstStyle/>
          <a:p>
            <a:pPr algn="l">
              <a:spcBef>
                <a:spcPct val="50000"/>
              </a:spcBef>
            </a:pPr>
            <a:r>
              <a:rPr lang="es-ES_tradnl" sz="1800" dirty="0" smtClean="0">
                <a:solidFill>
                  <a:schemeClr val="accent4">
                    <a:lumMod val="75000"/>
                  </a:schemeClr>
                </a:solidFill>
                <a:latin typeface="Eurostile" pitchFamily="34" charset="0"/>
              </a:rPr>
              <a:t>Exclusivo - Solo </a:t>
            </a:r>
            <a:r>
              <a:rPr lang="es-ES_tradnl" sz="1800" dirty="0">
                <a:solidFill>
                  <a:schemeClr val="accent4">
                    <a:lumMod val="75000"/>
                  </a:schemeClr>
                </a:solidFill>
                <a:latin typeface="Eurostile" pitchFamily="34" charset="0"/>
              </a:rPr>
              <a:t>una rama.</a:t>
            </a:r>
            <a:endParaRPr lang="es-ES" sz="1800" dirty="0">
              <a:solidFill>
                <a:schemeClr val="accent4">
                  <a:lumMod val="75000"/>
                </a:schemeClr>
              </a:solidFill>
              <a:latin typeface="Eurostile" pitchFamily="34" charset="0"/>
            </a:endParaRPr>
          </a:p>
        </p:txBody>
      </p:sp>
      <p:sp>
        <p:nvSpPr>
          <p:cNvPr id="8" name="Text Box 7"/>
          <p:cNvSpPr txBox="1">
            <a:spLocks noChangeArrowheads="1"/>
          </p:cNvSpPr>
          <p:nvPr/>
        </p:nvSpPr>
        <p:spPr bwMode="auto">
          <a:xfrm>
            <a:off x="4860032" y="3140968"/>
            <a:ext cx="3311525" cy="366713"/>
          </a:xfrm>
          <a:prstGeom prst="rect">
            <a:avLst/>
          </a:prstGeom>
          <a:noFill/>
          <a:ln w="9525" algn="ctr">
            <a:noFill/>
            <a:miter lim="800000"/>
            <a:headEnd/>
            <a:tailEnd/>
          </a:ln>
          <a:effectLst/>
        </p:spPr>
        <p:txBody>
          <a:bodyPr>
            <a:spAutoFit/>
          </a:bodyPr>
          <a:lstStyle/>
          <a:p>
            <a:pPr algn="l">
              <a:spcBef>
                <a:spcPct val="50000"/>
              </a:spcBef>
            </a:pPr>
            <a:r>
              <a:rPr lang="es-ES_tradnl" sz="1800" dirty="0" smtClean="0">
                <a:solidFill>
                  <a:schemeClr val="accent4">
                    <a:lumMod val="75000"/>
                  </a:schemeClr>
                </a:solidFill>
                <a:latin typeface="Eurostile" pitchFamily="34" charset="0"/>
              </a:rPr>
              <a:t>Paralelo - Todas </a:t>
            </a:r>
            <a:r>
              <a:rPr lang="es-ES_tradnl" sz="1800" dirty="0">
                <a:solidFill>
                  <a:schemeClr val="accent4">
                    <a:lumMod val="75000"/>
                  </a:schemeClr>
                </a:solidFill>
                <a:latin typeface="Eurostile" pitchFamily="34" charset="0"/>
              </a:rPr>
              <a:t>las </a:t>
            </a:r>
            <a:r>
              <a:rPr lang="es-ES_tradnl" dirty="0">
                <a:solidFill>
                  <a:schemeClr val="accent4">
                    <a:lumMod val="75000"/>
                  </a:schemeClr>
                </a:solidFill>
                <a:latin typeface="Eurostile" pitchFamily="34" charset="0"/>
              </a:rPr>
              <a:t>ramas</a:t>
            </a:r>
            <a:endParaRPr lang="es-ES" dirty="0">
              <a:solidFill>
                <a:schemeClr val="accent4">
                  <a:lumMod val="75000"/>
                </a:schemeClr>
              </a:solidFill>
              <a:latin typeface="Eurostile" pitchFamily="34" charset="0"/>
            </a:endParaRPr>
          </a:p>
        </p:txBody>
      </p:sp>
      <p:sp>
        <p:nvSpPr>
          <p:cNvPr id="9" name="Text Box 8"/>
          <p:cNvSpPr txBox="1">
            <a:spLocks noChangeArrowheads="1"/>
          </p:cNvSpPr>
          <p:nvPr/>
        </p:nvSpPr>
        <p:spPr bwMode="auto">
          <a:xfrm>
            <a:off x="5004048" y="5085184"/>
            <a:ext cx="3311525" cy="366712"/>
          </a:xfrm>
          <a:prstGeom prst="rect">
            <a:avLst/>
          </a:prstGeom>
          <a:noFill/>
          <a:ln w="9525" algn="ctr">
            <a:noFill/>
            <a:miter lim="800000"/>
            <a:headEnd/>
            <a:tailEnd/>
          </a:ln>
          <a:effectLst/>
        </p:spPr>
        <p:txBody>
          <a:bodyPr>
            <a:spAutoFit/>
          </a:bodyPr>
          <a:lstStyle/>
          <a:p>
            <a:pPr algn="l">
              <a:spcBef>
                <a:spcPct val="50000"/>
              </a:spcBef>
            </a:pPr>
            <a:r>
              <a:rPr lang="es-ES_tradnl" sz="1800" dirty="0" smtClean="0">
                <a:solidFill>
                  <a:schemeClr val="accent4">
                    <a:lumMod val="75000"/>
                  </a:schemeClr>
                </a:solidFill>
                <a:latin typeface="Eurostile" pitchFamily="34" charset="0"/>
              </a:rPr>
              <a:t>Inclusivo - Una </a:t>
            </a:r>
            <a:r>
              <a:rPr lang="es-ES_tradnl" sz="1800" dirty="0">
                <a:solidFill>
                  <a:schemeClr val="accent4">
                    <a:lumMod val="75000"/>
                  </a:schemeClr>
                </a:solidFill>
                <a:latin typeface="Eurostile" pitchFamily="34" charset="0"/>
              </a:rPr>
              <a:t>o mas ramas.</a:t>
            </a:r>
            <a:endParaRPr lang="es-ES" sz="1800" dirty="0">
              <a:solidFill>
                <a:schemeClr val="accent4">
                  <a:lumMod val="75000"/>
                </a:schemeClr>
              </a:solidFill>
              <a:latin typeface="Eurostile" pitchFamily="34" charset="0"/>
            </a:endParaRPr>
          </a:p>
        </p:txBody>
      </p:sp>
      <p:sp>
        <p:nvSpPr>
          <p:cNvPr id="11"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gateways</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gateways</a:t>
            </a:r>
            <a:endParaRPr lang="es-ES" dirty="0">
              <a:solidFill>
                <a:schemeClr val="accent4">
                  <a:lumMod val="40000"/>
                  <a:lumOff val="60000"/>
                </a:schemeClr>
              </a:solidFill>
            </a:endParaRPr>
          </a:p>
        </p:txBody>
      </p:sp>
      <p:pic>
        <p:nvPicPr>
          <p:cNvPr id="3" name="2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1124744"/>
            <a:ext cx="8208912" cy="4536504"/>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err="1" smtClean="0">
                <a:solidFill>
                  <a:schemeClr val="accent4">
                    <a:lumMod val="40000"/>
                    <a:lumOff val="60000"/>
                  </a:schemeClr>
                </a:solidFill>
              </a:rPr>
              <a:t>gateway</a:t>
            </a:r>
            <a:r>
              <a:rPr lang="es-ES_tradnl" dirty="0" smtClean="0">
                <a:solidFill>
                  <a:schemeClr val="accent4">
                    <a:lumMod val="40000"/>
                    <a:lumOff val="60000"/>
                  </a:schemeClr>
                </a:solidFill>
              </a:rPr>
              <a:t>-basado en eventos</a:t>
            </a:r>
            <a:endParaRPr lang="es-ES" dirty="0">
              <a:solidFill>
                <a:schemeClr val="accent4">
                  <a:lumMod val="40000"/>
                  <a:lumOff val="60000"/>
                </a:schemeClr>
              </a:solidFill>
            </a:endParaRPr>
          </a:p>
        </p:txBody>
      </p:sp>
      <p:pic>
        <p:nvPicPr>
          <p:cNvPr id="5" name="Picture 2"/>
          <p:cNvPicPr>
            <a:picLocks noChangeAspect="1" noChangeArrowheads="1"/>
          </p:cNvPicPr>
          <p:nvPr/>
        </p:nvPicPr>
        <p:blipFill>
          <a:blip r:embed="rId2" cstate="print"/>
          <a:srcRect/>
          <a:stretch>
            <a:fillRect/>
          </a:stretch>
        </p:blipFill>
        <p:spPr bwMode="auto">
          <a:xfrm>
            <a:off x="1033463" y="1819275"/>
            <a:ext cx="7077075" cy="3219450"/>
          </a:xfrm>
          <a:prstGeom prst="rect">
            <a:avLst/>
          </a:prstGeom>
          <a:noFill/>
          <a:ln w="9525">
            <a:noFill/>
            <a:miter lim="800000"/>
            <a:headEnd/>
            <a:tailEnd/>
          </a:ln>
        </p:spPr>
      </p:pic>
      <p:cxnSp>
        <p:nvCxnSpPr>
          <p:cNvPr id="3" name="2 Conector recto de flecha"/>
          <p:cNvCxnSpPr/>
          <p:nvPr/>
        </p:nvCxnSpPr>
        <p:spPr>
          <a:xfrm flipV="1">
            <a:off x="5198088" y="2474894"/>
            <a:ext cx="0" cy="5400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flipV="1">
            <a:off x="5198088" y="4672850"/>
            <a:ext cx="0" cy="36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flipV="1">
            <a:off x="5032335" y="3573017"/>
            <a:ext cx="0" cy="5580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41229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err="1" smtClean="0">
                <a:solidFill>
                  <a:schemeClr val="accent4">
                    <a:lumMod val="40000"/>
                    <a:lumOff val="60000"/>
                  </a:schemeClr>
                </a:solidFill>
              </a:rPr>
              <a:t>gateway</a:t>
            </a:r>
            <a:r>
              <a:rPr lang="es-ES_tradnl" dirty="0" smtClean="0">
                <a:solidFill>
                  <a:schemeClr val="accent4">
                    <a:lumMod val="40000"/>
                    <a:lumOff val="60000"/>
                  </a:schemeClr>
                </a:solidFill>
              </a:rPr>
              <a:t>-basado en eventos</a:t>
            </a:r>
            <a:endParaRPr lang="es-ES" dirty="0">
              <a:solidFill>
                <a:schemeClr val="accent4">
                  <a:lumMod val="40000"/>
                  <a:lumOff val="60000"/>
                </a:schemeClr>
              </a:solidFill>
            </a:endParaRPr>
          </a:p>
        </p:txBody>
      </p:sp>
      <p:pic>
        <p:nvPicPr>
          <p:cNvPr id="6" name="Picture 2"/>
          <p:cNvPicPr>
            <a:picLocks noChangeAspect="1" noChangeArrowheads="1"/>
          </p:cNvPicPr>
          <p:nvPr/>
        </p:nvPicPr>
        <p:blipFill>
          <a:blip r:embed="rId2" cstate="print"/>
          <a:srcRect/>
          <a:stretch>
            <a:fillRect/>
          </a:stretch>
        </p:blipFill>
        <p:spPr bwMode="auto">
          <a:xfrm>
            <a:off x="1009600" y="1772816"/>
            <a:ext cx="7162800" cy="2247900"/>
          </a:xfrm>
          <a:prstGeom prst="rect">
            <a:avLst/>
          </a:prstGeom>
          <a:noFill/>
          <a:ln w="9525">
            <a:noFill/>
            <a:miter lim="800000"/>
            <a:headEnd/>
            <a:tailEnd/>
          </a:ln>
        </p:spPr>
      </p:pic>
      <p:cxnSp>
        <p:nvCxnSpPr>
          <p:cNvPr id="7" name="6 Conector recto de flecha"/>
          <p:cNvCxnSpPr/>
          <p:nvPr/>
        </p:nvCxnSpPr>
        <p:spPr>
          <a:xfrm flipV="1">
            <a:off x="5076056" y="3501008"/>
            <a:ext cx="0" cy="5197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flipV="1">
            <a:off x="5436096" y="2708920"/>
            <a:ext cx="1" cy="3600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625624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err="1" smtClean="0">
                <a:solidFill>
                  <a:schemeClr val="accent4">
                    <a:lumMod val="40000"/>
                    <a:lumOff val="60000"/>
                  </a:schemeClr>
                </a:solidFill>
              </a:rPr>
              <a:t>gateway</a:t>
            </a:r>
            <a:r>
              <a:rPr lang="es-ES_tradnl" dirty="0" smtClean="0">
                <a:solidFill>
                  <a:schemeClr val="accent4">
                    <a:lumMod val="40000"/>
                    <a:lumOff val="60000"/>
                  </a:schemeClr>
                </a:solidFill>
              </a:rPr>
              <a:t>-basado en eventos</a:t>
            </a:r>
            <a:endParaRPr lang="es-ES" dirty="0">
              <a:solidFill>
                <a:schemeClr val="accent4">
                  <a:lumMod val="40000"/>
                  <a:lumOff val="60000"/>
                </a:schemeClr>
              </a:solidFill>
            </a:endParaRPr>
          </a:p>
        </p:txBody>
      </p:sp>
      <p:pic>
        <p:nvPicPr>
          <p:cNvPr id="2" name="1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763891"/>
            <a:ext cx="9144000" cy="5330217"/>
          </a:xfrm>
          <a:prstGeom prst="rect">
            <a:avLst/>
          </a:prstGeom>
        </p:spPr>
      </p:pic>
    </p:spTree>
    <p:extLst>
      <p:ext uri="{BB962C8B-B14F-4D97-AF65-F5344CB8AC3E}">
        <p14:creationId xmlns:p14="http://schemas.microsoft.com/office/powerpoint/2010/main" xmlns="" val="24118766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3.bp.blogspot.com/-t9GYb_hVXDY/TV3T_-ABScI/AAAAAAAAAko/WgJYWFlhvMo/s1600/bpmn2mijao12.jpg"/>
          <p:cNvPicPr>
            <a:picLocks noChangeAspect="1" noChangeArrowheads="1"/>
          </p:cNvPicPr>
          <p:nvPr/>
        </p:nvPicPr>
        <p:blipFill>
          <a:blip r:embed="rId2" cstate="print"/>
          <a:srcRect/>
          <a:stretch>
            <a:fillRect/>
          </a:stretch>
        </p:blipFill>
        <p:spPr bwMode="auto">
          <a:xfrm>
            <a:off x="3662" y="1556792"/>
            <a:ext cx="9104842" cy="3744416"/>
          </a:xfrm>
          <a:prstGeom prst="rect">
            <a:avLst/>
          </a:prstGeom>
          <a:noFill/>
        </p:spPr>
      </p:pic>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Gateway eventos</a:t>
            </a:r>
            <a:endParaRPr lang="es-ES" dirty="0">
              <a:solidFill>
                <a:schemeClr val="accent4">
                  <a:lumMod val="40000"/>
                  <a:lumOff val="60000"/>
                </a:schemeClr>
              </a:solidFill>
            </a:endParaRPr>
          </a:p>
        </p:txBody>
      </p:sp>
    </p:spTree>
    <p:extLst>
      <p:ext uri="{BB962C8B-B14F-4D97-AF65-F5344CB8AC3E}">
        <p14:creationId xmlns:p14="http://schemas.microsoft.com/office/powerpoint/2010/main" xmlns="" val="7291445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err="1" smtClean="0">
                <a:solidFill>
                  <a:schemeClr val="accent4">
                    <a:lumMod val="40000"/>
                    <a:lumOff val="60000"/>
                  </a:schemeClr>
                </a:solidFill>
              </a:rPr>
              <a:t>gateways-complex</a:t>
            </a:r>
            <a:endParaRPr lang="es-ES" dirty="0">
              <a:solidFill>
                <a:schemeClr val="accent4">
                  <a:lumMod val="40000"/>
                  <a:lumOff val="60000"/>
                </a:schemeClr>
              </a:solidFill>
            </a:endParaRPr>
          </a:p>
        </p:txBody>
      </p:sp>
      <p:pic>
        <p:nvPicPr>
          <p:cNvPr id="2" name="1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5809" y="1562333"/>
            <a:ext cx="7952381" cy="373333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724737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23528" y="1196752"/>
            <a:ext cx="8658225" cy="2043311"/>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34838" y="3384079"/>
            <a:ext cx="8629650" cy="2421185"/>
          </a:xfrm>
          <a:prstGeom prst="rect">
            <a:avLst/>
          </a:prstGeom>
          <a:noFill/>
          <a:ln w="9525">
            <a:noFill/>
            <a:miter lim="800000"/>
            <a:headEnd/>
            <a:tailEnd/>
          </a:ln>
        </p:spPr>
      </p:pic>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gateways sincronización</a:t>
            </a:r>
            <a:endParaRPr lang="es-ES" dirty="0">
              <a:solidFill>
                <a:schemeClr val="accent4">
                  <a:lumMod val="40000"/>
                  <a:lumOff val="60000"/>
                </a:schemeClr>
              </a:solidFill>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1556" name="Picture 4"/>
          <p:cNvPicPr>
            <a:picLocks noChangeAspect="1" noChangeArrowheads="1"/>
          </p:cNvPicPr>
          <p:nvPr/>
        </p:nvPicPr>
        <p:blipFill>
          <a:blip r:embed="rId2" cstate="print"/>
          <a:srcRect/>
          <a:stretch>
            <a:fillRect/>
          </a:stretch>
        </p:blipFill>
        <p:spPr bwMode="auto">
          <a:xfrm>
            <a:off x="900113" y="1678806"/>
            <a:ext cx="685800" cy="619125"/>
          </a:xfrm>
          <a:prstGeom prst="rect">
            <a:avLst/>
          </a:prstGeom>
          <a:noFill/>
        </p:spPr>
      </p:pic>
      <p:pic>
        <p:nvPicPr>
          <p:cNvPr id="2711557" name="Picture 5"/>
          <p:cNvPicPr>
            <a:picLocks noChangeAspect="1" noChangeArrowheads="1"/>
          </p:cNvPicPr>
          <p:nvPr/>
        </p:nvPicPr>
        <p:blipFill>
          <a:blip r:embed="rId3" cstate="print"/>
          <a:srcRect/>
          <a:stretch>
            <a:fillRect/>
          </a:stretch>
        </p:blipFill>
        <p:spPr bwMode="auto">
          <a:xfrm>
            <a:off x="923925" y="2493194"/>
            <a:ext cx="638175" cy="609600"/>
          </a:xfrm>
          <a:prstGeom prst="rect">
            <a:avLst/>
          </a:prstGeom>
          <a:noFill/>
        </p:spPr>
      </p:pic>
      <p:pic>
        <p:nvPicPr>
          <p:cNvPr id="2711558" name="Picture 6"/>
          <p:cNvPicPr>
            <a:picLocks noChangeAspect="1" noChangeArrowheads="1"/>
          </p:cNvPicPr>
          <p:nvPr/>
        </p:nvPicPr>
        <p:blipFill>
          <a:blip r:embed="rId4" cstate="print"/>
          <a:srcRect/>
          <a:stretch>
            <a:fillRect/>
          </a:stretch>
        </p:blipFill>
        <p:spPr bwMode="auto">
          <a:xfrm>
            <a:off x="933450" y="3332981"/>
            <a:ext cx="619125" cy="600075"/>
          </a:xfrm>
          <a:prstGeom prst="rect">
            <a:avLst/>
          </a:prstGeom>
          <a:noFill/>
        </p:spPr>
      </p:pic>
      <p:sp>
        <p:nvSpPr>
          <p:cNvPr id="2711559" name="Rechthoek 3"/>
          <p:cNvSpPr>
            <a:spLocks noChangeArrowheads="1"/>
          </p:cNvSpPr>
          <p:nvPr/>
        </p:nvSpPr>
        <p:spPr bwMode="auto">
          <a:xfrm>
            <a:off x="1692275" y="1821681"/>
            <a:ext cx="1800225" cy="366713"/>
          </a:xfrm>
          <a:prstGeom prst="rect">
            <a:avLst/>
          </a:prstGeom>
          <a:noFill/>
          <a:ln w="9525">
            <a:noFill/>
            <a:miter lim="800000"/>
            <a:headEnd/>
            <a:tailEnd/>
          </a:ln>
        </p:spPr>
        <p:txBody>
          <a:bodyPr>
            <a:spAutoFit/>
          </a:bodyPr>
          <a:lstStyle/>
          <a:p>
            <a:pPr algn="l"/>
            <a:r>
              <a:rPr lang="es-ES" sz="1800" dirty="0">
                <a:solidFill>
                  <a:schemeClr val="accent4">
                    <a:lumMod val="75000"/>
                  </a:schemeClr>
                </a:solidFill>
              </a:rPr>
              <a:t>[Evento Inicio]</a:t>
            </a:r>
          </a:p>
        </p:txBody>
      </p:sp>
      <p:sp>
        <p:nvSpPr>
          <p:cNvPr id="2711560" name="Rechthoek 3"/>
          <p:cNvSpPr>
            <a:spLocks noChangeArrowheads="1"/>
          </p:cNvSpPr>
          <p:nvPr/>
        </p:nvSpPr>
        <p:spPr bwMode="auto">
          <a:xfrm>
            <a:off x="1692275" y="2607494"/>
            <a:ext cx="2232025" cy="366712"/>
          </a:xfrm>
          <a:prstGeom prst="rect">
            <a:avLst/>
          </a:prstGeom>
          <a:noFill/>
          <a:ln w="9525">
            <a:noFill/>
            <a:miter lim="800000"/>
            <a:headEnd/>
            <a:tailEnd/>
          </a:ln>
        </p:spPr>
        <p:txBody>
          <a:bodyPr>
            <a:spAutoFit/>
          </a:bodyPr>
          <a:lstStyle/>
          <a:p>
            <a:pPr algn="l"/>
            <a:r>
              <a:rPr lang="es-ES" sz="1800" dirty="0">
                <a:solidFill>
                  <a:schemeClr val="accent4">
                    <a:lumMod val="75000"/>
                  </a:schemeClr>
                </a:solidFill>
              </a:rPr>
              <a:t>[Evento Intermedio]</a:t>
            </a:r>
          </a:p>
        </p:txBody>
      </p:sp>
      <p:sp>
        <p:nvSpPr>
          <p:cNvPr id="2711561" name="Rechthoek 3"/>
          <p:cNvSpPr>
            <a:spLocks noChangeArrowheads="1"/>
          </p:cNvSpPr>
          <p:nvPr/>
        </p:nvSpPr>
        <p:spPr bwMode="auto">
          <a:xfrm>
            <a:off x="1692275" y="3472681"/>
            <a:ext cx="2232025" cy="366713"/>
          </a:xfrm>
          <a:prstGeom prst="rect">
            <a:avLst/>
          </a:prstGeom>
          <a:noFill/>
          <a:ln w="9525">
            <a:noFill/>
            <a:miter lim="800000"/>
            <a:headEnd/>
            <a:tailEnd/>
          </a:ln>
        </p:spPr>
        <p:txBody>
          <a:bodyPr>
            <a:spAutoFit/>
          </a:bodyPr>
          <a:lstStyle/>
          <a:p>
            <a:pPr algn="l"/>
            <a:r>
              <a:rPr lang="es-ES" sz="1800" dirty="0">
                <a:solidFill>
                  <a:schemeClr val="accent4">
                    <a:lumMod val="75000"/>
                  </a:schemeClr>
                </a:solidFill>
              </a:rPr>
              <a:t>[Evento Fin]</a:t>
            </a:r>
          </a:p>
        </p:txBody>
      </p:sp>
      <p:sp>
        <p:nvSpPr>
          <p:cNvPr id="9"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11559"/>
                                        </p:tgtEl>
                                        <p:attrNameLst>
                                          <p:attrName>style.visibility</p:attrName>
                                        </p:attrNameLst>
                                      </p:cBhvr>
                                      <p:to>
                                        <p:strVal val="visible"/>
                                      </p:to>
                                    </p:set>
                                    <p:animEffect transition="in" filter="fade">
                                      <p:cBhvr>
                                        <p:cTn id="7" dur="2000"/>
                                        <p:tgtEl>
                                          <p:spTgt spid="27115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11560"/>
                                        </p:tgtEl>
                                        <p:attrNameLst>
                                          <p:attrName>style.visibility</p:attrName>
                                        </p:attrNameLst>
                                      </p:cBhvr>
                                      <p:to>
                                        <p:strVal val="visible"/>
                                      </p:to>
                                    </p:set>
                                    <p:animEffect transition="in" filter="fade">
                                      <p:cBhvr>
                                        <p:cTn id="12" dur="2000"/>
                                        <p:tgtEl>
                                          <p:spTgt spid="27115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11561"/>
                                        </p:tgtEl>
                                        <p:attrNameLst>
                                          <p:attrName>style.visibility</p:attrName>
                                        </p:attrNameLst>
                                      </p:cBhvr>
                                      <p:to>
                                        <p:strVal val="visible"/>
                                      </p:to>
                                    </p:set>
                                    <p:animEffect transition="in" filter="fade">
                                      <p:cBhvr>
                                        <p:cTn id="17" dur="2000"/>
                                        <p:tgtEl>
                                          <p:spTgt spid="271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1559" grpId="0"/>
      <p:bldP spid="2711560" grpId="0"/>
      <p:bldP spid="27115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a:solidFill>
                  <a:schemeClr val="accent4">
                    <a:lumMod val="40000"/>
                    <a:lumOff val="60000"/>
                  </a:schemeClr>
                </a:solidFill>
              </a:rPr>
              <a:t>Que es </a:t>
            </a:r>
            <a:r>
              <a:rPr lang="es-ES_tradnl" dirty="0" smtClean="0">
                <a:solidFill>
                  <a:schemeClr val="accent4">
                    <a:lumMod val="40000"/>
                    <a:lumOff val="60000"/>
                  </a:schemeClr>
                </a:solidFill>
              </a:rPr>
              <a:t>una misión</a:t>
            </a:r>
            <a:endParaRPr lang="es-ES" dirty="0">
              <a:solidFill>
                <a:schemeClr val="accent4">
                  <a:lumMod val="40000"/>
                  <a:lumOff val="60000"/>
                </a:schemeClr>
              </a:solidFill>
            </a:endParaRPr>
          </a:p>
        </p:txBody>
      </p:sp>
      <p:sp>
        <p:nvSpPr>
          <p:cNvPr id="6" name="Rectángulo 7"/>
          <p:cNvSpPr/>
          <p:nvPr/>
        </p:nvSpPr>
        <p:spPr>
          <a:xfrm>
            <a:off x="1043608" y="1330890"/>
            <a:ext cx="7254552" cy="3970318"/>
          </a:xfrm>
          <a:prstGeom prst="rect">
            <a:avLst/>
          </a:prstGeom>
        </p:spPr>
        <p:txBody>
          <a:bodyPr wrap="square">
            <a:spAutoFit/>
          </a:bodyPr>
          <a:lstStyle/>
          <a:p>
            <a:pPr algn="just"/>
            <a:r>
              <a:rPr lang="es-VE" dirty="0">
                <a:solidFill>
                  <a:schemeClr val="tx1">
                    <a:lumMod val="50000"/>
                    <a:lumOff val="50000"/>
                  </a:schemeClr>
                </a:solidFill>
                <a:latin typeface="Eurostile"/>
              </a:rPr>
              <a:t>E</a:t>
            </a:r>
            <a:r>
              <a:rPr lang="es-VE" dirty="0" smtClean="0">
                <a:solidFill>
                  <a:schemeClr val="tx1">
                    <a:lumMod val="50000"/>
                    <a:lumOff val="50000"/>
                  </a:schemeClr>
                </a:solidFill>
                <a:latin typeface="Eurostile"/>
              </a:rPr>
              <a:t>s </a:t>
            </a:r>
            <a:r>
              <a:rPr lang="es-VE" dirty="0">
                <a:solidFill>
                  <a:schemeClr val="tx1">
                    <a:lumMod val="50000"/>
                    <a:lumOff val="50000"/>
                  </a:schemeClr>
                </a:solidFill>
                <a:latin typeface="Eurostile"/>
              </a:rPr>
              <a:t>el motivo, propósito, fin o razón de ser de la existencia de una empresa u organización porque define</a:t>
            </a:r>
            <a:r>
              <a:rPr lang="es-VE" dirty="0" smtClean="0">
                <a:solidFill>
                  <a:schemeClr val="tx1">
                    <a:lumMod val="50000"/>
                    <a:lumOff val="50000"/>
                  </a:schemeClr>
                </a:solidFill>
                <a:latin typeface="Eurostile"/>
              </a:rPr>
              <a:t>:</a:t>
            </a:r>
          </a:p>
          <a:p>
            <a:pPr algn="just"/>
            <a:endParaRPr lang="es-VE" dirty="0" smtClean="0">
              <a:solidFill>
                <a:schemeClr val="tx1">
                  <a:lumMod val="50000"/>
                  <a:lumOff val="50000"/>
                </a:schemeClr>
              </a:solidFill>
              <a:latin typeface="Eurostile"/>
            </a:endParaRPr>
          </a:p>
          <a:p>
            <a:pPr marL="342900" indent="-342900" algn="just">
              <a:buAutoNum type="arabicParenR"/>
            </a:pPr>
            <a:r>
              <a:rPr lang="es-VE" dirty="0" smtClean="0">
                <a:solidFill>
                  <a:schemeClr val="tx1">
                    <a:lumMod val="50000"/>
                    <a:lumOff val="50000"/>
                  </a:schemeClr>
                </a:solidFill>
                <a:latin typeface="Eurostile"/>
              </a:rPr>
              <a:t>Lo </a:t>
            </a:r>
            <a:r>
              <a:rPr lang="es-VE" dirty="0">
                <a:solidFill>
                  <a:schemeClr val="tx1">
                    <a:lumMod val="50000"/>
                    <a:lumOff val="50000"/>
                  </a:schemeClr>
                </a:solidFill>
                <a:latin typeface="Eurostile"/>
              </a:rPr>
              <a:t>que pretende cumplir en su entorno o sistema social en el que actúa, </a:t>
            </a:r>
            <a:endParaRPr lang="es-VE" dirty="0" smtClean="0">
              <a:solidFill>
                <a:schemeClr val="tx1">
                  <a:lumMod val="50000"/>
                  <a:lumOff val="50000"/>
                </a:schemeClr>
              </a:solidFill>
              <a:latin typeface="Eurostile"/>
            </a:endParaRPr>
          </a:p>
          <a:p>
            <a:pPr marL="342900" indent="-342900" algn="just">
              <a:buAutoNum type="arabicParenR"/>
            </a:pPr>
            <a:r>
              <a:rPr lang="es-VE" dirty="0" smtClean="0">
                <a:solidFill>
                  <a:schemeClr val="tx1">
                    <a:lumMod val="50000"/>
                    <a:lumOff val="50000"/>
                  </a:schemeClr>
                </a:solidFill>
                <a:latin typeface="Eurostile"/>
              </a:rPr>
              <a:t>Lo </a:t>
            </a:r>
            <a:r>
              <a:rPr lang="es-VE" dirty="0">
                <a:solidFill>
                  <a:schemeClr val="tx1">
                    <a:lumMod val="50000"/>
                    <a:lumOff val="50000"/>
                  </a:schemeClr>
                </a:solidFill>
                <a:latin typeface="Eurostile"/>
              </a:rPr>
              <a:t>que pretende </a:t>
            </a:r>
            <a:r>
              <a:rPr lang="es-VE" dirty="0" smtClean="0">
                <a:solidFill>
                  <a:schemeClr val="tx1">
                    <a:lumMod val="50000"/>
                    <a:lumOff val="50000"/>
                  </a:schemeClr>
                </a:solidFill>
                <a:latin typeface="Eurostile"/>
              </a:rPr>
              <a:t>hacer,</a:t>
            </a:r>
          </a:p>
          <a:p>
            <a:pPr marL="342900" indent="-342900" algn="just">
              <a:buAutoNum type="arabicParenR"/>
            </a:pPr>
            <a:r>
              <a:rPr lang="es-VE" dirty="0" smtClean="0">
                <a:solidFill>
                  <a:schemeClr val="tx1">
                    <a:lumMod val="50000"/>
                    <a:lumOff val="50000"/>
                  </a:schemeClr>
                </a:solidFill>
                <a:latin typeface="Eurostile"/>
              </a:rPr>
              <a:t>El </a:t>
            </a:r>
            <a:r>
              <a:rPr lang="es-VE" dirty="0">
                <a:solidFill>
                  <a:schemeClr val="tx1">
                    <a:lumMod val="50000"/>
                    <a:lumOff val="50000"/>
                  </a:schemeClr>
                </a:solidFill>
                <a:latin typeface="Eurostile"/>
              </a:rPr>
              <a:t>para quién lo va a </a:t>
            </a:r>
            <a:r>
              <a:rPr lang="es-VE" dirty="0" smtClean="0">
                <a:solidFill>
                  <a:schemeClr val="tx1">
                    <a:lumMod val="50000"/>
                    <a:lumOff val="50000"/>
                  </a:schemeClr>
                </a:solidFill>
                <a:latin typeface="Eurostile"/>
              </a:rPr>
              <a:t>hacer.</a:t>
            </a:r>
          </a:p>
          <a:p>
            <a:pPr algn="just"/>
            <a:endParaRPr lang="es-VE" dirty="0" smtClean="0">
              <a:solidFill>
                <a:schemeClr val="tx1">
                  <a:lumMod val="50000"/>
                  <a:lumOff val="50000"/>
                </a:schemeClr>
              </a:solidFill>
              <a:latin typeface="Eurostile"/>
            </a:endParaRPr>
          </a:p>
          <a:p>
            <a:pPr algn="just"/>
            <a:r>
              <a:rPr lang="es-VE" dirty="0" smtClean="0">
                <a:solidFill>
                  <a:schemeClr val="tx1">
                    <a:lumMod val="50000"/>
                    <a:lumOff val="50000"/>
                  </a:schemeClr>
                </a:solidFill>
                <a:latin typeface="Eurostile"/>
              </a:rPr>
              <a:t>Es </a:t>
            </a:r>
            <a:r>
              <a:rPr lang="es-VE" dirty="0">
                <a:solidFill>
                  <a:schemeClr val="tx1">
                    <a:lumMod val="50000"/>
                    <a:lumOff val="50000"/>
                  </a:schemeClr>
                </a:solidFill>
                <a:latin typeface="Eurostile"/>
              </a:rPr>
              <a:t>influenciada en momentos concretos por algunos elementos como: la historia de la organización, las preferencias de la gerencia y/o de los propietarios, los factores externos o del entorno, los recursos disponibles, y sus capacidades </a:t>
            </a:r>
            <a:r>
              <a:rPr lang="es-VE" dirty="0" smtClean="0">
                <a:solidFill>
                  <a:schemeClr val="tx1">
                    <a:lumMod val="50000"/>
                    <a:lumOff val="50000"/>
                  </a:schemeClr>
                </a:solidFill>
                <a:latin typeface="Eurostile"/>
              </a:rPr>
              <a:t>distintivas. Según los </a:t>
            </a:r>
            <a:r>
              <a:rPr lang="es-VE" dirty="0">
                <a:solidFill>
                  <a:schemeClr val="tx1">
                    <a:lumMod val="50000"/>
                    <a:lumOff val="50000"/>
                  </a:schemeClr>
                </a:solidFill>
                <a:latin typeface="Eurostile"/>
              </a:rPr>
              <a:t>autores Thompson y Strickland </a:t>
            </a:r>
            <a:r>
              <a:rPr lang="es-VE" dirty="0" smtClean="0">
                <a:solidFill>
                  <a:schemeClr val="tx1">
                    <a:lumMod val="50000"/>
                    <a:lumOff val="50000"/>
                  </a:schemeClr>
                </a:solidFill>
                <a:latin typeface="Eurostile"/>
              </a:rPr>
              <a:t>afirman que: </a:t>
            </a:r>
            <a:r>
              <a:rPr lang="es-VE" dirty="0">
                <a:solidFill>
                  <a:schemeClr val="tx1">
                    <a:lumMod val="50000"/>
                    <a:lumOff val="50000"/>
                  </a:schemeClr>
                </a:solidFill>
                <a:latin typeface="Eurostile"/>
              </a:rPr>
              <a:t>"Lo que una compañía trata de hacer en la actualidad por sus clientes a menudo se califica como la </a:t>
            </a:r>
            <a:r>
              <a:rPr lang="es-VE" b="1" dirty="0">
                <a:solidFill>
                  <a:schemeClr val="tx1">
                    <a:lumMod val="50000"/>
                    <a:lumOff val="50000"/>
                  </a:schemeClr>
                </a:solidFill>
                <a:latin typeface="Eurostile"/>
              </a:rPr>
              <a:t>misión</a:t>
            </a:r>
            <a:r>
              <a:rPr lang="es-VE" dirty="0">
                <a:solidFill>
                  <a:schemeClr val="tx1">
                    <a:lumMod val="50000"/>
                    <a:lumOff val="50000"/>
                  </a:schemeClr>
                </a:solidFill>
                <a:latin typeface="Eurostile"/>
              </a:rPr>
              <a:t> </a:t>
            </a:r>
            <a:r>
              <a:rPr lang="es-VE" dirty="0" smtClean="0">
                <a:solidFill>
                  <a:schemeClr val="tx1">
                    <a:lumMod val="50000"/>
                    <a:lumOff val="50000"/>
                  </a:schemeClr>
                </a:solidFill>
                <a:latin typeface="Eurostile"/>
              </a:rPr>
              <a:t>de la compañía</a:t>
            </a:r>
            <a:r>
              <a:rPr lang="es-VE" i="1" dirty="0" smtClean="0">
                <a:solidFill>
                  <a:schemeClr val="tx1">
                    <a:lumMod val="50000"/>
                    <a:lumOff val="50000"/>
                  </a:schemeClr>
                </a:solidFill>
                <a:latin typeface="Eurostile"/>
              </a:rPr>
              <a:t>”. </a:t>
            </a:r>
            <a:r>
              <a:rPr lang="es-VE" dirty="0" smtClean="0">
                <a:solidFill>
                  <a:schemeClr val="tx1">
                    <a:lumMod val="65000"/>
                    <a:lumOff val="35000"/>
                  </a:schemeClr>
                </a:solidFill>
                <a:latin typeface="Eurostile"/>
              </a:rPr>
              <a:t> </a:t>
            </a:r>
            <a:endParaRPr lang="es-VE" dirty="0">
              <a:solidFill>
                <a:schemeClr val="tx1">
                  <a:lumMod val="65000"/>
                  <a:lumOff val="35000"/>
                </a:schemeClr>
              </a:solidFill>
              <a:latin typeface="Eurostile"/>
            </a:endParaRPr>
          </a:p>
        </p:txBody>
      </p:sp>
    </p:spTree>
    <p:extLst>
      <p:ext uri="{BB962C8B-B14F-4D97-AF65-F5344CB8AC3E}">
        <p14:creationId xmlns:p14="http://schemas.microsoft.com/office/powerpoint/2010/main" xmlns="" val="8410525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2586" name="Picture 10"/>
          <p:cNvPicPr>
            <a:picLocks noChangeAspect="1" noChangeArrowheads="1"/>
          </p:cNvPicPr>
          <p:nvPr/>
        </p:nvPicPr>
        <p:blipFill>
          <a:blip r:embed="rId2" cstate="print"/>
          <a:srcRect/>
          <a:stretch>
            <a:fillRect/>
          </a:stretch>
        </p:blipFill>
        <p:spPr bwMode="auto">
          <a:xfrm>
            <a:off x="3154660" y="757014"/>
            <a:ext cx="2857500" cy="5048250"/>
          </a:xfrm>
          <a:prstGeom prst="rect">
            <a:avLst/>
          </a:prstGeom>
          <a:noFill/>
        </p:spPr>
      </p:pic>
      <p:sp>
        <p:nvSpPr>
          <p:cNvPr id="6"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646331"/>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de Inicio Abstracto, el cual no se ha tipificado.</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Event</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251520" y="1052736"/>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inicia la instancia de un proceso mediante la recepción de un mensaje.</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Messages</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2572916" y="1052736"/>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923330"/>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inicia la instancia de un proceso mediante la evaluación de un tiempo.</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Timer</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323528" y="2140471"/>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1200329"/>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inicia la instancia de un proceso basado en el cambio de una condición de negocio. Por ejemplo temperatura &gt; 50.</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Conditional</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2716932" y="2140471"/>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2031325"/>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inicia la instancia de un proceso basado en la recepción de una señal basada en un </a:t>
            </a:r>
            <a:r>
              <a:rPr lang="es-ES" dirty="0" err="1" smtClean="0">
                <a:solidFill>
                  <a:srgbClr val="757575"/>
                </a:solidFill>
                <a:latin typeface="Eurostile" pitchFamily="34" charset="0"/>
              </a:rPr>
              <a:t>broadcast</a:t>
            </a:r>
            <a:r>
              <a:rPr lang="es-ES" dirty="0" smtClean="0">
                <a:solidFill>
                  <a:srgbClr val="757575"/>
                </a:solidFill>
                <a:latin typeface="Eurostile" pitchFamily="34" charset="0"/>
              </a:rPr>
              <a:t> de mensaje.  Una señal puede ser capturada por varias instancias de procesos.</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Signal</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368240" y="3261535"/>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1200329"/>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inicia la instancia de un proceso basado en la ocurrencia de un conjunto de eventos (OR).</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Multiple</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2716932" y="3261535"/>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1200329"/>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inicia la instancia de un proceso basado en la ocurrencia todos un conjunto de eventos (AND).</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Parallel Multiple</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378120" y="4417431"/>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1477328"/>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reacciona al escalamiento de cualquier role en la organización. Este evento solo es utilizado dentro de un subproceso-evento.</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Escalation</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2716932" y="4417431"/>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1754326"/>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captura un error basado en el nombre. Este evento solo es utilizado dentro de un subproceso-evento. Este evento puede interrumpir la ejecución de un proceso.</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Error</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422832" y="5627919"/>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a:solidFill>
                  <a:schemeClr val="accent4">
                    <a:lumMod val="40000"/>
                    <a:lumOff val="60000"/>
                  </a:schemeClr>
                </a:solidFill>
              </a:rPr>
              <a:t>Que es </a:t>
            </a:r>
            <a:r>
              <a:rPr lang="es-ES_tradnl" dirty="0" smtClean="0">
                <a:solidFill>
                  <a:schemeClr val="accent4">
                    <a:lumMod val="40000"/>
                    <a:lumOff val="60000"/>
                  </a:schemeClr>
                </a:solidFill>
              </a:rPr>
              <a:t>una visión</a:t>
            </a:r>
            <a:endParaRPr lang="es-ES" dirty="0">
              <a:solidFill>
                <a:schemeClr val="accent4">
                  <a:lumMod val="40000"/>
                  <a:lumOff val="60000"/>
                </a:schemeClr>
              </a:solidFill>
            </a:endParaRPr>
          </a:p>
        </p:txBody>
      </p:sp>
      <p:sp>
        <p:nvSpPr>
          <p:cNvPr id="6" name="Rectángulo 7"/>
          <p:cNvSpPr/>
          <p:nvPr/>
        </p:nvSpPr>
        <p:spPr>
          <a:xfrm>
            <a:off x="917848" y="1844824"/>
            <a:ext cx="7254552" cy="2585323"/>
          </a:xfrm>
          <a:prstGeom prst="rect">
            <a:avLst/>
          </a:prstGeom>
        </p:spPr>
        <p:txBody>
          <a:bodyPr wrap="square">
            <a:spAutoFit/>
          </a:bodyPr>
          <a:lstStyle/>
          <a:p>
            <a:pPr lvl="0" algn="just" eaLnBrk="0" fontAlgn="base" hangingPunct="0">
              <a:spcBef>
                <a:spcPct val="0"/>
              </a:spcBef>
              <a:spcAft>
                <a:spcPct val="0"/>
              </a:spcAft>
            </a:pPr>
            <a:r>
              <a:rPr lang="es-VE" dirty="0">
                <a:solidFill>
                  <a:schemeClr val="tx1">
                    <a:lumMod val="50000"/>
                    <a:lumOff val="50000"/>
                  </a:schemeClr>
                </a:solidFill>
                <a:latin typeface="Eurostile"/>
              </a:rPr>
              <a:t>Se define como el camino al cual se dirige la empresa a largo plazo y sirve de rumbo y aliciente para orientar las decisiones estratégicas de crecimiento junto a las de competitividad.</a:t>
            </a:r>
          </a:p>
          <a:p>
            <a:pPr lvl="0" algn="just" eaLnBrk="0" fontAlgn="base" hangingPunct="0">
              <a:spcBef>
                <a:spcPct val="0"/>
              </a:spcBef>
              <a:spcAft>
                <a:spcPct val="0"/>
              </a:spcAft>
            </a:pPr>
            <a:r>
              <a:rPr lang="es-VE" dirty="0">
                <a:solidFill>
                  <a:schemeClr val="tx1">
                    <a:lumMod val="50000"/>
                    <a:lumOff val="50000"/>
                  </a:schemeClr>
                </a:solidFill>
                <a:latin typeface="Eurostile"/>
              </a:rPr>
              <a:t> </a:t>
            </a:r>
          </a:p>
          <a:p>
            <a:pPr lvl="0" algn="just" eaLnBrk="0" fontAlgn="base" hangingPunct="0">
              <a:spcBef>
                <a:spcPct val="0"/>
              </a:spcBef>
              <a:spcAft>
                <a:spcPct val="0"/>
              </a:spcAft>
            </a:pPr>
            <a:r>
              <a:rPr lang="es-VE" dirty="0">
                <a:solidFill>
                  <a:schemeClr val="tx1">
                    <a:lumMod val="50000"/>
                    <a:lumOff val="50000"/>
                  </a:schemeClr>
                </a:solidFill>
                <a:latin typeface="Eurostile"/>
              </a:rPr>
              <a:t>En síntesis, se puede afirmar que es una exposición clara que indica hacia dónde se dirige la empresa a largo plazo y en qué se deberá convertir, tomando en cuenta el impacto de las nuevas tecnologías, de las necesidades y expectativas cambiantes de los clientes, de la aparición de nuevas condiciones del mercado, entre otros. </a:t>
            </a:r>
          </a:p>
        </p:txBody>
      </p:sp>
    </p:spTree>
    <p:extLst>
      <p:ext uri="{BB962C8B-B14F-4D97-AF65-F5344CB8AC3E}">
        <p14:creationId xmlns:p14="http://schemas.microsoft.com/office/powerpoint/2010/main" xmlns="" val="16329524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51520" y="692696"/>
            <a:ext cx="4562475" cy="5667375"/>
          </a:xfrm>
          <a:prstGeom prst="rect">
            <a:avLst/>
          </a:prstGeom>
          <a:noFill/>
          <a:ln w="9525">
            <a:noFill/>
            <a:miter lim="800000"/>
            <a:headEnd/>
            <a:tailEnd/>
          </a:ln>
        </p:spPr>
      </p:pic>
      <p:sp>
        <p:nvSpPr>
          <p:cNvPr id="5" name="Rechthoek 3"/>
          <p:cNvSpPr>
            <a:spLocks noChangeArrowheads="1"/>
          </p:cNvSpPr>
          <p:nvPr/>
        </p:nvSpPr>
        <p:spPr bwMode="auto">
          <a:xfrm>
            <a:off x="5220072" y="2740858"/>
            <a:ext cx="3383261" cy="1200329"/>
          </a:xfrm>
          <a:prstGeom prst="rect">
            <a:avLst/>
          </a:prstGeom>
          <a:noFill/>
          <a:ln w="9525">
            <a:noFill/>
            <a:miter lim="800000"/>
            <a:headEnd/>
            <a:tailEnd/>
          </a:ln>
        </p:spPr>
        <p:txBody>
          <a:bodyPr wrap="square">
            <a:spAutoFit/>
          </a:bodyPr>
          <a:lstStyle/>
          <a:p>
            <a:pPr algn="just">
              <a:spcAft>
                <a:spcPts val="1388"/>
              </a:spcAft>
            </a:pPr>
            <a:r>
              <a:rPr lang="es-ES" dirty="0" smtClean="0">
                <a:solidFill>
                  <a:srgbClr val="757575"/>
                </a:solidFill>
                <a:latin typeface="Eurostile" pitchFamily="34" charset="0"/>
              </a:rPr>
              <a:t>Evento que captura una actividad de compensación. Este evento solo es utilizado dentro de un subproceso-evento. </a:t>
            </a:r>
            <a:endParaRPr lang="es-ES" dirty="0">
              <a:solidFill>
                <a:srgbClr val="757575"/>
              </a:solidFill>
              <a:latin typeface="Eurostile" pitchFamily="34" charset="0"/>
            </a:endParaRPr>
          </a:p>
        </p:txBody>
      </p:sp>
      <p:sp>
        <p:nvSpPr>
          <p:cNvPr id="6" name="Rechthoek 3"/>
          <p:cNvSpPr>
            <a:spLocks noChangeArrowheads="1"/>
          </p:cNvSpPr>
          <p:nvPr/>
        </p:nvSpPr>
        <p:spPr bwMode="auto">
          <a:xfrm>
            <a:off x="5148064" y="2132856"/>
            <a:ext cx="3456384" cy="523220"/>
          </a:xfrm>
          <a:prstGeom prst="rect">
            <a:avLst/>
          </a:prstGeom>
          <a:noFill/>
          <a:ln w="9525">
            <a:noFill/>
            <a:miter lim="800000"/>
            <a:headEnd/>
            <a:tailEnd/>
          </a:ln>
        </p:spPr>
        <p:txBody>
          <a:bodyPr wrap="square">
            <a:spAutoFit/>
          </a:bodyPr>
          <a:lstStyle/>
          <a:p>
            <a:pPr algn="ctr"/>
            <a:r>
              <a:rPr lang="es-ES" sz="2800" dirty="0" smtClean="0">
                <a:solidFill>
                  <a:schemeClr val="accent4">
                    <a:lumMod val="75000"/>
                  </a:schemeClr>
                </a:solidFill>
              </a:rPr>
              <a:t>Start Compensation</a:t>
            </a:r>
            <a:endParaRPr lang="es-ES" sz="2800" dirty="0">
              <a:solidFill>
                <a:schemeClr val="accent4">
                  <a:lumMod val="75000"/>
                </a:schemeClr>
              </a:solidFill>
            </a:endParaRPr>
          </a:p>
        </p:txBody>
      </p:sp>
      <p:pic>
        <p:nvPicPr>
          <p:cNvPr id="7" name="Picture 4" descr="C:\Documents and Settings\mijao\Escritorio\bpmvenezuelaCom\bpmvenezuelaCom\decoration_arrow.png"/>
          <p:cNvPicPr>
            <a:picLocks noChangeAspect="1" noChangeArrowheads="1"/>
          </p:cNvPicPr>
          <p:nvPr/>
        </p:nvPicPr>
        <p:blipFill>
          <a:blip r:embed="rId3" cstate="print"/>
          <a:srcRect/>
          <a:stretch>
            <a:fillRect/>
          </a:stretch>
        </p:blipFill>
        <p:spPr bwMode="auto">
          <a:xfrm>
            <a:off x="2788940" y="5627919"/>
            <a:ext cx="342900" cy="352425"/>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47664" y="764704"/>
            <a:ext cx="5819775" cy="5229225"/>
          </a:xfrm>
          <a:prstGeom prst="rect">
            <a:avLst/>
          </a:prstGeom>
          <a:noFill/>
          <a:ln w="9525">
            <a:noFill/>
            <a:miter lim="800000"/>
            <a:headEnd/>
            <a:tailEnd/>
          </a:ln>
        </p:spPr>
      </p:pic>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469479" y="764704"/>
            <a:ext cx="5838825" cy="5229225"/>
          </a:xfrm>
          <a:prstGeom prst="rect">
            <a:avLst/>
          </a:prstGeom>
          <a:noFill/>
          <a:ln w="9525">
            <a:noFill/>
            <a:miter lim="800000"/>
            <a:headEnd/>
            <a:tailEnd/>
          </a:ln>
        </p:spPr>
      </p:pic>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479004" y="836712"/>
            <a:ext cx="5829300" cy="5067300"/>
          </a:xfrm>
          <a:prstGeom prst="rect">
            <a:avLst/>
          </a:prstGeom>
          <a:noFill/>
          <a:ln w="9525">
            <a:noFill/>
            <a:miter lim="800000"/>
            <a:headEnd/>
            <a:tailEnd/>
          </a:ln>
        </p:spPr>
      </p:pic>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403648" y="692696"/>
            <a:ext cx="5829300" cy="5238750"/>
          </a:xfrm>
          <a:prstGeom prst="rect">
            <a:avLst/>
          </a:prstGeom>
          <a:noFill/>
          <a:ln w="9525">
            <a:noFill/>
            <a:miter lim="800000"/>
            <a:headEnd/>
            <a:tailEnd/>
          </a:ln>
        </p:spPr>
      </p:pic>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7 Grupo"/>
          <p:cNvGrpSpPr/>
          <p:nvPr/>
        </p:nvGrpSpPr>
        <p:grpSpPr>
          <a:xfrm>
            <a:off x="283654" y="1340768"/>
            <a:ext cx="8648700" cy="2914650"/>
            <a:chOff x="283654" y="1700808"/>
            <a:chExt cx="8648700" cy="2914650"/>
          </a:xfrm>
        </p:grpSpPr>
        <p:pic>
          <p:nvPicPr>
            <p:cNvPr id="6" name="Picture 6" descr="C:\Documents and Settings\mijao\Escritorio\bpmvenezuelaCom\bpmvenezuelaCom\step1.gif"/>
            <p:cNvPicPr>
              <a:picLocks noChangeAspect="1" noChangeArrowheads="1"/>
            </p:cNvPicPr>
            <p:nvPr/>
          </p:nvPicPr>
          <p:blipFill>
            <a:blip r:embed="rId2" cstate="print"/>
            <a:srcRect/>
            <a:stretch>
              <a:fillRect/>
            </a:stretch>
          </p:blipFill>
          <p:spPr bwMode="auto">
            <a:xfrm>
              <a:off x="5108190" y="2952910"/>
              <a:ext cx="216024" cy="410446"/>
            </a:xfrm>
            <a:prstGeom prst="rect">
              <a:avLst/>
            </a:prstGeom>
            <a:noFill/>
          </p:spPr>
        </p:pic>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3654" y="1700808"/>
              <a:ext cx="8648700" cy="2914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6" name="15 Conector angular"/>
            <p:cNvCxnSpPr/>
            <p:nvPr/>
          </p:nvCxnSpPr>
          <p:spPr>
            <a:xfrm>
              <a:off x="4388110" y="3158133"/>
              <a:ext cx="612068" cy="486891"/>
            </a:xfrm>
            <a:prstGeom prst="bent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09889" y="3466400"/>
              <a:ext cx="314325" cy="381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5" name="4 CuadroTexto"/>
          <p:cNvSpPr txBox="1"/>
          <p:nvPr/>
        </p:nvSpPr>
        <p:spPr>
          <a:xfrm>
            <a:off x="899592" y="4479830"/>
            <a:ext cx="7416824" cy="923330"/>
          </a:xfrm>
          <a:prstGeom prst="rect">
            <a:avLst/>
          </a:prstGeom>
          <a:noFill/>
        </p:spPr>
        <p:txBody>
          <a:bodyPr wrap="square" rtlCol="0">
            <a:spAutoFit/>
          </a:bodyPr>
          <a:lstStyle/>
          <a:p>
            <a:pPr marL="342900" indent="-342900">
              <a:buFont typeface="+mj-lt"/>
              <a:buAutoNum type="arabicPeriod"/>
            </a:pPr>
            <a:r>
              <a:rPr lang="es-ES_tradnl" dirty="0" smtClean="0">
                <a:latin typeface="Eurostile" pitchFamily="34" charset="0"/>
              </a:rPr>
              <a:t>Captura una excepción generada en la tarea</a:t>
            </a:r>
          </a:p>
          <a:p>
            <a:pPr marL="342900" indent="-342900">
              <a:buFont typeface="+mj-lt"/>
              <a:buAutoNum type="arabicPeriod"/>
            </a:pPr>
            <a:r>
              <a:rPr lang="es-ES_tradnl" dirty="0" smtClean="0">
                <a:latin typeface="Eurostile" pitchFamily="34" charset="0"/>
              </a:rPr>
              <a:t>Lanza un excepción en el subproceso.</a:t>
            </a:r>
          </a:p>
          <a:p>
            <a:pPr marL="342900" indent="-342900">
              <a:buFont typeface="+mj-lt"/>
              <a:buAutoNum type="arabicPeriod"/>
            </a:pPr>
            <a:r>
              <a:rPr lang="es-ES_tradnl" dirty="0" smtClean="0">
                <a:latin typeface="Eurostile" pitchFamily="34" charset="0"/>
              </a:rPr>
              <a:t>Captura la excepción generada en el subproceso.</a:t>
            </a:r>
            <a:endParaRPr lang="es-MX" dirty="0">
              <a:latin typeface="Eurostile" pitchFamily="34" charset="0"/>
            </a:endParaRPr>
          </a:p>
        </p:txBody>
      </p:sp>
      <p:sp>
        <p:nvSpPr>
          <p:cNvPr id="19" name="18 CuadroTexto"/>
          <p:cNvSpPr txBox="1"/>
          <p:nvPr/>
        </p:nvSpPr>
        <p:spPr>
          <a:xfrm>
            <a:off x="5036182" y="2591125"/>
            <a:ext cx="360040" cy="369332"/>
          </a:xfrm>
          <a:prstGeom prst="rect">
            <a:avLst/>
          </a:prstGeom>
          <a:noFill/>
        </p:spPr>
        <p:txBody>
          <a:bodyPr wrap="square" rtlCol="0">
            <a:spAutoFit/>
          </a:bodyPr>
          <a:lstStyle/>
          <a:p>
            <a:r>
              <a:rPr lang="es-ES" dirty="0" smtClean="0">
                <a:solidFill>
                  <a:srgbClr val="B2D236"/>
                </a:solidFill>
              </a:rPr>
              <a:t>1</a:t>
            </a:r>
            <a:endParaRPr lang="es-ES" dirty="0">
              <a:solidFill>
                <a:srgbClr val="B2D236"/>
              </a:solidFill>
            </a:endParaRPr>
          </a:p>
        </p:txBody>
      </p:sp>
      <p:sp>
        <p:nvSpPr>
          <p:cNvPr id="26" name="25 CuadroTexto"/>
          <p:cNvSpPr txBox="1"/>
          <p:nvPr/>
        </p:nvSpPr>
        <p:spPr>
          <a:xfrm>
            <a:off x="7020272" y="1844824"/>
            <a:ext cx="360040" cy="369332"/>
          </a:xfrm>
          <a:prstGeom prst="rect">
            <a:avLst/>
          </a:prstGeom>
          <a:noFill/>
        </p:spPr>
        <p:txBody>
          <a:bodyPr wrap="square" rtlCol="0">
            <a:spAutoFit/>
          </a:bodyPr>
          <a:lstStyle/>
          <a:p>
            <a:r>
              <a:rPr lang="es-ES" dirty="0">
                <a:solidFill>
                  <a:srgbClr val="B2D236"/>
                </a:solidFill>
              </a:rPr>
              <a:t>2</a:t>
            </a:r>
          </a:p>
        </p:txBody>
      </p:sp>
      <p:sp>
        <p:nvSpPr>
          <p:cNvPr id="27" name="26 CuadroTexto"/>
          <p:cNvSpPr txBox="1"/>
          <p:nvPr/>
        </p:nvSpPr>
        <p:spPr>
          <a:xfrm>
            <a:off x="6241697" y="3573016"/>
            <a:ext cx="360040" cy="369332"/>
          </a:xfrm>
          <a:prstGeom prst="rect">
            <a:avLst/>
          </a:prstGeom>
          <a:noFill/>
        </p:spPr>
        <p:txBody>
          <a:bodyPr wrap="square" rtlCol="0">
            <a:spAutoFit/>
          </a:bodyPr>
          <a:lstStyle/>
          <a:p>
            <a:r>
              <a:rPr lang="es-ES" dirty="0" smtClean="0">
                <a:solidFill>
                  <a:srgbClr val="B2D236"/>
                </a:solidFill>
              </a:rPr>
              <a:t>3</a:t>
            </a:r>
            <a:endParaRPr lang="es-ES" dirty="0">
              <a:solidFill>
                <a:srgbClr val="B2D236"/>
              </a:solidFill>
            </a:endParaRPr>
          </a:p>
        </p:txBody>
      </p:sp>
      <p:sp>
        <p:nvSpPr>
          <p:cNvPr id="13"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 – intermedio-error</a:t>
            </a:r>
            <a:endParaRPr lang="es-ES" dirty="0">
              <a:solidFill>
                <a:schemeClr val="accent4">
                  <a:lumMod val="40000"/>
                  <a:lumOff val="60000"/>
                </a:schemeClr>
              </a:solidFill>
            </a:endParaRPr>
          </a:p>
        </p:txBody>
      </p:sp>
    </p:spTree>
    <p:extLst>
      <p:ext uri="{BB962C8B-B14F-4D97-AF65-F5344CB8AC3E}">
        <p14:creationId xmlns:p14="http://schemas.microsoft.com/office/powerpoint/2010/main" xmlns="" val="39748273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 – intermedio-error</a:t>
            </a:r>
            <a:endParaRPr lang="es-ES" dirty="0">
              <a:solidFill>
                <a:schemeClr val="accent4">
                  <a:lumMod val="40000"/>
                  <a:lumOff val="60000"/>
                </a:schemeClr>
              </a:solidFill>
            </a:endParaRPr>
          </a:p>
        </p:txBody>
      </p:sp>
      <p:pic>
        <p:nvPicPr>
          <p:cNvPr id="4" name="Picture 2"/>
          <p:cNvPicPr>
            <a:picLocks noChangeAspect="1" noChangeArrowheads="1"/>
          </p:cNvPicPr>
          <p:nvPr/>
        </p:nvPicPr>
        <p:blipFill>
          <a:blip r:embed="rId2" cstate="print"/>
          <a:srcRect/>
          <a:stretch>
            <a:fillRect/>
          </a:stretch>
        </p:blipFill>
        <p:spPr bwMode="auto">
          <a:xfrm>
            <a:off x="251520" y="901936"/>
            <a:ext cx="8568952" cy="511935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074025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 – intermedio-escalamiento</a:t>
            </a:r>
            <a:endParaRPr lang="es-ES" dirty="0">
              <a:solidFill>
                <a:schemeClr val="accent4">
                  <a:lumMod val="40000"/>
                  <a:lumOff val="60000"/>
                </a:schemeClr>
              </a:solidFill>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276350"/>
            <a:ext cx="8795104" cy="41367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053384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 – intermedio-</a:t>
            </a:r>
            <a:r>
              <a:rPr lang="es-ES_tradnl" dirty="0" err="1" smtClean="0">
                <a:solidFill>
                  <a:schemeClr val="accent4">
                    <a:lumMod val="40000"/>
                    <a:lumOff val="60000"/>
                  </a:schemeClr>
                </a:solidFill>
              </a:rPr>
              <a:t>compensaciÓn</a:t>
            </a:r>
            <a:r>
              <a:rPr lang="es-ES_tradnl" dirty="0" smtClean="0">
                <a:solidFill>
                  <a:schemeClr val="accent4">
                    <a:lumMod val="40000"/>
                    <a:lumOff val="60000"/>
                  </a:schemeClr>
                </a:solidFill>
              </a:rPr>
              <a:t> y </a:t>
            </a:r>
            <a:r>
              <a:rPr lang="es-ES_tradnl" dirty="0" err="1" smtClean="0">
                <a:solidFill>
                  <a:schemeClr val="accent4">
                    <a:lumMod val="40000"/>
                    <a:lumOff val="60000"/>
                  </a:schemeClr>
                </a:solidFill>
              </a:rPr>
              <a:t>cANCELACIÓN</a:t>
            </a:r>
            <a:endParaRPr lang="es-ES" dirty="0">
              <a:solidFill>
                <a:schemeClr val="accent4">
                  <a:lumMod val="40000"/>
                  <a:lumOff val="60000"/>
                </a:schemeClr>
              </a:solidFill>
            </a:endParaRPr>
          </a:p>
        </p:txBody>
      </p:sp>
      <p:pic>
        <p:nvPicPr>
          <p:cNvPr id="3" name="2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820443"/>
            <a:ext cx="9144000" cy="3217113"/>
          </a:xfrm>
          <a:prstGeom prst="rect">
            <a:avLst/>
          </a:prstGeo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654342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259632" y="4454095"/>
            <a:ext cx="7416824" cy="646331"/>
          </a:xfrm>
          <a:prstGeom prst="rect">
            <a:avLst/>
          </a:prstGeom>
          <a:noFill/>
        </p:spPr>
        <p:txBody>
          <a:bodyPr wrap="square" rtlCol="0">
            <a:spAutoFit/>
          </a:bodyPr>
          <a:lstStyle/>
          <a:p>
            <a:pPr marL="342900" indent="-342900">
              <a:buFont typeface="+mj-lt"/>
              <a:buAutoNum type="arabicPeriod"/>
            </a:pPr>
            <a:r>
              <a:rPr lang="es-ES_tradnl" dirty="0" smtClean="0">
                <a:latin typeface="Eurostile" pitchFamily="34" charset="0"/>
              </a:rPr>
              <a:t>Evento que interrumpe o aborta la actividad “Realizar examen de Ingreso” al generarse un timeout.</a:t>
            </a:r>
          </a:p>
        </p:txBody>
      </p:sp>
      <p:pic>
        <p:nvPicPr>
          <p:cNvPr id="6" name="Picture 6" descr="C:\Documents and Settings\mijao\Escritorio\bpmvenezuelaCom\bpmvenezuelaCom\step1.gif"/>
          <p:cNvPicPr>
            <a:picLocks noChangeAspect="1" noChangeArrowheads="1"/>
          </p:cNvPicPr>
          <p:nvPr/>
        </p:nvPicPr>
        <p:blipFill>
          <a:blip r:embed="rId2" cstate="print"/>
          <a:srcRect/>
          <a:stretch>
            <a:fillRect/>
          </a:stretch>
        </p:blipFill>
        <p:spPr bwMode="auto">
          <a:xfrm>
            <a:off x="2771800" y="3085943"/>
            <a:ext cx="216024" cy="410446"/>
          </a:xfrm>
          <a:prstGeom prst="rect">
            <a:avLst/>
          </a:prstGeom>
          <a:noFill/>
        </p:spPr>
      </p:pic>
      <p:pic>
        <p:nvPicPr>
          <p:cNvPr id="3" name="2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047" y="1340768"/>
            <a:ext cx="7161905" cy="2914286"/>
          </a:xfrm>
          <a:prstGeom prst="rect">
            <a:avLst/>
          </a:prstGeom>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 – INTERMEDIO - TIMER</a:t>
            </a:r>
            <a:endParaRPr lang="es-ES" dirty="0">
              <a:solidFill>
                <a:schemeClr val="accent4">
                  <a:lumMod val="40000"/>
                  <a:lumOff val="60000"/>
                </a:schemeClr>
              </a:solidFill>
            </a:endParaRPr>
          </a:p>
        </p:txBody>
      </p:sp>
    </p:spTree>
    <p:extLst>
      <p:ext uri="{BB962C8B-B14F-4D97-AF65-F5344CB8AC3E}">
        <p14:creationId xmlns:p14="http://schemas.microsoft.com/office/powerpoint/2010/main" xmlns="" val="2009242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2271722" y="68374"/>
            <a:ext cx="6872278" cy="439718"/>
          </a:xfrm>
        </p:spPr>
        <p:txBody>
          <a:bodyPr/>
          <a:lstStyle/>
          <a:p>
            <a:r>
              <a:rPr lang="es-ES_tradnl" dirty="0" smtClean="0">
                <a:solidFill>
                  <a:schemeClr val="bg1">
                    <a:lumMod val="85000"/>
                  </a:schemeClr>
                </a:solidFill>
              </a:rPr>
              <a:t>Conceptos</a:t>
            </a:r>
            <a:r>
              <a:rPr lang="es-ES_tradnl" b="1" dirty="0" smtClean="0">
                <a:solidFill>
                  <a:schemeClr val="bg1">
                    <a:lumMod val="85000"/>
                  </a:schemeClr>
                </a:solidFill>
              </a:rPr>
              <a:t> </a:t>
            </a:r>
            <a:r>
              <a:rPr lang="es-ES_tradnl" dirty="0" smtClean="0">
                <a:solidFill>
                  <a:schemeClr val="bg1">
                    <a:lumMod val="85000"/>
                  </a:schemeClr>
                </a:solidFill>
              </a:rPr>
              <a:t>generales</a:t>
            </a:r>
            <a:r>
              <a:rPr lang="es-ES_tradnl" b="1" dirty="0" smtClean="0">
                <a:solidFill>
                  <a:schemeClr val="bg1">
                    <a:lumMod val="85000"/>
                  </a:schemeClr>
                </a:solidFill>
              </a:rPr>
              <a:t> </a:t>
            </a:r>
            <a:r>
              <a:rPr lang="es-ES_tradnl" b="1" dirty="0">
                <a:solidFill>
                  <a:schemeClr val="tx2">
                    <a:lumMod val="20000"/>
                    <a:lumOff val="80000"/>
                  </a:schemeClr>
                </a:solidFill>
              </a:rPr>
              <a:t>–</a:t>
            </a:r>
            <a:r>
              <a:rPr lang="es-ES_tradnl" b="1" dirty="0">
                <a:solidFill>
                  <a:srgbClr val="0F7EB4"/>
                </a:solidFill>
              </a:rPr>
              <a:t> </a:t>
            </a:r>
            <a:r>
              <a:rPr lang="es-ES_tradnl" dirty="0" smtClean="0">
                <a:solidFill>
                  <a:schemeClr val="accent4">
                    <a:lumMod val="40000"/>
                    <a:lumOff val="60000"/>
                  </a:schemeClr>
                </a:solidFill>
              </a:rPr>
              <a:t>misión vs visión</a:t>
            </a:r>
            <a:endParaRPr lang="es-ES" dirty="0">
              <a:solidFill>
                <a:schemeClr val="accent4">
                  <a:lumMod val="40000"/>
                  <a:lumOff val="60000"/>
                </a:schemeClr>
              </a:solidFill>
            </a:endParaRPr>
          </a:p>
        </p:txBody>
      </p:sp>
      <p:sp>
        <p:nvSpPr>
          <p:cNvPr id="6" name="Rectángulo 7"/>
          <p:cNvSpPr/>
          <p:nvPr/>
        </p:nvSpPr>
        <p:spPr>
          <a:xfrm>
            <a:off x="1043608" y="1513815"/>
            <a:ext cx="7254552" cy="3139321"/>
          </a:xfrm>
          <a:prstGeom prst="rect">
            <a:avLst/>
          </a:prstGeom>
        </p:spPr>
        <p:txBody>
          <a:bodyPr wrap="square">
            <a:spAutoFit/>
          </a:bodyPr>
          <a:lstStyle/>
          <a:p>
            <a:pPr algn="just"/>
            <a:r>
              <a:rPr lang="es-VE" dirty="0">
                <a:solidFill>
                  <a:schemeClr val="tx1">
                    <a:lumMod val="50000"/>
                    <a:lumOff val="50000"/>
                  </a:schemeClr>
                </a:solidFill>
                <a:latin typeface="Eurostile"/>
              </a:rPr>
              <a:t>Existen diversos puntos de vista acerca de las diferencias entre la misión y visión, y que se pueden resumir en los siguientes conceptos</a:t>
            </a:r>
            <a:r>
              <a:rPr lang="es-VE" dirty="0" smtClean="0">
                <a:solidFill>
                  <a:schemeClr val="tx1">
                    <a:lumMod val="50000"/>
                    <a:lumOff val="50000"/>
                  </a:schemeClr>
                </a:solidFill>
                <a:latin typeface="Eurostile"/>
              </a:rPr>
              <a:t>:</a:t>
            </a:r>
          </a:p>
          <a:p>
            <a:pPr algn="just"/>
            <a:endParaRPr lang="es-VE" dirty="0">
              <a:solidFill>
                <a:schemeClr val="tx1">
                  <a:lumMod val="50000"/>
                  <a:lumOff val="50000"/>
                </a:schemeClr>
              </a:solidFill>
              <a:latin typeface="Eurostile"/>
            </a:endParaRPr>
          </a:p>
          <a:p>
            <a:pPr algn="just"/>
            <a:r>
              <a:rPr lang="es-VE" dirty="0">
                <a:solidFill>
                  <a:schemeClr val="tx1">
                    <a:lumMod val="50000"/>
                    <a:lumOff val="50000"/>
                  </a:schemeClr>
                </a:solidFill>
                <a:latin typeface="Eurostile"/>
              </a:rPr>
              <a:t>Lo que es ahora el negocio (o el motivo, propósito, fin o razón de ser de la existencia de una empresa u organización en la actualidad), es la misión</a:t>
            </a:r>
            <a:r>
              <a:rPr lang="es-VE" dirty="0" smtClean="0">
                <a:solidFill>
                  <a:schemeClr val="tx1">
                    <a:lumMod val="50000"/>
                    <a:lumOff val="50000"/>
                  </a:schemeClr>
                </a:solidFill>
                <a:latin typeface="Eurostile"/>
              </a:rPr>
              <a:t>.</a:t>
            </a:r>
          </a:p>
          <a:p>
            <a:pPr algn="just"/>
            <a:endParaRPr lang="es-VE" dirty="0">
              <a:solidFill>
                <a:schemeClr val="tx1">
                  <a:lumMod val="50000"/>
                  <a:lumOff val="50000"/>
                </a:schemeClr>
              </a:solidFill>
              <a:latin typeface="Eurostile"/>
            </a:endParaRPr>
          </a:p>
          <a:p>
            <a:pPr algn="just"/>
            <a:r>
              <a:rPr lang="es-VE" dirty="0">
                <a:solidFill>
                  <a:schemeClr val="tx1">
                    <a:lumMod val="50000"/>
                    <a:lumOff val="50000"/>
                  </a:schemeClr>
                </a:solidFill>
                <a:latin typeface="Eurostile"/>
              </a:rPr>
              <a:t>Lo que será el negocio más adelante (o el hacia dónde se dirige la empresa a largo plazo y en qué se deberá convertir), es la visión. </a:t>
            </a:r>
            <a:endParaRPr lang="es-VE" dirty="0" smtClean="0">
              <a:solidFill>
                <a:schemeClr val="tx1">
                  <a:lumMod val="50000"/>
                  <a:lumOff val="50000"/>
                </a:schemeClr>
              </a:solidFill>
              <a:latin typeface="Eurostile"/>
            </a:endParaRPr>
          </a:p>
          <a:p>
            <a:pPr algn="just"/>
            <a:endParaRPr lang="es-VE" dirty="0">
              <a:solidFill>
                <a:schemeClr val="tx1">
                  <a:lumMod val="50000"/>
                  <a:lumOff val="50000"/>
                </a:schemeClr>
              </a:solidFill>
              <a:latin typeface="Eurostile"/>
            </a:endParaRPr>
          </a:p>
          <a:p>
            <a:pPr algn="just"/>
            <a:r>
              <a:rPr lang="es-VE" dirty="0">
                <a:solidFill>
                  <a:schemeClr val="accent4">
                    <a:lumMod val="75000"/>
                  </a:schemeClr>
                </a:solidFill>
                <a:latin typeface="Eurostile"/>
              </a:rPr>
              <a:t>En otras palabras, la misión pone énfasis en la "actualidad" del negocio, en cambio la visión, en el futuro a largo plazo de éste. </a:t>
            </a:r>
          </a:p>
        </p:txBody>
      </p:sp>
    </p:spTree>
    <p:extLst>
      <p:ext uri="{BB962C8B-B14F-4D97-AF65-F5344CB8AC3E}">
        <p14:creationId xmlns:p14="http://schemas.microsoft.com/office/powerpoint/2010/main" xmlns="" val="18214562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00122" y="829042"/>
            <a:ext cx="6872278" cy="439718"/>
          </a:xfrm>
        </p:spPr>
        <p:txBody>
          <a:bodyPr/>
          <a:lstStyle/>
          <a:p>
            <a:pPr algn="ctr">
              <a:defRPr/>
            </a:pPr>
            <a:r>
              <a:rPr lang="es-ES_tradnl" dirty="0" smtClean="0">
                <a:solidFill>
                  <a:schemeClr val="accent4">
                    <a:lumMod val="75000"/>
                  </a:schemeClr>
                </a:solidFill>
              </a:rPr>
              <a:t>Eventos Intermedios - Interrupción</a:t>
            </a:r>
            <a:endParaRPr lang="es-MX" dirty="0">
              <a:solidFill>
                <a:schemeClr val="accent4">
                  <a:lumMod val="75000"/>
                </a:schemeClr>
              </a:solidFill>
            </a:endParaRPr>
          </a:p>
        </p:txBody>
      </p:sp>
      <p:pic>
        <p:nvPicPr>
          <p:cNvPr id="14338" name="Picture 2"/>
          <p:cNvPicPr>
            <a:picLocks noChangeAspect="1" noChangeArrowheads="1"/>
          </p:cNvPicPr>
          <p:nvPr/>
        </p:nvPicPr>
        <p:blipFill>
          <a:blip r:embed="rId2" cstate="print"/>
          <a:srcRect/>
          <a:stretch>
            <a:fillRect/>
          </a:stretch>
        </p:blipFill>
        <p:spPr bwMode="auto">
          <a:xfrm>
            <a:off x="508091" y="1196752"/>
            <a:ext cx="8058150" cy="4171950"/>
          </a:xfrm>
          <a:prstGeom prst="rect">
            <a:avLst/>
          </a:prstGeom>
          <a:noFill/>
          <a:ln w="9525">
            <a:noFill/>
            <a:miter lim="800000"/>
            <a:headEnd/>
            <a:tailEnd/>
          </a:ln>
        </p:spPr>
      </p:pic>
      <p:pic>
        <p:nvPicPr>
          <p:cNvPr id="5" name="Picture 6" descr="C:\Documents and Settings\mijao\Escritorio\bpmvenezuelaCom\bpmvenezuelaCom\step1.gif"/>
          <p:cNvPicPr>
            <a:picLocks noChangeAspect="1" noChangeArrowheads="1"/>
          </p:cNvPicPr>
          <p:nvPr/>
        </p:nvPicPr>
        <p:blipFill>
          <a:blip r:embed="rId3" cstate="print"/>
          <a:srcRect/>
          <a:stretch>
            <a:fillRect/>
          </a:stretch>
        </p:blipFill>
        <p:spPr bwMode="auto">
          <a:xfrm>
            <a:off x="3131840" y="3738634"/>
            <a:ext cx="216024" cy="410446"/>
          </a:xfrm>
          <a:prstGeom prst="rect">
            <a:avLst/>
          </a:prstGeom>
          <a:noFill/>
        </p:spPr>
      </p:pic>
      <p:sp>
        <p:nvSpPr>
          <p:cNvPr id="6" name="5 CuadroTexto"/>
          <p:cNvSpPr txBox="1"/>
          <p:nvPr/>
        </p:nvSpPr>
        <p:spPr>
          <a:xfrm>
            <a:off x="899592" y="5403303"/>
            <a:ext cx="7416824" cy="646331"/>
          </a:xfrm>
          <a:prstGeom prst="rect">
            <a:avLst/>
          </a:prstGeom>
          <a:noFill/>
        </p:spPr>
        <p:txBody>
          <a:bodyPr wrap="square" rtlCol="0">
            <a:spAutoFit/>
          </a:bodyPr>
          <a:lstStyle/>
          <a:p>
            <a:pPr marL="342900" indent="-342900">
              <a:buFont typeface="+mj-lt"/>
              <a:buAutoNum type="arabicPeriod"/>
            </a:pPr>
            <a:r>
              <a:rPr lang="es-ES_tradnl" dirty="0" smtClean="0">
                <a:latin typeface="Eurostile" pitchFamily="34" charset="0"/>
              </a:rPr>
              <a:t>Evento que interrumpe el subproceso al enviarse un mensaje de cancelación.</a:t>
            </a:r>
          </a:p>
        </p:txBody>
      </p:sp>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 – INTERMEDIO - MENSAJE</a:t>
            </a:r>
            <a:endParaRPr lang="es-ES" dirty="0">
              <a:solidFill>
                <a:schemeClr val="accent4">
                  <a:lumMod val="40000"/>
                  <a:lumOff val="60000"/>
                </a:schemeClr>
              </a:solidFill>
            </a:endParaRPr>
          </a:p>
        </p:txBody>
      </p:sp>
    </p:spTree>
    <p:extLst>
      <p:ext uri="{BB962C8B-B14F-4D97-AF65-F5344CB8AC3E}">
        <p14:creationId xmlns:p14="http://schemas.microsoft.com/office/powerpoint/2010/main" xmlns="" val="40089831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542925" y="1576790"/>
            <a:ext cx="8058150" cy="2476500"/>
          </a:xfrm>
          <a:prstGeom prst="rect">
            <a:avLst/>
          </a:prstGeom>
          <a:noFill/>
          <a:ln w="9525">
            <a:noFill/>
            <a:miter lim="800000"/>
            <a:headEnd/>
            <a:tailEnd/>
          </a:ln>
        </p:spPr>
      </p:pic>
      <p:sp>
        <p:nvSpPr>
          <p:cNvPr id="5" name="4 CuadroTexto"/>
          <p:cNvSpPr txBox="1"/>
          <p:nvPr/>
        </p:nvSpPr>
        <p:spPr>
          <a:xfrm>
            <a:off x="899592" y="4427820"/>
            <a:ext cx="7416824" cy="369332"/>
          </a:xfrm>
          <a:prstGeom prst="rect">
            <a:avLst/>
          </a:prstGeom>
          <a:noFill/>
        </p:spPr>
        <p:txBody>
          <a:bodyPr wrap="square" rtlCol="0">
            <a:spAutoFit/>
          </a:bodyPr>
          <a:lstStyle/>
          <a:p>
            <a:pPr marL="342900" indent="-342900">
              <a:buFont typeface="+mj-lt"/>
              <a:buAutoNum type="arabicPeriod"/>
            </a:pPr>
            <a:r>
              <a:rPr lang="es-ES_tradnl" dirty="0" smtClean="0">
                <a:latin typeface="Eurostile" pitchFamily="34" charset="0"/>
              </a:rPr>
              <a:t>Evento que no interrumpe la tarea al generarse el evento.</a:t>
            </a:r>
          </a:p>
        </p:txBody>
      </p:sp>
      <p:pic>
        <p:nvPicPr>
          <p:cNvPr id="6" name="Picture 6" descr="C:\Documents and Settings\mijao\Escritorio\bpmvenezuelaCom\bpmvenezuelaCom\step1.gif"/>
          <p:cNvPicPr>
            <a:picLocks noChangeAspect="1" noChangeArrowheads="1"/>
          </p:cNvPicPr>
          <p:nvPr/>
        </p:nvPicPr>
        <p:blipFill>
          <a:blip r:embed="rId3" cstate="print"/>
          <a:srcRect/>
          <a:stretch>
            <a:fillRect/>
          </a:stretch>
        </p:blipFill>
        <p:spPr bwMode="auto">
          <a:xfrm>
            <a:off x="3059832" y="2822528"/>
            <a:ext cx="216024" cy="410446"/>
          </a:xfrm>
          <a:prstGeom prst="rect">
            <a:avLst/>
          </a:prstGeom>
          <a:noFill/>
        </p:spPr>
      </p:pic>
      <p:sp>
        <p:nvSpPr>
          <p:cNvPr id="8"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eventos – INTERMEDIO – TIMER – Cancelación</a:t>
            </a:r>
            <a:endParaRPr lang="es-ES" dirty="0">
              <a:solidFill>
                <a:schemeClr val="accent4">
                  <a:lumMod val="40000"/>
                  <a:lumOff val="60000"/>
                </a:schemeClr>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90317" y="620688"/>
            <a:ext cx="40957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289463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uso de colaboración</a:t>
            </a:r>
            <a:endParaRPr lang="es-ES" dirty="0">
              <a:solidFill>
                <a:schemeClr val="accent4">
                  <a:lumMod val="40000"/>
                  <a:lumOff val="60000"/>
                </a:schemeClr>
              </a:solidFill>
            </a:endParaRPr>
          </a:p>
        </p:txBody>
      </p:sp>
      <p:pic>
        <p:nvPicPr>
          <p:cNvPr id="2" name="1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5809" y="657571"/>
            <a:ext cx="7952381" cy="5542858"/>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12063" y="620688"/>
            <a:ext cx="352425" cy="438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40588" y="690611"/>
            <a:ext cx="371475" cy="381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s://lh6.googleusercontent.com/-tdgwh1JeN3E/TY43kg9xQ1I/AAAAAAAAAlk/OrTaDQf8aQ0/s1600/colaboraci%25C3%25B3n+y+coreograf%25C3%25ADa.png"/>
          <p:cNvPicPr>
            <a:picLocks noChangeAspect="1" noChangeArrowheads="1"/>
          </p:cNvPicPr>
          <p:nvPr/>
        </p:nvPicPr>
        <p:blipFill>
          <a:blip r:embed="rId2" cstate="print"/>
          <a:srcRect/>
          <a:stretch>
            <a:fillRect/>
          </a:stretch>
        </p:blipFill>
        <p:spPr bwMode="auto">
          <a:xfrm>
            <a:off x="1784359" y="360040"/>
            <a:ext cx="4803865" cy="5733256"/>
          </a:xfrm>
          <a:prstGeom prst="rect">
            <a:avLst/>
          </a:prstGeom>
          <a:noFill/>
        </p:spPr>
      </p:pic>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uso de colaboración</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2.bp.blogspot.com/-8ynmMWJu1Ko/TdBmoRmtsYI/AAAAAAAAAmk/wtfkwhFx9-A/s1600/BPMN_HumanovsSistemas.png"/>
          <p:cNvPicPr>
            <a:picLocks noChangeAspect="1" noChangeArrowheads="1"/>
          </p:cNvPicPr>
          <p:nvPr/>
        </p:nvPicPr>
        <p:blipFill>
          <a:blip r:embed="rId2" cstate="print"/>
          <a:srcRect/>
          <a:stretch>
            <a:fillRect/>
          </a:stretch>
        </p:blipFill>
        <p:spPr bwMode="auto">
          <a:xfrm>
            <a:off x="1547664" y="692696"/>
            <a:ext cx="5825521" cy="5982967"/>
          </a:xfrm>
          <a:prstGeom prst="rect">
            <a:avLst/>
          </a:prstGeom>
          <a:noFill/>
        </p:spPr>
      </p:pic>
      <p:sp>
        <p:nvSpPr>
          <p:cNvPr id="4"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uso de colaboración</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3.bp.blogspot.com/-dXEQVBeVwsY/TZptzLSRP7I/AAAAAAAAAlw/aDYSd38OjU4/s1600/bpmn_coreografia.png"/>
          <p:cNvPicPr>
            <a:picLocks noChangeAspect="1" noChangeArrowheads="1"/>
          </p:cNvPicPr>
          <p:nvPr/>
        </p:nvPicPr>
        <p:blipFill>
          <a:blip r:embed="rId2" cstate="print"/>
          <a:srcRect/>
          <a:stretch>
            <a:fillRect/>
          </a:stretch>
        </p:blipFill>
        <p:spPr bwMode="auto">
          <a:xfrm>
            <a:off x="66978" y="692696"/>
            <a:ext cx="9144000" cy="3115128"/>
          </a:xfrm>
          <a:prstGeom prst="rect">
            <a:avLst/>
          </a:prstGeom>
          <a:noFill/>
        </p:spPr>
      </p:pic>
      <p:sp>
        <p:nvSpPr>
          <p:cNvPr id="4" name="3 Rectángulo"/>
          <p:cNvSpPr/>
          <p:nvPr/>
        </p:nvSpPr>
        <p:spPr>
          <a:xfrm>
            <a:off x="111482" y="3068960"/>
            <a:ext cx="4320480" cy="3046988"/>
          </a:xfrm>
          <a:prstGeom prst="rect">
            <a:avLst/>
          </a:prstGeom>
        </p:spPr>
        <p:txBody>
          <a:bodyPr wrap="square">
            <a:spAutoFit/>
          </a:bodyPr>
          <a:lstStyle/>
          <a:p>
            <a:pPr algn="just"/>
            <a:r>
              <a:rPr lang="es-MX" sz="1600" dirty="0" smtClean="0">
                <a:solidFill>
                  <a:schemeClr val="tx1">
                    <a:lumMod val="65000"/>
                    <a:lumOff val="35000"/>
                  </a:schemeClr>
                </a:solidFill>
              </a:rPr>
              <a:t>En este tipo de diagrama, solo se describen las comunicaciones entre los participantes del proceso </a:t>
            </a:r>
            <a:r>
              <a:rPr lang="es-MX" sz="1600" dirty="0" smtClean="0">
                <a:solidFill>
                  <a:srgbClr val="B2D236"/>
                </a:solidFill>
              </a:rPr>
              <a:t>(“Quien, con Quien y Que”) </a:t>
            </a:r>
            <a:r>
              <a:rPr lang="es-MX" sz="1600" dirty="0" smtClean="0">
                <a:solidFill>
                  <a:schemeClr val="tx1">
                    <a:lumMod val="65000"/>
                    <a:lumOff val="35000"/>
                  </a:schemeClr>
                </a:solidFill>
              </a:rPr>
              <a:t>ocultando todas las actividades internas. </a:t>
            </a:r>
          </a:p>
          <a:p>
            <a:pPr algn="just"/>
            <a:endParaRPr lang="es-MX" sz="1600" dirty="0" smtClean="0">
              <a:solidFill>
                <a:schemeClr val="tx1">
                  <a:lumMod val="65000"/>
                  <a:lumOff val="35000"/>
                </a:schemeClr>
              </a:solidFill>
            </a:endParaRPr>
          </a:p>
          <a:p>
            <a:pPr algn="just"/>
            <a:r>
              <a:rPr lang="es-MX" sz="1600" dirty="0" smtClean="0">
                <a:solidFill>
                  <a:schemeClr val="tx1">
                    <a:lumMod val="65000"/>
                    <a:lumOff val="35000"/>
                  </a:schemeClr>
                </a:solidFill>
              </a:rPr>
              <a:t>La coreografía representa la interacción entre dos participantes del proceso, distinguiéndose si un participante está iniciando la comunicación (parte activa) o si la está recibiendo (parte pasiva). El participante que inicia se especifica por encima o por debajo de la tarea, la tarea en blanco es quien la inicia y la gris quien recibe.</a:t>
            </a:r>
            <a:endParaRPr lang="es-MX" sz="1600" dirty="0">
              <a:solidFill>
                <a:schemeClr val="tx1">
                  <a:lumMod val="65000"/>
                  <a:lumOff val="35000"/>
                </a:schemeClr>
              </a:solidFill>
            </a:endParaRPr>
          </a:p>
        </p:txBody>
      </p:sp>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uso de coreografía</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738758" y="2687935"/>
            <a:ext cx="2828925" cy="21526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555182" y="2687935"/>
            <a:ext cx="3905250" cy="2181225"/>
          </a:xfrm>
          <a:prstGeom prst="rect">
            <a:avLst/>
          </a:prstGeom>
          <a:noFill/>
          <a:ln w="9525">
            <a:noFill/>
            <a:miter lim="800000"/>
            <a:headEnd/>
            <a:tailEnd/>
          </a:ln>
        </p:spPr>
      </p:pic>
      <p:sp>
        <p:nvSpPr>
          <p:cNvPr id="7" name="6 Multiplicar"/>
          <p:cNvSpPr/>
          <p:nvPr/>
        </p:nvSpPr>
        <p:spPr>
          <a:xfrm>
            <a:off x="1674862" y="1751831"/>
            <a:ext cx="864096" cy="720080"/>
          </a:xfrm>
          <a:prstGeom prst="mathMultiply">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Cara sonriente"/>
          <p:cNvSpPr/>
          <p:nvPr/>
        </p:nvSpPr>
        <p:spPr>
          <a:xfrm>
            <a:off x="6427390" y="1967855"/>
            <a:ext cx="576064" cy="576064"/>
          </a:xfrm>
          <a:prstGeom prst="smileyFace">
            <a:avLst/>
          </a:prstGeom>
          <a:solidFill>
            <a:srgbClr val="B2BC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B2BC35"/>
              </a:solidFill>
            </a:endParaRPr>
          </a:p>
        </p:txBody>
      </p:sp>
      <p:sp>
        <p:nvSpPr>
          <p:cNvPr id="9" name="8 Título"/>
          <p:cNvSpPr>
            <a:spLocks noGrp="1"/>
          </p:cNvSpPr>
          <p:nvPr>
            <p:ph type="title"/>
          </p:nvPr>
        </p:nvSpPr>
        <p:spPr>
          <a:xfrm>
            <a:off x="1211296" y="1247775"/>
            <a:ext cx="6872278" cy="439718"/>
          </a:xfrm>
        </p:spPr>
        <p:txBody>
          <a:bodyPr/>
          <a:lstStyle/>
          <a:p>
            <a:pPr algn="ctr"/>
            <a:r>
              <a:rPr lang="es-ES_tradnl" dirty="0" smtClean="0">
                <a:solidFill>
                  <a:schemeClr val="accent4">
                    <a:lumMod val="75000"/>
                  </a:schemeClr>
                </a:solidFill>
              </a:rPr>
              <a:t>Uso apropiado de Gateways</a:t>
            </a:r>
            <a:endParaRPr lang="es-MX" dirty="0" smtClean="0">
              <a:solidFill>
                <a:schemeClr val="accent4">
                  <a:lumMod val="75000"/>
                </a:schemeClr>
              </a:solidFill>
            </a:endParaRPr>
          </a:p>
        </p:txBody>
      </p:sp>
      <p:sp>
        <p:nvSpPr>
          <p:cNvPr id="10"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1300163" y="2343150"/>
            <a:ext cx="6543675" cy="2171700"/>
          </a:xfrm>
          <a:prstGeom prst="rect">
            <a:avLst/>
          </a:prstGeom>
          <a:noFill/>
          <a:ln w="9525">
            <a:noFill/>
            <a:miter lim="800000"/>
            <a:headEnd/>
            <a:tailEnd/>
          </a:ln>
        </p:spPr>
      </p:pic>
      <p:sp>
        <p:nvSpPr>
          <p:cNvPr id="4" name="3 Título"/>
          <p:cNvSpPr>
            <a:spLocks noGrp="1"/>
          </p:cNvSpPr>
          <p:nvPr>
            <p:ph type="title"/>
          </p:nvPr>
        </p:nvSpPr>
        <p:spPr>
          <a:xfrm>
            <a:off x="1135861" y="1700808"/>
            <a:ext cx="6872278" cy="439718"/>
          </a:xfrm>
        </p:spPr>
        <p:txBody>
          <a:bodyPr/>
          <a:lstStyle/>
          <a:p>
            <a:pPr algn="ctr"/>
            <a:r>
              <a:rPr lang="es-ES_tradnl" dirty="0" smtClean="0">
                <a:solidFill>
                  <a:schemeClr val="accent4">
                    <a:lumMod val="75000"/>
                  </a:schemeClr>
                </a:solidFill>
              </a:rPr>
              <a:t>Sobre la sincronización</a:t>
            </a:r>
            <a:endParaRPr lang="es-MX" dirty="0">
              <a:solidFill>
                <a:schemeClr val="accent4">
                  <a:lumMod val="75000"/>
                </a:schemeClr>
              </a:solidFill>
            </a:endParaRPr>
          </a:p>
        </p:txBody>
      </p:sp>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cstate="print"/>
          <a:srcRect/>
          <a:stretch>
            <a:fillRect/>
          </a:stretch>
        </p:blipFill>
        <p:spPr bwMode="auto">
          <a:xfrm>
            <a:off x="611560" y="2099295"/>
            <a:ext cx="7924800" cy="2409825"/>
          </a:xfrm>
          <a:prstGeom prst="rect">
            <a:avLst/>
          </a:prstGeom>
          <a:noFill/>
          <a:ln w="9525">
            <a:noFill/>
            <a:miter lim="800000"/>
            <a:headEnd/>
            <a:tailEnd/>
          </a:ln>
        </p:spPr>
      </p:pic>
      <p:sp>
        <p:nvSpPr>
          <p:cNvPr id="6" name="5 CuadroTexto"/>
          <p:cNvSpPr txBox="1"/>
          <p:nvPr/>
        </p:nvSpPr>
        <p:spPr>
          <a:xfrm>
            <a:off x="899592" y="4581128"/>
            <a:ext cx="7416824" cy="646331"/>
          </a:xfrm>
          <a:prstGeom prst="rect">
            <a:avLst/>
          </a:prstGeom>
          <a:noFill/>
        </p:spPr>
        <p:txBody>
          <a:bodyPr wrap="square" rtlCol="0">
            <a:spAutoFit/>
          </a:bodyPr>
          <a:lstStyle/>
          <a:p>
            <a:pPr marL="342900" indent="-342900">
              <a:buFont typeface="+mj-lt"/>
              <a:buAutoNum type="arabicPeriod"/>
            </a:pPr>
            <a:r>
              <a:rPr lang="es-ES_tradnl" dirty="0" smtClean="0">
                <a:latin typeface="Eurostile" pitchFamily="34" charset="0"/>
              </a:rPr>
              <a:t>No todas las ramas se ejecutan pero si al menos una.</a:t>
            </a:r>
          </a:p>
          <a:p>
            <a:pPr marL="342900" indent="-342900">
              <a:buFont typeface="+mj-lt"/>
              <a:buAutoNum type="arabicPeriod"/>
            </a:pPr>
            <a:r>
              <a:rPr lang="es-ES_tradnl" dirty="0" smtClean="0">
                <a:latin typeface="Eurostile" pitchFamily="34" charset="0"/>
              </a:rPr>
              <a:t>Dos condiciones pueden aplicar al mismo tiempo.</a:t>
            </a:r>
            <a:endParaRPr lang="es-MX" dirty="0">
              <a:latin typeface="Eurostile" pitchFamily="34" charset="0"/>
            </a:endParaRPr>
          </a:p>
        </p:txBody>
      </p:sp>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
        <p:nvSpPr>
          <p:cNvPr id="8" name="3 Título"/>
          <p:cNvSpPr>
            <a:spLocks noGrp="1"/>
          </p:cNvSpPr>
          <p:nvPr>
            <p:ph type="title"/>
          </p:nvPr>
        </p:nvSpPr>
        <p:spPr>
          <a:xfrm>
            <a:off x="1135861" y="1700808"/>
            <a:ext cx="6872278" cy="439718"/>
          </a:xfrm>
        </p:spPr>
        <p:txBody>
          <a:bodyPr/>
          <a:lstStyle/>
          <a:p>
            <a:pPr algn="ctr"/>
            <a:r>
              <a:rPr lang="es-ES_tradnl" dirty="0" smtClean="0">
                <a:solidFill>
                  <a:schemeClr val="accent4">
                    <a:lumMod val="75000"/>
                  </a:schemeClr>
                </a:solidFill>
              </a:rPr>
              <a:t>Sobre la sincronización</a:t>
            </a:r>
            <a:endParaRPr lang="es-MX"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609600" y="2171700"/>
            <a:ext cx="7924800" cy="2514600"/>
          </a:xfrm>
          <a:prstGeom prst="rect">
            <a:avLst/>
          </a:prstGeom>
          <a:noFill/>
          <a:ln w="9525">
            <a:noFill/>
            <a:miter lim="800000"/>
            <a:headEnd/>
            <a:tailEnd/>
          </a:ln>
        </p:spPr>
      </p:pic>
      <p:sp>
        <p:nvSpPr>
          <p:cNvPr id="4" name="3 Título"/>
          <p:cNvSpPr>
            <a:spLocks noGrp="1"/>
          </p:cNvSpPr>
          <p:nvPr>
            <p:ph type="title"/>
          </p:nvPr>
        </p:nvSpPr>
        <p:spPr>
          <a:xfrm>
            <a:off x="1135861" y="1556792"/>
            <a:ext cx="6872278" cy="439718"/>
          </a:xfrm>
        </p:spPr>
        <p:txBody>
          <a:bodyPr/>
          <a:lstStyle/>
          <a:p>
            <a:pPr algn="ctr"/>
            <a:r>
              <a:rPr lang="es-ES_tradnl" dirty="0" smtClean="0">
                <a:solidFill>
                  <a:schemeClr val="accent4">
                    <a:lumMod val="75000"/>
                  </a:schemeClr>
                </a:solidFill>
              </a:rPr>
              <a:t>Sobre la sincronización</a:t>
            </a:r>
            <a:endParaRPr lang="es-MX" dirty="0">
              <a:solidFill>
                <a:schemeClr val="accent4">
                  <a:lumMod val="75000"/>
                </a:schemeClr>
              </a:solidFill>
            </a:endParaRPr>
          </a:p>
        </p:txBody>
      </p:sp>
      <p:sp>
        <p:nvSpPr>
          <p:cNvPr id="5" name="Rectangle 2"/>
          <p:cNvSpPr txBox="1">
            <a:spLocks noChangeArrowheads="1"/>
          </p:cNvSpPr>
          <p:nvPr/>
        </p:nvSpPr>
        <p:spPr>
          <a:xfrm>
            <a:off x="2271722" y="68374"/>
            <a:ext cx="6872278" cy="439718"/>
          </a:xfrm>
          <a:prstGeom prst="rect">
            <a:avLst/>
          </a:prstGeom>
        </p:spPr>
        <p:txBody>
          <a:bodyPr vert="horz" lIns="91440" tIns="45720" rIns="91440" bIns="45720" rtlCol="0" anchor="ctr">
            <a:noAutofit/>
          </a:bodyPr>
          <a:lstStyle>
            <a:lvl1pPr algn="r" defTabSz="914400" rtl="0" eaLnBrk="1" latinLnBrk="0" hangingPunct="1">
              <a:spcBef>
                <a:spcPct val="0"/>
              </a:spcBef>
              <a:buNone/>
              <a:defRPr sz="2400" kern="1200">
                <a:solidFill>
                  <a:srgbClr val="B2BC35"/>
                </a:solidFill>
                <a:latin typeface="Bebas Neue" pitchFamily="34" charset="0"/>
                <a:ea typeface="+mj-ea"/>
                <a:cs typeface="+mj-cs"/>
              </a:defRPr>
            </a:lvl1pPr>
          </a:lstStyle>
          <a:p>
            <a:r>
              <a:rPr lang="es-ES_tradnl" dirty="0" smtClean="0">
                <a:solidFill>
                  <a:schemeClr val="bg1">
                    <a:lumMod val="85000"/>
                  </a:schemeClr>
                </a:solidFill>
              </a:rPr>
              <a:t>BPMN</a:t>
            </a:r>
            <a:r>
              <a:rPr lang="es-ES_tradnl" b="1" dirty="0" smtClean="0">
                <a:solidFill>
                  <a:schemeClr val="tx2">
                    <a:lumMod val="20000"/>
                    <a:lumOff val="80000"/>
                  </a:schemeClr>
                </a:solidFill>
              </a:rPr>
              <a:t>–</a:t>
            </a:r>
            <a:r>
              <a:rPr lang="es-ES_tradnl" b="1" dirty="0" smtClean="0">
                <a:solidFill>
                  <a:srgbClr val="0F7EB4"/>
                </a:solidFill>
              </a:rPr>
              <a:t> </a:t>
            </a:r>
            <a:r>
              <a:rPr lang="es-ES_tradnl" dirty="0" smtClean="0">
                <a:solidFill>
                  <a:schemeClr val="accent4">
                    <a:lumMod val="40000"/>
                    <a:lumOff val="60000"/>
                  </a:schemeClr>
                </a:solidFill>
              </a:rPr>
              <a:t>patrones de uso</a:t>
            </a:r>
            <a:endParaRPr lang="es-ES"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4678</TotalTime>
  <Words>3141</Words>
  <Application>Microsoft Office PowerPoint</Application>
  <PresentationFormat>Presentación en pantalla (4:3)</PresentationFormat>
  <Paragraphs>451</Paragraphs>
  <Slides>106</Slides>
  <Notes>13</Notes>
  <HiddenSlides>0</HiddenSlides>
  <MMClips>0</MMClips>
  <ScaleCrop>false</ScaleCrop>
  <HeadingPairs>
    <vt:vector size="4" baseType="variant">
      <vt:variant>
        <vt:lpstr>Tema</vt:lpstr>
      </vt:variant>
      <vt:variant>
        <vt:i4>1</vt:i4>
      </vt:variant>
      <vt:variant>
        <vt:lpstr>Títulos de diapositiva</vt:lpstr>
      </vt:variant>
      <vt:variant>
        <vt:i4>106</vt:i4>
      </vt:variant>
    </vt:vector>
  </HeadingPairs>
  <TitlesOfParts>
    <vt:vector size="107" baseType="lpstr">
      <vt:lpstr>Tema de Office</vt:lpstr>
      <vt:lpstr>Diapositiva 1</vt:lpstr>
      <vt:lpstr>Diapositiva 2</vt:lpstr>
      <vt:lpstr>Conceptos generales</vt:lpstr>
      <vt:lpstr>Conceptos generales – METODOS Y HERRAMIENTAS</vt:lpstr>
      <vt:lpstr>Conceptos generales</vt:lpstr>
      <vt:lpstr>Conceptos generales – Que es una organización</vt:lpstr>
      <vt:lpstr>Conceptos generales – Que es una misión</vt:lpstr>
      <vt:lpstr>Conceptos generales – Que es una visión</vt:lpstr>
      <vt:lpstr>Conceptos generales – misión vs visión</vt:lpstr>
      <vt:lpstr>Conceptos generales – misión vs visión</vt:lpstr>
      <vt:lpstr>Conceptos generales – objetivos y metas</vt:lpstr>
      <vt:lpstr>Conceptos generales – estrategia</vt:lpstr>
      <vt:lpstr>Conceptos generales – KPI</vt:lpstr>
      <vt:lpstr>Conceptos generales – métrica</vt:lpstr>
      <vt:lpstr>Conceptos generales – mapa de ideas</vt:lpstr>
      <vt:lpstr>Proceso – Que es un Proceso</vt:lpstr>
      <vt:lpstr>Diapositiva 17</vt:lpstr>
      <vt:lpstr>Proceso – ejemplo de un Proceso</vt:lpstr>
      <vt:lpstr>Proceso – IMPORTANCIA DE UN PROCESO</vt:lpstr>
      <vt:lpstr>Conceptos generales – HERRAMIENTAS</vt:lpstr>
      <vt:lpstr>Diapositiva 21</vt:lpstr>
      <vt:lpstr>INMERSION BPMN</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lpstr>Diapositiva 66</vt:lpstr>
      <vt:lpstr>Diapositiva 67</vt:lpstr>
      <vt:lpstr>Diapositiva 68</vt:lpstr>
      <vt:lpstr>Diapositiva 69</vt:lpstr>
      <vt:lpstr>Diapositiva 70</vt:lpstr>
      <vt:lpstr>Diapositiva 71</vt:lpstr>
      <vt:lpstr>Diapositiva 72</vt:lpstr>
      <vt:lpstr>Diapositiva 73</vt:lpstr>
      <vt:lpstr>Diapositiva 74</vt:lpstr>
      <vt:lpstr>Diapositiva 75</vt:lpstr>
      <vt:lpstr>Diapositiva 76</vt:lpstr>
      <vt:lpstr>Diapositiva 77</vt:lpstr>
      <vt:lpstr>Diapositiva 78</vt:lpstr>
      <vt:lpstr>Diapositiva 79</vt:lpstr>
      <vt:lpstr>Diapositiva 80</vt:lpstr>
      <vt:lpstr>Diapositiva 81</vt:lpstr>
      <vt:lpstr>Diapositiva 82</vt:lpstr>
      <vt:lpstr>Diapositiva 83</vt:lpstr>
      <vt:lpstr>Diapositiva 84</vt:lpstr>
      <vt:lpstr>Diapositiva 85</vt:lpstr>
      <vt:lpstr>Diapositiva 86</vt:lpstr>
      <vt:lpstr>Diapositiva 87</vt:lpstr>
      <vt:lpstr>Diapositiva 88</vt:lpstr>
      <vt:lpstr>Diapositiva 89</vt:lpstr>
      <vt:lpstr>Eventos Intermedios - Interrupción</vt:lpstr>
      <vt:lpstr>Diapositiva 91</vt:lpstr>
      <vt:lpstr>Diapositiva 92</vt:lpstr>
      <vt:lpstr>Diapositiva 93</vt:lpstr>
      <vt:lpstr>Diapositiva 94</vt:lpstr>
      <vt:lpstr>Diapositiva 95</vt:lpstr>
      <vt:lpstr>Uso apropiado de Gateways</vt:lpstr>
      <vt:lpstr>Sobre la sincronización</vt:lpstr>
      <vt:lpstr>Sobre la sincronización</vt:lpstr>
      <vt:lpstr>Sobre la sincronización</vt:lpstr>
      <vt:lpstr>Sobre la sincronización</vt:lpstr>
      <vt:lpstr>Diapositiva 101</vt:lpstr>
      <vt:lpstr>Diapositiva 102</vt:lpstr>
      <vt:lpstr>Diapositiva 103</vt:lpstr>
      <vt:lpstr>Diapositiva 104</vt:lpstr>
      <vt:lpstr>Eventos Intermedios – Excepciones en Subproceso</vt:lpstr>
      <vt:lpstr>Muchas gracias por su atención!!!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julio</dc:creator>
  <cp:lastModifiedBy>javier.martin</cp:lastModifiedBy>
  <cp:revision>288</cp:revision>
  <cp:lastPrinted>2013-09-30T11:07:58Z</cp:lastPrinted>
  <dcterms:created xsi:type="dcterms:W3CDTF">2010-11-07T16:24:34Z</dcterms:created>
  <dcterms:modified xsi:type="dcterms:W3CDTF">2015-07-21T10:14:29Z</dcterms:modified>
</cp:coreProperties>
</file>