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8" r:id="rId2"/>
    <p:sldMasterId id="2147483669" r:id="rId3"/>
  </p:sldMasterIdLst>
  <p:notesMasterIdLst>
    <p:notesMasterId r:id="rId23"/>
  </p:notesMasterIdLst>
  <p:handoutMasterIdLst>
    <p:handoutMasterId r:id="rId24"/>
  </p:handoutMasterIdLst>
  <p:sldIdLst>
    <p:sldId id="256" r:id="rId4"/>
    <p:sldId id="420" r:id="rId5"/>
    <p:sldId id="430" r:id="rId6"/>
    <p:sldId id="419" r:id="rId7"/>
    <p:sldId id="418" r:id="rId8"/>
    <p:sldId id="424" r:id="rId9"/>
    <p:sldId id="425" r:id="rId10"/>
    <p:sldId id="426" r:id="rId11"/>
    <p:sldId id="433" r:id="rId12"/>
    <p:sldId id="427" r:id="rId13"/>
    <p:sldId id="428" r:id="rId14"/>
    <p:sldId id="431" r:id="rId15"/>
    <p:sldId id="421" r:id="rId16"/>
    <p:sldId id="429" r:id="rId17"/>
    <p:sldId id="432" r:id="rId18"/>
    <p:sldId id="423" r:id="rId19"/>
    <p:sldId id="422" r:id="rId20"/>
    <p:sldId id="411" r:id="rId21"/>
    <p:sldId id="258" r:id="rId22"/>
  </p:sldIdLst>
  <p:sldSz cx="12192000" cy="6858000"/>
  <p:notesSz cx="6797675" cy="9926638"/>
  <p:defaultTextStyle>
    <a:defPPr>
      <a:defRPr lang="es-E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72"/>
    <a:srgbClr val="3FB17D"/>
    <a:srgbClr val="00A6D6"/>
    <a:srgbClr val="C1DBE5"/>
    <a:srgbClr val="E6086E"/>
    <a:srgbClr val="BAD405"/>
    <a:srgbClr val="F7A30A"/>
    <a:srgbClr val="FA633B"/>
    <a:srgbClr val="9C1A87"/>
    <a:srgbClr val="B0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1358" autoAdjust="0"/>
  </p:normalViewPr>
  <p:slideViewPr>
    <p:cSldViewPr snapToGrid="0" showGuides="1">
      <p:cViewPr varScale="1">
        <p:scale>
          <a:sx n="95" d="100"/>
          <a:sy n="95" d="100"/>
        </p:scale>
        <p:origin x="13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spcBef>
                <a:spcPct val="0"/>
              </a:spcBef>
              <a:defRPr sz="1300"/>
            </a:lvl1pPr>
          </a:lstStyle>
          <a:p>
            <a:endParaRPr lang="es-ES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spcBef>
                <a:spcPct val="0"/>
              </a:spcBef>
              <a:defRPr sz="1300"/>
            </a:lvl1pPr>
          </a:lstStyle>
          <a:p>
            <a:fld id="{3487F1E9-5695-4433-9E53-712C549DEA2E}" type="slidenum">
              <a:rPr lang="es-ES"/>
              <a:pPr/>
              <a:t>‹Nº›</a:t>
            </a:fld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55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spcBef>
                <a:spcPct val="0"/>
              </a:spcBef>
              <a:defRPr sz="1300"/>
            </a:lvl1pPr>
          </a:lstStyle>
          <a:p>
            <a:endParaRPr lang="es-E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spcBef>
                <a:spcPct val="0"/>
              </a:spcBef>
              <a:defRPr sz="1300"/>
            </a:lvl1pPr>
          </a:lstStyle>
          <a:p>
            <a:endParaRPr lang="es-E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4653"/>
            <a:ext cx="5438748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spcBef>
                <a:spcPct val="0"/>
              </a:spcBef>
              <a:defRPr sz="1300"/>
            </a:lvl1pPr>
          </a:lstStyle>
          <a:p>
            <a:endParaRPr lang="es-E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spcBef>
                <a:spcPct val="0"/>
              </a:spcBef>
              <a:defRPr sz="1300"/>
            </a:lvl1pPr>
          </a:lstStyle>
          <a:p>
            <a:fld id="{03211663-5843-4271-AB13-F06FAACA1930}" type="slidenum">
              <a:rPr lang="es-ES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68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01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Como alternativa a </a:t>
            </a:r>
            <a:r>
              <a:rPr lang="es-ES" baseline="0" dirty="0" err="1" smtClean="0"/>
              <a:t>Chronograf</a:t>
            </a:r>
            <a:r>
              <a:rPr lang="es-ES" baseline="0" dirty="0" smtClean="0"/>
              <a:t>: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Chronograf</a:t>
            </a:r>
            <a:r>
              <a:rPr lang="es-ES" baseline="0" dirty="0" smtClean="0"/>
              <a:t> sólo </a:t>
            </a:r>
            <a:r>
              <a:rPr lang="es-ES" baseline="0" dirty="0" err="1" smtClean="0"/>
              <a:t>oauth</a:t>
            </a:r>
            <a:r>
              <a:rPr lang="es-ES" baseline="0" dirty="0" smtClean="0"/>
              <a:t>; </a:t>
            </a:r>
            <a:r>
              <a:rPr lang="es-ES" baseline="0" dirty="0" err="1" smtClean="0"/>
              <a:t>Grafana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ldap</a:t>
            </a:r>
            <a:endParaRPr lang="es-ES" baseline="0" dirty="0" smtClean="0"/>
          </a:p>
          <a:p>
            <a:r>
              <a:rPr lang="es-ES" baseline="0" dirty="0" smtClean="0"/>
              <a:t>	- Gráficas y tablas</a:t>
            </a:r>
          </a:p>
          <a:p>
            <a:r>
              <a:rPr lang="es-ES" baseline="0" dirty="0" smtClean="0"/>
              <a:t>	- </a:t>
            </a:r>
            <a:r>
              <a:rPr lang="es-ES" baseline="0" dirty="0" err="1" smtClean="0"/>
              <a:t>Plugins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Fuentes de datos de manera nativa o mediante la instalación de </a:t>
            </a:r>
            <a:r>
              <a:rPr lang="es-ES" baseline="0" dirty="0" err="1" smtClean="0"/>
              <a:t>plugins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MySQL</a:t>
            </a:r>
            <a:r>
              <a:rPr lang="es-ES" baseline="0" dirty="0" smtClean="0"/>
              <a:t>, Oracle, </a:t>
            </a:r>
            <a:r>
              <a:rPr lang="es-ES" baseline="0" dirty="0" err="1" smtClean="0"/>
              <a:t>PostgreSQL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Prometheus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ElasticSearch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Azure</a:t>
            </a:r>
            <a:r>
              <a:rPr lang="es-ES" baseline="0" dirty="0" smtClean="0"/>
              <a:t>…</a:t>
            </a:r>
          </a:p>
          <a:p>
            <a:r>
              <a:rPr lang="es-ES" baseline="0" dirty="0" smtClean="0"/>
              <a:t>Gráficas, tablas, tartas, </a:t>
            </a:r>
            <a:r>
              <a:rPr lang="es-ES" baseline="0" dirty="0" err="1" smtClean="0"/>
              <a:t>heatmap</a:t>
            </a:r>
            <a:r>
              <a:rPr lang="es-ES" baseline="0" dirty="0" smtClean="0"/>
              <a:t> y más mediante </a:t>
            </a:r>
            <a:r>
              <a:rPr lang="es-ES" baseline="0" dirty="0" err="1" smtClean="0"/>
              <a:t>plugins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Las alarmas se define dentro de una gráfica. </a:t>
            </a:r>
          </a:p>
          <a:p>
            <a:r>
              <a:rPr lang="es-ES" baseline="0" dirty="0" smtClean="0"/>
              <a:t>Enseñar configuración de variables.</a:t>
            </a:r>
          </a:p>
          <a:p>
            <a:r>
              <a:rPr lang="es-ES" baseline="0" dirty="0" smtClean="0"/>
              <a:t>Al crear una gráfica se define como – </a:t>
            </a:r>
            <a:r>
              <a:rPr lang="es-ES" baseline="0" dirty="0" err="1" smtClean="0"/>
              <a:t>Mixed</a:t>
            </a:r>
            <a:r>
              <a:rPr lang="es-ES" baseline="0" dirty="0" smtClean="0"/>
              <a:t> para mezclar datos de distintos </a:t>
            </a:r>
            <a:r>
              <a:rPr lang="es-ES" baseline="0" dirty="0" err="1" smtClean="0"/>
              <a:t>DataSources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41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007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99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54000" algn="l" defTabSz="914400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s-ES" sz="1600" u="none" kern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9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Concurso por invitación dividido en 6 lotes: Gestión de inventario, Gestor de Datos </a:t>
            </a:r>
            <a:r>
              <a:rPr lang="es-ES" baseline="0" dirty="0" err="1" smtClean="0"/>
              <a:t>Maesto</a:t>
            </a:r>
            <a:r>
              <a:rPr lang="es-ES" baseline="0" dirty="0" smtClean="0"/>
              <a:t>, Network </a:t>
            </a:r>
            <a:r>
              <a:rPr lang="es-ES" baseline="0" dirty="0" err="1" smtClean="0"/>
              <a:t>Analyticis</a:t>
            </a:r>
            <a:r>
              <a:rPr lang="es-E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Actualmente tiene 4 herramientas distintas con versiones desalineadas.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aseline="0" dirty="0" smtClean="0"/>
              <a:t>Herramienta que actualice las prestaciones de TTI Netrac7.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Proyectos anteriores como Mandarina, Monitorización de </a:t>
            </a:r>
            <a:r>
              <a:rPr lang="es-ES" baseline="0" dirty="0" err="1" smtClean="0"/>
              <a:t>Pecoss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Databuffer</a:t>
            </a:r>
            <a:r>
              <a:rPr lang="es-ES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aseline="0" dirty="0" smtClean="0"/>
              <a:t>Migrar informes de la herramienta actual y capacidad de exportar datos.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50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¿Qué es </a:t>
            </a:r>
            <a:r>
              <a:rPr lang="es-ES" baseline="0" dirty="0" err="1" smtClean="0"/>
              <a:t>InfluxDB</a:t>
            </a:r>
            <a:r>
              <a:rPr lang="es-ES" baseline="0" dirty="0" smtClean="0"/>
              <a:t>? Como presentación previa a ver cómo se ubica en el </a:t>
            </a:r>
            <a:r>
              <a:rPr lang="es-ES" baseline="0" dirty="0" err="1" smtClean="0"/>
              <a:t>stack</a:t>
            </a:r>
            <a:r>
              <a:rPr lang="es-ES" baseline="0" dirty="0" smtClean="0"/>
              <a:t> TICK.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124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- Open </a:t>
            </a:r>
            <a:r>
              <a:rPr lang="es-ES" baseline="0" dirty="0" err="1" smtClean="0"/>
              <a:t>source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chronograf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influxdb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kapacitor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telegraf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113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27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s-ES" baseline="0" dirty="0" err="1" smtClean="0"/>
              <a:t>Timestamp</a:t>
            </a:r>
            <a:r>
              <a:rPr lang="es-ES" baseline="0" dirty="0" smtClean="0"/>
              <a:t>: Unix </a:t>
            </a:r>
            <a:r>
              <a:rPr lang="es-ES" baseline="0" dirty="0" err="1" smtClean="0"/>
              <a:t>timestamp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ns</a:t>
            </a:r>
            <a:r>
              <a:rPr lang="es-ES" baseline="0" dirty="0" smtClean="0"/>
              <a:t>, aunque se puede especificar también en horas, minutos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 (lo que ayuda a reducir el almacenamiento)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err="1" smtClean="0"/>
              <a:t>InluxQL</a:t>
            </a:r>
            <a:r>
              <a:rPr lang="es-ES" baseline="0" dirty="0" smtClean="0"/>
              <a:t> soporta </a:t>
            </a:r>
            <a:r>
              <a:rPr lang="es-ES" baseline="0" dirty="0" err="1" smtClean="0"/>
              <a:t>subqueries</a:t>
            </a:r>
            <a:r>
              <a:rPr lang="es-ES" baseline="0" dirty="0" smtClean="0"/>
              <a:t> como método para aplicar funciones a funciones: https://</a:t>
            </a:r>
            <a:r>
              <a:rPr lang="es-ES" baseline="0" dirty="0" smtClean="0"/>
              <a:t>www.influxdata.com/blog/tldr-influxdb-tech-tips-january-26-2017/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	No para </a:t>
            </a:r>
            <a:r>
              <a:rPr lang="es-ES" baseline="0" dirty="0" err="1" smtClean="0"/>
              <a:t>joins</a:t>
            </a:r>
            <a:r>
              <a:rPr lang="es-ES" baseline="0" dirty="0" smtClean="0"/>
              <a:t>.</a:t>
            </a:r>
          </a:p>
          <a:p>
            <a:pPr marL="0" indent="0">
              <a:buFontTx/>
              <a:buNone/>
            </a:pPr>
            <a:endParaRPr lang="es-ES" baseline="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dirty="0" smtClean="0"/>
              <a:t>- Comentar: 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MEAN(”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Gen.Potencia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FROM mydb.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autogen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.“ES” WHERE c=“GALICIA” AND time &gt;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- 1h GROUP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time(30m)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 //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InfluxQL</a:t>
            </a:r>
            <a:endParaRPr lang="es-E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66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Ventajas de usar una </a:t>
            </a:r>
            <a:r>
              <a:rPr lang="es-ES" baseline="0" dirty="0" err="1" smtClean="0"/>
              <a:t>db</a:t>
            </a:r>
            <a:r>
              <a:rPr lang="es-ES" baseline="0" dirty="0" smtClean="0"/>
              <a:t> pensada para series temporales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https://docs.influxdata.com/influxdb/v1.5/administration/upgrading/ 			</a:t>
            </a:r>
            <a:r>
              <a:rPr lang="es-ES" baseline="0" dirty="0" smtClean="0">
                <a:sym typeface="Wingdings" panose="05000000000000000000" pitchFamily="2" charset="2"/>
              </a:rPr>
              <a:t> TSM, TSI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https://www.influxdata.com/blog/path-1-billion-time-series-influxdb-high-cardinality-indexing-ready-testing/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https://www.slideshare.net/influxdata/inside-the-influx-db-storage-engine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https://developers.google.com/protocol-buffers/docs/encoding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  <a:p>
            <a:pPr marL="171450" indent="-171450">
              <a:buFontTx/>
              <a:buChar char="-"/>
            </a:pPr>
            <a:r>
              <a:rPr lang="es-ES" baseline="0" dirty="0" smtClean="0"/>
              <a:t>http://neurocline.github.io/dev/2015/09/17/zig-zag-encoding.html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29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Ejemplo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telegraf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show tag keys from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show field keys from </a:t>
            </a:r>
            <a:r>
              <a:rPr lang="en-US" baseline="0" dirty="0" err="1" smtClean="0"/>
              <a:t>cpu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mean(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usage_user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time &gt;= '2018-01-10' and time &lt; '2018-01-11' group by time(30m) order by time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mean(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usage_user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time &gt;= '2018-01-10' and time &lt; '2018-01-11' group by time(12h) order by time</a:t>
            </a:r>
            <a:r>
              <a:rPr lang="es-ES" sz="3600" dirty="0" smtClean="0"/>
              <a:t/>
            </a:r>
            <a:br>
              <a:rPr lang="es-ES" sz="3600" dirty="0" smtClean="0"/>
            </a:b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172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Integración con </a:t>
            </a:r>
            <a:r>
              <a:rPr lang="es-ES" baseline="0" dirty="0" err="1" smtClean="0"/>
              <a:t>telegram</a:t>
            </a:r>
            <a:r>
              <a:rPr lang="es-ES" baseline="0" dirty="0" smtClean="0"/>
              <a:t>: http://docs.influxdata.com/kapacitor/v1.5/event_handlers/telegram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DSL: para definición de umbrales se puede hacer desde </a:t>
            </a:r>
            <a:r>
              <a:rPr lang="es-ES" baseline="0" dirty="0" err="1" smtClean="0"/>
              <a:t>chronograf</a:t>
            </a:r>
            <a:r>
              <a:rPr lang="es-ES" baseline="0" dirty="0" smtClean="0"/>
              <a:t> sin necesitar de programar.</a:t>
            </a:r>
          </a:p>
          <a:p>
            <a:pPr marL="0" indent="0">
              <a:buFontTx/>
              <a:buNone/>
            </a:pPr>
            <a:r>
              <a:rPr lang="es-ES" baseline="0" dirty="0" smtClean="0"/>
              <a:t>-   Para ver el DSL de una </a:t>
            </a:r>
            <a:r>
              <a:rPr lang="es-ES" baseline="0" dirty="0" err="1" smtClean="0"/>
              <a:t>task</a:t>
            </a:r>
            <a:r>
              <a:rPr lang="es-ES" baseline="0" dirty="0" smtClean="0"/>
              <a:t> en </a:t>
            </a:r>
            <a:r>
              <a:rPr lang="es-ES" baseline="0" dirty="0" err="1" smtClean="0"/>
              <a:t>kapacitor</a:t>
            </a:r>
            <a:r>
              <a:rPr lang="es-E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s-ES" baseline="0" dirty="0" err="1" smtClean="0"/>
              <a:t>kapacitor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tasks</a:t>
            </a:r>
            <a:endParaRPr lang="es-ES" baseline="0" dirty="0" smtClean="0"/>
          </a:p>
          <a:p>
            <a:pPr marL="628650" lvl="1" indent="-171450">
              <a:buFontTx/>
              <a:buChar char="-"/>
            </a:pPr>
            <a:r>
              <a:rPr lang="es-ES" baseline="0" dirty="0" err="1" smtClean="0"/>
              <a:t>kapacitor</a:t>
            </a:r>
            <a:r>
              <a:rPr lang="es-ES" baseline="0" dirty="0" smtClean="0"/>
              <a:t> show </a:t>
            </a:r>
            <a:r>
              <a:rPr lang="es-ES" baseline="0" dirty="0" smtClean="0"/>
              <a:t>chronograf-v1-597ec2bd-ac2b-48fb-a4a9-988bb26e22c0</a:t>
            </a:r>
          </a:p>
          <a:p>
            <a:pPr marL="171450" lvl="0" indent="-171450">
              <a:buFontTx/>
              <a:buChar char="-"/>
            </a:pPr>
            <a:r>
              <a:rPr lang="es-ES" baseline="0" dirty="0" err="1" smtClean="0"/>
              <a:t>Kapacitor</a:t>
            </a:r>
            <a:r>
              <a:rPr lang="es-ES" baseline="0" dirty="0" smtClean="0"/>
              <a:t> también puede realizar </a:t>
            </a:r>
            <a:r>
              <a:rPr lang="es-ES" baseline="0" dirty="0" err="1" smtClean="0"/>
              <a:t>joins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11663-5843-4271-AB13-F06FAACA1930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90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ecgroup.com/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8800" y="2636839"/>
            <a:ext cx="11074400" cy="125253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4221163"/>
            <a:ext cx="10566400" cy="773112"/>
          </a:xfrm>
        </p:spPr>
        <p:txBody>
          <a:bodyPr/>
          <a:lstStyle>
            <a:lvl1pPr marL="0" indent="0" algn="ctr">
              <a:spcBef>
                <a:spcPct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C3ACAD-4320-42FE-944F-0AD041AB5FD8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2851" y="261939"/>
            <a:ext cx="2749549" cy="58642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9967" y="261939"/>
            <a:ext cx="8049684" cy="58642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35F91A-5A64-4F49-A7D0-6EA9D141CC16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9832" y="2405699"/>
            <a:ext cx="4895849" cy="2016125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58797" y="2116774"/>
            <a:ext cx="4900083" cy="2592387"/>
          </a:xfrm>
        </p:spPr>
        <p:txBody>
          <a:bodyPr anchor="ctr"/>
          <a:lstStyle>
            <a:lvl1pPr marL="0" indent="0">
              <a:spcBef>
                <a:spcPct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Text Box 4">
            <a:hlinkClick r:id="rId3"/>
          </p:cNvPr>
          <p:cNvSpPr txBox="1">
            <a:spLocks noChangeArrowheads="1"/>
          </p:cNvSpPr>
          <p:nvPr/>
        </p:nvSpPr>
        <p:spPr bwMode="auto">
          <a:xfrm>
            <a:off x="914400" y="5013326"/>
            <a:ext cx="10363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42900">
              <a:spcBef>
                <a:spcPct val="0"/>
              </a:spcBef>
            </a:pPr>
            <a:r>
              <a:rPr lang="es-ES" dirty="0">
                <a:solidFill>
                  <a:schemeClr val="bg1"/>
                </a:solidFill>
              </a:rPr>
              <a:t>www.satecgroup.com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F76757-1DE5-4F92-89A7-1F6825D59732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3848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C8F6FC-5412-4D3B-9562-B725BEF2E8F1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0BA4A4-BD49-48AB-88BE-8E65C31929C6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CEBF4FA-287B-4532-A41C-25C94465C646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E3BC6B-8817-49ED-B64E-C374660D858C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B34E0D-52BC-4E95-AE49-03B813AC0AF2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10576984" y="6167438"/>
            <a:ext cx="142874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D34EDE-19E2-4DFF-86C5-1CB935465866}" type="slidenum">
              <a:rPr lang="es-ES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Sin título-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2000" cy="9144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8064" y="1084"/>
            <a:ext cx="94784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192" y="1274763"/>
            <a:ext cx="11537694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 </a:t>
            </a:r>
          </a:p>
          <a:p>
            <a:pPr lvl="0"/>
            <a:endParaRPr lang="es-ES" dirty="0"/>
          </a:p>
          <a:p>
            <a:pPr lvl="1"/>
            <a:r>
              <a:rPr lang="es-ES" dirty="0"/>
              <a:t>Segundo nivel 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 dirty="0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0447867" y="5972176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198533" y="5969001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pic>
        <p:nvPicPr>
          <p:cNvPr id="5163" name="Picture 43" descr="Sin título-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70" y="168677"/>
            <a:ext cx="1246716" cy="567526"/>
          </a:xfrm>
          <a:prstGeom prst="rect">
            <a:avLst/>
          </a:prstGeom>
          <a:noFill/>
        </p:spPr>
      </p:pic>
      <p:sp>
        <p:nvSpPr>
          <p:cNvPr id="12" name="Oval 103"/>
          <p:cNvSpPr/>
          <p:nvPr userDrawn="1"/>
        </p:nvSpPr>
        <p:spPr>
          <a:xfrm>
            <a:off x="10624451" y="5791196"/>
            <a:ext cx="2757715" cy="2242457"/>
          </a:xfrm>
          <a:prstGeom prst="ellipse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381000" y="6167438"/>
            <a:ext cx="4792850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endParaRPr lang="es-ES" sz="500" dirty="0" smtClean="0"/>
          </a:p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s-ES" sz="1400" dirty="0" err="1" smtClean="0"/>
              <a:t>InfluxDB</a:t>
            </a:r>
            <a:r>
              <a:rPr lang="es-ES" sz="1400" baseline="0" dirty="0" smtClean="0"/>
              <a:t> / </a:t>
            </a:r>
            <a:r>
              <a:rPr lang="es-ES" sz="1400" baseline="0" dirty="0" err="1" smtClean="0"/>
              <a:t>Grafana</a:t>
            </a:r>
            <a:endParaRPr lang="es-ES" sz="1400" dirty="0"/>
          </a:p>
          <a:p>
            <a:pPr algn="l">
              <a:spcBef>
                <a:spcPct val="20000"/>
              </a:spcBef>
            </a:pPr>
            <a:r>
              <a:rPr lang="es-ES" sz="1000" dirty="0" err="1" smtClean="0"/>
              <a:t>MeetApp</a:t>
            </a:r>
            <a:r>
              <a:rPr lang="es-ES" sz="1000" baseline="0" dirty="0" smtClean="0"/>
              <a:t> – 01/06/2018</a:t>
            </a:r>
            <a:endParaRPr lang="es-ES" sz="1000" dirty="0"/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5350434" y="6167438"/>
            <a:ext cx="4920849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l">
              <a:spcBef>
                <a:spcPct val="20000"/>
              </a:spcBef>
            </a:pPr>
            <a:r>
              <a:rPr lang="es-ES" sz="500" dirty="0" smtClean="0"/>
              <a:t/>
            </a:r>
            <a:br>
              <a:rPr lang="es-ES" sz="500" dirty="0" smtClean="0"/>
            </a:br>
            <a:r>
              <a:rPr lang="es-ES" sz="1100" dirty="0" err="1" smtClean="0"/>
              <a:t>MeetApps</a:t>
            </a:r>
            <a:r>
              <a:rPr lang="es-ES" sz="1100" baseline="0" dirty="0" smtClean="0"/>
              <a:t> - </a:t>
            </a:r>
            <a:r>
              <a:rPr lang="es-ES" sz="1100" dirty="0" smtClean="0"/>
              <a:t>Compartiendo el conocimiento</a:t>
            </a:r>
            <a:r>
              <a:rPr lang="es-ES" sz="1100" baseline="0" dirty="0" smtClean="0"/>
              <a:t> de Aplicaciones</a:t>
            </a:r>
            <a:endParaRPr lang="es-ES" sz="1100" dirty="0" smtClean="0"/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es-ES" sz="1100" dirty="0" smtClean="0"/>
              <a:t>Dirección</a:t>
            </a:r>
            <a:r>
              <a:rPr lang="es-ES" sz="1100" baseline="0" dirty="0" smtClean="0"/>
              <a:t> de Aplicaciones </a:t>
            </a:r>
            <a:r>
              <a:rPr lang="es-ES" sz="1100" dirty="0" smtClean="0"/>
              <a:t>SATEC</a:t>
            </a:r>
            <a:endParaRPr lang="es-E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87A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A6D6"/>
        </a:buClr>
        <a:buFont typeface="Wingdings" pitchFamily="2" charset="2"/>
        <a:tabLst>
          <a:tab pos="54292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A6D6"/>
        </a:buClr>
        <a:buBlip>
          <a:blip r:embed="rId15"/>
        </a:buBlip>
        <a:tabLst>
          <a:tab pos="542925" algn="l"/>
        </a:tabLst>
        <a:defRPr>
          <a:solidFill>
            <a:schemeClr val="tx1"/>
          </a:solidFill>
          <a:latin typeface="+mn-lt"/>
        </a:defRPr>
      </a:lvl2pPr>
      <a:lvl3pPr marL="1163638" indent="-260350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6"/>
        </a:buBlip>
        <a:tabLst>
          <a:tab pos="542925" algn="l"/>
        </a:tabLst>
        <a:defRPr>
          <a:solidFill>
            <a:srgbClr val="0087AC"/>
          </a:solidFill>
          <a:latin typeface="+mn-lt"/>
        </a:defRPr>
      </a:lvl3pPr>
      <a:lvl4pPr marL="1611313" indent="-268288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rgbClr val="0087AC"/>
        </a:buClr>
        <a:buSzPct val="80000"/>
        <a:buFont typeface="Wingdings 3" pitchFamily="18" charset="2"/>
        <a:buChar char=""/>
        <a:tabLst>
          <a:tab pos="542925" algn="l"/>
        </a:tabLst>
        <a:defRPr sz="1600">
          <a:solidFill>
            <a:srgbClr val="0087AC"/>
          </a:solidFill>
          <a:latin typeface="+mn-lt"/>
        </a:defRPr>
      </a:lvl4pPr>
      <a:lvl5pPr marL="20574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1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5pPr>
      <a:lvl6pPr marL="25146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1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6pPr>
      <a:lvl7pPr marL="29718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1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7pPr>
      <a:lvl8pPr marL="34290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1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8pPr>
      <a:lvl9pPr marL="38862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1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Sin título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2000" cy="9144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84" y="-59876"/>
            <a:ext cx="94784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192" y="1274763"/>
            <a:ext cx="11537694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 </a:t>
            </a:r>
          </a:p>
          <a:p>
            <a:pPr lvl="0"/>
            <a:endParaRPr lang="es-ES" dirty="0"/>
          </a:p>
          <a:p>
            <a:pPr lvl="1"/>
            <a:r>
              <a:rPr lang="es-ES" dirty="0"/>
              <a:t>Segundo nivel 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76984" y="6167438"/>
            <a:ext cx="142874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/>
            </a:lvl1pPr>
          </a:lstStyle>
          <a:p>
            <a:fld id="{475B6BB2-983C-46FC-9511-4A6E7F50ABE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 dirty="0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0447867" y="5972176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198533" y="5969001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pic>
        <p:nvPicPr>
          <p:cNvPr id="5163" name="Picture 43" descr="Sin título-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70" y="168677"/>
            <a:ext cx="1246716" cy="567526"/>
          </a:xfrm>
          <a:prstGeom prst="rect">
            <a:avLst/>
          </a:prstGeom>
          <a:noFill/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345192" y="6167438"/>
            <a:ext cx="4633208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endParaRPr lang="es-ES" sz="1000" dirty="0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5154259" y="6167438"/>
            <a:ext cx="4633208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86353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87A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A6D6"/>
        </a:buClr>
        <a:buFont typeface="Wingdings" pitchFamily="2" charset="2"/>
        <a:tabLst>
          <a:tab pos="54292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A6D6"/>
        </a:buClr>
        <a:buBlip>
          <a:blip r:embed="rId5"/>
        </a:buBlip>
        <a:tabLst>
          <a:tab pos="542925" algn="l"/>
        </a:tabLst>
        <a:defRPr>
          <a:solidFill>
            <a:schemeClr val="tx1"/>
          </a:solidFill>
          <a:latin typeface="+mn-lt"/>
        </a:defRPr>
      </a:lvl2pPr>
      <a:lvl3pPr marL="1163638" indent="-260350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6"/>
        </a:buBlip>
        <a:tabLst>
          <a:tab pos="542925" algn="l"/>
        </a:tabLst>
        <a:defRPr>
          <a:solidFill>
            <a:srgbClr val="0087AC"/>
          </a:solidFill>
          <a:latin typeface="+mn-lt"/>
        </a:defRPr>
      </a:lvl3pPr>
      <a:lvl4pPr marL="1611313" indent="-268288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rgbClr val="0087AC"/>
        </a:buClr>
        <a:buSzPct val="80000"/>
        <a:buFont typeface="Wingdings 3" pitchFamily="18" charset="2"/>
        <a:buChar char=""/>
        <a:tabLst>
          <a:tab pos="542925" algn="l"/>
        </a:tabLst>
        <a:defRPr sz="1600">
          <a:solidFill>
            <a:srgbClr val="0087AC"/>
          </a:solidFill>
          <a:latin typeface="+mn-lt"/>
        </a:defRPr>
      </a:lvl4pPr>
      <a:lvl5pPr marL="20574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5pPr>
      <a:lvl6pPr marL="25146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6pPr>
      <a:lvl7pPr marL="29718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7pPr>
      <a:lvl8pPr marL="34290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8pPr>
      <a:lvl9pPr marL="38862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Sin título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2000" cy="914400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84" y="-59876"/>
            <a:ext cx="947843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192" y="1274763"/>
            <a:ext cx="11537694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 </a:t>
            </a:r>
          </a:p>
          <a:p>
            <a:pPr lvl="0"/>
            <a:endParaRPr lang="es-ES" dirty="0"/>
          </a:p>
          <a:p>
            <a:pPr lvl="1"/>
            <a:r>
              <a:rPr lang="es-ES" dirty="0"/>
              <a:t>Segundo nivel 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76984" y="6167438"/>
            <a:ext cx="142874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/>
            </a:lvl1pPr>
          </a:lstStyle>
          <a:p>
            <a:fld id="{475B6BB2-983C-46FC-9511-4A6E7F50ABE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ES" dirty="0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0447867" y="5972176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5198533" y="5969001"/>
            <a:ext cx="0" cy="885825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endParaRPr lang="es-ES" dirty="0"/>
          </a:p>
        </p:txBody>
      </p:sp>
      <p:pic>
        <p:nvPicPr>
          <p:cNvPr id="5163" name="Picture 43" descr="Sin título-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70" y="168677"/>
            <a:ext cx="1246716" cy="567526"/>
          </a:xfrm>
          <a:prstGeom prst="rect">
            <a:avLst/>
          </a:prstGeom>
          <a:noFill/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345192" y="6167438"/>
            <a:ext cx="4633208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endParaRPr lang="es-ES" sz="1000" dirty="0"/>
          </a:p>
        </p:txBody>
      </p:sp>
      <p:sp>
        <p:nvSpPr>
          <p:cNvPr id="11" name="Text Box 11"/>
          <p:cNvSpPr txBox="1">
            <a:spLocks noChangeArrowheads="1"/>
          </p:cNvSpPr>
          <p:nvPr userDrawn="1"/>
        </p:nvSpPr>
        <p:spPr bwMode="auto">
          <a:xfrm>
            <a:off x="5154259" y="6167438"/>
            <a:ext cx="4633208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2546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87A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87AC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rgbClr val="00A6D6"/>
        </a:buClr>
        <a:buFont typeface="Wingdings" pitchFamily="2" charset="2"/>
        <a:tabLst>
          <a:tab pos="54292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A6D6"/>
        </a:buClr>
        <a:buBlip>
          <a:blip r:embed="rId5"/>
        </a:buBlip>
        <a:tabLst>
          <a:tab pos="542925" algn="l"/>
        </a:tabLst>
        <a:defRPr>
          <a:solidFill>
            <a:schemeClr val="tx1"/>
          </a:solidFill>
          <a:latin typeface="+mn-lt"/>
        </a:defRPr>
      </a:lvl2pPr>
      <a:lvl3pPr marL="1163638" indent="-260350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6"/>
        </a:buBlip>
        <a:tabLst>
          <a:tab pos="542925" algn="l"/>
        </a:tabLst>
        <a:defRPr>
          <a:solidFill>
            <a:srgbClr val="0087AC"/>
          </a:solidFill>
          <a:latin typeface="+mn-lt"/>
        </a:defRPr>
      </a:lvl3pPr>
      <a:lvl4pPr marL="1611313" indent="-268288" algn="l" rtl="0" eaLnBrk="1" fontAlgn="base" hangingPunct="1">
        <a:lnSpc>
          <a:spcPct val="115000"/>
        </a:lnSpc>
        <a:spcBef>
          <a:spcPct val="5000"/>
        </a:spcBef>
        <a:spcAft>
          <a:spcPct val="0"/>
        </a:spcAft>
        <a:buClr>
          <a:srgbClr val="0087AC"/>
        </a:buClr>
        <a:buSzPct val="80000"/>
        <a:buFont typeface="Wingdings 3" pitchFamily="18" charset="2"/>
        <a:buChar char=""/>
        <a:tabLst>
          <a:tab pos="542925" algn="l"/>
        </a:tabLst>
        <a:defRPr sz="1600">
          <a:solidFill>
            <a:srgbClr val="0087AC"/>
          </a:solidFill>
          <a:latin typeface="+mn-lt"/>
        </a:defRPr>
      </a:lvl4pPr>
      <a:lvl5pPr marL="20574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5pPr>
      <a:lvl6pPr marL="25146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6pPr>
      <a:lvl7pPr marL="29718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7pPr>
      <a:lvl8pPr marL="34290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8pPr>
      <a:lvl9pPr marL="38862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A6D6"/>
        </a:buClr>
        <a:buFont typeface="Wingdings 3" pitchFamily="18" charset="2"/>
        <a:buBlip>
          <a:blip r:embed="rId5"/>
        </a:buBlip>
        <a:tabLst>
          <a:tab pos="54292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xdata/ifq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i="1" dirty="0" err="1" smtClean="0"/>
              <a:t>InfluxDB</a:t>
            </a:r>
            <a:r>
              <a:rPr lang="es-ES" i="1" dirty="0" smtClean="0"/>
              <a:t> / </a:t>
            </a:r>
            <a:r>
              <a:rPr lang="es-ES" i="1" dirty="0" err="1"/>
              <a:t>G</a:t>
            </a:r>
            <a:r>
              <a:rPr lang="es-ES" i="1" dirty="0" err="1" smtClean="0"/>
              <a:t>rafana</a:t>
            </a:r>
            <a:endParaRPr lang="es-ES" dirty="0"/>
          </a:p>
        </p:txBody>
      </p:sp>
      <p:sp>
        <p:nvSpPr>
          <p:cNvPr id="4884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737360" y="5658049"/>
            <a:ext cx="8717280" cy="408894"/>
          </a:xfrm>
        </p:spPr>
        <p:txBody>
          <a:bodyPr/>
          <a:lstStyle/>
          <a:p>
            <a:r>
              <a:rPr lang="es-ES" dirty="0" err="1" smtClean="0"/>
              <a:t>MeetApps</a:t>
            </a:r>
            <a:r>
              <a:rPr lang="es-ES" dirty="0" smtClean="0"/>
              <a:t> – compartiendo el conocimiento de Aplicaciones</a:t>
            </a:r>
            <a:endParaRPr lang="es-E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737360" y="4774129"/>
            <a:ext cx="8717280" cy="40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Wingdings" pitchFamily="2" charset="2"/>
              <a:tabLst>
                <a:tab pos="542925" algn="l"/>
              </a:tabLst>
              <a:defRPr sz="1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Blip>
                <a:blip r:embed="rId3"/>
              </a:buBlip>
              <a:tabLst>
                <a:tab pos="542925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1163638" indent="-260350" algn="l" rtl="0" eaLnBrk="1" fontAlgn="base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4"/>
              </a:buBlip>
              <a:tabLst>
                <a:tab pos="542925" algn="l"/>
              </a:tabLst>
              <a:defRPr>
                <a:solidFill>
                  <a:srgbClr val="0087AC"/>
                </a:solidFill>
                <a:latin typeface="+mn-lt"/>
              </a:defRPr>
            </a:lvl3pPr>
            <a:lvl4pPr marL="1611313" indent="-268288" algn="l" rtl="0" eaLnBrk="1" fontAlgn="base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>
                <a:srgbClr val="0087AC"/>
              </a:buClr>
              <a:buSzPct val="80000"/>
              <a:buFont typeface="Wingdings 3" pitchFamily="18" charset="2"/>
              <a:buChar char=""/>
              <a:tabLst>
                <a:tab pos="542925" algn="l"/>
              </a:tabLst>
              <a:defRPr sz="1600">
                <a:solidFill>
                  <a:srgbClr val="0087AC"/>
                </a:solidFill>
                <a:latin typeface="+mn-lt"/>
              </a:defRPr>
            </a:lvl4pPr>
            <a:lvl5pPr marL="2057400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Font typeface="Wingdings 3" pitchFamily="18" charset="2"/>
              <a:buBlip>
                <a:blip r:embed="rId3"/>
              </a:buBlip>
              <a:tabLst>
                <a:tab pos="542925" algn="l"/>
              </a:tabLst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Font typeface="Wingdings 3" pitchFamily="18" charset="2"/>
              <a:buBlip>
                <a:blip r:embed="rId3"/>
              </a:buBlip>
              <a:tabLst>
                <a:tab pos="542925" algn="l"/>
              </a:tabLst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Font typeface="Wingdings 3" pitchFamily="18" charset="2"/>
              <a:buBlip>
                <a:blip r:embed="rId3"/>
              </a:buBlip>
              <a:tabLst>
                <a:tab pos="542925" algn="l"/>
              </a:tabLst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Font typeface="Wingdings 3" pitchFamily="18" charset="2"/>
              <a:buBlip>
                <a:blip r:embed="rId3"/>
              </a:buBlip>
              <a:tabLst>
                <a:tab pos="542925" algn="l"/>
              </a:tabLst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A6D6"/>
              </a:buClr>
              <a:buFont typeface="Wingdings 3" pitchFamily="18" charset="2"/>
              <a:buBlip>
                <a:blip r:embed="rId3"/>
              </a:buBlip>
              <a:tabLst>
                <a:tab pos="542925" algn="l"/>
              </a:tabLs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1600" kern="0" dirty="0" smtClean="0"/>
              <a:t>01/06/2018</a:t>
            </a:r>
            <a:endParaRPr lang="es-ES" sz="16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/>
              <a:t>TICK </a:t>
            </a:r>
            <a:r>
              <a:rPr lang="es-ES" dirty="0" err="1" smtClean="0"/>
              <a:t>Stack</a:t>
            </a:r>
            <a:r>
              <a:rPr lang="es-ES" dirty="0" smtClean="0"/>
              <a:t> - </a:t>
            </a:r>
            <a:r>
              <a:rPr lang="es-ES" dirty="0" err="1" smtClean="0"/>
              <a:t>Telegraf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Agente para recolección y envío de datos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Arquitectura basada en </a:t>
            </a:r>
            <a:r>
              <a:rPr lang="es-ES" sz="2000" dirty="0" err="1" smtClean="0"/>
              <a:t>plugins</a:t>
            </a:r>
            <a:r>
              <a:rPr lang="es-ES" sz="2000" dirty="0" smtClean="0"/>
              <a:t>: 100+ </a:t>
            </a:r>
            <a:r>
              <a:rPr lang="es-ES" sz="2000" dirty="0" err="1" smtClean="0"/>
              <a:t>plugins</a:t>
            </a:r>
            <a:r>
              <a:rPr lang="es-ES" sz="2000" dirty="0" smtClean="0"/>
              <a:t> disponibles (JMS, </a:t>
            </a:r>
            <a:r>
              <a:rPr lang="es-ES" sz="2000" dirty="0" err="1" smtClean="0"/>
              <a:t>DB’s</a:t>
            </a:r>
            <a:r>
              <a:rPr lang="es-ES" sz="2000" dirty="0" smtClean="0"/>
              <a:t>, ..); posibilidad de desarrollar </a:t>
            </a:r>
            <a:r>
              <a:rPr lang="es-ES" sz="2000" dirty="0" err="1" smtClean="0"/>
              <a:t>plugins</a:t>
            </a:r>
            <a:r>
              <a:rPr lang="es-ES" sz="2000" dirty="0" smtClean="0"/>
              <a:t> propios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err="1" smtClean="0"/>
              <a:t>Plugin</a:t>
            </a:r>
            <a:r>
              <a:rPr lang="es-ES" sz="2000" dirty="0" smtClean="0"/>
              <a:t> de entrada por defecto al instalar: lee uso de </a:t>
            </a:r>
            <a:r>
              <a:rPr lang="es-ES" sz="2000" dirty="0" err="1" smtClean="0"/>
              <a:t>cpu</a:t>
            </a:r>
            <a:r>
              <a:rPr lang="es-ES" sz="2000" dirty="0" smtClean="0"/>
              <a:t> y memoria de la máquina en la que se ejecuta (solución rápida de monitorización).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err="1" smtClean="0"/>
              <a:t>Plugin</a:t>
            </a:r>
            <a:r>
              <a:rPr lang="es-ES" sz="2000" dirty="0" smtClean="0"/>
              <a:t> de salida por defecto: </a:t>
            </a:r>
            <a:r>
              <a:rPr lang="es-ES" sz="2000" dirty="0" err="1" smtClean="0"/>
              <a:t>InfluxDB</a:t>
            </a: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¿Rendimiento?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/>
              <a:t>TICK </a:t>
            </a:r>
            <a:r>
              <a:rPr lang="es-ES" dirty="0" err="1" smtClean="0"/>
              <a:t>Stack</a:t>
            </a:r>
            <a:r>
              <a:rPr lang="es-ES" dirty="0" smtClean="0"/>
              <a:t> - </a:t>
            </a:r>
            <a:r>
              <a:rPr lang="es-ES" dirty="0" err="1" smtClean="0"/>
              <a:t>Kapacitor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Módulo para el procesamiento de datos y generación de alertas.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Alarmas de umbral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Notificaciones a sistemas externos: </a:t>
            </a:r>
            <a:r>
              <a:rPr lang="es-ES" sz="1400" dirty="0" err="1" smtClean="0"/>
              <a:t>HipChat</a:t>
            </a:r>
            <a:r>
              <a:rPr lang="es-ES" sz="1400" dirty="0"/>
              <a:t>, </a:t>
            </a:r>
            <a:r>
              <a:rPr lang="es-ES" sz="1400" dirty="0" err="1"/>
              <a:t>OpsGenie</a:t>
            </a:r>
            <a:r>
              <a:rPr lang="es-ES" sz="1400" dirty="0"/>
              <a:t>, Alerta, Sensu, </a:t>
            </a:r>
            <a:r>
              <a:rPr lang="es-ES" sz="1400" dirty="0" err="1"/>
              <a:t>PagerDuty</a:t>
            </a:r>
            <a:r>
              <a:rPr lang="es-ES" sz="1400" dirty="0"/>
              <a:t>, </a:t>
            </a:r>
            <a:r>
              <a:rPr lang="es-ES" sz="1400" dirty="0" err="1"/>
              <a:t>Slack</a:t>
            </a:r>
            <a:r>
              <a:rPr lang="es-ES" sz="1400" dirty="0"/>
              <a:t>, </a:t>
            </a:r>
            <a:r>
              <a:rPr lang="es-ES" sz="1400" dirty="0" err="1"/>
              <a:t>Telegram</a:t>
            </a:r>
            <a:r>
              <a:rPr lang="es-ES" sz="1400" dirty="0"/>
              <a:t>, </a:t>
            </a:r>
            <a:r>
              <a:rPr lang="es-ES" sz="1400" dirty="0" err="1"/>
              <a:t>etc</a:t>
            </a:r>
            <a:endParaRPr lang="es-ES" sz="1400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Cálculo de </a:t>
            </a:r>
            <a:r>
              <a:rPr lang="es-ES" sz="1400" dirty="0" err="1" smtClean="0"/>
              <a:t>KPI’s</a:t>
            </a:r>
            <a:r>
              <a:rPr lang="es-ES" sz="1400" dirty="0" smtClean="0"/>
              <a:t>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DSL extensible con funciones de usuario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Procesamiento en </a:t>
            </a:r>
            <a:r>
              <a:rPr lang="es-ES" sz="2000" dirty="0" err="1" smtClean="0"/>
              <a:t>streaming</a:t>
            </a:r>
            <a:endParaRPr lang="es-ES" sz="2000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/>
              <a:t>M</a:t>
            </a:r>
            <a:r>
              <a:rPr lang="es-ES" sz="1400" dirty="0" smtClean="0"/>
              <a:t>ediante suscripción en </a:t>
            </a:r>
            <a:r>
              <a:rPr lang="es-ES" sz="1400" dirty="0" err="1" smtClean="0"/>
              <a:t>influx</a:t>
            </a:r>
            <a:endParaRPr lang="es-ES" sz="14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Procesamiento </a:t>
            </a:r>
            <a:r>
              <a:rPr lang="es-ES" sz="2000" dirty="0" err="1" smtClean="0"/>
              <a:t>batch</a:t>
            </a:r>
            <a:r>
              <a:rPr lang="es-ES" sz="2000" dirty="0" smtClean="0"/>
              <a:t>: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err="1"/>
              <a:t>Q</a:t>
            </a:r>
            <a:r>
              <a:rPr lang="es-ES" sz="1400" dirty="0" err="1" smtClean="0"/>
              <a:t>ueries</a:t>
            </a:r>
            <a:r>
              <a:rPr lang="es-ES" sz="1400" dirty="0" smtClean="0"/>
              <a:t> a intervalos definidos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 err="1" smtClean="0"/>
              <a:t>Grafana</a:t>
            </a:r>
            <a:endParaRPr lang="es-ES" dirty="0"/>
          </a:p>
        </p:txBody>
      </p:sp>
      <p:sp>
        <p:nvSpPr>
          <p:cNvPr id="23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Integración con múltiples fuentes de datos (</a:t>
            </a:r>
            <a:r>
              <a:rPr lang="es-ES" sz="2000" dirty="0"/>
              <a:t>desarrollada en </a:t>
            </a:r>
            <a:r>
              <a:rPr lang="es-ES" sz="2000" dirty="0" err="1"/>
              <a:t>Go</a:t>
            </a:r>
            <a:r>
              <a:rPr lang="es-ES" sz="2000" dirty="0"/>
              <a:t>).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Variedad tipos de gráficos altamente configurables. Permite </a:t>
            </a:r>
            <a:r>
              <a:rPr lang="es-ES" sz="2000" dirty="0"/>
              <a:t>a</a:t>
            </a:r>
            <a:r>
              <a:rPr lang="es-ES" sz="2000" dirty="0" smtClean="0"/>
              <a:t>justar ventana temporal.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Gestión de alarmas de manera visual. Notificación de alertas.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Configuración de variables globales de manera jerárquica.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Posibilidad mezclar distintas fuentes de datos en una gráfica.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Autenticación mediante LDAP, AUTH. Administración grupos/usuarios.  </a:t>
            </a: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Versionado y administración de </a:t>
            </a:r>
            <a:r>
              <a:rPr lang="es-ES" sz="2000" dirty="0" err="1" smtClean="0"/>
              <a:t>dashboards</a:t>
            </a:r>
            <a:r>
              <a:rPr lang="es-ES" sz="2000" dirty="0" smtClean="0"/>
              <a:t>.</a:t>
            </a: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Exportación de datos y </a:t>
            </a:r>
            <a:r>
              <a:rPr lang="es-ES" sz="2000" dirty="0" err="1" smtClean="0"/>
              <a:t>dashboards</a:t>
            </a:r>
            <a:r>
              <a:rPr lang="es-ES" sz="2000" dirty="0" smtClean="0"/>
              <a:t> (</a:t>
            </a:r>
            <a:r>
              <a:rPr lang="es-ES" sz="2000" dirty="0" err="1" smtClean="0"/>
              <a:t>pdf</a:t>
            </a:r>
            <a:r>
              <a:rPr lang="es-ES" sz="2000" dirty="0" smtClean="0"/>
              <a:t> requiere instalación código adicional).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94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Nuestra solución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681" y="2235200"/>
            <a:ext cx="4867002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 err="1" smtClean="0"/>
              <a:t>Databuffer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Algunos números. Datos diarios: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Habría que añadir </a:t>
            </a:r>
            <a:r>
              <a:rPr lang="es-ES" sz="2000" dirty="0" err="1"/>
              <a:t>KPI’s</a:t>
            </a:r>
            <a:r>
              <a:rPr lang="es-ES" sz="2000" dirty="0"/>
              <a:t>.</a:t>
            </a:r>
            <a:r>
              <a:rPr lang="es-ES" sz="3000" dirty="0" smtClean="0"/>
              <a:t/>
            </a:r>
            <a:br>
              <a:rPr lang="es-ES" sz="3000" dirty="0" smtClean="0"/>
            </a:br>
            <a:endParaRPr lang="es-ES" sz="1400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52041"/>
              </p:ext>
            </p:extLst>
          </p:nvPr>
        </p:nvGraphicFramePr>
        <p:xfrm>
          <a:off x="786004" y="1798655"/>
          <a:ext cx="4876800" cy="261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Tecnología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Series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Contadores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2g_ericsson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468688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2g_huawei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1791944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3g_huawei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4736126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3g_ericsson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4688237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4g_ericsson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1558604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918">
                <a:tc>
                  <a:txBody>
                    <a:bodyPr/>
                    <a:lstStyle/>
                    <a:p>
                      <a:r>
                        <a:rPr lang="es-ES" dirty="0" smtClean="0"/>
                        <a:t>4g_huawei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1699451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5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data:image/jpeg;base64,/9j/4AAQSkZJRgABAQAAAQABAAD/2wCEAAkGBxQQEhUUEhQWFhAXGRsYFBgXEhoXGRcdGB0cGBQYHhgYHCosGB0lHBYfITEtJSkrLi4uGx8zODQsNygtLisBCgoKDg0OGxAQGjcmICQsNC4yLy8sLCwvOCwsLywsLSwsLCwsLCwyLCwtLywsLCwsLCwsNSwsLCwsLywsLCwsLP/AABEIAE8AuAMBEQACEQEDEQH/xAAbAAEAAgMBAQAAAAAAAAAAAAAABQYCAwcBBP/EADoQAAIBAgQDBwIEBAUFAAAAAAECAwARBBIhMQUGUQcTIkFhcZEygUJSobEUIzSSM2JywdEVU3OCsv/EABsBAQACAwEBAAAAAAAAAAAAAAADBAECBQYH/8QANREAAgECBQICCQMEAwEAAAAAAAECAxEEBRIhMUFRYXETIjKBkbHR4fA0ocEGFCNScpKiQv/aAAwDAQACEQMRAD8A7jQHz47HRwLnldUTqTb7eprKTfBLSo1KstNNXZWZu0PCA2AkYdQlh+pFSehkdWORYlq7sveSXCea8LiSFSSznZXGUn2vvWrpyRUxGWYmgtUo7d1uTlaFAxdwoJJAA1JJsB96GUm3ZFZxvPmEjNgzSH/Itx8mwNSKlJnVpZLipq7VvNmfDueMJMcucxk/9xco+dqOlJGtbJ8VSV7X8tyyA1Gcs9oCB4tzfhcMxVnzON1QZiPQ20FbxpyZ0cPleJrrVGNl3ex8eD5+wkjWJeP1dbD5BNvvWXSkiarkmKgrpJ+TLQrgi4IKnUEHS3W9RnJaadmVviHPOEhbLmaQjfu1uP7tqkVKTOpRybFVFe1vP6GXDedsJOQucox2Egyj52/WjpyRivlGKpLVa68N/uWSozligFAKAUAoBQCgNWKxCxIzubIoLMfQamiVzenCVSShHlnE+L8Ulx84YglicsUY1yg7KPXqauRioqx7zDYalg6WlPZbt/z9CzYXs1lZbyTqjflEZe33zCo/TLscqp/UFNStCDa73t/DK5zFy9LgmCy2ZG+lx9JtuNdjUkJqXB1MFj6eKi3DZrlF87OuYGxCNDKbyRgFWO7KdNfUEW+4qCrC26PO51gY0ZqrDZS6dn9yt9oPMLTytAhtBGbNY6Ow3J9Bt81JShZXOpk+BVKmqsl60v2X3MuBcgy4hBJLJ3SsLquTMxB2J1GWkqqXBjF53TozcIR1NeNkaeY+SJcIhkVxLEPq8OVlHUi5uKzGopbG+CziniJ6JLS+m90SHZxzCyuMLIbxt/hX/CRqV9iNulq1qx6lbO8DGUP7iC3XPj4kz2icfbDxrFEbSyg3YHVVGht6km32NaUoX3ZRyXAxrTdSfEf3f2KHy3y7JjWKx2VFtmcjQX2FhuannNR5PRY7H08LFOe7fCJXj/IsuFjMiuJUXVgEKsB5m1zcVpGqm7FPB5zSrz0Sjpb43uvkiEh43MuHbDBz3LG9vMDzUHyU9K30q9y/LB0ZVlXa9Zfl/MlOWuTZcYneZhFFspK5i3WwuNPW9ayqKJUx2bU8LLRbVLztY0czcqy4GzMRJExtnC2sfIMLm1/eswmpEmBzOnirpK0l0+hZ+zTjzPfDSG+UZoid7D6l+2hH3qOrHqjk55goxtXgudn9S/1AecFAKAUAoBQCgK9z6xGBmt5gA+xIvW9P2jpZQk8XC/5sUPs5VTjVzbhGK++n+16nq+yeizptYR27o67VU8WQ3NvCji8M8agGTRkv+ZdtfK+33reEtLuXsuxKw+IU3xw/IqnZ7wLEQzvJLG0aBCvitdiSNgD5WqSrKLVkdjOcbQq0VCEru99ij8PUPNGJNmkXPf8AzMM1/k1O9r2PQVm4U5OHRO3uWx3yqJ85Nc6BlYN9JBDexGtEbQbUk1ycK4C5E+HK795Hb+4D9quy4Z9CxaTo1E/9X8if7S3JxpHkI0t97mo6XsnNyNJYW/iy69ncATBRkbsWY+5Nv2AqKq/WOFnM3LFyT6WRZGUEWOoO9RnKTtujkWN5IxInMUaXiLHJJcZQpOl9dwP2q0qsbXZ7WlnGHdFVJy3tuut/udYwmHWJFRRZVAUew0qq3dnjalR1JucuXuR3NsAkwc4P5CR7rqP2raHtItZdNwxUGu/zOX8juRjoLeZIP9pqzU9lnrc1V8JP86o7PVQ8KKAUAoBQCgFAfLxTBDERPE2zqV9r7Gsp2dyWhWdGpGoujOJSJNg57G6Txnf9iOqkVc2kj3ydLFUbreMl+e9HReAc/RTWXEfypOt/A33/AA/f5qvKk1weYxmSVafrUfWX7/f3FwRgQCCCDsRqDURxGmnZmVDBxnnXghwuIbT+VIS8Z8tdWW/UE/Fqt05ake5yvGLEUF/tHZ/w/eWrgPaDHkC4oMsgFs4GYN62GoNRSpPocfF5HU1uVDdPpxY+fmjnxZI2iwwbxCzOwy2B3CjzJrMKVndkuAyWUJqpX6cL6kV2d8FM2IEpH8qE3v5FvwqOttz9q2qysrFzOcWqVH0afrS+Xcw7Sf65v9Cf71ml7JnJP0i82XzkL+hh9j+5qCp7TPPZv+rmWCtDmigFARvMn9LP/wCNv2NbQ9pFrBfqIeaOUck/12H/ANR/+WqzU9lnsc0/SVPL+UdpqoeEFAKAUAoBQCgFARHMHLsONW0gs4+l10Zf+R6Gt4zcS7g8fVwrvB7dU+Dm/G+ScRh7lR30fVB4h7pv8XqeNRM9Rhc4w9baT0vx4+P1I/gvME+DP8p/B5o2q/H4ftatpQUuSzisDQxK/wAi37rk6ryxzFHjoyV8Mi27xL3K32IPmptvVacHFnj8fgJ4Sdnunw/zqSPEcBHiEMcqhkPkf3B8jWqbW6K1GvUoz103ZlHxvZoL3hnIXo6Zrf8AspF/iplW7o79L+oXb/JD4O37GfD+zZAbzzFx+VFyX92JJ+LUdbsjWt/UEmrUoW8Xv+xeMJhUiQJGoVF0AA0FQN35OBUqSqScpu7ZWea+TP42USrJ3b2CtdcwIGxGosalhU0qx1svzb+1punKN1yt7Fg4Rw9cNCkSElUFrnc9T81HJ3dzm4mvKvVlUl1PsrBAKAUBpxeHEqMjfSwKn2IsaJ2N6c3Tmpx5W5UuXuRBhZxM0ufJfuxky7i1yb9D5VLKrdWsdnG508RR9GoWvzvf4FzqI4YoBQCgFAKAUBGcf43Hgo+8kubnKqrux3sL+graMXJ7FrB4OpiqmiHmY8vcdjxsZeO4ymzK26ncbelJRcXuZxmCqYWemfXhola1KhUOfuXEmhadBlnjBYkD6wPqB69QalpzadjtZRj50qqpSd4y28n4FL5CxhjxsYG0l0b2IuP1FS1FeJ3c3pKeEk303Ox1VPECgFAKAUAoBQCgFAKAUAoBQCgFAKAUAoCpdpeBMuEDKLmJw59rFW+L3qWk7SOzkdZU8Tpf/wBK3v5KhyBxxcJOwkNopQASdlK3yk9BqQftUtSOpbHbzjByxFJOCvKPyfJ1tWvqNqqni3tyVnnvjiYfDvHcGaRSqqDqAdCx6C1SU4tu51spwc61ZTt6sXe/8FE7P8GZcbGRtGC59NLD9TU1R2iehziqoYWS/wBtv5OxVVPECgFAKAUAoBQCgFAKAUAoBQCgFAKAUAoDF0DAgi4IsQfMHcUMptO6OX8zciyRMXwymSI/gGrp6AfiH6+9WYVU+T1mBzmnUWmu7S79H9PkVuHHYmEZFeaMfluy2+x2rdpM6sqOHqvU4p+OzNvD+C4nFv4I3Yn6ncEL7l23/U0ckuTWti8Ph4+tJLwXPwR1XlTlxMDGQDmlaxke29tgOii9Vpz1M8fmGPli534iuF+dScrQ54oBQCgPL0B7QC9AL0AoBQC9AeXoD2gPL0B7egF6AUAoBQCgMSoO4oZTaMqGBQCgPCaApGHnbJHiu6cFpQ5lzixidsoUjNfKEYeXlepmt9J35wjqlh9S2jbTZ+0lftzfxM8XiXh/jXLMYGaRDr/hMIxkYdFN7Hocp61hJOyNadOFX0MEvWST81d3T8VyvC59PD8NHNPIJvEFw+HK5mPhzCTMRroTYa+go9o7d2RVqk6VGLp7XnPjw02NOAYTHCJMxaEpMVzMbSlWURlj+LwG4670e17ElZeiVWdNWknG/hdO9u2/0McXoJI0u8K4mJVQPpqAXjDE7X8r+dF38DNPdxnLaThJt2+D8zTKD3c1kKJ38Cfw/eaghxn1vYCQMNjaw9TWVyveSRtrhd3eiT1W8Nv+vxNnfNGmM7pTCx7uKOLPdldrgSDWwzZxa2nhp2uaaYznR1vVzJyt0XTvtZ38yR4SO5xQjETxRyRGys4YFoiLtoxsSr69belay3jcq4j/AC4fXqUnGXKVtn04XVGXEeHxnGwAr4XSdnGY2YgxWJF/LMfmifqMUa81hZu/Dil/6NGBwwmnnMkaOqylczSnMgCrlUJbQee/nejdkiSrUdOjDRJpuN7JbPd3d/sSnAZbiYE+ITyA3Oou1x7aEVrIp4uNnBpcxXyIrlXD94qyyRoZPEe870s5fMbgqR4bbWubVtN22RczCpok6cJO3a1la3fr8Ddyzh42w8c58WKKksxY5i5vmUi/kdLeVqT9proR46c41pUltBPZdLdH9yPgjQYOCdWP8UxjOfOczuzAOhF9RqQR5elqy76muhZlKbxM6Ml6ivtbZJLZr6m6B8SJJ2hzOk0rxi5uIGSyiS35bXuOqjrTayuaTWHcKaqbOMU/+Se9vPi3g2S3KVxhgpYsUeRLsbk5HZbk9dK1nyU8x3ruSVrpPbxSZM1oURQCgFAKAUB4wvodqBOxrbDoUyFR3drZbaW6W6UubqclLXffuDhkIYFRlb6xbRr6G/Wg9JJNO/HB8+J4TBIQXiRiBYXQGwGwrKk0SQxNaCtGTXvNuJwUci5HRWQbAqCBbaw8qJtGkK1SEtUZNMR4KNVCqihFN1AUAAjYgdaXYlVnKTk5O7MmwiEliiljlubanKbp8HasXMKpNKye315+IfCoWzFVLaa218JuvwTS4VSaWlPb6mbRAkEgErfKbai+9qGqk0mk+Q0QJDEDMLgG2ovvY+th8UMqTSavsz5cTwmCVs7xIz9SgJ021rKk1wSwxVanHTGbS8z2fhULvneJGk0OYqCdNtaKTWwhia0I6IyaXa55/wBJgz953Sd5e+bIL363601O1h/c1tGjU7drmS8MhEneCJO93zZRm9701O1jDxFVw0anbtcJwyFX7wRIJPzBBf5pqdrB4iq4aHJ27XPojiC3ygC5JNhbU6k+9YIpScuWIoguigAEkmwtqdSfuaCUnLln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348064" y="1084"/>
            <a:ext cx="9478433" cy="762000"/>
          </a:xfrm>
        </p:spPr>
        <p:txBody>
          <a:bodyPr/>
          <a:lstStyle/>
          <a:p>
            <a:r>
              <a:rPr lang="es-ES" dirty="0" smtClean="0"/>
              <a:t>Arquitectura – Nuestra solución</a:t>
            </a:r>
            <a:endParaRPr lang="es-ES" dirty="0"/>
          </a:p>
        </p:txBody>
      </p:sp>
      <p:pic>
        <p:nvPicPr>
          <p:cNvPr id="40" name="Imagen 3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4479" y="1180465"/>
            <a:ext cx="7002017" cy="46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data:image/jpeg;base64,/9j/4AAQSkZJRgABAQAAAQABAAD/2wCEAAkGBxQQEhUUEhQWFhAXGRsYFBgXEhoXGRcdGB0cGBQYHhgYHCosGB0lHBYfITEtJSkrLi4uGx8zODQsNygtLisBCgoKDg0OGxAQGjcmICQsNC4yLy8sLCwvOCwsLywsLSwsLCwsLCwyLCwtLywsLCwsLCwsNSwsLCwsLywsLCwsLP/AABEIAE8AuAMBEQACEQEDEQH/xAAbAAEAAgMBAQAAAAAAAAAAAAAABQYCAwcBBP/EADoQAAIBAgQDBwIEBAUFAAAAAAECAwARBBIhMQUGUQcTIkFhcZEygUJSobEUIzSSM2JywdEVU3OCsv/EABsBAQACAwEBAAAAAAAAAAAAAAADBAECBQYH/8QANREAAgECBQICCQMEAwEAAAAAAAECAxEEBRIhMUFRYXETIjKBkbHR4fA0ocEGFCNScpKiQv/aAAwDAQACEQMRAD8A7jQHz47HRwLnldUTqTb7eprKTfBLSo1KstNNXZWZu0PCA2AkYdQlh+pFSehkdWORYlq7sveSXCea8LiSFSSznZXGUn2vvWrpyRUxGWYmgtUo7d1uTlaFAxdwoJJAA1JJsB96GUm3ZFZxvPmEjNgzSH/Itx8mwNSKlJnVpZLipq7VvNmfDueMJMcucxk/9xco+dqOlJGtbJ8VSV7X8tyyA1Gcs9oCB4tzfhcMxVnzON1QZiPQ20FbxpyZ0cPleJrrVGNl3ex8eD5+wkjWJeP1dbD5BNvvWXSkiarkmKgrpJ+TLQrgi4IKnUEHS3W9RnJaadmVviHPOEhbLmaQjfu1uP7tqkVKTOpRybFVFe1vP6GXDedsJOQucox2Egyj52/WjpyRivlGKpLVa68N/uWSozligFAKAUAoBQCgNWKxCxIzubIoLMfQamiVzenCVSShHlnE+L8Ulx84YglicsUY1yg7KPXqauRioqx7zDYalg6WlPZbt/z9CzYXs1lZbyTqjflEZe33zCo/TLscqp/UFNStCDa73t/DK5zFy9LgmCy2ZG+lx9JtuNdjUkJqXB1MFj6eKi3DZrlF87OuYGxCNDKbyRgFWO7KdNfUEW+4qCrC26PO51gY0ZqrDZS6dn9yt9oPMLTytAhtBGbNY6Ow3J9Bt81JShZXOpk+BVKmqsl60v2X3MuBcgy4hBJLJ3SsLquTMxB2J1GWkqqXBjF53TozcIR1NeNkaeY+SJcIhkVxLEPq8OVlHUi5uKzGopbG+CziniJ6JLS+m90SHZxzCyuMLIbxt/hX/CRqV9iNulq1qx6lbO8DGUP7iC3XPj4kz2icfbDxrFEbSyg3YHVVGht6km32NaUoX3ZRyXAxrTdSfEf3f2KHy3y7JjWKx2VFtmcjQX2FhuannNR5PRY7H08LFOe7fCJXj/IsuFjMiuJUXVgEKsB5m1zcVpGqm7FPB5zSrz0Sjpb43uvkiEh43MuHbDBz3LG9vMDzUHyU9K30q9y/LB0ZVlXa9Zfl/MlOWuTZcYneZhFFspK5i3WwuNPW9ayqKJUx2bU8LLRbVLztY0czcqy4GzMRJExtnC2sfIMLm1/eswmpEmBzOnirpK0l0+hZ+zTjzPfDSG+UZoid7D6l+2hH3qOrHqjk55goxtXgudn9S/1AecFAKAUAoBQCgK9z6xGBmt5gA+xIvW9P2jpZQk8XC/5sUPs5VTjVzbhGK++n+16nq+yeizptYR27o67VU8WQ3NvCji8M8agGTRkv+ZdtfK+33reEtLuXsuxKw+IU3xw/IqnZ7wLEQzvJLG0aBCvitdiSNgD5WqSrKLVkdjOcbQq0VCEru99ij8PUPNGJNmkXPf8AzMM1/k1O9r2PQVm4U5OHRO3uWx3yqJ85Nc6BlYN9JBDexGtEbQbUk1ycK4C5E+HK795Hb+4D9quy4Z9CxaTo1E/9X8if7S3JxpHkI0t97mo6XsnNyNJYW/iy69ncATBRkbsWY+5Nv2AqKq/WOFnM3LFyT6WRZGUEWOoO9RnKTtujkWN5IxInMUaXiLHJJcZQpOl9dwP2q0qsbXZ7WlnGHdFVJy3tuut/udYwmHWJFRRZVAUew0qq3dnjalR1JucuXuR3NsAkwc4P5CR7rqP2raHtItZdNwxUGu/zOX8juRjoLeZIP9pqzU9lnrc1V8JP86o7PVQ8KKAUAoBQCgFAfLxTBDERPE2zqV9r7Gsp2dyWhWdGpGoujOJSJNg57G6Txnf9iOqkVc2kj3ydLFUbreMl+e9HReAc/RTWXEfypOt/A33/AA/f5qvKk1weYxmSVafrUfWX7/f3FwRgQCCCDsRqDURxGmnZmVDBxnnXghwuIbT+VIS8Z8tdWW/UE/Fqt05ake5yvGLEUF/tHZ/w/eWrgPaDHkC4oMsgFs4GYN62GoNRSpPocfF5HU1uVDdPpxY+fmjnxZI2iwwbxCzOwy2B3CjzJrMKVndkuAyWUJqpX6cL6kV2d8FM2IEpH8qE3v5FvwqOttz9q2qysrFzOcWqVH0afrS+Xcw7Sf65v9Cf71ml7JnJP0i82XzkL+hh9j+5qCp7TPPZv+rmWCtDmigFARvMn9LP/wCNv2NbQ9pFrBfqIeaOUck/12H/ANR/+WqzU9lnsc0/SVPL+UdpqoeEFAKAUAoBQCgFARHMHLsONW0gs4+l10Zf+R6Gt4zcS7g8fVwrvB7dU+Dm/G+ScRh7lR30fVB4h7pv8XqeNRM9Rhc4w9baT0vx4+P1I/gvME+DP8p/B5o2q/H4ftatpQUuSzisDQxK/wAi37rk6ryxzFHjoyV8Mi27xL3K32IPmptvVacHFnj8fgJ4Sdnunw/zqSPEcBHiEMcqhkPkf3B8jWqbW6K1GvUoz103ZlHxvZoL3hnIXo6Zrf8AspF/iplW7o79L+oXb/JD4O37GfD+zZAbzzFx+VFyX92JJ+LUdbsjWt/UEmrUoW8Xv+xeMJhUiQJGoVF0AA0FQN35OBUqSqScpu7ZWea+TP42USrJ3b2CtdcwIGxGosalhU0qx1svzb+1punKN1yt7Fg4Rw9cNCkSElUFrnc9T81HJ3dzm4mvKvVlUl1PsrBAKAUBpxeHEqMjfSwKn2IsaJ2N6c3Tmpx5W5UuXuRBhZxM0ufJfuxky7i1yb9D5VLKrdWsdnG508RR9GoWvzvf4FzqI4YoBQCgFAKAUBGcf43Hgo+8kubnKqrux3sL+graMXJ7FrB4OpiqmiHmY8vcdjxsZeO4ymzK26ncbelJRcXuZxmCqYWemfXhola1KhUOfuXEmhadBlnjBYkD6wPqB69QalpzadjtZRj50qqpSd4y28n4FL5CxhjxsYG0l0b2IuP1FS1FeJ3c3pKeEk303Ox1VPECgFAKAUAoBQCgFAKAUAoBQCgFAKAUAoCpdpeBMuEDKLmJw59rFW+L3qWk7SOzkdZU8Tpf/wBK3v5KhyBxxcJOwkNopQASdlK3yk9BqQftUtSOpbHbzjByxFJOCvKPyfJ1tWvqNqqni3tyVnnvjiYfDvHcGaRSqqDqAdCx6C1SU4tu51spwc61ZTt6sXe/8FE7P8GZcbGRtGC59NLD9TU1R2iehziqoYWS/wBtv5OxVVPECgFAKAUAoBQCgFAKAUAoBQCgFAKAUAoDF0DAgi4IsQfMHcUMptO6OX8zciyRMXwymSI/gGrp6AfiH6+9WYVU+T1mBzmnUWmu7S79H9PkVuHHYmEZFeaMfluy2+x2rdpM6sqOHqvU4p+OzNvD+C4nFv4I3Yn6ncEL7l23/U0ckuTWti8Ph4+tJLwXPwR1XlTlxMDGQDmlaxke29tgOii9Vpz1M8fmGPli534iuF+dScrQ54oBQCgPL0B7QC9AL0AoBQC9AeXoD2gPL0B7egF6AUAoBQCgMSoO4oZTaMqGBQCgPCaApGHnbJHiu6cFpQ5lzixidsoUjNfKEYeXlepmt9J35wjqlh9S2jbTZ+0lftzfxM8XiXh/jXLMYGaRDr/hMIxkYdFN7Hocp61hJOyNadOFX0MEvWST81d3T8VyvC59PD8NHNPIJvEFw+HK5mPhzCTMRroTYa+go9o7d2RVqk6VGLp7XnPjw02NOAYTHCJMxaEpMVzMbSlWURlj+LwG4670e17ElZeiVWdNWknG/hdO9u2/0McXoJI0u8K4mJVQPpqAXjDE7X8r+dF38DNPdxnLaThJt2+D8zTKD3c1kKJ38Cfw/eaghxn1vYCQMNjaw9TWVyveSRtrhd3eiT1W8Nv+vxNnfNGmM7pTCx7uKOLPdldrgSDWwzZxa2nhp2uaaYznR1vVzJyt0XTvtZ38yR4SO5xQjETxRyRGys4YFoiLtoxsSr69belay3jcq4j/AC4fXqUnGXKVtn04XVGXEeHxnGwAr4XSdnGY2YgxWJF/LMfmifqMUa81hZu/Dil/6NGBwwmnnMkaOqylczSnMgCrlUJbQee/nejdkiSrUdOjDRJpuN7JbPd3d/sSnAZbiYE+ITyA3Oou1x7aEVrIp4uNnBpcxXyIrlXD94qyyRoZPEe870s5fMbgqR4bbWubVtN22RczCpok6cJO3a1la3fr8Ddyzh42w8c58WKKksxY5i5vmUi/kdLeVqT9proR46c41pUltBPZdLdH9yPgjQYOCdWP8UxjOfOczuzAOhF9RqQR5elqy76muhZlKbxM6Ml6ivtbZJLZr6m6B8SJJ2hzOk0rxi5uIGSyiS35bXuOqjrTayuaTWHcKaqbOMU/+Se9vPi3g2S3KVxhgpYsUeRLsbk5HZbk9dK1nyU8x3ruSVrpPbxSZM1oURQCgFAKAUB4wvodqBOxrbDoUyFR3drZbaW6W6UubqclLXffuDhkIYFRlb6xbRr6G/Wg9JJNO/HB8+J4TBIQXiRiBYXQGwGwrKk0SQxNaCtGTXvNuJwUci5HRWQbAqCBbaw8qJtGkK1SEtUZNMR4KNVCqihFN1AUAAjYgdaXYlVnKTk5O7MmwiEliiljlubanKbp8HasXMKpNKye315+IfCoWzFVLaa218JuvwTS4VSaWlPb6mbRAkEgErfKbai+9qGqk0mk+Q0QJDEDMLgG2ovvY+th8UMqTSavsz5cTwmCVs7xIz9SgJ021rKk1wSwxVanHTGbS8z2fhULvneJGk0OYqCdNtaKTWwhia0I6IyaXa55/wBJgz953Sd5e+bIL363601O1h/c1tGjU7drmS8MhEneCJO93zZRm9701O1jDxFVw0anbtcJwyFX7wRIJPzBBf5pqdrB4iq4aHJ27XPojiC3ygC5JNhbU6k+9YIpScuWIoguigAEkmwtqdSfuaCUnLln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348064" y="1084"/>
            <a:ext cx="9478433" cy="762000"/>
          </a:xfrm>
        </p:spPr>
        <p:txBody>
          <a:bodyPr/>
          <a:lstStyle/>
          <a:p>
            <a:r>
              <a:rPr lang="es-ES" dirty="0" smtClean="0"/>
              <a:t>El movimiento se demuestra andando</a:t>
            </a:r>
            <a:endParaRPr lang="es-E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39" y="2014995"/>
            <a:ext cx="5760000" cy="26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Lecciones aprendidas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5681" y="2241961"/>
            <a:ext cx="4866640" cy="23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 descr="data:image/jpeg;base64,/9j/4AAQSkZJRgABAQAAAQABAAD/2wCEAAkGBxQQEhUUEhQWFhAXGRsYFBgXEhoXGRcdGB0cGBQYHhgYHCosGB0lHBYfITEtJSkrLi4uGx8zODQsNygtLisBCgoKDg0OGxAQGjcmICQsNC4yLy8sLCwvOCwsLywsLSwsLCwsLCwyLCwtLywsLCwsLCwsNSwsLCwsLywsLCwsLP/AABEIAE8AuAMBEQACEQEDEQH/xAAbAAEAAgMBAQAAAAAAAAAAAAAABQYCAwcBBP/EADoQAAIBAgQDBwIEBAUFAAAAAAECAwARBBIhMQUGUQcTIkFhcZEygUJSobEUIzSSM2JywdEVU3OCsv/EABsBAQACAwEBAAAAAAAAAAAAAAADBAECBQYH/8QANREAAgECBQICCQMEAwEAAAAAAAECAxEEBRIhMUFRYXETIjKBkbHR4fA0ocEGFCNScpKiQv/aAAwDAQACEQMRAD8A7jQHz47HRwLnldUTqTb7eprKTfBLSo1KstNNXZWZu0PCA2AkYdQlh+pFSehkdWORYlq7sveSXCea8LiSFSSznZXGUn2vvWrpyRUxGWYmgtUo7d1uTlaFAxdwoJJAA1JJsB96GUm3ZFZxvPmEjNgzSH/Itx8mwNSKlJnVpZLipq7VvNmfDueMJMcucxk/9xco+dqOlJGtbJ8VSV7X8tyyA1Gcs9oCB4tzfhcMxVnzON1QZiPQ20FbxpyZ0cPleJrrVGNl3ex8eD5+wkjWJeP1dbD5BNvvWXSkiarkmKgrpJ+TLQrgi4IKnUEHS3W9RnJaadmVviHPOEhbLmaQjfu1uP7tqkVKTOpRybFVFe1vP6GXDedsJOQucox2Egyj52/WjpyRivlGKpLVa68N/uWSozligFAKAUAoBQCgNWKxCxIzubIoLMfQamiVzenCVSShHlnE+L8Ulx84YglicsUY1yg7KPXqauRioqx7zDYalg6WlPZbt/z9CzYXs1lZbyTqjflEZe33zCo/TLscqp/UFNStCDa73t/DK5zFy9LgmCy2ZG+lx9JtuNdjUkJqXB1MFj6eKi3DZrlF87OuYGxCNDKbyRgFWO7KdNfUEW+4qCrC26PO51gY0ZqrDZS6dn9yt9oPMLTytAhtBGbNY6Ow3J9Bt81JShZXOpk+BVKmqsl60v2X3MuBcgy4hBJLJ3SsLquTMxB2J1GWkqqXBjF53TozcIR1NeNkaeY+SJcIhkVxLEPq8OVlHUi5uKzGopbG+CziniJ6JLS+m90SHZxzCyuMLIbxt/hX/CRqV9iNulq1qx6lbO8DGUP7iC3XPj4kz2icfbDxrFEbSyg3YHVVGht6km32NaUoX3ZRyXAxrTdSfEf3f2KHy3y7JjWKx2VFtmcjQX2FhuannNR5PRY7H08LFOe7fCJXj/IsuFjMiuJUXVgEKsB5m1zcVpGqm7FPB5zSrz0Sjpb43uvkiEh43MuHbDBz3LG9vMDzUHyU9K30q9y/LB0ZVlXa9Zfl/MlOWuTZcYneZhFFspK5i3WwuNPW9ayqKJUx2bU8LLRbVLztY0czcqy4GzMRJExtnC2sfIMLm1/eswmpEmBzOnirpK0l0+hZ+zTjzPfDSG+UZoid7D6l+2hH3qOrHqjk55goxtXgudn9S/1AecFAKAUAoBQCgK9z6xGBmt5gA+xIvW9P2jpZQk8XC/5sUPs5VTjVzbhGK++n+16nq+yeizptYR27o67VU8WQ3NvCji8M8agGTRkv+ZdtfK+33reEtLuXsuxKw+IU3xw/IqnZ7wLEQzvJLG0aBCvitdiSNgD5WqSrKLVkdjOcbQq0VCEru99ij8PUPNGJNmkXPf8AzMM1/k1O9r2PQVm4U5OHRO3uWx3yqJ85Nc6BlYN9JBDexGtEbQbUk1ycK4C5E+HK795Hb+4D9quy4Z9CxaTo1E/9X8if7S3JxpHkI0t97mo6XsnNyNJYW/iy69ncATBRkbsWY+5Nv2AqKq/WOFnM3LFyT6WRZGUEWOoO9RnKTtujkWN5IxInMUaXiLHJJcZQpOl9dwP2q0qsbXZ7WlnGHdFVJy3tuut/udYwmHWJFRRZVAUew0qq3dnjalR1JucuXuR3NsAkwc4P5CR7rqP2raHtItZdNwxUGu/zOX8juRjoLeZIP9pqzU9lnrc1V8JP86o7PVQ8KKAUAoBQCgFAfLxTBDERPE2zqV9r7Gsp2dyWhWdGpGoujOJSJNg57G6Txnf9iOqkVc2kj3ydLFUbreMl+e9HReAc/RTWXEfypOt/A33/AA/f5qvKk1weYxmSVafrUfWX7/f3FwRgQCCCDsRqDURxGmnZmVDBxnnXghwuIbT+VIS8Z8tdWW/UE/Fqt05ake5yvGLEUF/tHZ/w/eWrgPaDHkC4oMsgFs4GYN62GoNRSpPocfF5HU1uVDdPpxY+fmjnxZI2iwwbxCzOwy2B3CjzJrMKVndkuAyWUJqpX6cL6kV2d8FM2IEpH8qE3v5FvwqOttz9q2qysrFzOcWqVH0afrS+Xcw7Sf65v9Cf71ml7JnJP0i82XzkL+hh9j+5qCp7TPPZv+rmWCtDmigFARvMn9LP/wCNv2NbQ9pFrBfqIeaOUck/12H/ANR/+WqzU9lnsc0/SVPL+UdpqoeEFAKAUAoBQCgFARHMHLsONW0gs4+l10Zf+R6Gt4zcS7g8fVwrvB7dU+Dm/G+ScRh7lR30fVB4h7pv8XqeNRM9Rhc4w9baT0vx4+P1I/gvME+DP8p/B5o2q/H4ftatpQUuSzisDQxK/wAi37rk6ryxzFHjoyV8Mi27xL3K32IPmptvVacHFnj8fgJ4Sdnunw/zqSPEcBHiEMcqhkPkf3B8jWqbW6K1GvUoz103ZlHxvZoL3hnIXo6Zrf8AspF/iplW7o79L+oXb/JD4O37GfD+zZAbzzFx+VFyX92JJ+LUdbsjWt/UEmrUoW8Xv+xeMJhUiQJGoVF0AA0FQN35OBUqSqScpu7ZWea+TP42USrJ3b2CtdcwIGxGosalhU0qx1svzb+1punKN1yt7Fg4Rw9cNCkSElUFrnc9T81HJ3dzm4mvKvVlUl1PsrBAKAUBpxeHEqMjfSwKn2IsaJ2N6c3Tmpx5W5UuXuRBhZxM0ufJfuxky7i1yb9D5VLKrdWsdnG508RR9GoWvzvf4FzqI4YoBQCgFAKAUBGcf43Hgo+8kubnKqrux3sL+graMXJ7FrB4OpiqmiHmY8vcdjxsZeO4ymzK26ncbelJRcXuZxmCqYWemfXhola1KhUOfuXEmhadBlnjBYkD6wPqB69QalpzadjtZRj50qqpSd4y28n4FL5CxhjxsYG0l0b2IuP1FS1FeJ3c3pKeEk303Ox1VPECgFAKAUAoBQCgFAKAUAoBQCgFAKAUAoCpdpeBMuEDKLmJw59rFW+L3qWk7SOzkdZU8Tpf/wBK3v5KhyBxxcJOwkNopQASdlK3yk9BqQftUtSOpbHbzjByxFJOCvKPyfJ1tWvqNqqni3tyVnnvjiYfDvHcGaRSqqDqAdCx6C1SU4tu51spwc61ZTt6sXe/8FE7P8GZcbGRtGC59NLD9TU1R2iehziqoYWS/wBtv5OxVVPECgFAKAUAoBQCgFAKAUAoBQCgFAKAUAoDF0DAgi4IsQfMHcUMptO6OX8zciyRMXwymSI/gGrp6AfiH6+9WYVU+T1mBzmnUWmu7S79H9PkVuHHYmEZFeaMfluy2+x2rdpM6sqOHqvU4p+OzNvD+C4nFv4I3Yn6ncEL7l23/U0ckuTWti8Ph4+tJLwXPwR1XlTlxMDGQDmlaxke29tgOii9Vpz1M8fmGPli534iuF+dScrQ54oBQCgPL0B7QC9AL0AoBQC9AeXoD2gPL0B7egF6AUAoBQCgMSoO4oZTaMqGBQCgPCaApGHnbJHiu6cFpQ5lzixidsoUjNfKEYeXlepmt9J35wjqlh9S2jbTZ+0lftzfxM8XiXh/jXLMYGaRDr/hMIxkYdFN7Hocp61hJOyNadOFX0MEvWST81d3T8VyvC59PD8NHNPIJvEFw+HK5mPhzCTMRroTYa+go9o7d2RVqk6VGLp7XnPjw02NOAYTHCJMxaEpMVzMbSlWURlj+LwG4670e17ElZeiVWdNWknG/hdO9u2/0McXoJI0u8K4mJVQPpqAXjDE7X8r+dF38DNPdxnLaThJt2+D8zTKD3c1kKJ38Cfw/eaghxn1vYCQMNjaw9TWVyveSRtrhd3eiT1W8Nv+vxNnfNGmM7pTCx7uKOLPdldrgSDWwzZxa2nhp2uaaYznR1vVzJyt0XTvtZ38yR4SO5xQjETxRyRGys4YFoiLtoxsSr69belay3jcq4j/AC4fXqUnGXKVtn04XVGXEeHxnGwAr4XSdnGY2YgxWJF/LMfmifqMUa81hZu/Dil/6NGBwwmnnMkaOqylczSnMgCrlUJbQee/nejdkiSrUdOjDRJpuN7JbPd3d/sSnAZbiYE+ITyA3Oou1x7aEVrIp4uNnBpcxXyIrlXD94qyyRoZPEe870s5fMbgqR4bbWubVtN22RczCpok6cJO3a1la3fr8Ddyzh42w8c58WKKksxY5i5vmUi/kdLeVqT9proR46c41pUltBPZdLdH9yPgjQYOCdWP8UxjOfOczuzAOhF9RqQR5elqy76muhZlKbxM6Ml6ivtbZJLZr6m6B8SJJ2hzOk0rxi5uIGSyiS35bXuOqjrTayuaTWHcKaqbOMU/+Se9vPi3g2S3KVxhgpYsUeRLsbk5HZbk9dK1nyU8x3ruSVrpPbxSZM1oURQCgFAKAUB4wvodqBOxrbDoUyFR3drZbaW6W6UubqclLXffuDhkIYFRlb6xbRr6G/Wg9JJNO/HB8+J4TBIQXiRiBYXQGwGwrKk0SQxNaCtGTXvNuJwUci5HRWQbAqCBbaw8qJtGkK1SEtUZNMR4KNVCqihFN1AUAAjYgdaXYlVnKTk5O7MmwiEliiljlubanKbp8HasXMKpNKye315+IfCoWzFVLaa218JuvwTS4VSaWlPb6mbRAkEgErfKbai+9qGqk0mk+Q0QJDEDMLgG2ovvY+th8UMqTSavsz5cTwmCVs7xIz9SgJ021rKk1wSwxVanHTGbS8z2fhULvneJGk0OYqCdNtaKTWwhia0I6IyaXa55/wBJgz953Sd5e+bIL363601O1h/c1tGjU7drmS8MhEneCJO93zZRm9701O1jDxFVw0anbtcJwyFX7wRIJPzBBf5pqdrB4iq4aHJ27XPojiC3ygC5JNhbU6k+9YIpScuWIoguigAEkmwtqdSfuaCUnLln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Entorno ágil: almacenamiento y presentación en tiempo mínimo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err="1" smtClean="0"/>
              <a:t>Chronograf</a:t>
            </a:r>
            <a:r>
              <a:rPr lang="es-ES" sz="2000" dirty="0"/>
              <a:t> </a:t>
            </a:r>
            <a:r>
              <a:rPr lang="es-ES" sz="2000" dirty="0" smtClean="0"/>
              <a:t>permite definición de alertas </a:t>
            </a:r>
            <a:r>
              <a:rPr lang="es-ES" sz="2000" dirty="0" err="1" smtClean="0"/>
              <a:t>death</a:t>
            </a:r>
            <a:r>
              <a:rPr lang="es-ES" sz="2000" dirty="0" smtClean="0"/>
              <a:t> </a:t>
            </a:r>
            <a:r>
              <a:rPr lang="es-ES" sz="2000" dirty="0" err="1" smtClean="0"/>
              <a:t>man</a:t>
            </a:r>
            <a:r>
              <a:rPr lang="es-ES" sz="2000" dirty="0" smtClean="0"/>
              <a:t>, umbrales relativos.</a:t>
            </a: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No soporta </a:t>
            </a:r>
            <a:r>
              <a:rPr lang="es-ES" sz="2000" dirty="0" err="1" smtClean="0"/>
              <a:t>joins</a:t>
            </a:r>
            <a:r>
              <a:rPr lang="es-ES" sz="2000" dirty="0"/>
              <a:t> </a:t>
            </a:r>
            <a:r>
              <a:rPr lang="es-ES" sz="2000" dirty="0" smtClean="0"/>
              <a:t>entre medidas.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Posible solución: </a:t>
            </a:r>
            <a:r>
              <a:rPr lang="es-ES" sz="1400" dirty="0" err="1" smtClean="0"/>
              <a:t>Influx</a:t>
            </a:r>
            <a:r>
              <a:rPr lang="es-ES" sz="1400" dirty="0" smtClean="0"/>
              <a:t> </a:t>
            </a:r>
            <a:r>
              <a:rPr lang="es-ES" sz="1400" dirty="0" err="1" smtClean="0"/>
              <a:t>Query</a:t>
            </a:r>
            <a:r>
              <a:rPr lang="es-ES" sz="1400" dirty="0" smtClean="0"/>
              <a:t> </a:t>
            </a:r>
            <a:r>
              <a:rPr lang="es-ES" sz="1400" dirty="0" err="1" smtClean="0"/>
              <a:t>Language</a:t>
            </a:r>
            <a:r>
              <a:rPr lang="es-ES" sz="1400" dirty="0" smtClean="0"/>
              <a:t> (IQL)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s-ES" sz="1400" dirty="0"/>
              <a:t>		</a:t>
            </a:r>
            <a:r>
              <a:rPr lang="es-ES" sz="1400" dirty="0" smtClean="0"/>
              <a:t>Servidor web al que dirigir consultas sobre 1 o varios </a:t>
            </a:r>
            <a:r>
              <a:rPr lang="es-ES" sz="1400" dirty="0" err="1" smtClean="0"/>
              <a:t>InfluxDB</a:t>
            </a:r>
            <a:r>
              <a:rPr lang="es-ES" sz="1400" dirty="0" smtClean="0"/>
              <a:t>.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s-ES" sz="1400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s-ES" sz="1400" dirty="0" smtClean="0"/>
              <a:t>		</a:t>
            </a:r>
            <a:r>
              <a:rPr lang="es-ES" sz="1400" dirty="0" smtClean="0">
                <a:hlinkClick r:id="rId3"/>
              </a:rPr>
              <a:t>https</a:t>
            </a:r>
            <a:r>
              <a:rPr lang="es-ES" sz="1400" dirty="0">
                <a:hlinkClick r:id="rId3"/>
              </a:rPr>
              <a:t>://</a:t>
            </a:r>
            <a:r>
              <a:rPr lang="es-ES" sz="1400" dirty="0" smtClean="0">
                <a:hlinkClick r:id="rId3"/>
              </a:rPr>
              <a:t>github.com/influxdata/ifql</a:t>
            </a:r>
            <a:endParaRPr lang="es-ES" sz="1400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s-ES" sz="1400" dirty="0"/>
          </a:p>
          <a:p>
            <a:pPr marL="342900" lvl="1" indent="-34290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s-ES" sz="2000" dirty="0">
                <a:ea typeface="+mn-ea"/>
                <a:cs typeface="+mn-cs"/>
              </a:rPr>
              <a:t>Existe una versión Enterprise que proporciona la funcionalidad de </a:t>
            </a:r>
            <a:r>
              <a:rPr lang="es-ES" sz="2000" dirty="0" err="1">
                <a:ea typeface="+mn-ea"/>
                <a:cs typeface="+mn-cs"/>
              </a:rPr>
              <a:t>cluster</a:t>
            </a:r>
            <a:r>
              <a:rPr lang="es-ES" sz="2000" dirty="0">
                <a:ea typeface="+mn-ea"/>
                <a:cs typeface="+mn-cs"/>
              </a:rPr>
              <a:t>.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s-ES" sz="1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8064" y="1084"/>
            <a:ext cx="9478433" cy="762000"/>
          </a:xfrm>
        </p:spPr>
        <p:txBody>
          <a:bodyPr/>
          <a:lstStyle/>
          <a:p>
            <a:r>
              <a:rPr lang="es-ES" dirty="0" smtClean="0"/>
              <a:t>Lecciones aprendidas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57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18" y="2204229"/>
            <a:ext cx="4860000" cy="24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30 Grupo"/>
          <p:cNvGrpSpPr/>
          <p:nvPr/>
        </p:nvGrpSpPr>
        <p:grpSpPr>
          <a:xfrm>
            <a:off x="430559" y="1088355"/>
            <a:ext cx="10908963" cy="1208786"/>
            <a:chOff x="489908" y="1059658"/>
            <a:chExt cx="10772782" cy="840887"/>
          </a:xfrm>
        </p:grpSpPr>
        <p:sp>
          <p:nvSpPr>
            <p:cNvPr id="75" name="TextBox 43"/>
            <p:cNvSpPr txBox="1"/>
            <p:nvPr/>
          </p:nvSpPr>
          <p:spPr>
            <a:xfrm>
              <a:off x="490859" y="1059658"/>
              <a:ext cx="1077183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s-ES" b="1" dirty="0" smtClean="0">
                  <a:solidFill>
                    <a:srgbClr val="00A6D6"/>
                  </a:solidFill>
                </a:rPr>
                <a:t>Orange RFQ EAGLE 2018 – Lote 4 Gestión Simplificada Rendimiento</a:t>
              </a:r>
              <a:endParaRPr lang="es-ES" b="1" dirty="0">
                <a:solidFill>
                  <a:srgbClr val="00A6D6"/>
                </a:solidFill>
              </a:endParaRPr>
            </a:p>
          </p:txBody>
        </p:sp>
        <p:sp>
          <p:nvSpPr>
            <p:cNvPr id="76" name="TextBox 14"/>
            <p:cNvSpPr txBox="1"/>
            <p:nvPr/>
          </p:nvSpPr>
          <p:spPr>
            <a:xfrm>
              <a:off x="489908" y="1354581"/>
              <a:ext cx="10771831" cy="5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1" indent="-285750" algn="l">
                <a:spcAft>
                  <a:spcPts val="600"/>
                </a:spcAft>
                <a:buClr>
                  <a:srgbClr val="4F81BD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/>
                <a:t>Simplificar e unificar mapa de soluciones actuales</a:t>
              </a:r>
            </a:p>
            <a:p>
              <a:pPr marL="285750" lvl="1" indent="-285750" algn="l">
                <a:spcAft>
                  <a:spcPts val="600"/>
                </a:spcAft>
                <a:buClr>
                  <a:srgbClr val="4F81BD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/>
                <a:t>Herramienta ágil para gestión de rendimiento de la red móvil</a:t>
              </a:r>
              <a:endParaRPr lang="es-ES" sz="1600" dirty="0"/>
            </a:p>
          </p:txBody>
        </p:sp>
      </p:grpSp>
      <p:grpSp>
        <p:nvGrpSpPr>
          <p:cNvPr id="34" name="30 Grupo"/>
          <p:cNvGrpSpPr/>
          <p:nvPr/>
        </p:nvGrpSpPr>
        <p:grpSpPr>
          <a:xfrm>
            <a:off x="430559" y="2572709"/>
            <a:ext cx="10908000" cy="753687"/>
            <a:chOff x="489896" y="1059658"/>
            <a:chExt cx="10908000" cy="386351"/>
          </a:xfrm>
        </p:grpSpPr>
        <p:sp>
          <p:nvSpPr>
            <p:cNvPr id="35" name="TextBox 43"/>
            <p:cNvSpPr txBox="1"/>
            <p:nvPr/>
          </p:nvSpPr>
          <p:spPr>
            <a:xfrm>
              <a:off x="490859" y="1059658"/>
              <a:ext cx="1090703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s-ES" b="1" dirty="0" smtClean="0">
                  <a:solidFill>
                    <a:srgbClr val="00A6D6"/>
                  </a:solidFill>
                </a:rPr>
                <a:t>Usar experiencia proyectos anteriores</a:t>
              </a:r>
              <a:endParaRPr lang="es-ES" b="1" dirty="0">
                <a:solidFill>
                  <a:srgbClr val="00A6D6"/>
                </a:solidFill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489896" y="1242222"/>
              <a:ext cx="10771831" cy="20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2" indent="-285750" algn="l">
                <a:lnSpc>
                  <a:spcPct val="140000"/>
                </a:lnSpc>
                <a:spcAft>
                  <a:spcPts val="600"/>
                </a:spcAft>
                <a:buClr>
                  <a:srgbClr val="4F81BD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/>
                <a:t>Uso </a:t>
              </a:r>
              <a:r>
                <a:rPr lang="es-ES" sz="1600" dirty="0" err="1" smtClean="0"/>
                <a:t>NiFi</a:t>
              </a:r>
              <a:r>
                <a:rPr lang="es-ES" sz="1600" dirty="0" smtClean="0"/>
                <a:t> para recopilar información gestores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grpSp>
        <p:nvGrpSpPr>
          <p:cNvPr id="12" name="30 Grupo"/>
          <p:cNvGrpSpPr/>
          <p:nvPr/>
        </p:nvGrpSpPr>
        <p:grpSpPr>
          <a:xfrm>
            <a:off x="430559" y="3612805"/>
            <a:ext cx="10908000" cy="1229937"/>
            <a:chOff x="489896" y="1059658"/>
            <a:chExt cx="10908000" cy="693882"/>
          </a:xfrm>
        </p:grpSpPr>
        <p:sp>
          <p:nvSpPr>
            <p:cNvPr id="13" name="TextBox 43"/>
            <p:cNvSpPr txBox="1"/>
            <p:nvPr/>
          </p:nvSpPr>
          <p:spPr>
            <a:xfrm>
              <a:off x="490859" y="1059658"/>
              <a:ext cx="1090703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s-ES" b="1" dirty="0" smtClean="0">
                  <a:solidFill>
                    <a:srgbClr val="00A6D6"/>
                  </a:solidFill>
                </a:rPr>
                <a:t>Investigar para completar propuesta</a:t>
              </a:r>
              <a:endParaRPr lang="es-ES" b="1" dirty="0">
                <a:solidFill>
                  <a:srgbClr val="00A6D6"/>
                </a:solidFill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89896" y="1310770"/>
              <a:ext cx="10771831" cy="44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2" indent="-285750" algn="l">
                <a:spcAft>
                  <a:spcPts val="600"/>
                </a:spcAft>
                <a:buClr>
                  <a:srgbClr val="4F81BD"/>
                </a:buClr>
                <a:buFont typeface="Wingdings" panose="05000000000000000000" pitchFamily="2" charset="2"/>
                <a:buChar char="§"/>
              </a:pPr>
              <a:r>
                <a:rPr lang="es-ES" sz="1600" dirty="0" smtClean="0"/>
                <a:t>Base de datos donde almacenar información con marca tiempo</a:t>
              </a:r>
            </a:p>
            <a:p>
              <a:pPr marL="285750" lvl="2" indent="-285750" algn="l">
                <a:spcAft>
                  <a:spcPts val="600"/>
                </a:spcAft>
                <a:buClr>
                  <a:srgbClr val="4F81BD"/>
                </a:buClr>
                <a:buFont typeface="Wingdings" panose="05000000000000000000" pitchFamily="2" charset="2"/>
                <a:buChar char="§"/>
              </a:pPr>
              <a:r>
                <a:rPr lang="es-ES" sz="1600" dirty="0"/>
                <a:t>H</a:t>
              </a:r>
              <a:r>
                <a:rPr lang="es-ES" sz="1600" dirty="0" smtClean="0"/>
                <a:t>erramienta </a:t>
              </a:r>
              <a:r>
                <a:rPr lang="es-ES" sz="1600" dirty="0"/>
                <a:t>generación gráficas e </a:t>
              </a:r>
              <a:r>
                <a:rPr lang="es-ES" sz="1600" dirty="0" smtClean="0"/>
                <a:t>informes </a:t>
              </a:r>
              <a:endParaRPr lang="es-ES" sz="1600" dirty="0"/>
            </a:p>
          </p:txBody>
        </p:sp>
      </p:grpSp>
      <p:sp>
        <p:nvSpPr>
          <p:cNvPr id="16" name="TextBox 43"/>
          <p:cNvSpPr txBox="1"/>
          <p:nvPr/>
        </p:nvSpPr>
        <p:spPr>
          <a:xfrm>
            <a:off x="431522" y="5115929"/>
            <a:ext cx="1090703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s-ES" b="1" dirty="0" smtClean="0">
                <a:solidFill>
                  <a:srgbClr val="00A6D6"/>
                </a:solidFill>
              </a:rPr>
              <a:t>Elaborar piloto funcional para evaluar capacidades del </a:t>
            </a:r>
            <a:r>
              <a:rPr lang="es-ES" b="1" dirty="0">
                <a:solidFill>
                  <a:srgbClr val="00A6D6"/>
                </a:solidFill>
              </a:rPr>
              <a:t>s</a:t>
            </a:r>
            <a:r>
              <a:rPr lang="es-ES" b="1" dirty="0" smtClean="0">
                <a:solidFill>
                  <a:srgbClr val="00A6D6"/>
                </a:solidFill>
              </a:rPr>
              <a:t>istema propuesto </a:t>
            </a:r>
            <a:endParaRPr lang="es-ES" b="1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/>
          <a:stretch/>
        </p:blipFill>
        <p:spPr>
          <a:xfrm rot="10800000">
            <a:off x="6075678" y="2255519"/>
            <a:ext cx="4867275" cy="23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 err="1" smtClean="0"/>
              <a:t>InfluxDB</a:t>
            </a:r>
            <a:endParaRPr lang="es-ES" dirty="0"/>
          </a:p>
        </p:txBody>
      </p:sp>
      <p:sp>
        <p:nvSpPr>
          <p:cNvPr id="23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Base de datos para series temporales (desarrollada en </a:t>
            </a:r>
            <a:r>
              <a:rPr lang="es-ES" sz="2000" dirty="0" err="1" smtClean="0"/>
              <a:t>Go</a:t>
            </a:r>
            <a:r>
              <a:rPr lang="es-ES" sz="2000" dirty="0" smtClean="0"/>
              <a:t>).</a:t>
            </a: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Ingesta/consulta mediante REST (principal).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Soporte de lenguaje SQL-</a:t>
            </a:r>
            <a:r>
              <a:rPr lang="es-ES" sz="2000" dirty="0" err="1" smtClean="0"/>
              <a:t>like</a:t>
            </a:r>
            <a:r>
              <a:rPr lang="es-ES" sz="2000" dirty="0" smtClean="0"/>
              <a:t> para consultas/agregación.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Las </a:t>
            </a:r>
            <a:r>
              <a:rPr lang="es-ES" sz="2000" dirty="0"/>
              <a:t>series están indexadas (</a:t>
            </a:r>
            <a:r>
              <a:rPr lang="es-ES" sz="2000" dirty="0" smtClean="0"/>
              <a:t>campo </a:t>
            </a:r>
            <a:r>
              <a:rPr lang="es-ES" sz="2000" dirty="0" err="1" smtClean="0"/>
              <a:t>tag</a:t>
            </a:r>
            <a:r>
              <a:rPr lang="es-ES" sz="2000" dirty="0" smtClean="0"/>
              <a:t> set) para un acceso rápido.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Se pueden añadir nuevos campos a la información almacenada en caliente</a:t>
            </a:r>
            <a:br>
              <a:rPr lang="es-ES" sz="2000" dirty="0" smtClean="0"/>
            </a:br>
            <a:r>
              <a:rPr lang="es-ES" sz="2000" dirty="0" smtClean="0"/>
              <a:t>sin necesidad de definición previa (</a:t>
            </a:r>
            <a:r>
              <a:rPr lang="es-ES" sz="2000" dirty="0" err="1" smtClean="0"/>
              <a:t>NoSQL</a:t>
            </a:r>
            <a:r>
              <a:rPr lang="es-ES" sz="2000" dirty="0" smtClean="0"/>
              <a:t>).</a:t>
            </a: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/>
              <a:t>Posibilidad de definir políticas de retención de datos (auto </a:t>
            </a:r>
            <a:r>
              <a:rPr lang="es-ES" sz="2000" dirty="0" smtClean="0"/>
              <a:t>expiración) y factor de replicación</a:t>
            </a:r>
            <a:br>
              <a:rPr lang="es-ES" sz="2000" dirty="0" smtClean="0"/>
            </a:br>
            <a:r>
              <a:rPr lang="es-ES" sz="2000" dirty="0" smtClean="0"/>
              <a:t>(HA, sólo en versión Enterprise).</a:t>
            </a:r>
            <a:endParaRPr lang="es-ES" sz="2000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Agregaciones automáticas para aceleración de consultas y/o almacenamiento a largo plazo (</a:t>
            </a:r>
            <a:r>
              <a:rPr lang="es-ES" sz="2000" dirty="0" err="1" smtClean="0"/>
              <a:t>downsampling</a:t>
            </a:r>
            <a:r>
              <a:rPr lang="es-ES" sz="2000" dirty="0" smtClean="0"/>
              <a:t>, </a:t>
            </a:r>
            <a:r>
              <a:rPr lang="es-ES" sz="2000" dirty="0"/>
              <a:t>i</a:t>
            </a:r>
            <a:r>
              <a:rPr lang="es-ES" sz="2000" dirty="0" smtClean="0"/>
              <a:t>. e: 5m </a:t>
            </a:r>
            <a:r>
              <a:rPr lang="es-ES" sz="2000" dirty="0" smtClean="0">
                <a:sym typeface="Wingdings" panose="05000000000000000000" pitchFamily="2" charset="2"/>
              </a:rPr>
              <a:t> 1h)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19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 smtClean="0"/>
              <a:t>TICK </a:t>
            </a:r>
            <a:r>
              <a:rPr lang="es-ES" dirty="0" err="1" smtClean="0"/>
              <a:t>Stack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0"/>
            <a:ext cx="8728364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/>
              <a:t>TICK </a:t>
            </a:r>
            <a:r>
              <a:rPr lang="es-ES" dirty="0" err="1" smtClean="0"/>
              <a:t>Stack</a:t>
            </a:r>
            <a:r>
              <a:rPr lang="es-ES" dirty="0" smtClean="0"/>
              <a:t> - </a:t>
            </a:r>
            <a:r>
              <a:rPr lang="es-ES" dirty="0" err="1" smtClean="0"/>
              <a:t>InfluxDB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Vocabulario: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err="1" smtClean="0"/>
              <a:t>Measurement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Conjunto de datos relacionados (una tabla en </a:t>
            </a:r>
            <a:r>
              <a:rPr lang="es-ES" dirty="0" err="1" smtClean="0">
                <a:sym typeface="Wingdings" panose="05000000000000000000" pitchFamily="2" charset="2"/>
              </a:rPr>
              <a:t>sql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  <a:endParaRPr lang="es-ES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err="1" smtClean="0"/>
              <a:t>Retention</a:t>
            </a:r>
            <a:r>
              <a:rPr lang="es-ES" dirty="0" smtClean="0"/>
              <a:t> </a:t>
            </a:r>
            <a:r>
              <a:rPr lang="es-ES" dirty="0" err="1" smtClean="0"/>
              <a:t>policy</a:t>
            </a:r>
            <a:r>
              <a:rPr lang="es-ES" dirty="0"/>
              <a:t> </a:t>
            </a:r>
            <a:r>
              <a:rPr lang="es-ES" dirty="0" smtClean="0">
                <a:sym typeface="Wingdings" panose="05000000000000000000" pitchFamily="2" charset="2"/>
              </a:rPr>
              <a:t> Cuánto tiempo se mantiene un dato y el número de copias (sólo en </a:t>
            </a:r>
            <a:r>
              <a:rPr lang="es-ES" dirty="0" err="1" smtClean="0">
                <a:sym typeface="Wingdings" panose="05000000000000000000" pitchFamily="2" charset="2"/>
              </a:rPr>
              <a:t>InfluxDB</a:t>
            </a:r>
            <a:r>
              <a:rPr lang="es-ES" dirty="0" smtClean="0">
                <a:sym typeface="Wingdings" panose="05000000000000000000" pitchFamily="2" charset="2"/>
              </a:rPr>
              <a:t> Enterprise).</a:t>
            </a:r>
            <a:br>
              <a:rPr lang="es-ES" dirty="0" smtClean="0">
                <a:sym typeface="Wingdings" panose="05000000000000000000" pitchFamily="2" charset="2"/>
              </a:rPr>
            </a:br>
            <a:r>
              <a:rPr lang="es-ES" dirty="0" smtClean="0">
                <a:sym typeface="Wingdings" panose="05000000000000000000" pitchFamily="2" charset="2"/>
              </a:rPr>
              <a:t>Por defecto para una medida se crea una RP llamada “</a:t>
            </a:r>
            <a:r>
              <a:rPr lang="es-ES" dirty="0" err="1" smtClean="0">
                <a:sym typeface="Wingdings" panose="05000000000000000000" pitchFamily="2" charset="2"/>
              </a:rPr>
              <a:t>autogen</a:t>
            </a:r>
            <a:r>
              <a:rPr lang="es-ES" dirty="0" smtClean="0">
                <a:sym typeface="Wingdings" panose="05000000000000000000" pitchFamily="2" charset="2"/>
              </a:rPr>
              <a:t>” con duración infinita y replicación 1.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set  La PK (datos indexados por </a:t>
            </a: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set y </a:t>
            </a:r>
            <a:r>
              <a:rPr lang="es-ES" dirty="0" err="1" smtClean="0">
                <a:sym typeface="Wingdings" panose="05000000000000000000" pitchFamily="2" charset="2"/>
              </a:rPr>
              <a:t>timestamp</a:t>
            </a:r>
            <a:r>
              <a:rPr lang="es-ES" dirty="0" smtClean="0"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smtClean="0">
                <a:sym typeface="Wingdings" panose="05000000000000000000" pitchFamily="2" charset="2"/>
              </a:rPr>
              <a:t>Field set  Campos adicionales.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smtClean="0">
                <a:sym typeface="Wingdings" panose="05000000000000000000" pitchFamily="2" charset="2"/>
              </a:rPr>
              <a:t>Serie  Datos que comparten una misma medida, RP y </a:t>
            </a: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set.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 err="1" smtClean="0">
                <a:sym typeface="Wingdings" panose="05000000000000000000" pitchFamily="2" charset="2"/>
              </a:rPr>
              <a:t>Cardinalidad</a:t>
            </a:r>
            <a:r>
              <a:rPr lang="es-ES" dirty="0" smtClean="0">
                <a:sym typeface="Wingdings" panose="05000000000000000000" pitchFamily="2" charset="2"/>
              </a:rPr>
              <a:t> de la serie: número único de combinaciones de </a:t>
            </a:r>
            <a:r>
              <a:rPr lang="es-ES" dirty="0" err="1" smtClean="0">
                <a:sym typeface="Wingdings" panose="05000000000000000000" pitchFamily="2" charset="2"/>
              </a:rPr>
              <a:t>tag</a:t>
            </a:r>
            <a:r>
              <a:rPr lang="es-ES" dirty="0" smtClean="0">
                <a:sym typeface="Wingdings" panose="05000000000000000000" pitchFamily="2" charset="2"/>
              </a:rPr>
              <a:t> set y </a:t>
            </a:r>
            <a:r>
              <a:rPr lang="es-ES" dirty="0" err="1" smtClean="0">
                <a:sym typeface="Wingdings" panose="05000000000000000000" pitchFamily="2" charset="2"/>
              </a:rPr>
              <a:t>field</a:t>
            </a:r>
            <a:endParaRPr lang="es-ES" dirty="0" smtClean="0">
              <a:sym typeface="Wingdings" panose="05000000000000000000" pitchFamily="2" charset="2"/>
            </a:endParaRP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Para crear los índices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influx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asigna un id único a cada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tupla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field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tag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set).</a:t>
            </a:r>
          </a:p>
          <a:p>
            <a:pPr marL="896938" lvl="2" indent="0">
              <a:lnSpc>
                <a:spcPct val="130000"/>
              </a:lnSpc>
              <a:buNone/>
            </a:pPr>
            <a:r>
              <a:rPr lang="es-ES" dirty="0" smtClean="0">
                <a:solidFill>
                  <a:schemeClr val="tx1"/>
                </a:solidFill>
                <a:sym typeface="Wingdings" panose="05000000000000000000" pitchFamily="2" charset="2"/>
              </a:rPr>
              <a:t>	      Veremos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por qué el concepto de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cardinalidad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es </a:t>
            </a:r>
            <a:r>
              <a:rPr lang="es-ES" dirty="0" smtClean="0">
                <a:solidFill>
                  <a:schemeClr val="tx1"/>
                </a:solidFill>
                <a:sym typeface="Wingdings" panose="05000000000000000000" pitchFamily="2" charset="2"/>
              </a:rPr>
              <a:t>importante (al menos hasta ahora).</a:t>
            </a:r>
            <a:r>
              <a:rPr lang="es-ES" dirty="0">
                <a:sym typeface="Wingdings" panose="05000000000000000000" pitchFamily="2" charset="2"/>
              </a:rPr>
              <a:t/>
            </a:r>
            <a:br>
              <a:rPr lang="es-ES" dirty="0">
                <a:sym typeface="Wingdings" panose="05000000000000000000" pitchFamily="2" charset="2"/>
              </a:rPr>
            </a:b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8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/>
              <a:t>TICK </a:t>
            </a:r>
            <a:r>
              <a:rPr lang="es-ES" dirty="0" err="1" smtClean="0"/>
              <a:t>Stack</a:t>
            </a:r>
            <a:r>
              <a:rPr lang="es-ES" dirty="0" smtClean="0"/>
              <a:t> - </a:t>
            </a:r>
            <a:r>
              <a:rPr lang="es-ES" dirty="0" err="1" smtClean="0"/>
              <a:t>InfluxDB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Line </a:t>
            </a:r>
            <a:r>
              <a:rPr lang="es-ES" sz="2000" dirty="0" err="1"/>
              <a:t>protocol</a:t>
            </a:r>
            <a:r>
              <a:rPr lang="es-ES" sz="2000" dirty="0"/>
              <a:t> (REST / </a:t>
            </a:r>
            <a:r>
              <a:rPr lang="es-ES" sz="2000" dirty="0" err="1"/>
              <a:t>influx</a:t>
            </a:r>
            <a:r>
              <a:rPr lang="es-ES" sz="2000" dirty="0"/>
              <a:t> cli):</a:t>
            </a:r>
            <a:br>
              <a:rPr lang="es-ES" sz="2000" dirty="0"/>
            </a:br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Formato:</a:t>
            </a:r>
            <a:r>
              <a:rPr 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measurement,tag</a:t>
            </a:r>
            <a:r>
              <a:rPr 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-set </a:t>
            </a:r>
            <a:r>
              <a:rPr 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-set </a:t>
            </a:r>
            <a:r>
              <a:rPr lang="es-E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s-E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notar los espacios</a:t>
            </a:r>
            <a:r>
              <a:rPr lang="es-E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ES,c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GALICIA,p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=LA\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CORUÑA,pe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=PE\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FORGOSELO,aero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=A01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Gen.Potencia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=61.91988,quality=GOOD 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1475618436</a:t>
            </a:r>
            <a:b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ES,c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GALICIA,p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=LA\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CORUÑA,pe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=PE\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FORGOSELO,aero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=A02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Gen.Potencia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=40.30288,quality=GOOD 1475618436</a:t>
            </a:r>
            <a:endParaRPr lang="es-ES" sz="2000" dirty="0" smtClean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Interfaz cli similar a </a:t>
            </a:r>
            <a:r>
              <a:rPr lang="es-ES" sz="2000" dirty="0" err="1" smtClean="0"/>
              <a:t>MySQL</a:t>
            </a:r>
            <a:r>
              <a:rPr lang="es-ES" sz="2000" dirty="0" smtClean="0"/>
              <a:t>, </a:t>
            </a:r>
            <a:r>
              <a:rPr lang="es-ES" sz="2000" dirty="0" err="1" smtClean="0"/>
              <a:t>MongoDB</a:t>
            </a:r>
            <a:r>
              <a:rPr lang="es-ES" sz="2000" dirty="0" smtClean="0"/>
              <a:t>, </a:t>
            </a:r>
            <a:r>
              <a:rPr lang="es-ES" sz="2000" dirty="0" err="1" smtClean="0"/>
              <a:t>etc</a:t>
            </a:r>
            <a:r>
              <a:rPr lang="es-ES" sz="2000" dirty="0" smtClean="0"/>
              <a:t>:</a:t>
            </a:r>
            <a:br>
              <a:rPr lang="es-ES" sz="2000" dirty="0" smtClean="0"/>
            </a:b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measurements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series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“ES”</a:t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“ES”</a:t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“ES”</a:t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ES,c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="GALICIA"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Gen.Potencia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=82.33,quality="GOOD";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MEAN(”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Gen.Potencia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FROM 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“ES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WHERE c=“GALICIA” AND time &gt;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- 1h GROUP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time(30m)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 // </a:t>
            </a:r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InfluxQL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215984" y="1084"/>
            <a:ext cx="9478433" cy="762000"/>
          </a:xfrm>
        </p:spPr>
        <p:txBody>
          <a:bodyPr/>
          <a:lstStyle/>
          <a:p>
            <a:r>
              <a:rPr lang="es-ES" dirty="0"/>
              <a:t>TICK </a:t>
            </a:r>
            <a:r>
              <a:rPr lang="es-ES" dirty="0" err="1" smtClean="0"/>
              <a:t>Stack</a:t>
            </a:r>
            <a:r>
              <a:rPr lang="es-ES" dirty="0" smtClean="0"/>
              <a:t> – </a:t>
            </a:r>
            <a:r>
              <a:rPr lang="es-ES" dirty="0" err="1" smtClean="0"/>
              <a:t>InfluxDB</a:t>
            </a:r>
            <a:endParaRPr lang="es-E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345415" y="1135464"/>
            <a:ext cx="11537694" cy="4388855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Almacenamiento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err="1" smtClean="0"/>
              <a:t>Engine</a:t>
            </a:r>
            <a:r>
              <a:rPr lang="es-ES" sz="1400" dirty="0" smtClean="0"/>
              <a:t> TSM (Time Series </a:t>
            </a:r>
            <a:r>
              <a:rPr lang="es-ES" sz="1400" dirty="0" err="1" smtClean="0"/>
              <a:t>Merge</a:t>
            </a:r>
            <a:r>
              <a:rPr lang="es-ES" sz="1400" dirty="0" smtClean="0"/>
              <a:t> </a:t>
            </a:r>
            <a:r>
              <a:rPr lang="es-ES" sz="1400" dirty="0" err="1" smtClean="0"/>
              <a:t>Tree</a:t>
            </a:r>
            <a:r>
              <a:rPr lang="es-ES" sz="1400" dirty="0" smtClean="0"/>
              <a:t>):</a:t>
            </a: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Mantiene un índice en memoria creado durante el arranque</a:t>
            </a: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A mayor </a:t>
            </a:r>
            <a:r>
              <a:rPr lang="es-ES" sz="1400" dirty="0" err="1" smtClean="0"/>
              <a:t>cardinalidad</a:t>
            </a:r>
            <a:r>
              <a:rPr lang="es-ES" sz="1400" dirty="0" smtClean="0"/>
              <a:t> mayor tiempo de arranque</a:t>
            </a: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A mayor número de series mayor uso de memoria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El nuevo índice TSI (Time Series </a:t>
            </a:r>
            <a:r>
              <a:rPr lang="es-ES" sz="1400" dirty="0" err="1" smtClean="0"/>
              <a:t>Index</a:t>
            </a:r>
            <a:r>
              <a:rPr lang="es-ES" sz="1400" dirty="0" smtClean="0"/>
              <a:t>) es un fichero mapeado en memoria.</a:t>
            </a: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Pretende solucionar el problema de la </a:t>
            </a:r>
            <a:r>
              <a:rPr lang="es-ES" sz="1400" dirty="0" err="1" smtClean="0"/>
              <a:t>cardinalidad</a:t>
            </a:r>
            <a:r>
              <a:rPr lang="es-ES" sz="1400" dirty="0" smtClean="0"/>
              <a:t> de las series</a:t>
            </a:r>
            <a:r>
              <a:rPr lang="es-ES" sz="1400" dirty="0"/>
              <a:t> </a:t>
            </a:r>
            <a:r>
              <a:rPr lang="es-ES" sz="1400" dirty="0" smtClean="0"/>
              <a:t>pasando de decenas de millones se series</a:t>
            </a:r>
            <a:br>
              <a:rPr lang="es-ES" sz="1400" dirty="0" smtClean="0"/>
            </a:br>
            <a:r>
              <a:rPr lang="es-ES" sz="1400" dirty="0" smtClean="0"/>
              <a:t>a cientos de millones.</a:t>
            </a:r>
          </a:p>
          <a:p>
            <a:pPr marL="1239838" lvl="2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Se recomienda habilitarlo desde </a:t>
            </a:r>
            <a:r>
              <a:rPr lang="es-ES" sz="1400" dirty="0" err="1" smtClean="0"/>
              <a:t>InfluxDB</a:t>
            </a:r>
            <a:r>
              <a:rPr lang="es-ES" sz="1400" dirty="0" smtClean="0"/>
              <a:t> 1.5.x (aunque por defecto se sigue usando TSM)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2000" dirty="0" smtClean="0"/>
              <a:t>Compresión (ventajas de usar una time series </a:t>
            </a:r>
            <a:r>
              <a:rPr lang="es-ES" sz="2000" dirty="0" err="1" smtClean="0"/>
              <a:t>db</a:t>
            </a:r>
            <a:r>
              <a:rPr lang="es-ES" sz="2000" dirty="0" smtClean="0"/>
              <a:t>):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err="1" smtClean="0"/>
              <a:t>Timestamps</a:t>
            </a:r>
            <a:r>
              <a:rPr lang="es-ES" sz="1400" dirty="0" smtClean="0"/>
              <a:t>: no se comprime. Por ello el especificarlos en minutos, horas, </a:t>
            </a:r>
            <a:r>
              <a:rPr lang="es-ES" sz="1400" dirty="0" err="1" smtClean="0"/>
              <a:t>etc</a:t>
            </a:r>
            <a:r>
              <a:rPr lang="es-ES" sz="1400" dirty="0" smtClean="0"/>
              <a:t> en lugar de </a:t>
            </a:r>
            <a:r>
              <a:rPr lang="es-ES" sz="1400" dirty="0" err="1" smtClean="0"/>
              <a:t>ns</a:t>
            </a:r>
            <a:r>
              <a:rPr lang="es-ES" sz="1400" dirty="0" smtClean="0"/>
              <a:t> ofrece una mejora.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err="1" smtClean="0"/>
              <a:t>Strings</a:t>
            </a:r>
            <a:r>
              <a:rPr lang="es-ES" sz="1400" dirty="0" smtClean="0"/>
              <a:t>: </a:t>
            </a:r>
            <a:r>
              <a:rPr lang="es-ES" sz="1400" dirty="0" err="1" smtClean="0"/>
              <a:t>snappy</a:t>
            </a:r>
            <a:endParaRPr lang="es-ES" sz="1400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/>
              <a:t>Float64: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</a:t>
            </a:r>
            <a:r>
              <a:rPr lang="es-ES" sz="1400" dirty="0"/>
              <a:t>delta</a:t>
            </a:r>
            <a:endParaRPr lang="es-ES" sz="1400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smtClean="0"/>
              <a:t>Int64: </a:t>
            </a:r>
            <a:r>
              <a:rPr lang="es-ES" sz="1400" dirty="0" err="1" smtClean="0"/>
              <a:t>double</a:t>
            </a:r>
            <a:r>
              <a:rPr lang="es-ES" sz="1400" dirty="0" smtClean="0"/>
              <a:t> delta, </a:t>
            </a:r>
            <a:r>
              <a:rPr lang="es-ES" sz="1400" dirty="0" err="1" smtClean="0"/>
              <a:t>zig</a:t>
            </a:r>
            <a:r>
              <a:rPr lang="es-ES" sz="1400" dirty="0" smtClean="0"/>
              <a:t> </a:t>
            </a:r>
            <a:r>
              <a:rPr lang="es-ES" sz="1400" dirty="0" err="1" smtClean="0"/>
              <a:t>zag</a:t>
            </a:r>
            <a:r>
              <a:rPr lang="es-ES" sz="1400" dirty="0" smtClean="0"/>
              <a:t> </a:t>
            </a:r>
            <a:r>
              <a:rPr lang="es-ES" sz="1400" dirty="0" err="1" smtClean="0"/>
              <a:t>encoding</a:t>
            </a:r>
            <a:endParaRPr lang="es-ES" sz="1400" dirty="0" smtClean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1400" dirty="0" err="1" smtClean="0"/>
              <a:t>Booleans</a:t>
            </a:r>
            <a:r>
              <a:rPr lang="es-ES" sz="1400" dirty="0" smtClean="0"/>
              <a:t>: 1 bit</a:t>
            </a:r>
            <a:r>
              <a:rPr lang="es-ES" sz="1400" dirty="0"/>
              <a:t/>
            </a:r>
            <a:br>
              <a:rPr lang="es-ES" sz="1400" dirty="0"/>
            </a:br>
            <a:endParaRPr lang="es-E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theme1.xml><?xml version="1.0" encoding="utf-8"?>
<a:theme xmlns:a="http://schemas.openxmlformats.org/drawingml/2006/main" name="Presentacion_Sate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3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A6D6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4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5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6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F7A30A"/>
        </a:accent1>
        <a:accent2>
          <a:srgbClr val="9C1A87"/>
        </a:accent2>
        <a:accent3>
          <a:srgbClr val="FFFFFF"/>
        </a:accent3>
        <a:accent4>
          <a:srgbClr val="000000"/>
        </a:accent4>
        <a:accent5>
          <a:srgbClr val="FACEAA"/>
        </a:accent5>
        <a:accent6>
          <a:srgbClr val="8D167A"/>
        </a:accent6>
        <a:hlink>
          <a:srgbClr val="0DB02B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cion_Sate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3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A6D6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4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5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6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F7A30A"/>
        </a:accent1>
        <a:accent2>
          <a:srgbClr val="9C1A87"/>
        </a:accent2>
        <a:accent3>
          <a:srgbClr val="FFFFFF"/>
        </a:accent3>
        <a:accent4>
          <a:srgbClr val="000000"/>
        </a:accent4>
        <a:accent5>
          <a:srgbClr val="FACEAA"/>
        </a:accent5>
        <a:accent6>
          <a:srgbClr val="8D167A"/>
        </a:accent6>
        <a:hlink>
          <a:srgbClr val="0DB02B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cion_Sate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13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A6D6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D0E8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4">
        <a:dk1>
          <a:srgbClr val="000000"/>
        </a:dk1>
        <a:lt1>
          <a:srgbClr val="FFFFFF"/>
        </a:lt1>
        <a:dk2>
          <a:srgbClr val="00A6D6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5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000000"/>
        </a:accent1>
        <a:accent2>
          <a:srgbClr val="921A8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84167A"/>
        </a:accent6>
        <a:hlink>
          <a:srgbClr val="0DB02A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16">
        <a:dk1>
          <a:srgbClr val="000000"/>
        </a:dk1>
        <a:lt1>
          <a:srgbClr val="FFFFFF"/>
        </a:lt1>
        <a:dk2>
          <a:srgbClr val="0087AC"/>
        </a:dk2>
        <a:lt2>
          <a:srgbClr val="808080"/>
        </a:lt2>
        <a:accent1>
          <a:srgbClr val="F7A30A"/>
        </a:accent1>
        <a:accent2>
          <a:srgbClr val="9C1A87"/>
        </a:accent2>
        <a:accent3>
          <a:srgbClr val="FFFFFF"/>
        </a:accent3>
        <a:accent4>
          <a:srgbClr val="000000"/>
        </a:accent4>
        <a:accent5>
          <a:srgbClr val="FACEAA"/>
        </a:accent5>
        <a:accent6>
          <a:srgbClr val="8D167A"/>
        </a:accent6>
        <a:hlink>
          <a:srgbClr val="0DB02B"/>
        </a:hlink>
        <a:folHlink>
          <a:srgbClr val="BAD4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Presentacion_Satec</Template>
  <TotalTime>18106</TotalTime>
  <Words>756</Words>
  <Application>Microsoft Office PowerPoint</Application>
  <PresentationFormat>Panorámica</PresentationFormat>
  <Paragraphs>191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Courier New</vt:lpstr>
      <vt:lpstr>Wingdings</vt:lpstr>
      <vt:lpstr>Wingdings 2</vt:lpstr>
      <vt:lpstr>Wingdings 3</vt:lpstr>
      <vt:lpstr>Presentacion_Satec</vt:lpstr>
      <vt:lpstr>1_Presentacion_Satec</vt:lpstr>
      <vt:lpstr>2_Presentacion_Satec</vt:lpstr>
      <vt:lpstr>InfluxDB / Grafana</vt:lpstr>
      <vt:lpstr>Contexto</vt:lpstr>
      <vt:lpstr>Contexto</vt:lpstr>
      <vt:lpstr>Arquitectura</vt:lpstr>
      <vt:lpstr>InfluxDB</vt:lpstr>
      <vt:lpstr>TICK Stack</vt:lpstr>
      <vt:lpstr>TICK Stack - InfluxDB</vt:lpstr>
      <vt:lpstr>TICK Stack - InfluxDB</vt:lpstr>
      <vt:lpstr>TICK Stack – InfluxDB</vt:lpstr>
      <vt:lpstr>TICK Stack - Telegraf</vt:lpstr>
      <vt:lpstr>TICK Stack - Kapacitor</vt:lpstr>
      <vt:lpstr>Grafana</vt:lpstr>
      <vt:lpstr>Nuestra solución</vt:lpstr>
      <vt:lpstr>Databuffer</vt:lpstr>
      <vt:lpstr>Arquitectura – Nuestra solución</vt:lpstr>
      <vt:lpstr>El movimiento se demuestra andando</vt:lpstr>
      <vt:lpstr>Lecciones aprendidas</vt:lpstr>
      <vt:lpstr>Lecciones aprendidas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Compañía</dc:title>
  <dc:creator>Jose Ignacio Vences Benito</dc:creator>
  <cp:lastModifiedBy>Ricardo Zayas Padilla</cp:lastModifiedBy>
  <cp:revision>879</cp:revision>
  <cp:lastPrinted>1601-01-01T00:00:00Z</cp:lastPrinted>
  <dcterms:created xsi:type="dcterms:W3CDTF">2012-10-27T17:22:09Z</dcterms:created>
  <dcterms:modified xsi:type="dcterms:W3CDTF">2018-06-12T09:12:43Z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