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B4AA7-963A-4388-B98B-7264047D32F7}" type="datetimeFigureOut">
              <a:rPr lang="es-ES" smtClean="0"/>
              <a:t>01/01/2012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F10B2-F73F-4121-BA03-7850CC1A3A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68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92875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500495"/>
            <a:ext cx="1917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2928" y="6542901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es-E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Ejemplos de uso</a:t>
            </a:r>
            <a:endParaRPr lang="es-ES" dirty="0"/>
          </a:p>
        </p:txBody>
      </p:sp>
      <p:pic>
        <p:nvPicPr>
          <p:cNvPr id="12" name="Imagen 5" descr="C:\Users\rafael\Pictures\Logo_Impren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679320"/>
            <a:ext cx="1824179" cy="6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3.bp.blogspot.com/_n6rQujMMyFc/TUcKS5wu14I/AAAAAAAAAEU/0Q3dkfAzLPs/s1600/um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5679320"/>
            <a:ext cx="609047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lcc.uma.es/~cubo/images/logo_lc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21" y="5679320"/>
            <a:ext cx="1175598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0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Máquina de trading</a:t>
            </a:r>
            <a:br>
              <a:rPr lang="es-ES" dirty="0" smtClean="0"/>
            </a:br>
            <a:r>
              <a:rPr lang="es-ES" dirty="0" smtClean="0"/>
              <a:t>de intersección (2)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Optimización de la máquina de intersección</a:t>
            </a:r>
          </a:p>
          <a:p>
            <a:pPr lvl="1"/>
            <a:r>
              <a:rPr lang="es-ES" sz="1800" dirty="0" smtClean="0"/>
              <a:t>Busca los valores óptimos de las dos máquinas a la vez</a:t>
            </a:r>
          </a:p>
          <a:p>
            <a:pPr lvl="1"/>
            <a:r>
              <a:rPr lang="es-ES" sz="1800" dirty="0" smtClean="0"/>
              <a:t>Número de configuraciones: 14x14x4x4 = 3136</a:t>
            </a:r>
          </a:p>
          <a:p>
            <a:pPr lvl="1"/>
            <a:r>
              <a:rPr lang="es-ES" sz="1800" dirty="0"/>
              <a:t>Usa los valores predeterminados en los algoritmos de </a:t>
            </a:r>
            <a:r>
              <a:rPr lang="es-ES" sz="1800" dirty="0" smtClean="0"/>
              <a:t>optimización</a:t>
            </a:r>
          </a:p>
          <a:p>
            <a:pPr lvl="1"/>
            <a:r>
              <a:rPr lang="es-ES" sz="1800" dirty="0" smtClean="0"/>
              <a:t>Probadas las versiones secuenciales y las paralelas con 4 procesadores</a:t>
            </a:r>
          </a:p>
          <a:p>
            <a:pPr lvl="1"/>
            <a:r>
              <a:rPr lang="es-ES" sz="1800" dirty="0" smtClean="0"/>
              <a:t>Estudio realizado con 100 repeticiones en cada caso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13597"/>
              </p:ext>
            </p:extLst>
          </p:nvPr>
        </p:nvGraphicFramePr>
        <p:xfrm>
          <a:off x="457200" y="3765972"/>
          <a:ext cx="8229600" cy="2372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Algoritmo</a:t>
                      </a:r>
                      <a:endParaRPr lang="es-E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Tiempo</a:t>
                      </a:r>
                      <a:r>
                        <a:rPr lang="es-ES" sz="1400" baseline="0" dirty="0" smtClean="0"/>
                        <a:t> mínimo</a:t>
                      </a:r>
                      <a:endParaRPr lang="es-E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Tiempo máximo</a:t>
                      </a:r>
                      <a:endParaRPr lang="es-E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Tiempo medio</a:t>
                      </a:r>
                      <a:endParaRPr lang="es-E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Mínimo</a:t>
                      </a:r>
                      <a:endParaRPr lang="es-E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Máximo</a:t>
                      </a:r>
                      <a:endParaRPr lang="es-E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Media</a:t>
                      </a:r>
                      <a:endParaRPr lang="es-E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Desviación típica</a:t>
                      </a:r>
                      <a:endParaRPr lang="es-ES" sz="14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exhaustive</a:t>
                      </a:r>
                      <a:r>
                        <a:rPr lang="es-ES" sz="1100" dirty="0" smtClean="0"/>
                        <a:t> </a:t>
                      </a:r>
                      <a:r>
                        <a:rPr lang="es-ES" sz="1100" dirty="0" err="1" smtClean="0"/>
                        <a:t>seq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71,1712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71,1712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71,1712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1,0231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1,0231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1,0231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0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exhaustive</a:t>
                      </a:r>
                      <a:r>
                        <a:rPr lang="es-ES" sz="1100" dirty="0" smtClean="0"/>
                        <a:t> par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22,4551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22,4551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22,4551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1,0231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1,0231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1,0231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0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RS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1,9984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2,0760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2,0315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1,0012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1,0162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0,0056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AG </a:t>
                      </a:r>
                      <a:r>
                        <a:rPr lang="es-ES" sz="1100" dirty="0" err="1" smtClean="0"/>
                        <a:t>seq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8,7999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24,9136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13,0611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1,0097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1,0231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1,0205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0,0034</a:t>
                      </a:r>
                      <a:endParaRPr lang="es-E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AG  par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9,4593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28,7152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13,8247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1,0097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1,0231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1,0213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0,0026</a:t>
                      </a:r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65" y="2830963"/>
            <a:ext cx="6406669" cy="36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Máquina de trading</a:t>
            </a:r>
            <a:br>
              <a:rPr lang="es-ES" dirty="0" smtClean="0"/>
            </a:br>
            <a:r>
              <a:rPr lang="es-ES" dirty="0" smtClean="0"/>
              <a:t>fragmentada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f =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Fragmented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ma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f.optimize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({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s-ES" sz="1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TrainingSetSize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[15 25 40]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},{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s-ES" sz="18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{'</a:t>
            </a:r>
            <a:r>
              <a:rPr lang="es-ES" sz="18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s','e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'}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'Samples'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2:25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});</a:t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f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.plot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Cotizaciones de las acciones de telefónica entre los años 2009 y 2011</a:t>
            </a:r>
            <a:endParaRPr lang="es-E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66" y="2830963"/>
            <a:ext cx="6406668" cy="36000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ds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YahooDataSerie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('tef.mc','days',1,'2009-01-01','2011-01-01');</a:t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ds.plot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Máquina de trading</a:t>
            </a:r>
            <a:br>
              <a:rPr lang="es-ES" dirty="0" smtClean="0"/>
            </a:br>
            <a:r>
              <a:rPr lang="es-ES" dirty="0" smtClean="0"/>
              <a:t>de la media móvil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ma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MovingAverage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ds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ma.optimize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s-ES" sz="1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profitLoss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s-ES" sz="1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max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s-ES" sz="1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exhaustive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s-ES" sz="1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{'</a:t>
            </a:r>
            <a:r>
              <a:rPr lang="es-ES" sz="18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s','e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'}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'Samples'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2:25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ma.plot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65" y="2830963"/>
            <a:ext cx="6406669" cy="360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Máquina de trading</a:t>
            </a:r>
            <a:br>
              <a:rPr lang="es-ES" dirty="0" smtClean="0"/>
            </a:br>
            <a:r>
              <a:rPr lang="es-ES" dirty="0" smtClean="0"/>
              <a:t>del índice de fuerza relativa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rsi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RelativeStrengthIndex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/>
            </a:r>
            <a:br>
              <a:rPr lang="es-ES" sz="1800" dirty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rsi.optimize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'Samples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1:20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'RiseThreshold'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65:5:90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'FallThreshold'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10:5:45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rsi.plot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65" y="2830963"/>
            <a:ext cx="6406669" cy="360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Máquina de trading</a:t>
            </a:r>
            <a:br>
              <a:rPr lang="es-ES" dirty="0" smtClean="0"/>
            </a:br>
            <a:r>
              <a:rPr lang="es-ES" dirty="0" smtClean="0"/>
              <a:t>del cruce de medias móviles (1)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mac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MovingAveragesCrossing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);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mac.optimize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s-ES" sz="18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Mode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{'</a:t>
            </a:r>
            <a:r>
              <a:rPr lang="es-ES" sz="18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s','e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'}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'Lead'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1:10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'Lag'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5:20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mac.plot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65" y="2830963"/>
            <a:ext cx="6406669" cy="360000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31" y="2470963"/>
            <a:ext cx="7047338" cy="3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Máquina de trading</a:t>
            </a:r>
            <a:br>
              <a:rPr lang="es-ES" dirty="0" smtClean="0"/>
            </a:br>
            <a:r>
              <a:rPr lang="es-ES" dirty="0" smtClean="0"/>
              <a:t>del cruce de medias móviles (2)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mac.plotSearchSpace123(</a:t>
            </a:r>
            <a:r>
              <a:rPr lang="es-ES" sz="18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@profitLoss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'Lead'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1:20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'Lag'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15:35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51679"/>
            <a:ext cx="6406669" cy="36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Máquina de trading</a:t>
            </a:r>
            <a:br>
              <a:rPr lang="es-ES" dirty="0" smtClean="0"/>
            </a:br>
            <a:r>
              <a:rPr lang="es-ES" dirty="0" smtClean="0"/>
              <a:t>del cruce del estocástico (1)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stcc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StochasticCrossing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ds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stcc.optimize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'Samples'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1:15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'KSamples'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1:5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'DSamples'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1:5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stcc.plot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32" y="2470963"/>
            <a:ext cx="7047336" cy="3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Máquina de trading</a:t>
            </a:r>
            <a:br>
              <a:rPr lang="es-ES" dirty="0" smtClean="0"/>
            </a:br>
            <a:r>
              <a:rPr lang="es-ES" dirty="0" smtClean="0"/>
              <a:t>del cruce del estocástico (2)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stcc.fitnessStatistics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'Samples'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1:15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'KSamples'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1:5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'DSamples'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1:5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65" y="2830963"/>
            <a:ext cx="6406669" cy="36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Máquina de trading</a:t>
            </a:r>
            <a:br>
              <a:rPr lang="es-ES" dirty="0" smtClean="0"/>
            </a:br>
            <a:r>
              <a:rPr lang="es-ES" dirty="0" smtClean="0"/>
              <a:t>de intersección (1)</a:t>
            </a:r>
            <a:endParaRPr lang="es-E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05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 = 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Intersection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1800" dirty="0" err="1">
                <a:latin typeface="Arial" pitchFamily="34" charset="0"/>
                <a:cs typeface="Arial" pitchFamily="34" charset="0"/>
              </a:rPr>
              <a:t>ds,ma,rsi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);</a:t>
            </a:r>
            <a:br>
              <a:rPr lang="es-E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.optimize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'Samples1'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1:15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'Samples2</a:t>
            </a:r>
            <a:r>
              <a:rPr lang="en-U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1:15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,…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'FallThreshold2</a:t>
            </a:r>
            <a:r>
              <a:rPr lang="en-U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10:5:25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'RiseThreshold2'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75:5:90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  <a:br>
              <a:rPr lang="en-US" sz="1800" dirty="0" smtClean="0">
                <a:latin typeface="Arial" pitchFamily="34" charset="0"/>
                <a:cs typeface="Arial" pitchFamily="34" charset="0"/>
              </a:rPr>
            </a:br>
            <a:r>
              <a:rPr lang="es-ES" sz="18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es-ES" sz="1800" dirty="0" err="1" smtClean="0">
                <a:latin typeface="Arial" pitchFamily="34" charset="0"/>
                <a:cs typeface="Arial" pitchFamily="34" charset="0"/>
              </a:rPr>
              <a:t>i.plot</a:t>
            </a:r>
            <a:r>
              <a:rPr lang="es-ES" sz="1800" dirty="0" smtClean="0">
                <a:latin typeface="Arial" pitchFamily="34" charset="0"/>
                <a:cs typeface="Arial" pitchFamily="34" charset="0"/>
              </a:rPr>
              <a:t>();</a:t>
            </a:r>
            <a:endParaRPr lang="es-E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330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Plataforma de inversión bursátil con fines de investigación</vt:lpstr>
      <vt:lpstr>Cotizaciones de las acciones de telefónica entre los años 2009 y 2011</vt:lpstr>
      <vt:lpstr>Máquina de trading de la media móvil</vt:lpstr>
      <vt:lpstr>Máquina de trading del índice de fuerza relativa</vt:lpstr>
      <vt:lpstr>Máquina de trading del cruce de medias móviles (1)</vt:lpstr>
      <vt:lpstr>Máquina de trading del cruce de medias móviles (2)</vt:lpstr>
      <vt:lpstr>Máquina de trading del cruce del estocástico (1)</vt:lpstr>
      <vt:lpstr>Máquina de trading del cruce del estocástico (2)</vt:lpstr>
      <vt:lpstr>Máquina de trading de intersección (1)</vt:lpstr>
      <vt:lpstr>Máquina de trading de intersección (2)</vt:lpstr>
      <vt:lpstr>Máquina de trading fragmentada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inversión bursátil con fines de investigación</dc:title>
  <dc:creator>x1fa47</dc:creator>
  <cp:lastModifiedBy>x1fa47</cp:lastModifiedBy>
  <cp:revision>82</cp:revision>
  <dcterms:created xsi:type="dcterms:W3CDTF">2006-08-16T00:00:00Z</dcterms:created>
  <dcterms:modified xsi:type="dcterms:W3CDTF">2012-01-01T21:27:57Z</dcterms:modified>
</cp:coreProperties>
</file>