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71" r:id="rId5"/>
    <p:sldId id="267" r:id="rId6"/>
    <p:sldId id="270" r:id="rId7"/>
    <p:sldId id="259" r:id="rId8"/>
    <p:sldId id="260" r:id="rId9"/>
    <p:sldId id="265" r:id="rId10"/>
    <p:sldId id="261" r:id="rId11"/>
    <p:sldId id="275" r:id="rId12"/>
    <p:sldId id="274" r:id="rId13"/>
    <p:sldId id="262" r:id="rId14"/>
    <p:sldId id="283" r:id="rId15"/>
    <p:sldId id="263" r:id="rId16"/>
    <p:sldId id="276" r:id="rId17"/>
    <p:sldId id="264" r:id="rId18"/>
    <p:sldId id="291" r:id="rId19"/>
    <p:sldId id="290" r:id="rId20"/>
    <p:sldId id="286" r:id="rId21"/>
    <p:sldId id="285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39" autoAdjust="0"/>
    <p:restoredTop sz="94011" autoAdjust="0"/>
  </p:normalViewPr>
  <p:slideViewPr>
    <p:cSldViewPr>
      <p:cViewPr varScale="1">
        <p:scale>
          <a:sx n="73" d="100"/>
          <a:sy n="73" d="100"/>
        </p:scale>
        <p:origin x="-12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93F7C-E353-483A-B9DD-D0B51E3AA87B}" type="datetimeFigureOut">
              <a:rPr lang="en-US" smtClean="0"/>
              <a:t>1/1/2012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4D89-C6F0-433F-AAD3-81C82D41E8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1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4D89-C6F0-433F-AAD3-81C82D41E8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306C4-B435-4EEF-A387-FE4113CA9F2F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738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48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08720"/>
            <a:ext cx="8928992" cy="504056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1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167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08720"/>
            <a:ext cx="8928992" cy="504056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108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08720"/>
            <a:ext cx="8928992" cy="504056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05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08720"/>
            <a:ext cx="8928992" cy="504056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16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49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03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28/09/2011</a:t>
            </a:r>
            <a:endParaRPr lang="es-E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6525344"/>
            <a:ext cx="4752528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1738064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E4A27F9F-EADA-4C4F-AC2B-1A35CA9F4CE2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908720"/>
            <a:ext cx="914400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908720"/>
            <a:ext cx="892899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604448" y="6526857"/>
            <a:ext cx="53759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/ 20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060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gif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pPr algn="ctr"/>
            <a:r>
              <a:rPr lang="es-ES" sz="4400" dirty="0" smtClean="0"/>
              <a:t>Plataforma de inversión bursátil con fines de investigación</a:t>
            </a:r>
            <a:endParaRPr lang="es-E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2487"/>
            <a:ext cx="6400800" cy="766936"/>
          </a:xfrm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Adquisición de datos, creación y simulación de estrategias, optimización de parámetros y generación de resultados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539752" y="3992860"/>
            <a:ext cx="4064496" cy="804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Realizado por Javier Matos Odut</a:t>
            </a:r>
          </a:p>
          <a:p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Dirigido por Francisco López Valverde</a:t>
            </a:r>
          </a:p>
        </p:txBody>
      </p:sp>
      <p:pic>
        <p:nvPicPr>
          <p:cNvPr id="1026" name="Imagen 5" descr="C:\Users\rafael\Pictures\Logo_Impren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679320"/>
            <a:ext cx="1824179" cy="6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3.bp.blogspot.com/_n6rQujMMyFc/TUcKS5wu14I/AAAAAAAAAEU/0Q3dkfAzLPs/s1600/um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5679320"/>
            <a:ext cx="609047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lcc.uma.es/~cubo/images/logo_lc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21" y="5679320"/>
            <a:ext cx="1175598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03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83" y="1844824"/>
            <a:ext cx="4038600" cy="4038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8198"/>
            <a:ext cx="4038600" cy="4038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Estrategias de trading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s-ES" sz="2000" dirty="0" smtClean="0"/>
              <a:t>Ofrece la clase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AlgoTrader</a:t>
            </a:r>
            <a:r>
              <a:rPr lang="es-ES" sz="2000" dirty="0" smtClean="0"/>
              <a:t> para implementar las estrategias de trading como máquinas</a:t>
            </a:r>
          </a:p>
          <a:p>
            <a:endParaRPr lang="es-ES" sz="2000" dirty="0"/>
          </a:p>
          <a:p>
            <a:r>
              <a:rPr lang="es-ES" sz="2000" dirty="0" smtClean="0"/>
              <a:t>Cada máquina de trading tiene que implementar el método abstracto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computeSignal</a:t>
            </a:r>
            <a:endParaRPr lang="es-ES" sz="2000" dirty="0" smtClean="0"/>
          </a:p>
          <a:p>
            <a:endParaRPr lang="es-ES" sz="2000" dirty="0"/>
          </a:p>
          <a:p>
            <a:r>
              <a:rPr lang="es-ES" sz="2000" dirty="0" smtClean="0"/>
              <a:t>Permite utilizar las máquinas de trading de forma homogénea</a:t>
            </a:r>
          </a:p>
          <a:p>
            <a:endParaRPr lang="es-ES" sz="2000" dirty="0"/>
          </a:p>
          <a:p>
            <a:r>
              <a:rPr lang="es-ES" sz="2000" dirty="0" smtClean="0"/>
              <a:t>Representa a una máquina de trading capaz de invertir en bolsa</a:t>
            </a:r>
            <a:endParaRPr lang="es-E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10</a:t>
            </a:fld>
            <a:endParaRPr lang="es-E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Plataforma de inversión bursátil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1304" y="31335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 compuestas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008" y="14364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Estrategias de trading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-26987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Adquisición de datos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1304" y="48397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Optimización de parámetros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1304" y="65292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Generación de resultados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Estrategias de trading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dirty="0" smtClean="0"/>
              <a:t>Una </a:t>
            </a:r>
            <a:r>
              <a:rPr lang="es-ES" sz="2800" dirty="0"/>
              <a:t>estrategia de trading es un conjunto de reglas que determina cómo se negocia con las acciones de la bolsa</a:t>
            </a:r>
          </a:p>
          <a:p>
            <a:endParaRPr lang="es-E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90661"/>
            <a:ext cx="7956376" cy="334665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11</a:t>
            </a:fld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Plataforma de inversión bursátil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1304" y="31335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 compuestas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008" y="14364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Estrategias de trading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-26987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Adquisición de datos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1304" y="48397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Optimización de parámetros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1304" y="65292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Generación de resultados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9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Estrategias de trading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1"/>
            <a:ext cx="8229600" cy="11087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800" dirty="0" smtClean="0"/>
              <a:t>Se implementaron un total de 24 estrategias de trading para comenzar a utilizar la plataforma</a:t>
            </a:r>
            <a:endParaRPr lang="es-E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7240" y="2852936"/>
            <a:ext cx="3600400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err="1" smtClean="0"/>
              <a:t>AverageDirectionalIndex</a:t>
            </a:r>
            <a:endParaRPr lang="es-ES" sz="1400" dirty="0" smtClean="0"/>
          </a:p>
          <a:p>
            <a:r>
              <a:rPr lang="es-ES" sz="1400" dirty="0" err="1" smtClean="0"/>
              <a:t>BollingerBands</a:t>
            </a:r>
            <a:endParaRPr lang="es-ES" sz="1400" dirty="0" smtClean="0"/>
          </a:p>
          <a:p>
            <a:r>
              <a:rPr lang="es-ES" sz="1400" dirty="0" err="1" smtClean="0"/>
              <a:t>DoNothing</a:t>
            </a:r>
            <a:endParaRPr lang="es-ES" sz="1400" dirty="0" smtClean="0"/>
          </a:p>
          <a:p>
            <a:r>
              <a:rPr lang="es-ES" sz="1400" dirty="0" err="1" smtClean="0"/>
              <a:t>FakeOptimum</a:t>
            </a:r>
            <a:endParaRPr lang="es-ES" sz="1400" dirty="0" smtClean="0"/>
          </a:p>
          <a:p>
            <a:r>
              <a:rPr lang="es-ES" sz="1400" dirty="0" err="1" smtClean="0"/>
              <a:t>LastN</a:t>
            </a:r>
            <a:endParaRPr lang="es-ES" sz="1400" dirty="0" smtClean="0"/>
          </a:p>
          <a:p>
            <a:r>
              <a:rPr lang="es-ES" sz="1400" dirty="0" err="1" smtClean="0"/>
              <a:t>LastNRatio</a:t>
            </a:r>
            <a:endParaRPr lang="es-ES" sz="1400" dirty="0" smtClean="0"/>
          </a:p>
          <a:p>
            <a:r>
              <a:rPr lang="es-ES" sz="1400" dirty="0" err="1" smtClean="0"/>
              <a:t>LastNTrends</a:t>
            </a:r>
            <a:endParaRPr lang="es-ES" sz="1400" dirty="0" smtClean="0"/>
          </a:p>
          <a:p>
            <a:r>
              <a:rPr lang="es-ES" sz="1400" dirty="0" err="1" smtClean="0"/>
              <a:t>LastNTrendsWeighted</a:t>
            </a:r>
            <a:endParaRPr lang="es-ES" sz="1400" dirty="0" smtClean="0"/>
          </a:p>
          <a:p>
            <a:r>
              <a:rPr lang="es-ES" sz="1400" dirty="0" err="1" smtClean="0"/>
              <a:t>LastNWeighted</a:t>
            </a:r>
            <a:endParaRPr lang="es-ES" sz="1400" dirty="0" smtClean="0"/>
          </a:p>
          <a:p>
            <a:r>
              <a:rPr lang="es-ES" sz="1400" dirty="0" err="1" smtClean="0"/>
              <a:t>Momentum</a:t>
            </a:r>
            <a:endParaRPr lang="es-ES" sz="1400" dirty="0" smtClean="0"/>
          </a:p>
          <a:p>
            <a:r>
              <a:rPr lang="es-ES" sz="1400" dirty="0" err="1" smtClean="0"/>
              <a:t>MomentumCrossing</a:t>
            </a:r>
            <a:endParaRPr lang="es-ES" sz="1400" dirty="0" smtClean="0"/>
          </a:p>
          <a:p>
            <a:r>
              <a:rPr lang="es-ES" sz="1400" dirty="0" err="1" smtClean="0"/>
              <a:t>MovingAverage</a:t>
            </a:r>
            <a:endParaRPr lang="es-ES" sz="1400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788024" y="2852936"/>
            <a:ext cx="3600400" cy="32403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 err="1" smtClean="0"/>
              <a:t>MovingAverageConvergenceDivergence</a:t>
            </a:r>
            <a:endParaRPr lang="es-ES" sz="1400" dirty="0" smtClean="0"/>
          </a:p>
          <a:p>
            <a:r>
              <a:rPr lang="es-ES" sz="1400" dirty="0" err="1" smtClean="0"/>
              <a:t>MovingAverageDisplaced</a:t>
            </a:r>
            <a:endParaRPr lang="es-ES" sz="1400" dirty="0" smtClean="0"/>
          </a:p>
          <a:p>
            <a:r>
              <a:rPr lang="es-ES" sz="1400" dirty="0" err="1" smtClean="0"/>
              <a:t>MovingAveragesCrossing</a:t>
            </a:r>
            <a:endParaRPr lang="es-ES" sz="1400" dirty="0" smtClean="0"/>
          </a:p>
          <a:p>
            <a:r>
              <a:rPr lang="es-ES" sz="1400" dirty="0" err="1" smtClean="0"/>
              <a:t>MovingAveragesCrossingThreshold</a:t>
            </a:r>
            <a:endParaRPr lang="es-ES" sz="1400" dirty="0" smtClean="0"/>
          </a:p>
          <a:p>
            <a:r>
              <a:rPr lang="es-ES" sz="1400" dirty="0" err="1" smtClean="0"/>
              <a:t>MovingAverageThreshold</a:t>
            </a:r>
            <a:endParaRPr lang="es-ES" sz="1400" dirty="0" smtClean="0"/>
          </a:p>
          <a:p>
            <a:r>
              <a:rPr lang="es-ES" sz="1400" dirty="0" err="1" smtClean="0"/>
              <a:t>Random</a:t>
            </a:r>
            <a:endParaRPr lang="es-ES" sz="1400" dirty="0" smtClean="0"/>
          </a:p>
          <a:p>
            <a:r>
              <a:rPr lang="es-ES" sz="1400" dirty="0" err="1" smtClean="0"/>
              <a:t>RelativeStrengthIndex</a:t>
            </a:r>
            <a:endParaRPr lang="es-ES" sz="1400" dirty="0" smtClean="0"/>
          </a:p>
          <a:p>
            <a:r>
              <a:rPr lang="es-ES" sz="1400" dirty="0" err="1" smtClean="0"/>
              <a:t>RelativeStrengthIndexCrossing</a:t>
            </a:r>
            <a:endParaRPr lang="es-ES" sz="1400" dirty="0" smtClean="0"/>
          </a:p>
          <a:p>
            <a:r>
              <a:rPr lang="es-ES" sz="1400" dirty="0" err="1" smtClean="0"/>
              <a:t>Stochastic</a:t>
            </a:r>
            <a:endParaRPr lang="es-ES" sz="1400" dirty="0" smtClean="0"/>
          </a:p>
          <a:p>
            <a:r>
              <a:rPr lang="es-ES" sz="1400" dirty="0" err="1" smtClean="0"/>
              <a:t>StochasticCrossing</a:t>
            </a:r>
            <a:endParaRPr lang="es-ES" sz="1400" dirty="0" smtClean="0"/>
          </a:p>
          <a:p>
            <a:r>
              <a:rPr lang="es-ES" sz="1400" dirty="0" err="1" smtClean="0"/>
              <a:t>StochasticStateMachine</a:t>
            </a:r>
            <a:endParaRPr lang="es-ES" sz="1400" dirty="0" smtClean="0"/>
          </a:p>
          <a:p>
            <a:r>
              <a:rPr lang="es-ES" sz="1400" dirty="0" err="1" smtClean="0"/>
              <a:t>ThreeMovingAverages</a:t>
            </a:r>
            <a:endParaRPr lang="es-ES" sz="1400" dirty="0" smtClean="0"/>
          </a:p>
          <a:p>
            <a:endParaRPr lang="es-E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12</a:t>
            </a:fld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Plataforma de inversión bursátil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1304" y="31335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 compuestas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008" y="14364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Estrategias de trading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-26987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Adquisición de datos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1304" y="48397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Optimización de parámetros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1304" y="65292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Generación de resultados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2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70" y="1842443"/>
            <a:ext cx="4038600" cy="4038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38672"/>
            <a:ext cx="4038600" cy="4038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Estrategias de trading compuestas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s-ES" sz="2000" dirty="0" smtClean="0"/>
              <a:t>Combinan estrategias de trading para producir nuevas estrategias</a:t>
            </a:r>
          </a:p>
          <a:p>
            <a:endParaRPr lang="es-ES" sz="2000" dirty="0" smtClean="0"/>
          </a:p>
          <a:p>
            <a:r>
              <a:rPr lang="es-ES" sz="2000" dirty="0" smtClean="0"/>
              <a:t>El objetivo de la combinación es el de reducir las debilidades y aumentar las fortalezas</a:t>
            </a:r>
          </a:p>
          <a:p>
            <a:endParaRPr lang="es-ES" sz="2000" dirty="0"/>
          </a:p>
          <a:p>
            <a:r>
              <a:rPr lang="es-ES" sz="2000" dirty="0" smtClean="0"/>
              <a:t>También se mejora la adaptación de la estrategia a los cambios de situación en el mercado</a:t>
            </a:r>
          </a:p>
          <a:p>
            <a:endParaRPr lang="es-ES" sz="2000" dirty="0"/>
          </a:p>
          <a:p>
            <a:r>
              <a:rPr lang="es-ES" sz="2000" dirty="0" smtClean="0"/>
              <a:t>La composición es recursiva y admite varios niveles</a:t>
            </a:r>
            <a:endParaRPr lang="es-E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13</a:t>
            </a:fld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Plataforma de inversión bursátil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1304" y="31335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Estrategias de trading compuestas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4008" y="14364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-26987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Adquisición de datos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1304" y="48397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Optimización de parámetros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1304" y="65292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Generación de resultados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Estrategias de trading compuestas</a:t>
            </a:r>
            <a:endParaRPr lang="es-E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/>
          <a:lstStyle/>
          <a:p>
            <a:pPr algn="ctr"/>
            <a:r>
              <a:rPr lang="es-ES" dirty="0" smtClean="0"/>
              <a:t>Tipos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951288"/>
          </a:xfrm>
        </p:spPr>
        <p:txBody>
          <a:bodyPr anchor="t">
            <a:normAutofit/>
          </a:bodyPr>
          <a:lstStyle/>
          <a:p>
            <a:r>
              <a:rPr lang="es-ES" sz="2000" dirty="0" smtClean="0"/>
              <a:t>Reducen debilidades y potencian fortalezas</a:t>
            </a:r>
          </a:p>
          <a:p>
            <a:pPr lvl="1"/>
            <a:r>
              <a:rPr lang="es-ES" sz="1800" dirty="0" smtClean="0"/>
              <a:t>Intersección</a:t>
            </a:r>
          </a:p>
          <a:p>
            <a:pPr lvl="1"/>
            <a:r>
              <a:rPr lang="es-ES" sz="1800" dirty="0" smtClean="0"/>
              <a:t>Intersección elitista</a:t>
            </a:r>
          </a:p>
          <a:p>
            <a:pPr lvl="1"/>
            <a:r>
              <a:rPr lang="es-ES" sz="1800" dirty="0" smtClean="0"/>
              <a:t>Votación</a:t>
            </a:r>
          </a:p>
          <a:p>
            <a:pPr marL="457200" lvl="1" indent="0">
              <a:buNone/>
            </a:pPr>
            <a:endParaRPr lang="es-ES" sz="1800" dirty="0" smtClean="0"/>
          </a:p>
          <a:p>
            <a:r>
              <a:rPr lang="es-ES" sz="2000" dirty="0" smtClean="0"/>
              <a:t>Se adapta a la situación del mercado</a:t>
            </a:r>
          </a:p>
          <a:p>
            <a:pPr lvl="1"/>
            <a:r>
              <a:rPr lang="es-ES" sz="1800" dirty="0" smtClean="0"/>
              <a:t>Fragmentación</a:t>
            </a:r>
            <a:endParaRPr lang="es-ES" sz="1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/>
          <a:lstStyle/>
          <a:p>
            <a:pPr algn="ctr"/>
            <a:r>
              <a:rPr lang="es-ES" dirty="0" smtClean="0"/>
              <a:t>Composiciones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14</a:t>
            </a:fld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Plataforma de inversión bursátil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1304" y="31335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Estrategias de trading compuestas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14364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-26987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Adquisición de datos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1304" y="48397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Optimización de parámetros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1304" y="65292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Generación de resultados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95128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Admiten composiciones en jerarquías de múltiples niveles</a:t>
            </a:r>
            <a:endParaRPr lang="en-US" sz="2000" dirty="0"/>
          </a:p>
        </p:txBody>
      </p:sp>
      <p:pic>
        <p:nvPicPr>
          <p:cNvPr id="23" name="Content Placeholder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343854"/>
            <a:ext cx="4041775" cy="19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83" y="1844824"/>
            <a:ext cx="4038600" cy="4038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8198"/>
            <a:ext cx="4038600" cy="4038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Optimización de parámetros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Mecanismo de optimización que calcula los valores óptimos de los parámetros de las máquinas</a:t>
            </a:r>
          </a:p>
          <a:p>
            <a:endParaRPr lang="es-ES" sz="2000" dirty="0"/>
          </a:p>
          <a:p>
            <a:r>
              <a:rPr lang="es-ES" sz="2000" dirty="0" smtClean="0"/>
              <a:t>Define múltiples funciones de evaluación para mejorar las máquinas según cierto criterio</a:t>
            </a:r>
          </a:p>
          <a:p>
            <a:endParaRPr lang="es-ES" sz="2000" dirty="0"/>
          </a:p>
          <a:p>
            <a:r>
              <a:rPr lang="es-ES" sz="2000" dirty="0" smtClean="0"/>
              <a:t>Implementa varios algoritmos de optimización</a:t>
            </a:r>
          </a:p>
          <a:p>
            <a:pPr lvl="1"/>
            <a:r>
              <a:rPr lang="es-ES" sz="1600" dirty="0" smtClean="0"/>
              <a:t>Búsqueda aleatoria</a:t>
            </a:r>
          </a:p>
          <a:p>
            <a:pPr lvl="1"/>
            <a:r>
              <a:rPr lang="es-ES" sz="1600" dirty="0" smtClean="0"/>
              <a:t>Método enumerativo</a:t>
            </a:r>
          </a:p>
          <a:p>
            <a:pPr lvl="1"/>
            <a:r>
              <a:rPr lang="es-ES" sz="1600" dirty="0" smtClean="0"/>
              <a:t>Algoritmo genético paralelo distribuido en islas</a:t>
            </a:r>
          </a:p>
          <a:p>
            <a:pPr lvl="1"/>
            <a:endParaRPr lang="es-E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15</a:t>
            </a:fld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Plataforma de inversión bursátil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1304" y="31335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 compuestas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008" y="14364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-26987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Adquisición de datos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1304" y="48397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Optimización de parámetros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1304" y="65292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Generación de resultados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Optimización de parámetros</a:t>
            </a:r>
            <a:endParaRPr lang="es-E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131840" y="1772816"/>
            <a:ext cx="0" cy="42484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796136" y="1772816"/>
            <a:ext cx="0" cy="42484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27584" y="2383471"/>
            <a:ext cx="1872208" cy="422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bestRun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2959535"/>
            <a:ext cx="1872208" cy="422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worstRun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827584" y="3535599"/>
            <a:ext cx="1872208" cy="422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profitLoss</a:t>
            </a:r>
            <a:endParaRPr lang="en-US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827584" y="4111663"/>
            <a:ext cx="1872208" cy="422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loss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827584" y="5182453"/>
            <a:ext cx="1872208" cy="422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minProfitLossExpected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47564" y="16288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Evaluación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3563888" y="2374142"/>
            <a:ext cx="1872208" cy="422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min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563888" y="2950206"/>
            <a:ext cx="1872208" cy="4227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max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383868" y="16288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Selección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6156176" y="2374142"/>
            <a:ext cx="1872208" cy="4227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exhaustive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6156176" y="2950206"/>
            <a:ext cx="1872208" cy="4227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exhaustiveSequential</a:t>
            </a:r>
            <a:endParaRPr lang="en-US" sz="1400" dirty="0"/>
          </a:p>
        </p:txBody>
      </p:sp>
      <p:sp>
        <p:nvSpPr>
          <p:cNvPr id="21" name="Rounded Rectangle 20"/>
          <p:cNvSpPr/>
          <p:nvPr/>
        </p:nvSpPr>
        <p:spPr>
          <a:xfrm>
            <a:off x="6156176" y="3558454"/>
            <a:ext cx="1872208" cy="4227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randomSearch</a:t>
            </a:r>
            <a:endParaRPr lang="en-US" sz="1400" dirty="0"/>
          </a:p>
        </p:txBody>
      </p:sp>
      <p:sp>
        <p:nvSpPr>
          <p:cNvPr id="22" name="Rounded Rectangle 21"/>
          <p:cNvSpPr/>
          <p:nvPr/>
        </p:nvSpPr>
        <p:spPr>
          <a:xfrm>
            <a:off x="6156176" y="4149080"/>
            <a:ext cx="1872208" cy="4227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geneticAlgorithm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976156" y="162879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Algoritmos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547664" y="4687590"/>
            <a:ext cx="615553" cy="340799"/>
          </a:xfrm>
          <a:prstGeom prst="rect">
            <a:avLst/>
          </a:prstGeom>
          <a:noFill/>
        </p:spPr>
        <p:txBody>
          <a:bodyPr vert="vert" wrap="none" rtlCol="0" anchor="t">
            <a:spAutoFit/>
          </a:bodyPr>
          <a:lstStyle/>
          <a:p>
            <a:r>
              <a:rPr lang="es-ES" sz="2800" dirty="0" smtClean="0"/>
              <a:t>…</a:t>
            </a:r>
            <a:endParaRPr lang="en-US" sz="2800" dirty="0"/>
          </a:p>
        </p:txBody>
      </p:sp>
      <p:sp>
        <p:nvSpPr>
          <p:cNvPr id="30" name="Right Arrow 29"/>
          <p:cNvSpPr/>
          <p:nvPr/>
        </p:nvSpPr>
        <p:spPr>
          <a:xfrm rot="1843528">
            <a:off x="3183846" y="2802246"/>
            <a:ext cx="792088" cy="295919"/>
          </a:xfrm>
          <a:prstGeom prst="rightArrow">
            <a:avLst>
              <a:gd name="adj1" fmla="val 29476"/>
              <a:gd name="adj2" fmla="val 96061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843528">
            <a:off x="5776134" y="2226182"/>
            <a:ext cx="792088" cy="295919"/>
          </a:xfrm>
          <a:prstGeom prst="rightArrow">
            <a:avLst>
              <a:gd name="adj1" fmla="val 29476"/>
              <a:gd name="adj2" fmla="val 96061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843528">
            <a:off x="444239" y="3394556"/>
            <a:ext cx="792088" cy="295919"/>
          </a:xfrm>
          <a:prstGeom prst="rightArrow">
            <a:avLst>
              <a:gd name="adj1" fmla="val 29476"/>
              <a:gd name="adj2" fmla="val 96061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779912" y="4932147"/>
            <a:ext cx="403244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Halla aquellos valores de los parámetros de la máquina de trading que maximizan el beneficio/pérdida examinando todas las combinaciones posibles</a:t>
            </a:r>
            <a:endParaRPr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s-E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16</a:t>
            </a:fld>
            <a:endParaRPr lang="es-E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Plataforma de inversión bursátil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41304" y="31335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 compuestas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44008" y="14364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4008" y="-26987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Adquisición de datos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41304" y="48397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Optimización de parámetros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641304" y="65292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Generación de resultados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70" y="1842443"/>
            <a:ext cx="4038600" cy="4038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Generación de resultados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s-ES" sz="2000" dirty="0" smtClean="0"/>
              <a:t>Crea gráficos e informes intuitivos para facilitar los estudios</a:t>
            </a:r>
          </a:p>
          <a:p>
            <a:pPr lvl="1"/>
            <a:endParaRPr lang="es-ES" sz="1600" dirty="0" smtClean="0"/>
          </a:p>
          <a:p>
            <a:r>
              <a:rPr lang="es-ES" sz="2000" dirty="0" smtClean="0"/>
              <a:t>Representa espacios de búsqueda para estudiar las características de las máquinas de trading</a:t>
            </a:r>
          </a:p>
          <a:p>
            <a:endParaRPr lang="es-ES" sz="2000" dirty="0" smtClean="0"/>
          </a:p>
          <a:p>
            <a:r>
              <a:rPr lang="es-ES" sz="2000" dirty="0" smtClean="0"/>
              <a:t>Realiza análisis estadísticos sobre el rendimiento de las máquinas</a:t>
            </a:r>
            <a:endParaRPr lang="es-ES" sz="2000" dirty="0"/>
          </a:p>
          <a:p>
            <a:endParaRPr lang="es-ES" sz="2000" dirty="0"/>
          </a:p>
          <a:p>
            <a:r>
              <a:rPr lang="es-ES" sz="2000" dirty="0" smtClean="0"/>
              <a:t>Establece puntos de extensión para incorporar nuevos criterios de medición</a:t>
            </a:r>
            <a:endParaRPr lang="es-E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17</a:t>
            </a:fld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Plataforma de inversión bursátil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1304" y="31335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 compuestas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008" y="14364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-26987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Adquisición de datos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1304" y="48397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Optimización de parámetros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1304" y="65292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Generación de resultados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946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s-ES" sz="2400" dirty="0"/>
              <a:t>Adquisición de </a:t>
            </a:r>
            <a:r>
              <a:rPr lang="es-ES" sz="2400" dirty="0" smtClean="0"/>
              <a:t>datos</a:t>
            </a:r>
          </a:p>
          <a:p>
            <a:endParaRPr lang="es-ES" sz="2400" dirty="0" smtClean="0"/>
          </a:p>
          <a:p>
            <a:r>
              <a:rPr lang="es-ES" sz="2400" dirty="0"/>
              <a:t>Máquinas de </a:t>
            </a:r>
            <a:r>
              <a:rPr lang="es-ES" sz="2400" dirty="0" smtClean="0"/>
              <a:t>trading</a:t>
            </a:r>
          </a:p>
          <a:p>
            <a:endParaRPr lang="en-US" sz="2400" dirty="0"/>
          </a:p>
          <a:p>
            <a:r>
              <a:rPr lang="es-ES" sz="2400" dirty="0"/>
              <a:t>Máquinas de trading </a:t>
            </a:r>
            <a:r>
              <a:rPr lang="es-ES" sz="2400" dirty="0" smtClean="0"/>
              <a:t>compuestas</a:t>
            </a:r>
          </a:p>
          <a:p>
            <a:endParaRPr lang="en-US" sz="2400" dirty="0"/>
          </a:p>
          <a:p>
            <a:r>
              <a:rPr lang="es-ES" sz="2400" dirty="0"/>
              <a:t>Optimización de </a:t>
            </a:r>
            <a:r>
              <a:rPr lang="es-ES" sz="2400" dirty="0" smtClean="0"/>
              <a:t>parámetros</a:t>
            </a:r>
          </a:p>
          <a:p>
            <a:endParaRPr lang="en-US" sz="2400" dirty="0"/>
          </a:p>
          <a:p>
            <a:r>
              <a:rPr lang="es-ES" sz="2400" dirty="0"/>
              <a:t>Generación de </a:t>
            </a:r>
            <a:r>
              <a:rPr lang="es-ES" sz="2400" dirty="0" smtClean="0"/>
              <a:t>resultados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pPr/>
              <a:t>18</a:t>
            </a:fld>
            <a:endParaRPr lang="es-ES" dirty="0"/>
          </a:p>
        </p:txBody>
      </p:sp>
      <p:pic>
        <p:nvPicPr>
          <p:cNvPr id="8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85899"/>
            <a:ext cx="4038600" cy="4154564"/>
          </a:xfrm>
        </p:spPr>
      </p:pic>
      <p:pic>
        <p:nvPicPr>
          <p:cNvPr id="9" name="Content Placeholder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49648"/>
            <a:ext cx="4038600" cy="4227067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4685739" y="1842174"/>
            <a:ext cx="3960440" cy="4323130"/>
            <a:chOff x="4685739" y="1842174"/>
            <a:chExt cx="3960440" cy="4323130"/>
          </a:xfrm>
        </p:grpSpPr>
        <p:sp>
          <p:nvSpPr>
            <p:cNvPr id="10" name="Rectangle 9"/>
            <p:cNvSpPr/>
            <p:nvPr/>
          </p:nvSpPr>
          <p:spPr>
            <a:xfrm>
              <a:off x="4685739" y="1844824"/>
              <a:ext cx="3960440" cy="4320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Content Placeholder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3410" y="3140968"/>
              <a:ext cx="2388180" cy="2860508"/>
            </a:xfrm>
            <a:prstGeom prst="rect">
              <a:avLst/>
            </a:prstGeom>
          </p:spPr>
        </p:pic>
        <p:pic>
          <p:nvPicPr>
            <p:cNvPr id="12" name="Picture 2" descr="D:\Dropbox\PFC\Presentación\Gráficos\Joint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1842174"/>
              <a:ext cx="2226064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D:\Dropbox\PFC\Presentación\Gráficos\Fragmente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1844824"/>
              <a:ext cx="505532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4798020" y="1810685"/>
            <a:ext cx="3960440" cy="4392488"/>
            <a:chOff x="4687441" y="1772816"/>
            <a:chExt cx="3960440" cy="4392488"/>
          </a:xfrm>
        </p:grpSpPr>
        <p:sp>
          <p:nvSpPr>
            <p:cNvPr id="14" name="Rectangle 13"/>
            <p:cNvSpPr/>
            <p:nvPr/>
          </p:nvSpPr>
          <p:spPr>
            <a:xfrm>
              <a:off x="4687441" y="1844824"/>
              <a:ext cx="3960440" cy="4320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Content Placeholder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4496" y="3856782"/>
              <a:ext cx="2886008" cy="2164506"/>
            </a:xfrm>
            <a:prstGeom prst="rect">
              <a:avLst/>
            </a:prstGeom>
          </p:spPr>
        </p:pic>
        <p:pic>
          <p:nvPicPr>
            <p:cNvPr id="16" name="Content Placeholder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568" y="1772816"/>
              <a:ext cx="3585864" cy="2016052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955397" y="1595864"/>
            <a:ext cx="5086480" cy="4818399"/>
            <a:chOff x="4023232" y="1593999"/>
            <a:chExt cx="5086480" cy="4818399"/>
          </a:xfrm>
        </p:grpSpPr>
        <p:sp>
          <p:nvSpPr>
            <p:cNvPr id="17" name="Rectangle 16"/>
            <p:cNvSpPr/>
            <p:nvPr/>
          </p:nvSpPr>
          <p:spPr>
            <a:xfrm>
              <a:off x="4687441" y="1844824"/>
              <a:ext cx="3960440" cy="4320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056" y="1593999"/>
              <a:ext cx="2658112" cy="149445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920" y="4995598"/>
              <a:ext cx="2520000" cy="14168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712" y="3492967"/>
              <a:ext cx="2520000" cy="141680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3232" y="2924824"/>
              <a:ext cx="2520000" cy="141680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Resultados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Plataforma de inversión bursátil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s-ES" sz="2800" dirty="0"/>
              <a:t>Automatiza  todo el proceso de creación de estrategias de </a:t>
            </a:r>
            <a:r>
              <a:rPr lang="es-ES" sz="2800" dirty="0" smtClean="0"/>
              <a:t>trading (alta productividad)</a:t>
            </a:r>
          </a:p>
          <a:p>
            <a:endParaRPr lang="es-ES" sz="2800" dirty="0"/>
          </a:p>
          <a:p>
            <a:r>
              <a:rPr lang="es-ES" sz="2800" dirty="0" smtClean="0"/>
              <a:t>Es una solución integral que permite enfrentar el problema desde cualquier nivel (alto o bajo)</a:t>
            </a:r>
            <a:endParaRPr lang="es-ES" sz="2800" dirty="0"/>
          </a:p>
          <a:p>
            <a:endParaRPr lang="es-ES" sz="2800" dirty="0"/>
          </a:p>
          <a:p>
            <a:r>
              <a:rPr lang="es-ES" sz="2800" dirty="0" smtClean="0"/>
              <a:t>¡Realmente funciona! Es una herramienta de gran utilidad para orientar al inversor o servir de base al investigador en sus estudios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Resultados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Plataforma de inversión bursátil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8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Índice general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 anchor="t">
            <a:noAutofit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Introducción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Plataforma de inversión bursátil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Resultados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Conclusiones y trabajos futuros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2</a:t>
            </a:fld>
            <a:endParaRPr lang="es-E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908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Conclusiones y trabajos futuros</a:t>
            </a:r>
            <a:endParaRPr lang="es-E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 smtClean="0"/>
              <a:t>Conclusiones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sz="2000" dirty="0" smtClean="0"/>
              <a:t>No es una herramienta mágica que genera dinero: sirve para estudiar las estrategias de trading</a:t>
            </a:r>
          </a:p>
          <a:p>
            <a:endParaRPr lang="es-ES" sz="2000" dirty="0"/>
          </a:p>
          <a:p>
            <a:r>
              <a:rPr lang="es-ES" sz="2000" dirty="0" smtClean="0"/>
              <a:t>Ofrece un punto de partida para investigadores e inversores que quieran experimentar sin correr riesgos</a:t>
            </a:r>
          </a:p>
          <a:p>
            <a:endParaRPr lang="es-ES" sz="2000" dirty="0"/>
          </a:p>
          <a:p>
            <a:r>
              <a:rPr lang="es-ES" sz="2000" dirty="0" smtClean="0"/>
              <a:t>Proporciona un nuevo enfoque para resolver el problema de la negociación de acciones</a:t>
            </a: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 smtClean="0"/>
              <a:t>Trabajos futuros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Estudio y comparación de las máquinas de trading incluidas</a:t>
            </a:r>
          </a:p>
          <a:p>
            <a:endParaRPr lang="es-ES" sz="2000" dirty="0"/>
          </a:p>
          <a:p>
            <a:r>
              <a:rPr lang="es-ES" sz="2000" dirty="0" smtClean="0"/>
              <a:t>Implementación de nuevas máquinas basadas en redes neuronales, redes de Bayes…</a:t>
            </a:r>
          </a:p>
          <a:p>
            <a:endParaRPr lang="es-ES" sz="2000" dirty="0"/>
          </a:p>
          <a:p>
            <a:r>
              <a:rPr lang="es-ES" sz="2000" smtClean="0"/>
              <a:t>Utilización de </a:t>
            </a:r>
            <a:r>
              <a:rPr lang="es-ES" sz="2000" dirty="0" smtClean="0"/>
              <a:t>la plataforma para invertir en la bolsa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20</a:t>
            </a:fld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Plataforma de inversión bursátil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Conclusiones y trabajos futuros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62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Gracias por vuestra atención</a:t>
            </a:r>
            <a:endParaRPr lang="en-US" sz="4800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371600" y="3384575"/>
            <a:ext cx="6400800" cy="908521"/>
          </a:xfrm>
        </p:spPr>
        <p:txBody>
          <a:bodyPr>
            <a:normAutofit/>
          </a:bodyPr>
          <a:lstStyle/>
          <a:p>
            <a:r>
              <a:rPr lang="es-E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Comentarios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agen 5" descr="C:\Users\rafael\Pictures\Logo_Impren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679320"/>
            <a:ext cx="1824179" cy="6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3.bp.blogspot.com/_n6rQujMMyFc/TUcKS5wu14I/AAAAAAAAAEU/0Q3dkfAzLPs/s1600/um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5679320"/>
            <a:ext cx="609047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lcc.uma.es/~cubo/images/logo_lc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21" y="5679320"/>
            <a:ext cx="1175598" cy="6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El problema de la negociación de acciones</a:t>
            </a:r>
            <a:endParaRPr lang="es-ES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9821"/>
            <a:ext cx="3682752" cy="2875403"/>
          </a:xfrm>
        </p:spPr>
      </p:pic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709864" y="1600200"/>
            <a:ext cx="4038600" cy="4525963"/>
          </a:xfrm>
        </p:spPr>
        <p:txBody>
          <a:bodyPr anchor="ctr"/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/>
              <a:t>Consiste en la compra y venta de acciones con el objetivo de aprovechar las variaciones en el precio para generar </a:t>
            </a:r>
            <a:r>
              <a:rPr lang="es-ES" dirty="0" smtClean="0"/>
              <a:t>beneficios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3</a:t>
            </a:fld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Plataforma de inversión bursátil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Introducción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1304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Aplicaciones existentes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4008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Motivación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El problema de la negociación de acciones</a:t>
            </a:r>
            <a:endParaRPr lang="en-US" sz="1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953852" y="1916149"/>
            <a:ext cx="1296144" cy="360040"/>
          </a:xfrm>
          <a:prstGeom prst="wedgeRoundRectCallout">
            <a:avLst>
              <a:gd name="adj1" fmla="val -42417"/>
              <a:gd name="adj2" fmla="val 10180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Vendedor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886508" y="5469768"/>
            <a:ext cx="1368152" cy="360040"/>
          </a:xfrm>
          <a:prstGeom prst="wedgeRoundRectCallout">
            <a:avLst>
              <a:gd name="adj1" fmla="val 8173"/>
              <a:gd name="adj2" fmla="val -12923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Comprador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2627784" y="1988157"/>
            <a:ext cx="1226840" cy="576064"/>
          </a:xfrm>
          <a:prstGeom prst="wedgeRoundRectCallout">
            <a:avLst>
              <a:gd name="adj1" fmla="val -51478"/>
              <a:gd name="adj2" fmla="val 1259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Bolsa de valores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El problema de la negociación de acciones</a:t>
            </a:r>
            <a:endParaRPr lang="es-E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457200" y="3573016"/>
            <a:ext cx="4040188" cy="639762"/>
          </a:xfrm>
        </p:spPr>
        <p:txBody>
          <a:bodyPr/>
          <a:lstStyle/>
          <a:p>
            <a:pPr algn="ctr"/>
            <a:r>
              <a:rPr lang="es-ES" dirty="0" smtClean="0"/>
              <a:t>Posición larga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4212778"/>
            <a:ext cx="4040188" cy="197420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Comprar acciones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Aprovechar la subida de precio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Vender acciones</a:t>
            </a:r>
            <a:endParaRPr lang="es-E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645025" y="3573016"/>
            <a:ext cx="4041775" cy="639762"/>
          </a:xfrm>
        </p:spPr>
        <p:txBody>
          <a:bodyPr/>
          <a:lstStyle/>
          <a:p>
            <a:pPr algn="ctr"/>
            <a:r>
              <a:rPr lang="es-ES" dirty="0" smtClean="0"/>
              <a:t>Posición corta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4645025" y="4212778"/>
            <a:ext cx="4041775" cy="197420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Pedir prestadas acciones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Vender acciones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Aprovechar la bajada de precio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Comprar acciones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Reponer acciones prestadas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4</a:t>
            </a:fld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Plataforma de inversión bursátil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Introducción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1304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Aplicaciones existentes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008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Motivación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El problema de la negociación de acciones</a:t>
            </a:r>
            <a:endParaRPr lang="en-US" sz="14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46856" y="1600200"/>
            <a:ext cx="8229600" cy="60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b="0" dirty="0" smtClean="0"/>
              <a:t>Hay dos maneras de “apostar” en la bolsa</a:t>
            </a:r>
            <a:endParaRPr lang="es-ES" sz="2800" b="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44284" y="2420888"/>
            <a:ext cx="2664296" cy="1080120"/>
            <a:chOff x="1144284" y="2420888"/>
            <a:chExt cx="2664296" cy="1080120"/>
          </a:xfrm>
        </p:grpSpPr>
        <p:sp>
          <p:nvSpPr>
            <p:cNvPr id="17" name="Rectangle 16"/>
            <p:cNvSpPr/>
            <p:nvPr/>
          </p:nvSpPr>
          <p:spPr>
            <a:xfrm>
              <a:off x="1144284" y="2420888"/>
              <a:ext cx="2664296" cy="108012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3304524" y="2564904"/>
              <a:ext cx="360040" cy="792088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0308" y="2637782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Se apuesta que el precio sube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92080" y="2420888"/>
            <a:ext cx="2664296" cy="1080120"/>
            <a:chOff x="5292080" y="2420888"/>
            <a:chExt cx="2664296" cy="1080120"/>
          </a:xfrm>
        </p:grpSpPr>
        <p:sp>
          <p:nvSpPr>
            <p:cNvPr id="21" name="Rectangle 20"/>
            <p:cNvSpPr/>
            <p:nvPr/>
          </p:nvSpPr>
          <p:spPr>
            <a:xfrm>
              <a:off x="5292080" y="2420888"/>
              <a:ext cx="2664296" cy="108012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Up Arrow 21"/>
            <p:cNvSpPr/>
            <p:nvPr/>
          </p:nvSpPr>
          <p:spPr>
            <a:xfrm rot="10800000">
              <a:off x="7452320" y="2564904"/>
              <a:ext cx="360040" cy="792088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08104" y="2637782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Se apuesta que el precio baja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41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3" grpId="0" build="p"/>
      <p:bldP spid="15" grpId="0" build="p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457200" y="3717032"/>
            <a:ext cx="4040188" cy="639762"/>
          </a:xfrm>
        </p:spPr>
        <p:txBody>
          <a:bodyPr/>
          <a:lstStyle/>
          <a:p>
            <a:pPr algn="ctr"/>
            <a:r>
              <a:rPr lang="es-ES" dirty="0" smtClean="0"/>
              <a:t>Reto difícil e interesante</a:t>
            </a:r>
            <a:endParaRPr lang="es-E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57200" y="4356794"/>
            <a:ext cx="4040188" cy="20462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 smtClean="0"/>
              <a:t>Pueden usarse herramientas novedosas de las ciencias de la computación: técnicas de aprendizaje, metaheurísticas, redes neuronales…</a:t>
            </a:r>
            <a:endParaRPr lang="es-E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645025" y="3717032"/>
            <a:ext cx="4041775" cy="639762"/>
          </a:xfrm>
        </p:spPr>
        <p:txBody>
          <a:bodyPr/>
          <a:lstStyle/>
          <a:p>
            <a:pPr algn="ctr"/>
            <a:r>
              <a:rPr lang="es-ES" dirty="0" smtClean="0"/>
              <a:t>Grandes beneficios</a:t>
            </a:r>
            <a:endParaRPr lang="es-E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645025" y="4356794"/>
            <a:ext cx="4041775" cy="2046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Ofrece la posibilidad de lograr grandes beneficios si se actúa con acierto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16" y="1556792"/>
            <a:ext cx="1499040" cy="216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556792"/>
            <a:ext cx="2160000" cy="2160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5</a:t>
            </a:fld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Plataforma de inversión bursátil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Introducción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1304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Aplicaciones existentes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4008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Motivación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El problema de la negociación de acciones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Aplicaciones existentes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Herramientas para análisis bursátil</a:t>
            </a:r>
          </a:p>
          <a:p>
            <a:pPr lvl="1"/>
            <a:r>
              <a:rPr lang="es-ES" sz="2000" dirty="0" smtClean="0"/>
              <a:t>QuantLib</a:t>
            </a:r>
          </a:p>
          <a:p>
            <a:pPr lvl="1"/>
            <a:r>
              <a:rPr lang="es-ES" sz="2000" dirty="0" smtClean="0"/>
              <a:t>Hudson</a:t>
            </a:r>
          </a:p>
          <a:p>
            <a:pPr lvl="1"/>
            <a:r>
              <a:rPr lang="es-ES" sz="2000" dirty="0" smtClean="0"/>
              <a:t>MATLAB Financial Toolbox</a:t>
            </a:r>
          </a:p>
          <a:p>
            <a:pPr lvl="1"/>
            <a:r>
              <a:rPr lang="es-ES" sz="2000" dirty="0" smtClean="0"/>
              <a:t>TA Developer</a:t>
            </a:r>
          </a:p>
          <a:p>
            <a:pPr lvl="1"/>
            <a:r>
              <a:rPr lang="es-ES" sz="2000" dirty="0" smtClean="0"/>
              <a:t>TA-Lib</a:t>
            </a:r>
          </a:p>
          <a:p>
            <a:pPr lvl="1"/>
            <a:r>
              <a:rPr lang="es-ES" sz="2000" dirty="0" smtClean="0"/>
              <a:t>Trade-Strategy</a:t>
            </a:r>
          </a:p>
          <a:p>
            <a:pPr lvl="1"/>
            <a:r>
              <a:rPr lang="es-ES" sz="2000" dirty="0" smtClean="0"/>
              <a:t>QuantLib</a:t>
            </a:r>
          </a:p>
          <a:p>
            <a:pPr marL="457200" lvl="1" indent="0">
              <a:buNone/>
            </a:pPr>
            <a:r>
              <a:rPr lang="es-ES" sz="2000" dirty="0" smtClean="0"/>
              <a:t>…</a:t>
            </a:r>
            <a:endParaRPr lang="es-ES" sz="2000" dirty="0"/>
          </a:p>
          <a:p>
            <a:pPr lvl="1"/>
            <a:endParaRPr lang="es-ES" sz="2000" dirty="0" smtClean="0"/>
          </a:p>
          <a:p>
            <a:pPr lvl="1"/>
            <a:endParaRPr lang="es-E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Aplicaciones para invertir en bolsa</a:t>
            </a:r>
          </a:p>
          <a:p>
            <a:pPr lvl="1"/>
            <a:r>
              <a:rPr lang="es-ES" sz="2000" dirty="0" smtClean="0"/>
              <a:t>Amibroker</a:t>
            </a:r>
          </a:p>
          <a:p>
            <a:pPr lvl="1"/>
            <a:r>
              <a:rPr lang="es-ES" sz="2000" dirty="0" smtClean="0"/>
              <a:t>MetaStock</a:t>
            </a:r>
          </a:p>
          <a:p>
            <a:pPr lvl="1"/>
            <a:r>
              <a:rPr lang="es-ES" sz="2000" dirty="0" smtClean="0"/>
              <a:t>MetaTrader</a:t>
            </a:r>
          </a:p>
          <a:p>
            <a:pPr lvl="1"/>
            <a:r>
              <a:rPr lang="es-ES" sz="2000" dirty="0" smtClean="0"/>
              <a:t>MultiCharts</a:t>
            </a:r>
          </a:p>
          <a:p>
            <a:pPr lvl="1"/>
            <a:r>
              <a:rPr lang="es-ES" sz="2000" dirty="0" smtClean="0"/>
              <a:t>NinjaTrader</a:t>
            </a:r>
          </a:p>
          <a:p>
            <a:pPr lvl="1"/>
            <a:r>
              <a:rPr lang="es-ES" sz="2000" dirty="0" smtClean="0"/>
              <a:t>TradeStation</a:t>
            </a:r>
          </a:p>
          <a:p>
            <a:pPr lvl="1"/>
            <a:r>
              <a:rPr lang="es-ES" sz="2000" dirty="0" smtClean="0"/>
              <a:t>VisualChart</a:t>
            </a:r>
          </a:p>
          <a:p>
            <a:pPr marL="457200" lvl="1" indent="0">
              <a:buNone/>
            </a:pPr>
            <a:r>
              <a:rPr lang="es-ES" sz="2000" dirty="0" smtClean="0"/>
              <a:t>…</a:t>
            </a:r>
            <a:endParaRPr lang="es-ES" sz="2000" dirty="0"/>
          </a:p>
          <a:p>
            <a:pPr lvl="1"/>
            <a:endParaRPr lang="es-ES" sz="2000" dirty="0"/>
          </a:p>
        </p:txBody>
      </p:sp>
      <p:sp>
        <p:nvSpPr>
          <p:cNvPr id="7" name="Rectangle 6"/>
          <p:cNvSpPr/>
          <p:nvPr/>
        </p:nvSpPr>
        <p:spPr>
          <a:xfrm>
            <a:off x="755576" y="5373216"/>
            <a:ext cx="3456384" cy="86409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Poca productividad</a:t>
            </a:r>
          </a:p>
          <a:p>
            <a:pPr algn="ctr"/>
            <a:r>
              <a:rPr lang="es-ES" sz="2000" dirty="0" smtClean="0"/>
              <a:t>Programación de bajo nivel</a:t>
            </a:r>
            <a:endParaRPr lang="es-ES" sz="2000" dirty="0"/>
          </a:p>
        </p:txBody>
      </p:sp>
      <p:sp>
        <p:nvSpPr>
          <p:cNvPr id="9" name="Multiply 8"/>
          <p:cNvSpPr/>
          <p:nvPr/>
        </p:nvSpPr>
        <p:spPr>
          <a:xfrm>
            <a:off x="539552" y="620688"/>
            <a:ext cx="3888432" cy="5616624"/>
          </a:xfrm>
          <a:prstGeom prst="mathMultiply">
            <a:avLst>
              <a:gd name="adj1" fmla="val 525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/>
          <p:cNvSpPr/>
          <p:nvPr/>
        </p:nvSpPr>
        <p:spPr>
          <a:xfrm>
            <a:off x="4932040" y="5373216"/>
            <a:ext cx="3456384" cy="86409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smtClean="0"/>
              <a:t>Flexibilidad nula</a:t>
            </a:r>
          </a:p>
          <a:p>
            <a:pPr algn="ctr"/>
            <a:r>
              <a:rPr lang="es-ES" sz="2000" dirty="0" smtClean="0"/>
              <a:t>Diseñadas para otros fines</a:t>
            </a:r>
            <a:endParaRPr lang="es-ES" sz="2000" dirty="0"/>
          </a:p>
        </p:txBody>
      </p:sp>
      <p:sp>
        <p:nvSpPr>
          <p:cNvPr id="11" name="Multiply 10"/>
          <p:cNvSpPr/>
          <p:nvPr/>
        </p:nvSpPr>
        <p:spPr>
          <a:xfrm>
            <a:off x="4716016" y="620688"/>
            <a:ext cx="3888432" cy="5616624"/>
          </a:xfrm>
          <a:prstGeom prst="mathMultiply">
            <a:avLst>
              <a:gd name="adj1" fmla="val 525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6</a:t>
            </a:fld>
            <a:endParaRPr lang="es-E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Plataforma de inversión bursátil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Introducción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304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Aplicaciones existentes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44008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Motivación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4008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 problema de la negociación de </a:t>
            </a:r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acciones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Plataforma de inversión bursátil</a:t>
            </a:r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7</a:t>
            </a:fld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Plataforma de inversión bursátil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1304" y="31335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 compuestas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4008" y="14364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08" y="-26987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Adquisición de datos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1304" y="48397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Optimización de parámetros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304" y="65292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Generación de resultados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s-ES" sz="2000" dirty="0" smtClean="0"/>
              <a:t>Es </a:t>
            </a:r>
            <a:r>
              <a:rPr lang="es-ES" sz="2000" dirty="0"/>
              <a:t>un </a:t>
            </a:r>
            <a:r>
              <a:rPr lang="es-ES" sz="2000" dirty="0" smtClean="0"/>
              <a:t>entorno donde </a:t>
            </a:r>
            <a:r>
              <a:rPr lang="es-ES" sz="2000" dirty="0"/>
              <a:t>inversores e investigadores pueden poner a prueba sus </a:t>
            </a:r>
            <a:r>
              <a:rPr lang="es-ES" sz="2000" dirty="0" smtClean="0"/>
              <a:t>estrategias</a:t>
            </a:r>
          </a:p>
          <a:p>
            <a:endParaRPr lang="es-ES" sz="2000" dirty="0"/>
          </a:p>
          <a:p>
            <a:r>
              <a:rPr lang="es-ES" sz="2000" dirty="0"/>
              <a:t>Cubre todas las fases y procesos que intervienen en la generación de estrategias de </a:t>
            </a:r>
            <a:r>
              <a:rPr lang="es-ES" sz="2000" dirty="0" smtClean="0"/>
              <a:t>trading</a:t>
            </a:r>
          </a:p>
          <a:p>
            <a:endParaRPr lang="es-ES" sz="2000" dirty="0"/>
          </a:p>
          <a:p>
            <a:r>
              <a:rPr lang="es-ES" sz="2000" dirty="0"/>
              <a:t>Define una serie de clases e interfaces para crear, manipular y simular estrategias </a:t>
            </a:r>
            <a:r>
              <a:rPr lang="es-ES" sz="2000"/>
              <a:t>de </a:t>
            </a:r>
            <a:r>
              <a:rPr lang="es-ES" sz="2000" smtClean="0"/>
              <a:t>trading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18688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70" y="1842443"/>
            <a:ext cx="4038600" cy="4038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Adquisición de datos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s-ES" sz="2000" dirty="0" smtClean="0"/>
              <a:t>Ofrece la clase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DataSerie</a:t>
            </a:r>
            <a:r>
              <a:rPr lang="es-ES" sz="2000" dirty="0" smtClean="0"/>
              <a:t> con la que integrar a los proveedores de información bursátil</a:t>
            </a:r>
          </a:p>
          <a:p>
            <a:endParaRPr lang="es-ES" sz="2000" dirty="0"/>
          </a:p>
          <a:p>
            <a:r>
              <a:rPr lang="es-ES" sz="2000" dirty="0" smtClean="0"/>
              <a:t>Para incluir nuevos proveedores hay que  implementar el método abstracto </a:t>
            </a:r>
            <a:r>
              <a:rPr lang="es-ES" sz="2000" b="1" dirty="0" smtClean="0">
                <a:latin typeface="Courier New" pitchFamily="49" charset="0"/>
                <a:cs typeface="Courier New" pitchFamily="49" charset="0"/>
              </a:rPr>
              <a:t>get</a:t>
            </a:r>
          </a:p>
          <a:p>
            <a:endParaRPr lang="es-ES" sz="2000" dirty="0"/>
          </a:p>
          <a:p>
            <a:r>
              <a:rPr lang="es-ES" sz="2000" dirty="0" smtClean="0"/>
              <a:t>Hace posible un tratamiento homogéneo de la información</a:t>
            </a:r>
          </a:p>
          <a:p>
            <a:pPr marL="0" indent="0">
              <a:buNone/>
            </a:pPr>
            <a:endParaRPr lang="es-ES" sz="2000" dirty="0" smtClean="0"/>
          </a:p>
          <a:p>
            <a:r>
              <a:rPr lang="es-ES" sz="2000" dirty="0" smtClean="0"/>
              <a:t>Empaqueta la información que se pasa a las máquinas de trading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8</a:t>
            </a:fld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Plataforma de inversión bursátil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41304" y="31335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 compuestas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4008" y="14364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4008" y="-26987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Adquisición de datos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1304" y="48397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Optimización de parámetros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41304" y="65292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Generación de resultados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dirty="0" smtClean="0"/>
              <a:t>Adquisición de datos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9" y="2753533"/>
            <a:ext cx="1944216" cy="7748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48554"/>
            <a:ext cx="2153766" cy="489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22" y="5589240"/>
            <a:ext cx="1854609" cy="4191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724128" y="1556792"/>
            <a:ext cx="2736304" cy="4824536"/>
            <a:chOff x="5724128" y="1556792"/>
            <a:chExt cx="2736304" cy="4824536"/>
          </a:xfrm>
        </p:grpSpPr>
        <p:sp>
          <p:nvSpPr>
            <p:cNvPr id="27" name="Rounded Rectangle 26"/>
            <p:cNvSpPr/>
            <p:nvPr/>
          </p:nvSpPr>
          <p:spPr>
            <a:xfrm>
              <a:off x="5724128" y="1556792"/>
              <a:ext cx="2736304" cy="4824536"/>
            </a:xfrm>
            <a:prstGeom prst="roundRect">
              <a:avLst>
                <a:gd name="adj" fmla="val 676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8780" y="1772816"/>
              <a:ext cx="1087000" cy="81525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6084168" y="2924944"/>
              <a:ext cx="2016224" cy="432048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tx1"/>
                  </a:solidFill>
                </a:rPr>
                <a:t>GoogleDataSerie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84168" y="4077072"/>
              <a:ext cx="2016224" cy="43204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tx1"/>
                  </a:solidFill>
                </a:rPr>
                <a:t>YahooDataSerie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4168" y="5597591"/>
              <a:ext cx="2016224" cy="402478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tx1"/>
                  </a:solidFill>
                </a:rPr>
                <a:t>VisualChartDataSerie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15817" y="4581128"/>
            <a:ext cx="2376264" cy="1800200"/>
            <a:chOff x="2915817" y="4581128"/>
            <a:chExt cx="2376264" cy="1800200"/>
          </a:xfrm>
        </p:grpSpPr>
        <p:sp>
          <p:nvSpPr>
            <p:cNvPr id="28" name="Rounded Rectangle 27"/>
            <p:cNvSpPr/>
            <p:nvPr/>
          </p:nvSpPr>
          <p:spPr>
            <a:xfrm>
              <a:off x="2915817" y="4581128"/>
              <a:ext cx="2376264" cy="1800200"/>
            </a:xfrm>
            <a:prstGeom prst="roundRect">
              <a:avLst>
                <a:gd name="adj" fmla="val 1102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633" y="4719723"/>
              <a:ext cx="728629" cy="728629"/>
            </a:xfrm>
            <a:prstGeom prst="rect">
              <a:avLst/>
            </a:prstGeom>
          </p:spPr>
        </p:pic>
        <p:sp>
          <p:nvSpPr>
            <p:cNvPr id="29" name="Rounded Rectangle 28"/>
            <p:cNvSpPr/>
            <p:nvPr/>
          </p:nvSpPr>
          <p:spPr>
            <a:xfrm>
              <a:off x="3037203" y="5597591"/>
              <a:ext cx="2133491" cy="402478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600" dirty="0" smtClean="0">
                  <a:solidFill>
                    <a:schemeClr val="tx1"/>
                  </a:solidFill>
                </a:rPr>
                <a:t>VisualChartConnector</a:t>
              </a:r>
              <a:endParaRPr lang="es-E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Arrow Connector 30"/>
          <p:cNvCxnSpPr>
            <a:stCxn id="7" idx="1"/>
          </p:cNvCxnSpPr>
          <p:nvPr/>
        </p:nvCxnSpPr>
        <p:spPr>
          <a:xfrm flipH="1" flipV="1">
            <a:off x="2621310" y="3140967"/>
            <a:ext cx="3462858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</p:cNvCxnSpPr>
          <p:nvPr/>
        </p:nvCxnSpPr>
        <p:spPr>
          <a:xfrm flipH="1">
            <a:off x="2621310" y="4293096"/>
            <a:ext cx="3462858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1"/>
            <a:endCxn id="29" idx="3"/>
          </p:cNvCxnSpPr>
          <p:nvPr/>
        </p:nvCxnSpPr>
        <p:spPr>
          <a:xfrm flipH="1">
            <a:off x="5170694" y="5798830"/>
            <a:ext cx="9134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1"/>
          </p:cNvCxnSpPr>
          <p:nvPr/>
        </p:nvCxnSpPr>
        <p:spPr>
          <a:xfrm flipH="1">
            <a:off x="2621310" y="5798830"/>
            <a:ext cx="41589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inversión bursátil con fines de investigación</a:t>
            </a:r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7A1B-97E8-454F-ADD1-7C33685326CA}" type="slidenum">
              <a:rPr lang="es-ES" smtClean="0"/>
              <a:t>9</a:t>
            </a:fld>
            <a:endParaRPr lang="es-E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28/09/2011</a:t>
            </a:r>
            <a:endParaRPr lang="es-E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40542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Resultados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04" y="203966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/>
              <a:t>Plataforma de inversión bursátil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704" y="1588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Introducción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07804"/>
            <a:ext cx="449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Conclusiones y trabajos futuros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1304" y="31335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 compuestas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44008" y="143641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Estrategias de trading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44008" y="-26987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Adquisición de datos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41304" y="48397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Optimización de parámetros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41304" y="652929"/>
            <a:ext cx="449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Generación de resultados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2032</TotalTime>
  <Words>1384</Words>
  <Application>Microsoft Office PowerPoint</Application>
  <PresentationFormat>On-screen Show (4:3)</PresentationFormat>
  <Paragraphs>392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Plataforma de inversión bursátil con fines de investigación</vt:lpstr>
      <vt:lpstr>Índice general</vt:lpstr>
      <vt:lpstr>El problema de la negociación de acciones</vt:lpstr>
      <vt:lpstr>El problema de la negociación de acciones</vt:lpstr>
      <vt:lpstr>Motivación</vt:lpstr>
      <vt:lpstr>Aplicaciones existentes</vt:lpstr>
      <vt:lpstr>Plataforma de inversión bursátil</vt:lpstr>
      <vt:lpstr>Adquisición de datos</vt:lpstr>
      <vt:lpstr>Adquisición de datos</vt:lpstr>
      <vt:lpstr>Estrategias de trading</vt:lpstr>
      <vt:lpstr>Estrategias de trading</vt:lpstr>
      <vt:lpstr>Estrategias de trading</vt:lpstr>
      <vt:lpstr>Estrategias de trading compuestas</vt:lpstr>
      <vt:lpstr>Estrategias de trading compuestas</vt:lpstr>
      <vt:lpstr>Optimización de parámetros</vt:lpstr>
      <vt:lpstr>Optimización de parámetros</vt:lpstr>
      <vt:lpstr>Generación de resultados</vt:lpstr>
      <vt:lpstr>Resultados</vt:lpstr>
      <vt:lpstr>Resultados</vt:lpstr>
      <vt:lpstr>Conclusiones y trabajos futuros</vt:lpstr>
      <vt:lpstr>Gracias por vuestra atención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x1fa47</dc:creator>
  <cp:lastModifiedBy>x1fa47</cp:lastModifiedBy>
  <cp:revision>576</cp:revision>
  <dcterms:created xsi:type="dcterms:W3CDTF">2011-09-24T16:21:12Z</dcterms:created>
  <dcterms:modified xsi:type="dcterms:W3CDTF">2012-01-01T21:29:27Z</dcterms:modified>
</cp:coreProperties>
</file>