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3"/>
  </p:notesMasterIdLst>
  <p:sldIdLst>
    <p:sldId id="306" r:id="rId2"/>
    <p:sldId id="354" r:id="rId3"/>
    <p:sldId id="353" r:id="rId4"/>
    <p:sldId id="356" r:id="rId5"/>
    <p:sldId id="357" r:id="rId6"/>
    <p:sldId id="358" r:id="rId7"/>
    <p:sldId id="359" r:id="rId8"/>
    <p:sldId id="361" r:id="rId9"/>
    <p:sldId id="360" r:id="rId10"/>
    <p:sldId id="362" r:id="rId11"/>
    <p:sldId id="363" r:id="rId1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7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FAE521-0746-45DB-9969-AE0DC835EB83}" type="datetimeFigureOut">
              <a:rPr lang="es-ES" smtClean="0"/>
              <a:t>18/05/2016</a:t>
            </a:fld>
            <a:endParaRPr lang="es-E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4FAAE4-E255-4162-9894-3CB6C406BD15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67190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B8ED0-8C76-4CD8-898A-1BF3337F6BC6}" type="datetime1">
              <a:rPr lang="en-US" smtClean="0">
                <a:solidFill>
                  <a:prstClr val="black"/>
                </a:solidFill>
              </a:rPr>
              <a:pPr/>
              <a:t>18-May-16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E5392-145F-4BE9-BAEC-F2ACFF79A1DE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7926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66139-DE47-4D4B-AC99-580E402CF208}" type="datetime1">
              <a:rPr lang="en-US" smtClean="0">
                <a:solidFill>
                  <a:prstClr val="black"/>
                </a:solidFill>
              </a:rPr>
              <a:pPr/>
              <a:t>18-May-16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E5392-145F-4BE9-BAEC-F2ACFF79A1DE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6912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3F1EA-C053-4581-8DC2-BB19BF7009BE}" type="datetime1">
              <a:rPr lang="en-US" smtClean="0">
                <a:solidFill>
                  <a:prstClr val="black"/>
                </a:solidFill>
              </a:rPr>
              <a:pPr/>
              <a:t>18-May-16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E5392-145F-4BE9-BAEC-F2ACFF79A1DE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89197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r>
              <a:rPr lang="en-US" sz="8000" dirty="0">
                <a:solidFill>
                  <a:prstClr val="black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8000" dirty="0">
                <a:solidFill>
                  <a:prstClr val="black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05708-8287-4B9C-B56B-88249C2EF0A8}" type="datetime1">
              <a:rPr lang="en-US" smtClean="0">
                <a:solidFill>
                  <a:prstClr val="black"/>
                </a:solidFill>
              </a:rPr>
              <a:pPr/>
              <a:t>18-May-16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E5392-145F-4BE9-BAEC-F2ACFF79A1DE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81042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3B7F6-AC87-43FC-9D87-E6E507038540}" type="datetime1">
              <a:rPr lang="en-US" smtClean="0">
                <a:solidFill>
                  <a:prstClr val="black"/>
                </a:solidFill>
              </a:rPr>
              <a:pPr/>
              <a:t>18-May-16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E5392-145F-4BE9-BAEC-F2ACFF79A1DE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79216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r>
              <a:rPr lang="en-US" sz="8000" dirty="0">
                <a:solidFill>
                  <a:prstClr val="black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8000" dirty="0">
                <a:solidFill>
                  <a:prstClr val="black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2A319-491F-4110-976C-4A00B8892DE7}" type="datetime1">
              <a:rPr lang="en-US" smtClean="0">
                <a:solidFill>
                  <a:prstClr val="black"/>
                </a:solidFill>
              </a:rPr>
              <a:pPr/>
              <a:t>18-May-16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E5392-145F-4BE9-BAEC-F2ACFF79A1DE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84123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D09AC-A3D4-465F-BE90-B4F3066F570D}" type="datetime1">
              <a:rPr lang="en-US" smtClean="0">
                <a:solidFill>
                  <a:prstClr val="black"/>
                </a:solidFill>
              </a:rPr>
              <a:pPr/>
              <a:t>18-May-16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E5392-145F-4BE9-BAEC-F2ACFF79A1DE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38268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23757-C2D1-47CB-A6CC-1CED2DDF20BB}" type="datetime1">
              <a:rPr lang="en-US" smtClean="0">
                <a:solidFill>
                  <a:prstClr val="black"/>
                </a:solidFill>
              </a:rPr>
              <a:pPr/>
              <a:t>18-May-16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E5392-145F-4BE9-BAEC-F2ACFF79A1DE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1681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16FE6-71B3-46F1-95FF-4127F52D2060}" type="datetime1">
              <a:rPr lang="en-US" smtClean="0">
                <a:solidFill>
                  <a:prstClr val="black"/>
                </a:solidFill>
              </a:rPr>
              <a:pPr/>
              <a:t>18-May-16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E5392-145F-4BE9-BAEC-F2ACFF79A1DE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6094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D3AFC-D007-4041-99B6-FCB945BD3AB6}" type="datetime1">
              <a:rPr lang="en-US" smtClean="0">
                <a:solidFill>
                  <a:prstClr val="black"/>
                </a:solidFill>
              </a:rPr>
              <a:pPr/>
              <a:t>18-May-16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457E5392-145F-4BE9-BAEC-F2ACFF79A1DE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7288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F4F72-CD1B-4539-8D27-6159B4F705BF}" type="datetime1">
              <a:rPr lang="en-US" smtClean="0">
                <a:solidFill>
                  <a:prstClr val="black"/>
                </a:solidFill>
              </a:rPr>
              <a:pPr/>
              <a:t>18-May-16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E5392-145F-4BE9-BAEC-F2ACFF79A1DE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6483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743D2-EA24-47C7-8E86-9D91D250BB0C}" type="datetime1">
              <a:rPr lang="en-US" smtClean="0">
                <a:solidFill>
                  <a:prstClr val="black"/>
                </a:solidFill>
              </a:rPr>
              <a:pPr/>
              <a:t>18-May-16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E5392-145F-4BE9-BAEC-F2ACFF79A1DE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2535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7CB16-E3C0-4516-AD6C-D2FC5838B22D}" type="datetime1">
              <a:rPr lang="en-US" smtClean="0">
                <a:solidFill>
                  <a:prstClr val="black"/>
                </a:solidFill>
              </a:rPr>
              <a:pPr/>
              <a:t>18-May-16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E5392-145F-4BE9-BAEC-F2ACFF79A1DE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1928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E4291-F684-4AFB-8CE1-EF79EB496040}" type="datetime1">
              <a:rPr lang="en-US" smtClean="0">
                <a:solidFill>
                  <a:prstClr val="black"/>
                </a:solidFill>
              </a:rPr>
              <a:pPr/>
              <a:t>18-May-16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E5392-145F-4BE9-BAEC-F2ACFF79A1DE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7980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451FC-F697-49BE-9E7B-D3BBD5E92B4B}" type="datetime1">
              <a:rPr lang="en-US" smtClean="0">
                <a:solidFill>
                  <a:prstClr val="black"/>
                </a:solidFill>
              </a:rPr>
              <a:pPr/>
              <a:t>18-May-16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E5392-145F-4BE9-BAEC-F2ACFF79A1DE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642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4C070-77C7-464C-9D4E-EE1B87FFBBFC}" type="datetime1">
              <a:rPr lang="en-US" smtClean="0">
                <a:solidFill>
                  <a:prstClr val="black"/>
                </a:solidFill>
              </a:rPr>
              <a:pPr/>
              <a:t>18-May-16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E5392-145F-4BE9-BAEC-F2ACFF79A1DE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9322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612DE-82A4-406F-A62C-A0CAE4D73871}" type="datetime1">
              <a:rPr lang="en-US" smtClean="0">
                <a:solidFill>
                  <a:prstClr val="black"/>
                </a:solidFill>
              </a:rPr>
              <a:pPr/>
              <a:t>18-May-16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E5392-145F-4BE9-BAEC-F2ACFF79A1DE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9936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E2B52E9-0A74-4613-87E2-3FCA646C93CD}" type="datetime1">
              <a:rPr lang="en-US" smtClean="0">
                <a:solidFill>
                  <a:prstClr val="black"/>
                </a:solidFill>
              </a:rPr>
              <a:pPr/>
              <a:t>18-May-16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57E5392-145F-4BE9-BAEC-F2ACFF79A1DE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4608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38551" y="1380068"/>
            <a:ext cx="4764472" cy="261619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How to develop asynchronously, for real (or not)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Javier Molina</a:t>
            </a:r>
          </a:p>
          <a:p>
            <a:r>
              <a:rPr lang="es-ES" dirty="0" smtClean="0"/>
              <a:t>Software </a:t>
            </a:r>
            <a:r>
              <a:rPr lang="es-ES" dirty="0" err="1" smtClean="0"/>
              <a:t>developer</a:t>
            </a:r>
            <a:endParaRPr lang="en-US" dirty="0" smtClean="0"/>
          </a:p>
          <a:p>
            <a:r>
              <a:rPr lang="en-US" dirty="0" smtClean="0"/>
              <a:t>Technical domain, Praetorians team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4469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731521" y="298621"/>
            <a:ext cx="6771503" cy="1069161"/>
          </a:xfrm>
        </p:spPr>
        <p:txBody>
          <a:bodyPr>
            <a:normAutofit/>
          </a:bodyPr>
          <a:lstStyle/>
          <a:p>
            <a:r>
              <a:rPr lang="en-US" sz="5400" dirty="0" smtClean="0"/>
              <a:t>Some examples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9480434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/>
          <a:lstStyle/>
          <a:p>
            <a:r>
              <a:rPr lang="en-US" dirty="0" smtClean="0"/>
              <a:t>Thanks so much for your attendance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40606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321643" y="685800"/>
            <a:ext cx="6181381" cy="706395"/>
          </a:xfrm>
        </p:spPr>
        <p:txBody>
          <a:bodyPr>
            <a:normAutofit fontScale="90000"/>
          </a:bodyPr>
          <a:lstStyle/>
          <a:p>
            <a:r>
              <a:rPr lang="es-ES" sz="4800" dirty="0" err="1" smtClean="0"/>
              <a:t>Why</a:t>
            </a:r>
            <a:r>
              <a:rPr lang="es-ES" sz="4800" dirty="0" smtClean="0"/>
              <a:t> async </a:t>
            </a:r>
            <a:r>
              <a:rPr lang="es-ES" sz="4800" dirty="0" err="1" smtClean="0"/>
              <a:t>programming</a:t>
            </a:r>
            <a:r>
              <a:rPr lang="es-ES" sz="4800" dirty="0"/>
              <a:t>?</a:t>
            </a:r>
            <a:endParaRPr lang="en-US" sz="48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2358" y="1754961"/>
            <a:ext cx="7680666" cy="4815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488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731521" y="298621"/>
            <a:ext cx="6771503" cy="1069161"/>
          </a:xfrm>
        </p:spPr>
        <p:txBody>
          <a:bodyPr>
            <a:normAutofit/>
          </a:bodyPr>
          <a:lstStyle/>
          <a:p>
            <a:r>
              <a:rPr lang="es-ES" sz="5400" dirty="0" err="1" smtClean="0"/>
              <a:t>Useful</a:t>
            </a:r>
            <a:r>
              <a:rPr lang="es-ES" sz="5400" dirty="0" smtClean="0"/>
              <a:t> </a:t>
            </a:r>
            <a:r>
              <a:rPr lang="es-ES" sz="5400" dirty="0" err="1" smtClean="0"/>
              <a:t>definitions</a:t>
            </a:r>
            <a:endParaRPr lang="en-US" sz="5400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484310" y="1647568"/>
            <a:ext cx="10018713" cy="4574123"/>
          </a:xfrm>
        </p:spPr>
        <p:txBody>
          <a:bodyPr>
            <a:normAutofit fontScale="77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300" dirty="0"/>
              <a:t>Something is </a:t>
            </a:r>
            <a:r>
              <a:rPr lang="en-US" sz="3300" b="1" dirty="0"/>
              <a:t>asynchronous</a:t>
            </a:r>
            <a:r>
              <a:rPr lang="en-US" sz="3300" dirty="0"/>
              <a:t> when you </a:t>
            </a:r>
            <a:r>
              <a:rPr lang="en-US" sz="3300" dirty="0" smtClean="0"/>
              <a:t>don’t </a:t>
            </a:r>
            <a:r>
              <a:rPr lang="en-US" sz="3300" dirty="0"/>
              <a:t>have to stop and wait for it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33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3300" dirty="0"/>
              <a:t>Does not require a multithread environment. For example an IO operation.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33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3300" dirty="0"/>
              <a:t>Multithreading means multiple execution context in the application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33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3300" dirty="0"/>
              <a:t>Parallel computing means that multiple operations are carried out simultaneously.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369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731521" y="298621"/>
            <a:ext cx="6771503" cy="1069161"/>
          </a:xfrm>
        </p:spPr>
        <p:txBody>
          <a:bodyPr>
            <a:normAutofit/>
          </a:bodyPr>
          <a:lstStyle/>
          <a:p>
            <a:r>
              <a:rPr lang="en-US" sz="5400" dirty="0"/>
              <a:t>Key Takeaways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484310" y="1647569"/>
            <a:ext cx="10018713" cy="414363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Async/await</a:t>
            </a:r>
          </a:p>
          <a:p>
            <a:r>
              <a:rPr lang="en-US" sz="3600" dirty="0"/>
              <a:t>What it should returns</a:t>
            </a:r>
            <a:r>
              <a:rPr lang="en-US" sz="3600" dirty="0" smtClean="0"/>
              <a:t>?</a:t>
            </a:r>
            <a:endParaRPr lang="en-US" sz="3600" dirty="0"/>
          </a:p>
          <a:p>
            <a:r>
              <a:rPr lang="es-ES" sz="3600" dirty="0"/>
              <a:t>Control </a:t>
            </a:r>
            <a:r>
              <a:rPr lang="es-ES" sz="3600" dirty="0" err="1"/>
              <a:t>flow</a:t>
            </a:r>
            <a:endParaRPr lang="en-US" sz="3600" dirty="0"/>
          </a:p>
          <a:p>
            <a:r>
              <a:rPr lang="en-US" sz="3600" dirty="0" smtClean="0"/>
              <a:t>Some examples</a:t>
            </a:r>
            <a:endParaRPr lang="en-US" sz="3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6021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731521" y="298621"/>
            <a:ext cx="6771503" cy="1069161"/>
          </a:xfrm>
        </p:spPr>
        <p:txBody>
          <a:bodyPr>
            <a:normAutofit/>
          </a:bodyPr>
          <a:lstStyle/>
          <a:p>
            <a:r>
              <a:rPr lang="en-US" sz="5400" dirty="0"/>
              <a:t>a</a:t>
            </a:r>
            <a:r>
              <a:rPr lang="en-US" sz="5400" dirty="0" smtClean="0"/>
              <a:t>sync/await</a:t>
            </a:r>
            <a:endParaRPr lang="en-US" sz="5400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484310" y="1647569"/>
            <a:ext cx="10018713" cy="4143632"/>
          </a:xfrm>
        </p:spPr>
        <p:txBody>
          <a:bodyPr>
            <a:normAutofit fontScale="40000" lnSpcReduction="20000"/>
          </a:bodyPr>
          <a:lstStyle/>
          <a:p>
            <a:r>
              <a:rPr lang="en-US" sz="5900" dirty="0"/>
              <a:t>Highlights</a:t>
            </a:r>
          </a:p>
          <a:p>
            <a:pPr lvl="1"/>
            <a:r>
              <a:rPr lang="en-US" sz="5100" dirty="0"/>
              <a:t>	Syntax sugar for invoking and chaining Tasks.</a:t>
            </a:r>
          </a:p>
          <a:p>
            <a:endParaRPr lang="en-US" sz="5100" dirty="0"/>
          </a:p>
          <a:p>
            <a:r>
              <a:rPr lang="en-US" sz="5900" dirty="0" smtClean="0"/>
              <a:t>Pros</a:t>
            </a:r>
          </a:p>
          <a:p>
            <a:pPr lvl="1"/>
            <a:r>
              <a:rPr lang="en-US" sz="5100" dirty="0"/>
              <a:t>Easy syntax</a:t>
            </a:r>
          </a:p>
          <a:p>
            <a:pPr lvl="1"/>
            <a:r>
              <a:rPr lang="en-US" sz="5100" dirty="0" smtClean="0"/>
              <a:t>Allows </a:t>
            </a:r>
            <a:r>
              <a:rPr lang="en-US" sz="5100" dirty="0"/>
              <a:t>update UI thread</a:t>
            </a:r>
          </a:p>
          <a:p>
            <a:endParaRPr lang="en-US" sz="5100" dirty="0"/>
          </a:p>
          <a:p>
            <a:r>
              <a:rPr lang="en-US" sz="5900" dirty="0"/>
              <a:t>Cons</a:t>
            </a:r>
          </a:p>
          <a:p>
            <a:r>
              <a:rPr lang="en-US" sz="5100" dirty="0"/>
              <a:t>	More overhead </a:t>
            </a:r>
            <a:r>
              <a:rPr lang="en-US" sz="5100" dirty="0" smtClean="0"/>
              <a:t>than </a:t>
            </a:r>
            <a:r>
              <a:rPr lang="en-US" sz="5100" dirty="0"/>
              <a:t>sync methods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31395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731521" y="298621"/>
            <a:ext cx="6771503" cy="1069161"/>
          </a:xfrm>
        </p:spPr>
        <p:txBody>
          <a:bodyPr>
            <a:normAutofit/>
          </a:bodyPr>
          <a:lstStyle/>
          <a:p>
            <a:r>
              <a:rPr lang="en-US" sz="5400" dirty="0"/>
              <a:t>a</a:t>
            </a:r>
            <a:r>
              <a:rPr lang="en-US" sz="5400" dirty="0" smtClean="0"/>
              <a:t>sync/await</a:t>
            </a:r>
            <a:endParaRPr lang="en-US" sz="5400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649691" y="1647568"/>
            <a:ext cx="10133814" cy="4432721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sz="2800" b="1" dirty="0"/>
              <a:t>What can be accomplished using async and await keywords</a:t>
            </a:r>
          </a:p>
          <a:p>
            <a:pPr marL="0" indent="0" fontAlgn="base">
              <a:buNone/>
            </a:pPr>
            <a:r>
              <a:rPr lang="en-US" sz="2800" dirty="0"/>
              <a:t>1. Writing an asynchronous code with a synchronous code structure.</a:t>
            </a:r>
          </a:p>
          <a:p>
            <a:pPr marL="0" indent="0" fontAlgn="base">
              <a:buNone/>
            </a:pPr>
            <a:r>
              <a:rPr lang="en-US" sz="2800" dirty="0"/>
              <a:t>2. In UI applications, the UI will be responsive during the asynchronous operation and will not be grayed out.</a:t>
            </a:r>
          </a:p>
          <a:p>
            <a:pPr marL="0" indent="0" fontAlgn="base">
              <a:buNone/>
            </a:pPr>
            <a:r>
              <a:rPr lang="en-US" sz="2800" dirty="0"/>
              <a:t>3. Exception handling can be done just similar to a synchronous code.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5514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731521" y="298621"/>
            <a:ext cx="6771503" cy="1069161"/>
          </a:xfrm>
        </p:spPr>
        <p:txBody>
          <a:bodyPr>
            <a:normAutofit/>
          </a:bodyPr>
          <a:lstStyle/>
          <a:p>
            <a:r>
              <a:rPr lang="en-US" sz="5400" dirty="0"/>
              <a:t>a</a:t>
            </a:r>
            <a:r>
              <a:rPr lang="en-US" sz="5400" dirty="0" smtClean="0"/>
              <a:t>sync/await</a:t>
            </a:r>
            <a:endParaRPr lang="en-US" sz="54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9691" y="1482601"/>
            <a:ext cx="5451526" cy="109682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649690" y="2763799"/>
            <a:ext cx="7325053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async</a:t>
            </a:r>
          </a:p>
          <a:p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FF0000"/>
                </a:solidFill>
              </a:rPr>
              <a:t>FALSE </a:t>
            </a:r>
            <a:r>
              <a:rPr lang="en-US" b="1" dirty="0" smtClean="0">
                <a:solidFill>
                  <a:schemeClr val="accent2"/>
                </a:solidFill>
              </a:rPr>
              <a:t>     </a:t>
            </a:r>
            <a:r>
              <a:rPr lang="en-US" dirty="0" smtClean="0"/>
              <a:t>This method is asynchronous.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33CC33"/>
                </a:solidFill>
              </a:rPr>
              <a:t>TRUE 	      </a:t>
            </a:r>
            <a:r>
              <a:rPr lang="en-US" dirty="0" smtClean="0"/>
              <a:t>In this method we’ll call asynchronous methods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649690" y="4425792"/>
            <a:ext cx="946451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await</a:t>
            </a:r>
          </a:p>
          <a:p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FF0000"/>
                </a:solidFill>
              </a:rPr>
              <a:t>FALSE</a:t>
            </a:r>
            <a:r>
              <a:rPr lang="en-US" b="1" dirty="0" smtClean="0">
                <a:solidFill>
                  <a:schemeClr val="accent2"/>
                </a:solidFill>
              </a:rPr>
              <a:t>     </a:t>
            </a:r>
            <a:r>
              <a:rPr lang="en-US" dirty="0" smtClean="0"/>
              <a:t>Program flow will be waiting until the method is completely executed.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33CC33"/>
                </a:solidFill>
              </a:rPr>
              <a:t>TRUE       </a:t>
            </a:r>
            <a:r>
              <a:rPr lang="en-US" dirty="0" smtClean="0"/>
              <a:t>Calling this method will return immediately the control to the caller, 		     when method end, the execution will continue from that </a:t>
            </a:r>
            <a:r>
              <a:rPr lang="en-US" dirty="0" smtClean="0"/>
              <a:t>point.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56079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731521" y="298621"/>
            <a:ext cx="6771503" cy="1069161"/>
          </a:xfrm>
        </p:spPr>
        <p:txBody>
          <a:bodyPr>
            <a:normAutofit/>
          </a:bodyPr>
          <a:lstStyle/>
          <a:p>
            <a:r>
              <a:rPr lang="en-US" sz="5400" dirty="0"/>
              <a:t>What should it returns?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731521" y="1538948"/>
            <a:ext cx="486496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Async methods can return the following types:</a:t>
            </a:r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void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Task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Task&lt;T&gt;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1521" y="3187443"/>
            <a:ext cx="6314546" cy="3251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1274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731521" y="298621"/>
            <a:ext cx="6771503" cy="1069161"/>
          </a:xfrm>
        </p:spPr>
        <p:txBody>
          <a:bodyPr>
            <a:normAutofit/>
          </a:bodyPr>
          <a:lstStyle/>
          <a:p>
            <a:r>
              <a:rPr lang="en-US" sz="5400" dirty="0" smtClean="0"/>
              <a:t>Control flow</a:t>
            </a:r>
            <a:endParaRPr lang="en-US" sz="5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1828" y="1107849"/>
            <a:ext cx="7164975" cy="5443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5946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Unit4">
      <a:dk1>
        <a:sysClr val="windowText" lastClr="000000"/>
      </a:dk1>
      <a:lt1>
        <a:sysClr val="window" lastClr="FFFFFF"/>
      </a:lt1>
      <a:dk2>
        <a:srgbClr val="212121"/>
      </a:dk2>
      <a:lt2>
        <a:srgbClr val="E8E8E8"/>
      </a:lt2>
      <a:accent1>
        <a:srgbClr val="A4C919"/>
      </a:accent1>
      <a:accent2>
        <a:srgbClr val="30ACEC"/>
      </a:accent2>
      <a:accent3>
        <a:srgbClr val="718288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1746</TotalTime>
  <Words>206</Words>
  <Application>Microsoft Office PowerPoint</Application>
  <PresentationFormat>Widescreen</PresentationFormat>
  <Paragraphs>51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Corbel</vt:lpstr>
      <vt:lpstr>Parallax</vt:lpstr>
      <vt:lpstr>How to develop asynchronously, for real (or not) </vt:lpstr>
      <vt:lpstr>Why async programming?</vt:lpstr>
      <vt:lpstr>Useful definitions</vt:lpstr>
      <vt:lpstr>Key Takeaways</vt:lpstr>
      <vt:lpstr>async/await</vt:lpstr>
      <vt:lpstr>async/await</vt:lpstr>
      <vt:lpstr>async/await</vt:lpstr>
      <vt:lpstr>What should it returns?</vt:lpstr>
      <vt:lpstr>Control flow</vt:lpstr>
      <vt:lpstr>Some examples</vt:lpstr>
      <vt:lpstr>Thanks so much for your attendance</vt:lpstr>
    </vt:vector>
  </TitlesOfParts>
  <Company>UNIT4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Hector Francisco Tortosa Martinez</dc:creator>
  <cp:lastModifiedBy>Javier Molina Reyes</cp:lastModifiedBy>
  <cp:revision>14</cp:revision>
  <dcterms:created xsi:type="dcterms:W3CDTF">2015-03-19T07:53:16Z</dcterms:created>
  <dcterms:modified xsi:type="dcterms:W3CDTF">2016-05-18T13:04:22Z</dcterms:modified>
</cp:coreProperties>
</file>