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" y="273600"/>
            <a:ext cx="3758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Opportunity: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168800" y="273600"/>
            <a:ext cx="2685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Estimated Value</a:t>
            </a:r>
            <a:r>
              <a:rPr lang="es"/>
              <a:t>: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24400" y="273600"/>
            <a:ext cx="2533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Estimated Cost: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0200" y="921600"/>
            <a:ext cx="2086200" cy="36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5000" y="699600"/>
            <a:ext cx="17712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Value Proposition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Business Description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Resulting Action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Measure of Success (KPI)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ML initiative cost</a:t>
            </a:r>
            <a:endParaRPr sz="900"/>
          </a:p>
        </p:txBody>
      </p:sp>
      <p:sp>
        <p:nvSpPr>
          <p:cNvPr id="59" name="Google Shape;59;p13"/>
          <p:cNvSpPr/>
          <p:nvPr/>
        </p:nvSpPr>
        <p:spPr>
          <a:xfrm>
            <a:off x="2332800" y="921600"/>
            <a:ext cx="2685600" cy="96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332800" y="2001600"/>
            <a:ext cx="2685600" cy="259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104800" y="921600"/>
            <a:ext cx="1879200" cy="36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070400" y="921600"/>
            <a:ext cx="1879200" cy="36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246400" y="699600"/>
            <a:ext cx="1771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Machine Learning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ML task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Methods of evaluation</a:t>
            </a:r>
            <a:endParaRPr sz="900"/>
          </a:p>
        </p:txBody>
      </p:sp>
      <p:sp>
        <p:nvSpPr>
          <p:cNvPr id="64" name="Google Shape;64;p13"/>
          <p:cNvSpPr txBox="1"/>
          <p:nvPr/>
        </p:nvSpPr>
        <p:spPr>
          <a:xfrm>
            <a:off x="2246400" y="1810200"/>
            <a:ext cx="17712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Data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Sources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Frequency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Legal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History</a:t>
            </a:r>
            <a:endParaRPr sz="900"/>
          </a:p>
        </p:txBody>
      </p:sp>
      <p:sp>
        <p:nvSpPr>
          <p:cNvPr id="65" name="Google Shape;65;p13"/>
          <p:cNvSpPr txBox="1"/>
          <p:nvPr/>
        </p:nvSpPr>
        <p:spPr>
          <a:xfrm>
            <a:off x="3694200" y="2001600"/>
            <a:ext cx="1771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Acceptable Quality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Main Features</a:t>
            </a:r>
            <a:endParaRPr sz="900"/>
          </a:p>
        </p:txBody>
      </p:sp>
      <p:sp>
        <p:nvSpPr>
          <p:cNvPr id="66" name="Google Shape;66;p13"/>
          <p:cNvSpPr txBox="1"/>
          <p:nvPr/>
        </p:nvSpPr>
        <p:spPr>
          <a:xfrm>
            <a:off x="5018400" y="699600"/>
            <a:ext cx="19656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Ranking of models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List of the models and their metric</a:t>
            </a:r>
            <a:endParaRPr sz="900"/>
          </a:p>
        </p:txBody>
      </p:sp>
      <p:sp>
        <p:nvSpPr>
          <p:cNvPr id="67" name="Google Shape;67;p13"/>
          <p:cNvSpPr txBox="1"/>
          <p:nvPr/>
        </p:nvSpPr>
        <p:spPr>
          <a:xfrm>
            <a:off x="6994200" y="699600"/>
            <a:ext cx="17712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Industrialization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Description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Implementation Cost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Maintenance Cost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Model Specific Cost</a:t>
            </a:r>
            <a:endParaRPr sz="900"/>
          </a:p>
        </p:txBody>
      </p:sp>
      <p:sp>
        <p:nvSpPr>
          <p:cNvPr id="68" name="Google Shape;68;p13"/>
          <p:cNvSpPr txBox="1"/>
          <p:nvPr/>
        </p:nvSpPr>
        <p:spPr>
          <a:xfrm>
            <a:off x="7168200" y="4733400"/>
            <a:ext cx="196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Date</a:t>
            </a:r>
            <a:r>
              <a:rPr lang="es"/>
              <a:t>: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362200" y="4733400"/>
            <a:ext cx="196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Iteration</a:t>
            </a:r>
            <a:r>
              <a:rPr lang="es"/>
              <a:t>: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641000" y="4733400"/>
            <a:ext cx="19656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</a:t>
            </a:r>
            <a:r>
              <a:rPr lang="es"/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