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65" r:id="rId2"/>
    <p:sldId id="256" r:id="rId3"/>
    <p:sldId id="257" r:id="rId4"/>
    <p:sldId id="260" r:id="rId5"/>
    <p:sldId id="270" r:id="rId6"/>
    <p:sldId id="267" r:id="rId7"/>
    <p:sldId id="269" r:id="rId8"/>
    <p:sldId id="261" r:id="rId9"/>
    <p:sldId id="271" r:id="rId10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819" autoAdjust="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5D4A46-996B-473B-A1A2-7BCA97A8F7CB}" type="datetimeFigureOut">
              <a:rPr lang="es-CL" smtClean="0"/>
              <a:t>15-09-2015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2885B2-D70D-4F9A-9F3C-BF02EC86A67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5704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 smtClean="0"/>
              <a:t>- características del cliente - objetivos - funcionalidades - requisitos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885B2-D70D-4F9A-9F3C-BF02EC86A673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50927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885B2-D70D-4F9A-9F3C-BF02EC86A673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90373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4375-4F39-4AFF-A213-5B937D148C19}" type="datetimeFigureOut">
              <a:rPr lang="es-CL" smtClean="0"/>
              <a:t>15-09-2015</a:t>
            </a:fld>
            <a:endParaRPr lang="es-C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CC8ABD-09FE-4C47-9F5E-79C71489F58A}" type="slidenum">
              <a:rPr lang="es-CL" smtClean="0"/>
              <a:t>‹Nº›</a:t>
            </a:fld>
            <a:endParaRPr lang="es-C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4375-4F39-4AFF-A213-5B937D148C19}" type="datetimeFigureOut">
              <a:rPr lang="es-CL" smtClean="0"/>
              <a:t>15-09-2015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C8ABD-09FE-4C47-9F5E-79C71489F58A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4375-4F39-4AFF-A213-5B937D148C19}" type="datetimeFigureOut">
              <a:rPr lang="es-CL" smtClean="0"/>
              <a:t>15-09-2015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C8ABD-09FE-4C47-9F5E-79C71489F58A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4375-4F39-4AFF-A213-5B937D148C19}" type="datetimeFigureOut">
              <a:rPr lang="es-CL" smtClean="0"/>
              <a:t>15-09-2015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C8ABD-09FE-4C47-9F5E-79C71489F58A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4375-4F39-4AFF-A213-5B937D148C19}" type="datetimeFigureOut">
              <a:rPr lang="es-CL" smtClean="0"/>
              <a:t>15-09-2015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C8ABD-09FE-4C47-9F5E-79C71489F58A}" type="slidenum">
              <a:rPr lang="es-CL" smtClean="0"/>
              <a:t>‹Nº›</a:t>
            </a:fld>
            <a:endParaRPr lang="es-CL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4375-4F39-4AFF-A213-5B937D148C19}" type="datetimeFigureOut">
              <a:rPr lang="es-CL" smtClean="0"/>
              <a:t>15-09-2015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C8ABD-09FE-4C47-9F5E-79C71489F58A}" type="slidenum">
              <a:rPr lang="es-CL" smtClean="0"/>
              <a:t>‹Nº›</a:t>
            </a:fld>
            <a:endParaRPr lang="es-C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4375-4F39-4AFF-A213-5B937D148C19}" type="datetimeFigureOut">
              <a:rPr lang="es-CL" smtClean="0"/>
              <a:t>15-09-2015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C8ABD-09FE-4C47-9F5E-79C71489F58A}" type="slidenum">
              <a:rPr lang="es-CL" smtClean="0"/>
              <a:t>‹Nº›</a:t>
            </a:fld>
            <a:endParaRPr lang="es-CL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4375-4F39-4AFF-A213-5B937D148C19}" type="datetimeFigureOut">
              <a:rPr lang="es-CL" smtClean="0"/>
              <a:t>15-09-2015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C8ABD-09FE-4C47-9F5E-79C71489F58A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4375-4F39-4AFF-A213-5B937D148C19}" type="datetimeFigureOut">
              <a:rPr lang="es-CL" smtClean="0"/>
              <a:t>15-09-2015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C8ABD-09FE-4C47-9F5E-79C71489F58A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4375-4F39-4AFF-A213-5B937D148C19}" type="datetimeFigureOut">
              <a:rPr lang="es-CL" smtClean="0"/>
              <a:t>15-09-2015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C8ABD-09FE-4C47-9F5E-79C71489F58A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4375-4F39-4AFF-A213-5B937D148C19}" type="datetimeFigureOut">
              <a:rPr lang="es-CL" smtClean="0"/>
              <a:t>15-09-2015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C8ABD-09FE-4C47-9F5E-79C71489F58A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6804375-4F39-4AFF-A213-5B937D148C19}" type="datetimeFigureOut">
              <a:rPr lang="es-CL" smtClean="0"/>
              <a:t>15-09-2015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5CC8ABD-09FE-4C47-9F5E-79C71489F58A}" type="slidenum">
              <a:rPr lang="es-CL" smtClean="0"/>
              <a:t>‹Nº›</a:t>
            </a:fld>
            <a:endParaRPr lang="es-CL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0 Imag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76672"/>
            <a:ext cx="1296144" cy="154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lo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249729"/>
            <a:ext cx="1870122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971600" y="4941168"/>
            <a:ext cx="38122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 smtClean="0"/>
              <a:t>Integrantes:</a:t>
            </a:r>
          </a:p>
          <a:p>
            <a:pPr marL="285750" indent="-285750">
              <a:buFontTx/>
              <a:buChar char="-"/>
            </a:pPr>
            <a:r>
              <a:rPr lang="es-CL" sz="2000" dirty="0" smtClean="0"/>
              <a:t>Javier Castro</a:t>
            </a:r>
          </a:p>
          <a:p>
            <a:pPr marL="285750" indent="-285750">
              <a:buFontTx/>
              <a:buChar char="-"/>
            </a:pPr>
            <a:r>
              <a:rPr lang="es-CL" sz="2000" dirty="0" smtClean="0"/>
              <a:t>Nicolás </a:t>
            </a:r>
            <a:r>
              <a:rPr lang="es-CL" sz="2000" dirty="0" smtClean="0"/>
              <a:t>Jimenez</a:t>
            </a:r>
          </a:p>
          <a:p>
            <a:pPr marL="285750" indent="-285750">
              <a:buFontTx/>
              <a:buChar char="-"/>
            </a:pPr>
            <a:r>
              <a:rPr lang="es-CL" sz="2000" dirty="0" smtClean="0"/>
              <a:t>Roberto </a:t>
            </a:r>
            <a:r>
              <a:rPr lang="es-CL" sz="2000" dirty="0" smtClean="0"/>
              <a:t>Ulloa</a:t>
            </a:r>
            <a:endParaRPr lang="es-CL" sz="2000" dirty="0" smtClean="0"/>
          </a:p>
        </p:txBody>
      </p:sp>
      <p:sp>
        <p:nvSpPr>
          <p:cNvPr id="5" name="4 Rectángulo"/>
          <p:cNvSpPr/>
          <p:nvPr/>
        </p:nvSpPr>
        <p:spPr>
          <a:xfrm>
            <a:off x="2005683" y="3488432"/>
            <a:ext cx="46303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SMIAV Bares </a:t>
            </a:r>
            <a:endParaRPr lang="es-ES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029" name="Picture 5" descr="C:\Users\Lenovo\Documents\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0760" y="332656"/>
            <a:ext cx="2665578" cy="155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5371696" y="5445224"/>
            <a:ext cx="27383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000" dirty="0"/>
              <a:t>Profesor Responsable:</a:t>
            </a:r>
          </a:p>
          <a:p>
            <a:pPr marL="285750" indent="-285750">
              <a:buFontTx/>
              <a:buChar char="-"/>
            </a:pPr>
            <a:r>
              <a:rPr lang="es-CL" sz="2000" dirty="0"/>
              <a:t>Raimundo Vega.</a:t>
            </a:r>
            <a:endParaRPr lang="es-CL" sz="2000" dirty="0"/>
          </a:p>
        </p:txBody>
      </p:sp>
    </p:spTree>
    <p:extLst>
      <p:ext uri="{BB962C8B-B14F-4D97-AF65-F5344CB8AC3E}">
        <p14:creationId xmlns:p14="http://schemas.microsoft.com/office/powerpoint/2010/main" val="374929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227789" y="2132856"/>
            <a:ext cx="3886200" cy="1728192"/>
          </a:xfrm>
        </p:spPr>
        <p:txBody>
          <a:bodyPr>
            <a:noAutofit/>
          </a:bodyPr>
          <a:lstStyle/>
          <a:p>
            <a:r>
              <a:rPr lang="es-CL" sz="2400" dirty="0" smtClean="0"/>
              <a:t>New </a:t>
            </a:r>
            <a:r>
              <a:rPr lang="es-CL" sz="2400" dirty="0"/>
              <a:t>City Bar es un pub con patente de </a:t>
            </a:r>
            <a:r>
              <a:rPr lang="es-CL" sz="2400" dirty="0" err="1"/>
              <a:t>discoteque</a:t>
            </a:r>
            <a:r>
              <a:rPr lang="es-CL" sz="2400" dirty="0"/>
              <a:t> ubicado en calle esmeralda #680 en la ciudad de </a:t>
            </a:r>
            <a:r>
              <a:rPr lang="es-CL" sz="2400" dirty="0" smtClean="0"/>
              <a:t>Valdivia.</a:t>
            </a:r>
            <a:endParaRPr lang="es-CL" sz="2400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48" t="7936" r="13951" b="39018"/>
          <a:stretch/>
        </p:blipFill>
        <p:spPr bwMode="auto">
          <a:xfrm>
            <a:off x="4426803" y="4293096"/>
            <a:ext cx="3919040" cy="2160406"/>
          </a:xfrm>
          <a:prstGeom prst="rect">
            <a:avLst/>
          </a:prstGeom>
          <a:noFill/>
          <a:ln>
            <a:noFill/>
          </a:ln>
          <a:effectLst>
            <a:glow rad="127000">
              <a:schemeClr val="accent1">
                <a:alpha val="6000"/>
              </a:schemeClr>
            </a:glow>
            <a:outerShdw dist="35921" dir="2700000" algn="ctr" rotWithShape="0">
              <a:schemeClr val="bg2">
                <a:alpha val="2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36" t="27462" r="36861" b="31746"/>
          <a:stretch/>
        </p:blipFill>
        <p:spPr bwMode="auto">
          <a:xfrm>
            <a:off x="611560" y="2060848"/>
            <a:ext cx="3062810" cy="2690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1 Título"/>
          <p:cNvSpPr txBox="1">
            <a:spLocks/>
          </p:cNvSpPr>
          <p:nvPr/>
        </p:nvSpPr>
        <p:spPr>
          <a:xfrm>
            <a:off x="323528" y="476672"/>
            <a:ext cx="8229600" cy="7361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s-CL" dirty="0" smtClean="0"/>
              <a:t>Descripción del Cliente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5198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/>
            <a:r>
              <a:rPr lang="es-CL" sz="3200" b="1" i="1" dirty="0" smtClean="0"/>
              <a:t>Organización dentro del local New City Bar</a:t>
            </a:r>
            <a:endParaRPr lang="es-CL" sz="3200" b="1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dirty="0" smtClean="0">
                <a:solidFill>
                  <a:schemeClr val="tx1"/>
                </a:solidFill>
              </a:rPr>
              <a:t>Dueño</a:t>
            </a:r>
          </a:p>
          <a:p>
            <a:r>
              <a:rPr lang="es-CL" dirty="0" smtClean="0">
                <a:solidFill>
                  <a:schemeClr val="tx1"/>
                </a:solidFill>
              </a:rPr>
              <a:t>Jefa(e</a:t>
            </a:r>
            <a:r>
              <a:rPr lang="es-CL" dirty="0">
                <a:solidFill>
                  <a:schemeClr val="tx1"/>
                </a:solidFill>
              </a:rPr>
              <a:t>) de </a:t>
            </a:r>
            <a:r>
              <a:rPr lang="es-CL" dirty="0" smtClean="0">
                <a:solidFill>
                  <a:schemeClr val="tx1"/>
                </a:solidFill>
              </a:rPr>
              <a:t>personal</a:t>
            </a:r>
          </a:p>
          <a:p>
            <a:r>
              <a:rPr lang="es-CL" dirty="0" smtClean="0">
                <a:solidFill>
                  <a:schemeClr val="tx1"/>
                </a:solidFill>
              </a:rPr>
              <a:t>Cajeras</a:t>
            </a:r>
          </a:p>
          <a:p>
            <a:r>
              <a:rPr lang="es-CL" dirty="0" err="1" smtClean="0">
                <a:solidFill>
                  <a:schemeClr val="tx1"/>
                </a:solidFill>
              </a:rPr>
              <a:t>Bartenders</a:t>
            </a:r>
            <a:endParaRPr lang="es-CL" dirty="0" smtClean="0">
              <a:solidFill>
                <a:schemeClr val="tx1"/>
              </a:solidFill>
            </a:endParaRPr>
          </a:p>
          <a:p>
            <a:r>
              <a:rPr lang="es-CL" dirty="0" smtClean="0">
                <a:solidFill>
                  <a:schemeClr val="tx1"/>
                </a:solidFill>
              </a:rPr>
              <a:t>Garzones/as</a:t>
            </a:r>
          </a:p>
          <a:p>
            <a:r>
              <a:rPr lang="es-CL" dirty="0">
                <a:solidFill>
                  <a:schemeClr val="tx1"/>
                </a:solidFill>
              </a:rPr>
              <a:t>Guardias de </a:t>
            </a:r>
            <a:r>
              <a:rPr lang="es-CL" dirty="0" smtClean="0">
                <a:solidFill>
                  <a:schemeClr val="tx1"/>
                </a:solidFill>
              </a:rPr>
              <a:t>Seguridad</a:t>
            </a:r>
          </a:p>
          <a:p>
            <a:r>
              <a:rPr lang="es-CL" dirty="0" smtClean="0">
                <a:solidFill>
                  <a:schemeClr val="tx1"/>
                </a:solidFill>
              </a:rPr>
              <a:t>Copera</a:t>
            </a:r>
          </a:p>
          <a:p>
            <a:r>
              <a:rPr lang="es-CL" dirty="0" smtClean="0">
                <a:solidFill>
                  <a:schemeClr val="tx1"/>
                </a:solidFill>
              </a:rPr>
              <a:t>DJ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5" name="AutoShape 2" descr="filesystem:https://web.telegram.org/temporary/812340438_30430_13262315769227269449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" name="AutoShape 4" descr="filesystem:https://web.telegram.org/temporary/812340438_30430_13262315769227269449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89"/>
          <a:stretch/>
        </p:blipFill>
        <p:spPr bwMode="auto">
          <a:xfrm>
            <a:off x="5436096" y="2204864"/>
            <a:ext cx="2627905" cy="2616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576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8515" y="764704"/>
            <a:ext cx="8229600" cy="736104"/>
          </a:xfrm>
        </p:spPr>
        <p:txBody>
          <a:bodyPr>
            <a:normAutofit fontScale="90000"/>
          </a:bodyPr>
          <a:lstStyle/>
          <a:p>
            <a:r>
              <a:rPr lang="es-CL" dirty="0" smtClean="0"/>
              <a:t>Situación actual</a:t>
            </a:r>
            <a:endParaRPr lang="es-CL" dirty="0"/>
          </a:p>
        </p:txBody>
      </p:sp>
      <p:sp>
        <p:nvSpPr>
          <p:cNvPr id="5" name="Rectángulo 4"/>
          <p:cNvSpPr/>
          <p:nvPr/>
        </p:nvSpPr>
        <p:spPr>
          <a:xfrm>
            <a:off x="673727" y="2060848"/>
            <a:ext cx="749917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2400" dirty="0" smtClean="0">
                <a:latin typeface="+mj-lt"/>
              </a:rPr>
              <a:t>En la </a:t>
            </a:r>
            <a:r>
              <a:rPr lang="es-CL" sz="2400" dirty="0">
                <a:latin typeface="+mj-lt"/>
              </a:rPr>
              <a:t>situación  actual  </a:t>
            </a:r>
            <a:r>
              <a:rPr lang="es-CL" sz="2400" dirty="0" smtClean="0">
                <a:latin typeface="+mj-lt"/>
              </a:rPr>
              <a:t>no  </a:t>
            </a:r>
            <a:r>
              <a:rPr lang="es-CL" sz="2400" dirty="0">
                <a:latin typeface="+mj-lt"/>
              </a:rPr>
              <a:t>existe  un  sistema  informático  que  automatice  la </a:t>
            </a:r>
            <a:r>
              <a:rPr lang="es-CL" sz="2400" dirty="0" smtClean="0">
                <a:latin typeface="+mj-lt"/>
              </a:rPr>
              <a:t>gestión  </a:t>
            </a:r>
            <a:r>
              <a:rPr lang="es-CL" sz="2400" dirty="0">
                <a:latin typeface="+mj-lt"/>
              </a:rPr>
              <a:t>de  las  principales  áreas  del  local.  Existe,  sin  embargo,  un  sistema  manual  que </a:t>
            </a:r>
            <a:r>
              <a:rPr lang="es-CL" sz="2400" dirty="0" smtClean="0">
                <a:latin typeface="+mj-lt"/>
              </a:rPr>
              <a:t>implica  </a:t>
            </a:r>
            <a:r>
              <a:rPr lang="es-CL" sz="2400" dirty="0">
                <a:latin typeface="+mj-lt"/>
              </a:rPr>
              <a:t>una  gran  carga  laboral  en  tareas  repetitivas  y  pérdida  de  tiempo  del personal  de </a:t>
            </a:r>
            <a:r>
              <a:rPr lang="es-CL" sz="2400" dirty="0" smtClean="0">
                <a:latin typeface="+mj-lt"/>
              </a:rPr>
              <a:t>trabajo</a:t>
            </a:r>
            <a:r>
              <a:rPr lang="es-CL" sz="2400" dirty="0">
                <a:latin typeface="+mj-lt"/>
              </a:rPr>
              <a:t>,  que  será  reemplazado  por  el  sistema  informático.  </a:t>
            </a:r>
          </a:p>
        </p:txBody>
      </p:sp>
    </p:spTree>
    <p:extLst>
      <p:ext uri="{BB962C8B-B14F-4D97-AF65-F5344CB8AC3E}">
        <p14:creationId xmlns:p14="http://schemas.microsoft.com/office/powerpoint/2010/main" val="62340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2"/>
          <p:cNvSpPr txBox="1">
            <a:spLocks/>
          </p:cNvSpPr>
          <p:nvPr/>
        </p:nvSpPr>
        <p:spPr>
          <a:xfrm>
            <a:off x="755576" y="620688"/>
            <a:ext cx="8229600" cy="2581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L" dirty="0" smtClean="0"/>
              <a:t>.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</p:txBody>
      </p:sp>
      <p:sp>
        <p:nvSpPr>
          <p:cNvPr id="6" name="2 Marcador de contenido"/>
          <p:cNvSpPr>
            <a:spLocks noGrp="1"/>
          </p:cNvSpPr>
          <p:nvPr>
            <p:ph idx="1"/>
          </p:nvPr>
        </p:nvSpPr>
        <p:spPr>
          <a:xfrm>
            <a:off x="542389" y="1484784"/>
            <a:ext cx="7935893" cy="4464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dirty="0" smtClean="0">
                <a:solidFill>
                  <a:schemeClr val="tx1"/>
                </a:solidFill>
              </a:rPr>
              <a:t>Actualmente </a:t>
            </a:r>
            <a:r>
              <a:rPr lang="es-CL" dirty="0">
                <a:solidFill>
                  <a:schemeClr val="tx1"/>
                </a:solidFill>
              </a:rPr>
              <a:t>se lleva un registro de ventas en base a comandas.</a:t>
            </a:r>
          </a:p>
          <a:p>
            <a:r>
              <a:rPr lang="es-CL" dirty="0">
                <a:solidFill>
                  <a:schemeClr val="tx1"/>
                </a:solidFill>
              </a:rPr>
              <a:t>La comanda del garzón </a:t>
            </a:r>
          </a:p>
          <a:p>
            <a:r>
              <a:rPr lang="es-CL" dirty="0">
                <a:solidFill>
                  <a:schemeClr val="tx1"/>
                </a:solidFill>
              </a:rPr>
              <a:t>La comanda del </a:t>
            </a:r>
            <a:r>
              <a:rPr lang="es-CL" dirty="0" err="1">
                <a:solidFill>
                  <a:schemeClr val="tx1"/>
                </a:solidFill>
              </a:rPr>
              <a:t>bartender</a:t>
            </a:r>
            <a:endParaRPr lang="es-CL" dirty="0">
              <a:solidFill>
                <a:schemeClr val="tx1"/>
              </a:solidFill>
            </a:endParaRPr>
          </a:p>
          <a:p>
            <a:r>
              <a:rPr lang="es-CL" dirty="0">
                <a:solidFill>
                  <a:schemeClr val="tx1"/>
                </a:solidFill>
              </a:rPr>
              <a:t>La comanda de la cajera.</a:t>
            </a:r>
          </a:p>
          <a:p>
            <a:endParaRPr lang="es-CL" dirty="0" smtClean="0">
              <a:solidFill>
                <a:schemeClr val="tx1"/>
              </a:solidFill>
            </a:endParaRPr>
          </a:p>
          <a:p>
            <a:r>
              <a:rPr lang="es-CL" dirty="0">
                <a:solidFill>
                  <a:schemeClr val="tx1"/>
                </a:solidFill>
              </a:rPr>
              <a:t>No existe un registro de inventario de los </a:t>
            </a:r>
            <a:r>
              <a:rPr lang="es-CL" dirty="0" smtClean="0">
                <a:solidFill>
                  <a:schemeClr val="tx1"/>
                </a:solidFill>
              </a:rPr>
              <a:t>insumos.</a:t>
            </a:r>
          </a:p>
          <a:p>
            <a:r>
              <a:rPr lang="es-CL" dirty="0" smtClean="0">
                <a:solidFill>
                  <a:schemeClr val="tx1"/>
                </a:solidFill>
              </a:rPr>
              <a:t>Los informes de recaudación se hacen manualmente al final de cada jornada.</a:t>
            </a:r>
          </a:p>
          <a:p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736104"/>
          </a:xfrm>
        </p:spPr>
        <p:txBody>
          <a:bodyPr>
            <a:normAutofit fontScale="90000"/>
          </a:bodyPr>
          <a:lstStyle/>
          <a:p>
            <a:r>
              <a:rPr lang="es-CL" dirty="0" smtClean="0"/>
              <a:t>Situación actual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753866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763488"/>
          </a:xfrm>
        </p:spPr>
        <p:txBody>
          <a:bodyPr/>
          <a:lstStyle/>
          <a:p>
            <a:r>
              <a:rPr lang="es-CL" dirty="0" smtClean="0"/>
              <a:t>Requisitos del Software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>
                <a:solidFill>
                  <a:schemeClr val="tx1"/>
                </a:solidFill>
              </a:rPr>
              <a:t>Registro de las </a:t>
            </a:r>
            <a:r>
              <a:rPr lang="es-ES_tradnl" dirty="0" smtClean="0">
                <a:solidFill>
                  <a:schemeClr val="tx1"/>
                </a:solidFill>
              </a:rPr>
              <a:t>entradas</a:t>
            </a:r>
            <a:r>
              <a:rPr lang="es-CL" dirty="0" smtClean="0">
                <a:solidFill>
                  <a:schemeClr val="tx1"/>
                </a:solidFill>
              </a:rPr>
              <a:t>, cobro </a:t>
            </a:r>
            <a:r>
              <a:rPr lang="es-CL" dirty="0">
                <a:solidFill>
                  <a:schemeClr val="tx1"/>
                </a:solidFill>
              </a:rPr>
              <a:t>del cover</a:t>
            </a:r>
            <a:r>
              <a:rPr lang="es-CL" dirty="0" smtClean="0">
                <a:solidFill>
                  <a:schemeClr val="tx1"/>
                </a:solidFill>
              </a:rPr>
              <a:t>.</a:t>
            </a:r>
          </a:p>
          <a:p>
            <a:r>
              <a:rPr lang="es-ES_tradnl" dirty="0" smtClean="0">
                <a:solidFill>
                  <a:schemeClr val="tx1"/>
                </a:solidFill>
              </a:rPr>
              <a:t>Registro de </a:t>
            </a:r>
            <a:r>
              <a:rPr lang="es-ES_tradnl" dirty="0">
                <a:solidFill>
                  <a:schemeClr val="tx1"/>
                </a:solidFill>
              </a:rPr>
              <a:t>los tragos preparados o vendidos</a:t>
            </a:r>
            <a:r>
              <a:rPr lang="es-ES_tradnl" dirty="0" smtClean="0">
                <a:solidFill>
                  <a:schemeClr val="tx1"/>
                </a:solidFill>
              </a:rPr>
              <a:t>.</a:t>
            </a:r>
          </a:p>
          <a:p>
            <a:r>
              <a:rPr lang="es-CL" dirty="0">
                <a:solidFill>
                  <a:schemeClr val="tx1"/>
                </a:solidFill>
              </a:rPr>
              <a:t>Gestión </a:t>
            </a:r>
            <a:r>
              <a:rPr lang="es-CL" dirty="0" smtClean="0">
                <a:solidFill>
                  <a:schemeClr val="tx1"/>
                </a:solidFill>
              </a:rPr>
              <a:t>de: </a:t>
            </a:r>
          </a:p>
          <a:p>
            <a:pPr lvl="1"/>
            <a:r>
              <a:rPr lang="es-CL" sz="2400" dirty="0">
                <a:solidFill>
                  <a:schemeClr val="tx1"/>
                </a:solidFill>
              </a:rPr>
              <a:t>U</a:t>
            </a:r>
            <a:r>
              <a:rPr lang="es-CL" sz="2400" dirty="0" smtClean="0">
                <a:solidFill>
                  <a:schemeClr val="tx1"/>
                </a:solidFill>
              </a:rPr>
              <a:t>suarios</a:t>
            </a:r>
          </a:p>
          <a:p>
            <a:pPr lvl="1"/>
            <a:r>
              <a:rPr lang="es-CL" sz="2400" dirty="0" smtClean="0">
                <a:solidFill>
                  <a:schemeClr val="tx1"/>
                </a:solidFill>
              </a:rPr>
              <a:t>Stock</a:t>
            </a:r>
            <a:r>
              <a:rPr lang="es-CL" sz="2400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s-CL" sz="2400" dirty="0" smtClean="0">
                <a:solidFill>
                  <a:schemeClr val="tx1"/>
                </a:solidFill>
              </a:rPr>
              <a:t>Productos</a:t>
            </a:r>
            <a:r>
              <a:rPr lang="es-CL" sz="2400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s-CL" sz="2400" dirty="0" smtClean="0">
                <a:solidFill>
                  <a:schemeClr val="tx1"/>
                </a:solidFill>
              </a:rPr>
              <a:t>Comandas</a:t>
            </a:r>
            <a:r>
              <a:rPr lang="es-CL" sz="2400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s-CL" sz="2400" dirty="0" smtClean="0">
                <a:solidFill>
                  <a:schemeClr val="tx1"/>
                </a:solidFill>
              </a:rPr>
              <a:t>Recaudación</a:t>
            </a:r>
            <a:r>
              <a:rPr lang="es-CL" sz="2400" dirty="0">
                <a:solidFill>
                  <a:schemeClr val="tx1"/>
                </a:solidFill>
              </a:rPr>
              <a:t>.</a:t>
            </a:r>
          </a:p>
          <a:p>
            <a:r>
              <a:rPr lang="es-CL" dirty="0">
                <a:solidFill>
                  <a:schemeClr val="tx1"/>
                </a:solidFill>
              </a:rPr>
              <a:t>Impresión de Informes de Ventas y </a:t>
            </a:r>
            <a:r>
              <a:rPr lang="es-CL" i="1" dirty="0">
                <a:solidFill>
                  <a:schemeClr val="tx1"/>
                </a:solidFill>
              </a:rPr>
              <a:t>stock</a:t>
            </a:r>
            <a:r>
              <a:rPr lang="es-CL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824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763488"/>
          </a:xfrm>
        </p:spPr>
        <p:txBody>
          <a:bodyPr/>
          <a:lstStyle/>
          <a:p>
            <a:r>
              <a:rPr lang="es-CL" dirty="0" smtClean="0"/>
              <a:t>Requisitos de Seguridad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988840"/>
            <a:ext cx="4824536" cy="4104457"/>
          </a:xfrm>
        </p:spPr>
        <p:txBody>
          <a:bodyPr>
            <a:normAutofit/>
          </a:bodyPr>
          <a:lstStyle/>
          <a:p>
            <a:pPr algn="just"/>
            <a:r>
              <a:rPr lang="es-CL" dirty="0" smtClean="0">
                <a:solidFill>
                  <a:schemeClr val="tx1"/>
                </a:solidFill>
              </a:rPr>
              <a:t>Se contará con un dispositivo de alimentación eléctrica de emergencia, en caso de algún corte o alza en el suministro eléctrico.</a:t>
            </a:r>
          </a:p>
          <a:p>
            <a:pPr algn="just"/>
            <a:r>
              <a:rPr lang="es-ES_tradnl" dirty="0">
                <a:solidFill>
                  <a:schemeClr val="tx1"/>
                </a:solidFill>
              </a:rPr>
              <a:t>Cuando un usuario intente conectarse al sistema deberá introducir su identificación (</a:t>
            </a:r>
            <a:r>
              <a:rPr lang="es-ES_tradnl" i="1" dirty="0" err="1">
                <a:solidFill>
                  <a:schemeClr val="tx1"/>
                </a:solidFill>
              </a:rPr>
              <a:t>login</a:t>
            </a:r>
            <a:r>
              <a:rPr lang="es-ES_tradnl" dirty="0">
                <a:solidFill>
                  <a:schemeClr val="tx1"/>
                </a:solidFill>
              </a:rPr>
              <a:t>) y clave de </a:t>
            </a:r>
            <a:r>
              <a:rPr lang="es-ES_tradnl" dirty="0" smtClean="0">
                <a:solidFill>
                  <a:schemeClr val="tx1"/>
                </a:solidFill>
              </a:rPr>
              <a:t>acceso</a:t>
            </a:r>
            <a:r>
              <a:rPr lang="es-CL" dirty="0" smtClean="0">
                <a:solidFill>
                  <a:schemeClr val="tx1"/>
                </a:solidFill>
              </a:rPr>
              <a:t>.</a:t>
            </a:r>
            <a:endParaRPr lang="es-CL" dirty="0">
              <a:solidFill>
                <a:schemeClr val="tx1"/>
              </a:solidFill>
            </a:endParaRPr>
          </a:p>
          <a:p>
            <a:pPr algn="just"/>
            <a:endParaRPr lang="es-CL" dirty="0">
              <a:solidFill>
                <a:schemeClr val="tx1"/>
              </a:solidFill>
            </a:endParaRPr>
          </a:p>
        </p:txBody>
      </p:sp>
      <p:pic>
        <p:nvPicPr>
          <p:cNvPr id="5124" name="Picture 4" descr="https://encrypted-tbn3.gstatic.com/images?q=tbn:ANd9GcTd-sQvbpW0pM8aS7-TEbmjdbp4RDt3sE8o7qR9F_dRwyRNow-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409" y="2420888"/>
            <a:ext cx="2232248" cy="2202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39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5112568"/>
          </a:xfrm>
        </p:spPr>
        <p:txBody>
          <a:bodyPr>
            <a:noAutofit/>
          </a:bodyPr>
          <a:lstStyle/>
          <a:p>
            <a:pPr lvl="0"/>
            <a:r>
              <a:rPr lang="es-CL" dirty="0" smtClean="0">
                <a:solidFill>
                  <a:schemeClr val="tx1"/>
                </a:solidFill>
              </a:rPr>
              <a:t>El </a:t>
            </a:r>
            <a:r>
              <a:rPr lang="es-CL" dirty="0">
                <a:solidFill>
                  <a:schemeClr val="tx1"/>
                </a:solidFill>
              </a:rPr>
              <a:t>software </a:t>
            </a:r>
            <a:r>
              <a:rPr lang="es-CL" dirty="0" smtClean="0">
                <a:solidFill>
                  <a:schemeClr val="tx1"/>
                </a:solidFill>
              </a:rPr>
              <a:t>implementará: </a:t>
            </a:r>
            <a:endParaRPr lang="es-CL" dirty="0" smtClean="0">
              <a:solidFill>
                <a:schemeClr val="tx1"/>
              </a:solidFill>
            </a:endParaRPr>
          </a:p>
          <a:p>
            <a:pPr lvl="0"/>
            <a:endParaRPr lang="es-CL" dirty="0" smtClean="0">
              <a:solidFill>
                <a:schemeClr val="tx1"/>
              </a:solidFill>
            </a:endParaRPr>
          </a:p>
          <a:p>
            <a:pPr lvl="1"/>
            <a:r>
              <a:rPr lang="es-CL" sz="2400" dirty="0" smtClean="0">
                <a:solidFill>
                  <a:schemeClr val="tx1"/>
                </a:solidFill>
              </a:rPr>
              <a:t>Registro y acceso de usuarios mediante credenciales de autenticación.</a:t>
            </a:r>
          </a:p>
          <a:p>
            <a:pPr lvl="1"/>
            <a:r>
              <a:rPr lang="es-CL" sz="2400" dirty="0" smtClean="0">
                <a:solidFill>
                  <a:schemeClr val="tx1"/>
                </a:solidFill>
              </a:rPr>
              <a:t>Control de inventario.</a:t>
            </a:r>
            <a:endParaRPr lang="es-CL" sz="2400" dirty="0" smtClean="0">
              <a:solidFill>
                <a:schemeClr val="tx1"/>
              </a:solidFill>
            </a:endParaRPr>
          </a:p>
          <a:p>
            <a:pPr lvl="1"/>
            <a:r>
              <a:rPr lang="es-CL" sz="2400" dirty="0" smtClean="0">
                <a:solidFill>
                  <a:schemeClr val="tx1"/>
                </a:solidFill>
              </a:rPr>
              <a:t>Registro de el</a:t>
            </a:r>
            <a:r>
              <a:rPr lang="es-CL" sz="2400" dirty="0" smtClean="0">
                <a:solidFill>
                  <a:schemeClr val="tx1"/>
                </a:solidFill>
              </a:rPr>
              <a:t> dinero recaudado por concepto de entradas, venta de bebidas y tragos preparados durante la sesión de trabajo y el detalle de los insumos utilizados.</a:t>
            </a:r>
          </a:p>
          <a:p>
            <a:pPr lvl="1"/>
            <a:r>
              <a:rPr lang="es-CL" sz="2400" dirty="0" smtClean="0">
                <a:solidFill>
                  <a:schemeClr val="tx1"/>
                </a:solidFill>
              </a:rPr>
              <a:t>Generación de informes de ventas y stock.</a:t>
            </a:r>
            <a:endParaRPr lang="es-CL" sz="2400" dirty="0" smtClean="0">
              <a:solidFill>
                <a:schemeClr val="tx1"/>
              </a:solidFill>
            </a:endParaRPr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979512"/>
          </a:xfrm>
        </p:spPr>
        <p:txBody>
          <a:bodyPr/>
          <a:lstStyle/>
          <a:p>
            <a:r>
              <a:rPr lang="es-E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SMIAV Bares </a:t>
            </a:r>
            <a:endParaRPr lang="es-E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2377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600200"/>
          </a:xfrm>
        </p:spPr>
        <p:txBody>
          <a:bodyPr/>
          <a:lstStyle/>
          <a:p>
            <a:r>
              <a:rPr lang="es-CL" dirty="0" smtClean="0"/>
              <a:t>Arquitectura del sistema</a:t>
            </a:r>
            <a:br>
              <a:rPr lang="es-CL" dirty="0" smtClean="0"/>
            </a:br>
            <a:r>
              <a:rPr lang="es-CL" dirty="0" smtClean="0"/>
              <a:t>propuesto</a:t>
            </a:r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2996952"/>
            <a:ext cx="3697784" cy="211301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592619"/>
            <a:ext cx="2575173" cy="251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0722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jecutivo">
  <a:themeElements>
    <a:clrScheme name="Ej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jecutiv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jecutiv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337</TotalTime>
  <Words>326</Words>
  <Application>Microsoft Office PowerPoint</Application>
  <PresentationFormat>Presentación en pantalla (4:3)</PresentationFormat>
  <Paragraphs>53</Paragraphs>
  <Slides>9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Courier New</vt:lpstr>
      <vt:lpstr>Palatino Linotype</vt:lpstr>
      <vt:lpstr>Ejecutivo</vt:lpstr>
      <vt:lpstr>Presentación de PowerPoint</vt:lpstr>
      <vt:lpstr>New City Bar es un pub con patente de discoteque ubicado en calle esmeralda #680 en la ciudad de Valdivia.</vt:lpstr>
      <vt:lpstr>Organización dentro del local New City Bar</vt:lpstr>
      <vt:lpstr>Situación actual</vt:lpstr>
      <vt:lpstr>Situación actual</vt:lpstr>
      <vt:lpstr>Requisitos del Software</vt:lpstr>
      <vt:lpstr>Requisitos de Seguridad</vt:lpstr>
      <vt:lpstr>SMIAV Bares </vt:lpstr>
      <vt:lpstr>Arquitectura del sistema propuesto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Lenovo</dc:creator>
  <cp:lastModifiedBy>Nicolas Jimenez P.</cp:lastModifiedBy>
  <cp:revision>33</cp:revision>
  <dcterms:created xsi:type="dcterms:W3CDTF">2015-09-15T23:21:31Z</dcterms:created>
  <dcterms:modified xsi:type="dcterms:W3CDTF">2015-09-16T05:02:47Z</dcterms:modified>
</cp:coreProperties>
</file>