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7" r:id="rId4"/>
    <p:sldId id="263" r:id="rId5"/>
    <p:sldId id="260" r:id="rId6"/>
    <p:sldId id="262" r:id="rId7"/>
    <p:sldId id="264" r:id="rId8"/>
    <p:sldId id="265" r:id="rId9"/>
    <p:sldId id="267" r:id="rId10"/>
    <p:sldId id="266" r:id="rId11"/>
    <p:sldId id="274" r:id="rId12"/>
    <p:sldId id="272" r:id="rId13"/>
    <p:sldId id="271" r:id="rId14"/>
    <p:sldId id="273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DB610-07E7-0A1E-17A1-21CDD4BEF58F}" v="22" dt="2024-09-29T17:32:05.993"/>
    <p1510:client id="{7464EB58-EAB0-9FD2-2BEC-BEEC55132B1F}" v="64" dt="2024-09-29T21:12:02.150"/>
    <p1510:client id="{AAA782A8-9F05-9DE0-8E48-ECB45DBA8B63}" v="9" dt="2024-09-30T06:17:14.512"/>
    <p1510:client id="{E745E55C-C0E2-4B18-B5C2-BDB8AF358769}" v="20" dt="2024-09-29T23:37:4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26B7-FB86-4EE6-B5BC-146BA3724910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D72B5-7F69-4851-AE83-359C58EE64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orsexplained.com/color-pink-meaning-of-the-color-pink/" TargetMode="External"/><Relationship Id="rId3" Type="http://schemas.openxmlformats.org/officeDocument/2006/relationships/hyperlink" Target="https://www.colorsexplained.com/color-yellow-meaning-of-the-color-yellow/" TargetMode="External"/><Relationship Id="rId7" Type="http://schemas.openxmlformats.org/officeDocument/2006/relationships/hyperlink" Target="https://www.colorsexplained.com/color-purple-meaning-of-the-color-purple/" TargetMode="External"/><Relationship Id="rId2" Type="http://schemas.openxmlformats.org/officeDocument/2006/relationships/hyperlink" Target="https://www.colorsexplained.com/color-red-meaning-of-the-color-r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orsexplained.com/color-green-meaning-of-the-color-green/" TargetMode="External"/><Relationship Id="rId11" Type="http://schemas.openxmlformats.org/officeDocument/2006/relationships/hyperlink" Target="https://www.colorsexplained.com/color-white-meaning-of-the-color-white/" TargetMode="External"/><Relationship Id="rId5" Type="http://schemas.openxmlformats.org/officeDocument/2006/relationships/hyperlink" Target="https://www.colorsexplained.com/color-orange-meaning-of-the-color-orange/" TargetMode="External"/><Relationship Id="rId10" Type="http://schemas.openxmlformats.org/officeDocument/2006/relationships/hyperlink" Target="https://www.colorsexplained.com/color-black-meaning-of-the-color-black/" TargetMode="External"/><Relationship Id="rId4" Type="http://schemas.openxmlformats.org/officeDocument/2006/relationships/hyperlink" Target="https://www.colorsexplained.com/color-blue-meaning-of-the-color-blue/" TargetMode="External"/><Relationship Id="rId9" Type="http://schemas.openxmlformats.org/officeDocument/2006/relationships/hyperlink" Target="https://www.colorsexplained.com/color-brown-meaning-of-the-color-brow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nosatubrilloilu.blogspot.com" TargetMode="External"/><Relationship Id="rId2" Type="http://schemas.openxmlformats.org/officeDocument/2006/relationships/hyperlink" Target="https://www.colorsexplained.com/color-theo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Un salpicón de colores en una superficie blanca">
            <a:extLst>
              <a:ext uri="{FF2B5EF4-FFF2-40B4-BE49-F238E27FC236}">
                <a16:creationId xmlns:a16="http://schemas.microsoft.com/office/drawing/2014/main" id="{508BEA1D-2F05-2183-C317-0DF881C2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51" b="22664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6275" y="3523512"/>
            <a:ext cx="6198566" cy="2603208"/>
          </a:xfrm>
        </p:spPr>
        <p:txBody>
          <a:bodyPr anchor="b">
            <a:normAutofit/>
          </a:bodyPr>
          <a:lstStyle/>
          <a:p>
            <a:pPr algn="l"/>
            <a:r>
              <a:rPr lang="es-ES" sz="5400">
                <a:solidFill>
                  <a:srgbClr val="FFFFFF"/>
                </a:solidFill>
              </a:rPr>
              <a:t>Color </a:t>
            </a:r>
            <a:r>
              <a:rPr lang="en-US" sz="5400">
                <a:solidFill>
                  <a:srgbClr val="FFFFFF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3F6A8-425C-CDF1-ED20-74C584AF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Color Contrast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701B3-E6A7-7E5D-376A-32FE0F9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contrast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important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highlighting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interface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elements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determining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overall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palette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 web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site.Colors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divided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two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groups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s-ES" sz="22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20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s-ES" sz="2200" err="1">
                <a:solidFill>
                  <a:schemeClr val="tx2"/>
                </a:solidFill>
              </a:rPr>
              <a:t>Warm</a:t>
            </a:r>
            <a:r>
              <a:rPr lang="es-ES" sz="2200">
                <a:solidFill>
                  <a:schemeClr val="tx2"/>
                </a:solidFill>
              </a:rPr>
              <a:t> </a:t>
            </a:r>
            <a:r>
              <a:rPr lang="es-ES" sz="2200" err="1">
                <a:solidFill>
                  <a:schemeClr val="tx2"/>
                </a:solidFill>
              </a:rPr>
              <a:t>colors</a:t>
            </a:r>
            <a:r>
              <a:rPr lang="es-ES" sz="2200">
                <a:solidFill>
                  <a:schemeClr val="tx2"/>
                </a:solidFill>
              </a:rPr>
              <a:t> </a:t>
            </a:r>
            <a:endParaRPr lang="en-US" sz="220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s-ES" sz="2200" err="1">
                <a:solidFill>
                  <a:schemeClr val="tx2"/>
                </a:solidFill>
              </a:rPr>
              <a:t>Cool</a:t>
            </a:r>
            <a:r>
              <a:rPr lang="es-ES" sz="2200">
                <a:solidFill>
                  <a:schemeClr val="tx2"/>
                </a:solidFill>
              </a:rPr>
              <a:t> </a:t>
            </a:r>
            <a:r>
              <a:rPr lang="es-ES" sz="2200" err="1">
                <a:solidFill>
                  <a:schemeClr val="tx2"/>
                </a:solidFill>
              </a:rPr>
              <a:t>colors</a:t>
            </a:r>
            <a:endParaRPr lang="es-ES" sz="22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</p:txBody>
      </p:sp>
      <p:pic>
        <p:nvPicPr>
          <p:cNvPr id="187" name="Imagen 186" descr="Logotipo&#10;&#10;Descripción generada automáticamente">
            <a:extLst>
              <a:ext uri="{FF2B5EF4-FFF2-40B4-BE49-F238E27FC236}">
                <a16:creationId xmlns:a16="http://schemas.microsoft.com/office/drawing/2014/main" id="{D10D42BD-B0C4-7CB8-BF54-F97A4602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9" y="1026543"/>
            <a:ext cx="4848224" cy="2030082"/>
          </a:xfrm>
          <a:prstGeom prst="rect">
            <a:avLst/>
          </a:prstGeom>
        </p:spPr>
      </p:pic>
      <p:sp>
        <p:nvSpPr>
          <p:cNvPr id="188" name="CuadroTexto 187">
            <a:extLst>
              <a:ext uri="{FF2B5EF4-FFF2-40B4-BE49-F238E27FC236}">
                <a16:creationId xmlns:a16="http://schemas.microsoft.com/office/drawing/2014/main" id="{8ED63706-8A90-1E7B-730D-249BC50A5152}"/>
              </a:ext>
            </a:extLst>
          </p:cNvPr>
          <p:cNvSpPr txBox="1"/>
          <p:nvPr/>
        </p:nvSpPr>
        <p:spPr>
          <a:xfrm>
            <a:off x="1233938" y="3361067"/>
            <a:ext cx="350340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200">
                <a:solidFill>
                  <a:schemeClr val="bg1"/>
                </a:solidFill>
              </a:rPr>
              <a:t>In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example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above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err="1">
                <a:solidFill>
                  <a:schemeClr val="bg1"/>
                </a:solidFill>
              </a:rPr>
              <a:t>you</a:t>
            </a:r>
            <a:r>
              <a:rPr lang="es-ES" sz="2200">
                <a:solidFill>
                  <a:schemeClr val="bg1"/>
                </a:solidFill>
              </a:rPr>
              <a:t> can </a:t>
            </a:r>
            <a:r>
              <a:rPr lang="es-ES" sz="2200" err="1">
                <a:solidFill>
                  <a:schemeClr val="bg1"/>
                </a:solidFill>
              </a:rPr>
              <a:t>see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how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clearly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yellow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takes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prominence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over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blue. </a:t>
            </a:r>
            <a:r>
              <a:rPr lang="es-ES" sz="2200" err="1">
                <a:solidFill>
                  <a:schemeClr val="bg1"/>
                </a:solidFill>
              </a:rPr>
              <a:t>Likewise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red </a:t>
            </a:r>
            <a:r>
              <a:rPr lang="es-ES" sz="2200" err="1">
                <a:solidFill>
                  <a:schemeClr val="bg1"/>
                </a:solidFill>
              </a:rPr>
              <a:t>takes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attention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the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green</a:t>
            </a:r>
            <a:r>
              <a:rPr lang="es-ES" sz="2200">
                <a:solidFill>
                  <a:schemeClr val="bg1"/>
                </a:solidFill>
              </a:rPr>
              <a:t>, </a:t>
            </a:r>
            <a:r>
              <a:rPr lang="es-ES" sz="2200" err="1">
                <a:solidFill>
                  <a:schemeClr val="bg1"/>
                </a:solidFill>
              </a:rPr>
              <a:t>almost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shrinking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it</a:t>
            </a:r>
            <a:r>
              <a:rPr lang="es-ES" sz="2200">
                <a:solidFill>
                  <a:schemeClr val="bg1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713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3F6A8-425C-CDF1-ED20-74C584AF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Simultaneous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Contrast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701B3-E6A7-7E5D-376A-32FE0F9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Simultaneous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contrast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is a color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illusion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that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bends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perception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 color based on the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sorrounding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dirty="0" err="1">
                <a:solidFill>
                  <a:schemeClr val="tx2"/>
                </a:solidFill>
                <a:ea typeface="+mn-lt"/>
                <a:cs typeface="+mn-lt"/>
              </a:rPr>
              <a:t>colors</a:t>
            </a:r>
            <a:endParaRPr lang="es-ES" sz="22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8ED63706-8A90-1E7B-730D-249BC50A5152}"/>
              </a:ext>
            </a:extLst>
          </p:cNvPr>
          <p:cNvSpPr txBox="1"/>
          <p:nvPr/>
        </p:nvSpPr>
        <p:spPr>
          <a:xfrm>
            <a:off x="897507" y="3350611"/>
            <a:ext cx="433139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200" dirty="0" err="1">
                <a:solidFill>
                  <a:schemeClr val="bg1"/>
                </a:solidFill>
              </a:rPr>
              <a:t>Both</a:t>
            </a:r>
            <a:r>
              <a:rPr lang="es-ES" sz="2200" dirty="0">
                <a:solidFill>
                  <a:schemeClr val="bg1"/>
                </a:solidFill>
              </a:rPr>
              <a:t> center </a:t>
            </a:r>
            <a:r>
              <a:rPr lang="es-ES" sz="2200" dirty="0" err="1">
                <a:solidFill>
                  <a:schemeClr val="bg1"/>
                </a:solidFill>
              </a:rPr>
              <a:t>colors</a:t>
            </a:r>
            <a:r>
              <a:rPr lang="es-ES" sz="2200" dirty="0">
                <a:solidFill>
                  <a:schemeClr val="bg1"/>
                </a:solidFill>
              </a:rPr>
              <a:t> are the same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03C0E5-D331-6968-FD41-B2C386B1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1" y="897028"/>
            <a:ext cx="5016032" cy="2035076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69FB922B-4B13-A3D1-AAF9-810A8264D1F5}"/>
              </a:ext>
            </a:extLst>
          </p:cNvPr>
          <p:cNvGrpSpPr/>
          <p:nvPr/>
        </p:nvGrpSpPr>
        <p:grpSpPr>
          <a:xfrm>
            <a:off x="477622" y="917360"/>
            <a:ext cx="5016032" cy="2035076"/>
            <a:chOff x="477623" y="4105190"/>
            <a:chExt cx="5016032" cy="2035076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9DE308C-296E-A00D-0D0B-CC8FA8E1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23" y="4105190"/>
              <a:ext cx="5016032" cy="203507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92FF435-29B6-2DCA-ED18-0714C011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9743" y="4460674"/>
              <a:ext cx="1371791" cy="1254696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3A299998-18FA-87B9-D126-A02E29D77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21" y="3994129"/>
            <a:ext cx="5016032" cy="21827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C50EA9-DB93-2E16-61FA-F789471AE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357" y="4429888"/>
            <a:ext cx="1476581" cy="13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753D8-62CA-D770-E97F-E8A7BB40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230763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Vibration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A7827-0738-A89E-CDD8-DD7B7C17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87" y="645845"/>
            <a:ext cx="7841258" cy="27746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vibrancy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 color can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evoke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specific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emotions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and set a particular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atmosphere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For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instance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brighter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hues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often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energize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users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enhance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their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alertness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darker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shades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create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 more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relaxing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and tranquil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vibe.For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in pc componentes web site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prizes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are in red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because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they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want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highlitght</a:t>
            </a:r>
            <a:r>
              <a:rPr lang="es-ES" sz="2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</p:txBody>
      </p:sp>
      <p:pic>
        <p:nvPicPr>
          <p:cNvPr id="4" name="Imagen 3" descr="Sitio web&#10;&#10;Descripción generada automáticamente">
            <a:extLst>
              <a:ext uri="{FF2B5EF4-FFF2-40B4-BE49-F238E27FC236}">
                <a16:creationId xmlns:a16="http://schemas.microsoft.com/office/drawing/2014/main" id="{326A1D8D-0D6B-079B-DAF8-0F12420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64" r="-2" b="2179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188ACF-C742-4789-3A07-72F3BB51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Complementary</a:t>
            </a:r>
            <a:r>
              <a:rPr lang="es-E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Imagen 5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A7458A14-B54D-5175-88D9-26F299E6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56362"/>
            <a:ext cx="4724400" cy="443162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96CAA-F119-26E5-BCD8-56A04431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Complemetary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colors</a:t>
            </a:r>
            <a:r>
              <a:rPr lang="es-ES" sz="1800" dirty="0">
                <a:solidFill>
                  <a:schemeClr val="tx2"/>
                </a:solidFill>
              </a:rPr>
              <a:t> are a </a:t>
            </a:r>
            <a:r>
              <a:rPr lang="es-ES" sz="1800">
                <a:solidFill>
                  <a:schemeClr val="tx2"/>
                </a:solidFill>
              </a:rPr>
              <a:t>pair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colors</a:t>
            </a:r>
            <a:r>
              <a:rPr lang="es-ES" sz="1800" dirty="0">
                <a:solidFill>
                  <a:schemeClr val="tx2"/>
                </a:solidFill>
              </a:rPr>
              <a:t> on </a:t>
            </a:r>
            <a:r>
              <a:rPr lang="es-ES" sz="1800">
                <a:solidFill>
                  <a:schemeClr val="tx2"/>
                </a:solidFill>
              </a:rPr>
              <a:t>completly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opposite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sides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the color </a:t>
            </a:r>
            <a:r>
              <a:rPr lang="es-ES" sz="1800">
                <a:solidFill>
                  <a:schemeClr val="tx2"/>
                </a:solidFill>
              </a:rPr>
              <a:t>spectrum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>
                <a:solidFill>
                  <a:schemeClr val="tx2"/>
                </a:solidFill>
              </a:rPr>
              <a:t>from</a:t>
            </a:r>
            <a:r>
              <a:rPr lang="es-ES" sz="1800" dirty="0">
                <a:solidFill>
                  <a:schemeClr val="tx2"/>
                </a:solidFill>
              </a:rPr>
              <a:t> each other, they can </a:t>
            </a:r>
            <a:r>
              <a:rPr lang="es-ES" sz="1800">
                <a:solidFill>
                  <a:schemeClr val="tx2"/>
                </a:solidFill>
              </a:rPr>
              <a:t>also</a:t>
            </a:r>
            <a:r>
              <a:rPr lang="es-ES" sz="1800" dirty="0">
                <a:solidFill>
                  <a:schemeClr val="tx2"/>
                </a:solidFill>
              </a:rPr>
              <a:t> be </a:t>
            </a:r>
            <a:r>
              <a:rPr lang="es-ES" sz="1800">
                <a:solidFill>
                  <a:schemeClr val="tx2"/>
                </a:solidFill>
              </a:rPr>
              <a:t>called</a:t>
            </a:r>
            <a:r>
              <a:rPr lang="es-ES" sz="1800" dirty="0">
                <a:solidFill>
                  <a:schemeClr val="tx2"/>
                </a:solidFill>
              </a:rPr>
              <a:t> oposite </a:t>
            </a:r>
            <a:r>
              <a:rPr lang="es-ES" sz="1800">
                <a:solidFill>
                  <a:schemeClr val="tx2"/>
                </a:solidFill>
              </a:rPr>
              <a:t>colors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42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58FAE-5AF1-9E5F-998B-C02FE267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Analogous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68CF9201-B1B0-27ED-1239-73A700CD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959650"/>
            <a:ext cx="4724400" cy="502504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98B16-D687-AF13-29AA-09C560F7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Analogous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colors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groups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colors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that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next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to each other on the color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wheel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 Red,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orange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, and red-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orange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6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980C-42F5-B951-9425-C57D131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Color </a:t>
            </a:r>
            <a:r>
              <a:rPr lang="es-ES" dirty="0" err="1"/>
              <a:t>Meaning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0DC51-A55C-B93C-CE5B-944FCFB3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548829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 dirty="0">
                <a:latin typeface="Consolas"/>
              </a:rPr>
              <a:t>The psychology of color is important to be able to convey the feelings and emotions that we want on our website.</a:t>
            </a:r>
            <a:r>
              <a:rPr lang="en" dirty="0">
                <a:latin typeface="Consolas"/>
                <a:ea typeface="+mn-lt"/>
                <a:cs typeface="+mn-lt"/>
              </a:rPr>
              <a:t> </a:t>
            </a:r>
            <a:r>
              <a:rPr lang="en" dirty="0">
                <a:ea typeface="+mn-lt"/>
                <a:cs typeface="+mn-lt"/>
              </a:rPr>
              <a:t>Although we must keep in mind that each color can be perceived differently in each culture, so we must know </a:t>
            </a:r>
            <a:r>
              <a:rPr lang="en">
                <a:ea typeface="+mn-lt"/>
                <a:cs typeface="+mn-lt"/>
              </a:rPr>
              <a:t>our audience.</a:t>
            </a:r>
            <a:endParaRPr lang="es-ES"/>
          </a:p>
        </p:txBody>
      </p:sp>
      <p:pic>
        <p:nvPicPr>
          <p:cNvPr id="4" name="Imagen 3" descr="Imagen que contiene flor&#10;&#10;Descripción generada automáticamente">
            <a:extLst>
              <a:ext uri="{FF2B5EF4-FFF2-40B4-BE49-F238E27FC236}">
                <a16:creationId xmlns:a16="http://schemas.microsoft.com/office/drawing/2014/main" id="{7D1EE613-9C2F-9CAE-0E11-B4AC148C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627" y="1837809"/>
            <a:ext cx="3971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F1E0-4F8D-AAF5-B7A0-9F2089B8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color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EF2C1-A7F2-95F4-5B8C-5A9A57A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4685842" cy="4195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</a:t>
            </a:r>
            <a:r>
              <a:rPr lang="es-ES" sz="2200" dirty="0"/>
              <a:t>: </a:t>
            </a:r>
            <a:r>
              <a:rPr lang="es-ES" sz="2200" err="1"/>
              <a:t>passion</a:t>
            </a:r>
            <a:r>
              <a:rPr lang="es-ES" sz="2200" dirty="0"/>
              <a:t>, </a:t>
            </a:r>
            <a:r>
              <a:rPr lang="es-ES" sz="2200" err="1"/>
              <a:t>physical</a:t>
            </a:r>
            <a:r>
              <a:rPr lang="es-ES" sz="2200" dirty="0"/>
              <a:t> </a:t>
            </a:r>
            <a:r>
              <a:rPr lang="es-ES" sz="2200" err="1"/>
              <a:t>energy</a:t>
            </a:r>
            <a:endParaRPr lang="es-ES" sz="2200" dirty="0" err="1"/>
          </a:p>
          <a:p>
            <a:r>
              <a:rPr lang="es-E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Yellow</a:t>
            </a:r>
            <a:r>
              <a:rPr lang="es-ES" sz="2200" dirty="0"/>
              <a:t>: </a:t>
            </a:r>
            <a:r>
              <a:rPr lang="es-ES" sz="2200" dirty="0" err="1"/>
              <a:t>happiness</a:t>
            </a:r>
            <a:r>
              <a:rPr lang="es-ES" sz="2200" dirty="0"/>
              <a:t>, </a:t>
            </a:r>
            <a:r>
              <a:rPr lang="es-ES" sz="2200" dirty="0" err="1"/>
              <a:t>creativity</a:t>
            </a:r>
            <a:r>
              <a:rPr lang="es-ES" sz="2200" dirty="0"/>
              <a:t>, mental </a:t>
            </a:r>
            <a:r>
              <a:rPr lang="es-ES" sz="2200" dirty="0" err="1"/>
              <a:t>stimulation</a:t>
            </a:r>
            <a:endParaRPr lang="es-ES" sz="2200"/>
          </a:p>
          <a:p>
            <a:r>
              <a:rPr lang="es-E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</a:t>
            </a:r>
            <a:r>
              <a:rPr lang="es-ES" sz="2200" dirty="0"/>
              <a:t>: </a:t>
            </a:r>
            <a:r>
              <a:rPr lang="es-ES" sz="2200" dirty="0" err="1"/>
              <a:t>calmness</a:t>
            </a:r>
            <a:r>
              <a:rPr lang="es-ES" sz="2200" dirty="0"/>
              <a:t>, </a:t>
            </a:r>
            <a:r>
              <a:rPr lang="es-ES" sz="2200" dirty="0" err="1"/>
              <a:t>honesty</a:t>
            </a:r>
            <a:r>
              <a:rPr lang="es-ES" sz="2200" dirty="0"/>
              <a:t>, trust</a:t>
            </a:r>
          </a:p>
          <a:p>
            <a:r>
              <a:rPr lang="es-ES" sz="2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Orange</a:t>
            </a:r>
            <a:r>
              <a:rPr lang="es-ES" sz="2200" dirty="0"/>
              <a:t>: </a:t>
            </a:r>
            <a:r>
              <a:rPr lang="es-ES" sz="2200" err="1"/>
              <a:t>spontaneity</a:t>
            </a:r>
            <a:r>
              <a:rPr lang="es-ES" sz="2200" dirty="0"/>
              <a:t>, </a:t>
            </a:r>
            <a:r>
              <a:rPr lang="es-ES" sz="2200" err="1"/>
              <a:t>adventure</a:t>
            </a:r>
            <a:r>
              <a:rPr lang="es-ES" sz="2200" dirty="0"/>
              <a:t>, </a:t>
            </a:r>
            <a:r>
              <a:rPr lang="es-ES" sz="2200" err="1"/>
              <a:t>dynamism</a:t>
            </a:r>
            <a:endParaRPr lang="es-ES" sz="2200"/>
          </a:p>
          <a:p>
            <a:r>
              <a:rPr lang="es-ES" sz="2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</a:t>
            </a:r>
            <a:r>
              <a:rPr lang="es-ES" sz="2200" dirty="0"/>
              <a:t>: </a:t>
            </a:r>
            <a:r>
              <a:rPr lang="es-ES" sz="2200" err="1"/>
              <a:t>growth</a:t>
            </a:r>
            <a:r>
              <a:rPr lang="es-ES" sz="2200" dirty="0"/>
              <a:t>, </a:t>
            </a:r>
            <a:r>
              <a:rPr lang="es-ES" sz="2200" err="1"/>
              <a:t>freshness</a:t>
            </a:r>
            <a:r>
              <a:rPr lang="es-ES" sz="2200" dirty="0"/>
              <a:t>, </a:t>
            </a:r>
            <a:r>
              <a:rPr lang="es-ES" sz="2200" err="1"/>
              <a:t>harmony</a:t>
            </a:r>
            <a:endParaRPr lang="es-ES" sz="2200"/>
          </a:p>
          <a:p>
            <a:r>
              <a:rPr lang="es-ES" sz="2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Purple</a:t>
            </a:r>
            <a:r>
              <a:rPr lang="es-ES" sz="2200" dirty="0"/>
              <a:t>: </a:t>
            </a:r>
            <a:r>
              <a:rPr lang="es-ES" sz="2200" dirty="0" err="1"/>
              <a:t>spirituality</a:t>
            </a:r>
            <a:r>
              <a:rPr lang="es-ES" sz="2200" dirty="0"/>
              <a:t>, </a:t>
            </a:r>
            <a:r>
              <a:rPr lang="es-ES" sz="2200" dirty="0" err="1"/>
              <a:t>imagination</a:t>
            </a:r>
            <a:r>
              <a:rPr lang="es-ES" sz="2200" dirty="0"/>
              <a:t>, </a:t>
            </a:r>
            <a:r>
              <a:rPr lang="es-ES" sz="2200" dirty="0" err="1"/>
              <a:t>mystery</a:t>
            </a:r>
            <a:endParaRPr lang="es-ES" sz="2200"/>
          </a:p>
          <a:p>
            <a:endParaRPr lang="es-ES" sz="1500" dirty="0">
              <a:solidFill>
                <a:srgbClr val="1E1E1E"/>
              </a:solidFill>
              <a:latin typeface="Arial"/>
              <a:cs typeface="Arial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37078A1-2D49-2ED3-E3A4-FF1956735F65}"/>
              </a:ext>
            </a:extLst>
          </p:cNvPr>
          <p:cNvSpPr txBox="1">
            <a:spLocks/>
          </p:cNvSpPr>
          <p:nvPr/>
        </p:nvSpPr>
        <p:spPr>
          <a:xfrm>
            <a:off x="6673467" y="2037585"/>
            <a:ext cx="4685842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 panose="020B0604020202020204" pitchFamily="34" charset="0"/>
            </a:pPr>
            <a:r>
              <a:rPr lang="es-ES" sz="22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Pink</a:t>
            </a:r>
            <a:r>
              <a:rPr lang="es-ES" sz="2200" dirty="0"/>
              <a:t>: </a:t>
            </a:r>
            <a:r>
              <a:rPr lang="es-ES" sz="2200" dirty="0" err="1"/>
              <a:t>unconditional</a:t>
            </a:r>
            <a:r>
              <a:rPr lang="es-ES" sz="2200" dirty="0"/>
              <a:t> </a:t>
            </a:r>
            <a:r>
              <a:rPr lang="es-ES" sz="2200" dirty="0" err="1"/>
              <a:t>love</a:t>
            </a:r>
            <a:r>
              <a:rPr lang="es-ES" sz="2200" dirty="0"/>
              <a:t>, </a:t>
            </a:r>
            <a:r>
              <a:rPr lang="es-ES" sz="2200" dirty="0" err="1"/>
              <a:t>sympathy</a:t>
            </a:r>
            <a:r>
              <a:rPr lang="es-ES" sz="2200" dirty="0"/>
              <a:t>, </a:t>
            </a:r>
            <a:r>
              <a:rPr lang="es-ES" sz="2200" dirty="0" err="1"/>
              <a:t>femininity</a:t>
            </a:r>
            <a:endParaRPr lang="en-U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Brown</a:t>
            </a:r>
            <a:r>
              <a:rPr lang="es-ES" sz="2200" dirty="0"/>
              <a:t>: </a:t>
            </a:r>
            <a:r>
              <a:rPr lang="es-ES" sz="2200" dirty="0" err="1"/>
              <a:t>strength</a:t>
            </a:r>
            <a:r>
              <a:rPr lang="es-ES" sz="2200" dirty="0"/>
              <a:t>, </a:t>
            </a:r>
            <a:r>
              <a:rPr lang="es-ES" sz="2200" dirty="0" err="1"/>
              <a:t>dependability</a:t>
            </a:r>
            <a:r>
              <a:rPr lang="es-ES" sz="2200" dirty="0"/>
              <a:t>, </a:t>
            </a:r>
            <a:r>
              <a:rPr lang="es-ES" sz="2200" dirty="0" err="1"/>
              <a:t>warmth</a:t>
            </a:r>
            <a:endParaRPr lang="en-U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es-ES" sz="2200" dirty="0"/>
              <a:t>: </a:t>
            </a:r>
            <a:r>
              <a:rPr lang="es-ES" sz="2200" dirty="0" err="1"/>
              <a:t>power</a:t>
            </a:r>
            <a:r>
              <a:rPr lang="es-ES" sz="2200" dirty="0"/>
              <a:t>, </a:t>
            </a:r>
            <a:r>
              <a:rPr lang="es-ES" sz="2200" dirty="0" err="1"/>
              <a:t>elegance</a:t>
            </a:r>
            <a:r>
              <a:rPr lang="es-ES" sz="2200" dirty="0"/>
              <a:t>, </a:t>
            </a:r>
            <a:r>
              <a:rPr lang="es-ES" sz="2200" dirty="0" err="1"/>
              <a:t>mystery</a:t>
            </a:r>
            <a:r>
              <a:rPr lang="es-ES" sz="2200" dirty="0"/>
              <a:t>, </a:t>
            </a:r>
            <a:r>
              <a:rPr lang="es-ES" sz="2200" dirty="0" err="1"/>
              <a:t>formality</a:t>
            </a:r>
            <a:endParaRPr lang="en-U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</a:t>
            </a:r>
            <a:r>
              <a:rPr lang="es-ES" sz="2200" dirty="0"/>
              <a:t>: </a:t>
            </a:r>
            <a:r>
              <a:rPr lang="es-ES" sz="2200" dirty="0" err="1"/>
              <a:t>purity</a:t>
            </a:r>
            <a:r>
              <a:rPr lang="es-ES" sz="2200" dirty="0"/>
              <a:t>, </a:t>
            </a:r>
            <a:r>
              <a:rPr lang="es-ES" sz="2200" dirty="0" err="1"/>
              <a:t>innocence</a:t>
            </a:r>
            <a:r>
              <a:rPr lang="es-ES" sz="2200" dirty="0"/>
              <a:t>, </a:t>
            </a:r>
            <a:r>
              <a:rPr lang="es-ES" sz="2200" dirty="0" err="1"/>
              <a:t>delicacy</a:t>
            </a:r>
            <a:r>
              <a:rPr lang="es-ES" sz="2200" dirty="0"/>
              <a:t>, </a:t>
            </a:r>
            <a:r>
              <a:rPr lang="es-ES" sz="2200" dirty="0" err="1"/>
              <a:t>cleanliness</a:t>
            </a:r>
            <a:endParaRPr lang="es-ES" sz="2200" dirty="0" err="1">
              <a:solidFill>
                <a:srgbClr val="000000"/>
              </a:solidFill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s-ES" sz="22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</a:t>
            </a:r>
            <a:r>
              <a:rPr lang="es-ES" sz="2200" dirty="0"/>
              <a:t>: </a:t>
            </a:r>
            <a:r>
              <a:rPr lang="es-ES" sz="2200" dirty="0" err="1"/>
              <a:t>purity</a:t>
            </a:r>
            <a:r>
              <a:rPr lang="es-ES" sz="2200" dirty="0"/>
              <a:t>, </a:t>
            </a:r>
            <a:r>
              <a:rPr lang="es-ES" sz="2200" dirty="0" err="1"/>
              <a:t>innocence</a:t>
            </a:r>
            <a:r>
              <a:rPr lang="es-ES" sz="2200" dirty="0"/>
              <a:t>, </a:t>
            </a:r>
            <a:r>
              <a:rPr lang="es-ES" sz="2200" dirty="0" err="1"/>
              <a:t>delicacy</a:t>
            </a:r>
            <a:r>
              <a:rPr lang="es-ES" sz="2200" dirty="0"/>
              <a:t>, </a:t>
            </a:r>
            <a:r>
              <a:rPr lang="es-ES" sz="2200" dirty="0" err="1"/>
              <a:t>cleanliness</a:t>
            </a:r>
            <a:endParaRPr lang="es-ES" dirty="0" err="1"/>
          </a:p>
          <a:p>
            <a:endParaRPr lang="es-ES" sz="1500" dirty="0">
              <a:solidFill>
                <a:srgbClr val="1E1E1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04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F3A75-7768-40F9-E966-05E35720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84055-266B-8AC2-5C29-6AEE77A3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hlinkClick r:id="rId2"/>
              </a:rPr>
              <a:t>Color Theory 101: A Complete Color Guide (2024) • Colors Explained</a:t>
            </a:r>
          </a:p>
          <a:p>
            <a:r>
              <a:rPr lang="es-ES" dirty="0">
                <a:hlinkClick r:id="rId3"/>
              </a:rPr>
              <a:t>https://tonosatubrilloilu.blogspot.com</a:t>
            </a:r>
          </a:p>
          <a:p>
            <a:r>
              <a:rPr lang="es-ES" dirty="0"/>
              <a:t>Web </a:t>
            </a:r>
            <a:r>
              <a:rPr lang="es-ES" err="1"/>
              <a:t>ui</a:t>
            </a:r>
            <a:r>
              <a:rPr lang="es-ES" dirty="0"/>
              <a:t> </a:t>
            </a:r>
            <a:r>
              <a:rPr lang="es-ES" err="1"/>
              <a:t>design</a:t>
            </a:r>
            <a:r>
              <a:rPr lang="es-ES" dirty="0"/>
              <a:t> </a:t>
            </a:r>
            <a:r>
              <a:rPr lang="es-ES" err="1"/>
              <a:t>best</a:t>
            </a:r>
            <a:r>
              <a:rPr lang="es-ES"/>
              <a:t> practices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6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olour chart with labels">
            <a:extLst>
              <a:ext uri="{FF2B5EF4-FFF2-40B4-BE49-F238E27FC236}">
                <a16:creationId xmlns:a16="http://schemas.microsoft.com/office/drawing/2014/main" id="{8E1575A1-E00D-8648-B5D5-AA3FEEA3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89" r="-9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EB37-7B2F-8251-A359-FB886E0D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s-ES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40D88-E1FB-32A4-19AB-BA366DE8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946" y="11497"/>
            <a:ext cx="5020159" cy="547265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What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is</a:t>
            </a:r>
            <a:r>
              <a:rPr lang="es-ES" sz="2200" dirty="0">
                <a:solidFill>
                  <a:schemeClr val="tx2"/>
                </a:solidFill>
              </a:rPr>
              <a:t> color </a:t>
            </a:r>
            <a:r>
              <a:rPr lang="es-ES" sz="2200" dirty="0" err="1">
                <a:solidFill>
                  <a:schemeClr val="tx2"/>
                </a:solidFill>
              </a:rPr>
              <a:t>theory</a:t>
            </a:r>
            <a:r>
              <a:rPr lang="es-ES" sz="2200" dirty="0">
                <a:solidFill>
                  <a:schemeClr val="tx2"/>
                </a:solidFill>
              </a:rPr>
              <a:t>?</a:t>
            </a:r>
          </a:p>
          <a:p>
            <a:r>
              <a:rPr lang="es-ES" sz="2200" dirty="0" err="1">
                <a:solidFill>
                  <a:schemeClr val="tx2"/>
                </a:solidFill>
              </a:rPr>
              <a:t>Hue</a:t>
            </a:r>
            <a:r>
              <a:rPr lang="es-ES" sz="2200" dirty="0">
                <a:solidFill>
                  <a:schemeClr val="tx2"/>
                </a:solidFill>
              </a:rPr>
              <a:t> , </a:t>
            </a:r>
            <a:r>
              <a:rPr lang="es-ES" sz="2200" dirty="0" err="1">
                <a:solidFill>
                  <a:schemeClr val="tx2"/>
                </a:solidFill>
              </a:rPr>
              <a:t>saturation</a:t>
            </a:r>
            <a:r>
              <a:rPr lang="es-ES" sz="2200" dirty="0">
                <a:solidFill>
                  <a:schemeClr val="tx2"/>
                </a:solidFill>
              </a:rPr>
              <a:t> and </a:t>
            </a:r>
            <a:r>
              <a:rPr lang="es-ES" sz="2200" dirty="0" err="1">
                <a:solidFill>
                  <a:schemeClr val="tx2"/>
                </a:solidFill>
              </a:rPr>
              <a:t>brightness</a:t>
            </a:r>
            <a:endParaRPr lang="es-ES" sz="2200" dirty="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Types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of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colors</a:t>
            </a:r>
            <a:endParaRPr lang="es-ES" sz="2200" dirty="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Contrast</a:t>
            </a:r>
            <a:r>
              <a:rPr lang="es-ES" sz="2200" dirty="0">
                <a:solidFill>
                  <a:schemeClr val="tx2"/>
                </a:solidFill>
              </a:rPr>
              <a:t> , </a:t>
            </a:r>
            <a:r>
              <a:rPr lang="es-ES" sz="2200" dirty="0" err="1">
                <a:solidFill>
                  <a:schemeClr val="tx2"/>
                </a:solidFill>
              </a:rPr>
              <a:t>vibration</a:t>
            </a:r>
            <a:endParaRPr lang="es-ES" sz="2200">
              <a:solidFill>
                <a:schemeClr val="tx2"/>
              </a:solidFill>
            </a:endParaRPr>
          </a:p>
          <a:p>
            <a:r>
              <a:rPr lang="es-ES" sz="2200" dirty="0" err="1">
                <a:solidFill>
                  <a:schemeClr val="tx2"/>
                </a:solidFill>
              </a:rPr>
              <a:t>Complementary</a:t>
            </a:r>
            <a:r>
              <a:rPr lang="es-ES" sz="2200" dirty="0">
                <a:solidFill>
                  <a:schemeClr val="tx2"/>
                </a:solidFill>
              </a:rPr>
              <a:t> and </a:t>
            </a:r>
            <a:r>
              <a:rPr lang="es-ES" sz="2200" dirty="0" err="1">
                <a:solidFill>
                  <a:schemeClr val="tx2"/>
                </a:solidFill>
              </a:rPr>
              <a:t>analogous</a:t>
            </a:r>
            <a:r>
              <a:rPr lang="es-ES" sz="2200" dirty="0">
                <a:solidFill>
                  <a:schemeClr val="tx2"/>
                </a:solidFill>
              </a:rPr>
              <a:t> </a:t>
            </a:r>
            <a:r>
              <a:rPr lang="es-ES" sz="2200" dirty="0" err="1">
                <a:solidFill>
                  <a:schemeClr val="tx2"/>
                </a:solidFill>
              </a:rPr>
              <a:t>colors</a:t>
            </a:r>
            <a:endParaRPr lang="es-ES" sz="2200" dirty="0">
              <a:solidFill>
                <a:schemeClr val="tx2"/>
              </a:solidFill>
            </a:endParaRPr>
          </a:p>
          <a:p>
            <a:r>
              <a:rPr lang="es-ES" sz="2200" dirty="0">
                <a:solidFill>
                  <a:schemeClr val="tx2"/>
                </a:solidFill>
              </a:rPr>
              <a:t>Color </a:t>
            </a:r>
            <a:r>
              <a:rPr lang="es-ES" sz="2200" dirty="0" err="1">
                <a:solidFill>
                  <a:schemeClr val="tx2"/>
                </a:solidFill>
              </a:rPr>
              <a:t>meanings</a:t>
            </a:r>
          </a:p>
          <a:p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200">
              <a:solidFill>
                <a:schemeClr val="tx2"/>
              </a:solidFill>
            </a:endParaRPr>
          </a:p>
          <a:p>
            <a:endParaRPr lang="es-E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CE5DF-9984-B479-7C59-2F439CA8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  <a:latin typeface="Arial"/>
                <a:cs typeface="Arial"/>
              </a:rPr>
              <a:t>What Is Color Theory?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C43FF-32D4-58B4-4E56-3D6A058D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chemeClr val="tx2"/>
                </a:solidFill>
                <a:latin typeface="Arial"/>
                <a:cs typeface="Arial"/>
              </a:rPr>
              <a:t>Color theory is the art and science of using color. It explains how humans perceive color (both physically and psychologically) and how colors mix, match, and contrast with one another. </a:t>
            </a:r>
            <a:endParaRPr lang="es-ES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C1286-BF99-4E4B-BCA3-6B511D27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78" y="146525"/>
            <a:ext cx="4633785" cy="2397324"/>
          </a:xfrm>
        </p:spPr>
        <p:txBody>
          <a:bodyPr>
            <a:normAutofit/>
          </a:bodyPr>
          <a:lstStyle/>
          <a:p>
            <a:pPr algn="ctr"/>
            <a:r>
              <a:rPr lang="es-ES" err="1">
                <a:solidFill>
                  <a:schemeClr val="tx2"/>
                </a:solidFill>
              </a:rPr>
              <a:t>Hue</a:t>
            </a:r>
            <a:r>
              <a:rPr lang="es-ES">
                <a:solidFill>
                  <a:schemeClr val="tx2"/>
                </a:solidFill>
              </a:rPr>
              <a:t> , </a:t>
            </a:r>
            <a:r>
              <a:rPr lang="es-ES" err="1">
                <a:solidFill>
                  <a:schemeClr val="tx2"/>
                </a:solidFill>
              </a:rPr>
              <a:t>saturation</a:t>
            </a:r>
            <a:r>
              <a:rPr lang="es-ES">
                <a:solidFill>
                  <a:schemeClr val="tx2"/>
                </a:solidFill>
              </a:rPr>
              <a:t> and </a:t>
            </a:r>
            <a:r>
              <a:rPr lang="es-ES" err="1">
                <a:solidFill>
                  <a:schemeClr val="tx2"/>
                </a:solidFill>
              </a:rPr>
              <a:t>brightness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3115-A9C8-4D3A-C902-96B57E0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12" y="2722535"/>
            <a:ext cx="5253418" cy="3752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ES" sz="2200" b="1" u="sng" err="1">
                <a:solidFill>
                  <a:schemeClr val="tx2"/>
                </a:solidFill>
                <a:ea typeface="+mn-lt"/>
                <a:cs typeface="+mn-lt"/>
              </a:rPr>
              <a:t>Hue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fundamental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property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determines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name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such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as red,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green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blue,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yellow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purple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characteristic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allows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us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distinguish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color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another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. In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words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hue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refers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specific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wavelength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light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reflected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transmitted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which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our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eyes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2"/>
                </a:solidFill>
                <a:ea typeface="+mn-lt"/>
                <a:cs typeface="+mn-lt"/>
              </a:rPr>
              <a:t>perceive</a:t>
            </a:r>
            <a:r>
              <a:rPr lang="es-ES" sz="2200">
                <a:solidFill>
                  <a:schemeClr val="tx2"/>
                </a:solidFill>
                <a:ea typeface="+mn-lt"/>
                <a:cs typeface="+mn-lt"/>
              </a:rPr>
              <a:t> as a particular color.</a:t>
            </a:r>
            <a:endParaRPr lang="es-ES">
              <a:solidFill>
                <a:schemeClr val="tx2"/>
              </a:solidFill>
            </a:endParaRPr>
          </a:p>
          <a:p>
            <a:endParaRPr lang="es-ES" sz="180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Hue Family and Neutral Color Wheel">
            <a:extLst>
              <a:ext uri="{FF2B5EF4-FFF2-40B4-BE49-F238E27FC236}">
                <a16:creationId xmlns:a16="http://schemas.microsoft.com/office/drawing/2014/main" id="{16B1E03E-92B5-C1D2-8124-B6FD1FB0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39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C1286-BF99-4E4B-BCA3-6B511D27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 algn="ctr"/>
            <a:r>
              <a:rPr lang="es-ES" err="1">
                <a:solidFill>
                  <a:schemeClr val="tx2"/>
                </a:solidFill>
              </a:rPr>
              <a:t>Hue</a:t>
            </a:r>
            <a:r>
              <a:rPr lang="es-ES">
                <a:solidFill>
                  <a:schemeClr val="tx2"/>
                </a:solidFill>
              </a:rPr>
              <a:t> , </a:t>
            </a:r>
            <a:r>
              <a:rPr lang="es-ES" err="1">
                <a:solidFill>
                  <a:schemeClr val="tx2"/>
                </a:solidFill>
              </a:rPr>
              <a:t>saturation</a:t>
            </a:r>
            <a:r>
              <a:rPr lang="es-ES">
                <a:solidFill>
                  <a:schemeClr val="tx2"/>
                </a:solidFill>
              </a:rPr>
              <a:t> and </a:t>
            </a:r>
            <a:r>
              <a:rPr lang="es-ES" err="1">
                <a:solidFill>
                  <a:schemeClr val="tx2"/>
                </a:solidFill>
              </a:rPr>
              <a:t>brightness</a:t>
            </a:r>
          </a:p>
        </p:txBody>
      </p:sp>
      <p:pic>
        <p:nvPicPr>
          <p:cNvPr id="4" name="Imagen 3" descr="saturation of digital colors">
            <a:extLst>
              <a:ext uri="{FF2B5EF4-FFF2-40B4-BE49-F238E27FC236}">
                <a16:creationId xmlns:a16="http://schemas.microsoft.com/office/drawing/2014/main" id="{3AE3CF5D-616C-679B-EC53-8C9CDFAE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2220206"/>
            <a:ext cx="4724400" cy="25039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3115-A9C8-4D3A-C902-96B57E0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 sz="2200" b="1" u="sng" err="1">
                <a:solidFill>
                  <a:schemeClr val="tx1"/>
                </a:solidFill>
                <a:ea typeface="+mn-lt"/>
                <a:cs typeface="+mn-lt"/>
              </a:rPr>
              <a:t>Brightness</a:t>
            </a:r>
            <a:r>
              <a:rPr lang="es-ES" sz="2200" b="1" u="sng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refers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amount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white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black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)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mixed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into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color.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It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controls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overall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lightness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darkness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color. In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context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digital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colors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brightness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is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often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represented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as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between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0 (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black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) and 255 (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white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).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higher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brightness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lighter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color,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while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lower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2200" err="1">
                <a:solidFill>
                  <a:schemeClr val="tx1"/>
                </a:solidFill>
                <a:ea typeface="+mn-lt"/>
                <a:cs typeface="+mn-lt"/>
              </a:rPr>
              <a:t>darker</a:t>
            </a:r>
            <a:r>
              <a:rPr lang="es-ES" sz="2200">
                <a:solidFill>
                  <a:schemeClr val="tx1"/>
                </a:solidFill>
                <a:ea typeface="+mn-lt"/>
                <a:cs typeface="+mn-lt"/>
              </a:rPr>
              <a:t> color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C1286-BF99-4E4B-BCA3-6B511D27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pPr algn="ctr"/>
            <a:r>
              <a:rPr lang="es-ES" err="1"/>
              <a:t>Hue</a:t>
            </a:r>
            <a:r>
              <a:rPr lang="es-ES"/>
              <a:t> , </a:t>
            </a:r>
            <a:r>
              <a:rPr lang="es-ES" err="1"/>
              <a:t>saturation</a:t>
            </a:r>
            <a:r>
              <a:rPr lang="es-ES"/>
              <a:t> and </a:t>
            </a:r>
            <a:r>
              <a:rPr lang="es-ES" err="1"/>
              <a:t>brightness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3115-A9C8-4D3A-C902-96B57E05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87" y="2396649"/>
            <a:ext cx="10754532" cy="24808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s-ES" sz="2200">
              <a:solidFill>
                <a:schemeClr val="tx1"/>
              </a:solidFill>
              <a:ea typeface="+mn-lt"/>
              <a:cs typeface="+mn-lt"/>
            </a:endParaRPr>
          </a:p>
          <a:p>
            <a:endParaRPr lang="es-ES" sz="1800">
              <a:solidFill>
                <a:schemeClr val="tx1"/>
              </a:solidFill>
            </a:endParaRPr>
          </a:p>
        </p:txBody>
      </p:sp>
      <p:pic>
        <p:nvPicPr>
          <p:cNvPr id="6" name="Imagen 5" descr="Saturation Value">
            <a:extLst>
              <a:ext uri="{FF2B5EF4-FFF2-40B4-BE49-F238E27FC236}">
                <a16:creationId xmlns:a16="http://schemas.microsoft.com/office/drawing/2014/main" id="{0ABBCCCE-7058-9F4C-2D01-4D70CAE3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84" y="4873652"/>
            <a:ext cx="8039745" cy="1385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D8F18E7-14BB-982C-058F-AD266FDF7B84}"/>
              </a:ext>
            </a:extLst>
          </p:cNvPr>
          <p:cNvSpPr txBox="1"/>
          <p:nvPr/>
        </p:nvSpPr>
        <p:spPr>
          <a:xfrm>
            <a:off x="501112" y="2709620"/>
            <a:ext cx="1001448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200" b="1" u="sng" dirty="0" err="1">
                <a:solidFill>
                  <a:srgbClr val="39213B"/>
                </a:solidFill>
              </a:rPr>
              <a:t>Saturation</a:t>
            </a:r>
            <a:r>
              <a:rPr lang="es-ES" sz="2200" b="1" u="sng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refers</a:t>
            </a:r>
            <a:r>
              <a:rPr lang="es-ES" sz="2200" dirty="0">
                <a:solidFill>
                  <a:srgbClr val="39213B"/>
                </a:solidFill>
              </a:rPr>
              <a:t> to the </a:t>
            </a:r>
            <a:r>
              <a:rPr lang="es-ES" sz="2200" dirty="0" err="1">
                <a:solidFill>
                  <a:srgbClr val="39213B"/>
                </a:solidFill>
              </a:rPr>
              <a:t>purity</a:t>
            </a:r>
            <a:r>
              <a:rPr lang="es-ES" sz="2200" dirty="0">
                <a:solidFill>
                  <a:srgbClr val="39213B"/>
                </a:solidFill>
              </a:rPr>
              <a:t> or </a:t>
            </a:r>
            <a:r>
              <a:rPr lang="es-ES" sz="2200" dirty="0" err="1">
                <a:solidFill>
                  <a:srgbClr val="39213B"/>
                </a:solidFill>
              </a:rPr>
              <a:t>intensity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a color. </a:t>
            </a:r>
            <a:r>
              <a:rPr lang="es-ES" sz="2200" dirty="0" err="1">
                <a:solidFill>
                  <a:srgbClr val="39213B"/>
                </a:solidFill>
              </a:rPr>
              <a:t>It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measures</a:t>
            </a:r>
            <a:r>
              <a:rPr lang="es-ES" sz="2200" dirty="0">
                <a:solidFill>
                  <a:srgbClr val="39213B"/>
                </a:solidFill>
              </a:rPr>
              <a:t> how </a:t>
            </a:r>
            <a:r>
              <a:rPr lang="es-ES" sz="2200" dirty="0" err="1">
                <a:solidFill>
                  <a:srgbClr val="39213B"/>
                </a:solidFill>
              </a:rPr>
              <a:t>vibrant</a:t>
            </a:r>
            <a:r>
              <a:rPr lang="es-ES" sz="2200" dirty="0">
                <a:solidFill>
                  <a:srgbClr val="39213B"/>
                </a:solidFill>
              </a:rPr>
              <a:t> or </a:t>
            </a:r>
            <a:r>
              <a:rPr lang="es-ES" sz="2200" dirty="0" err="1">
                <a:solidFill>
                  <a:srgbClr val="39213B"/>
                </a:solidFill>
              </a:rPr>
              <a:t>muted</a:t>
            </a:r>
            <a:r>
              <a:rPr lang="es-ES" sz="2200" dirty="0">
                <a:solidFill>
                  <a:srgbClr val="39213B"/>
                </a:solidFill>
              </a:rPr>
              <a:t> a color </a:t>
            </a:r>
            <a:r>
              <a:rPr lang="es-ES" sz="2200" dirty="0" err="1">
                <a:solidFill>
                  <a:srgbClr val="39213B"/>
                </a:solidFill>
              </a:rPr>
              <a:t>appears</a:t>
            </a:r>
            <a:r>
              <a:rPr lang="es-ES" sz="2200" dirty="0">
                <a:solidFill>
                  <a:srgbClr val="39213B"/>
                </a:solidFill>
              </a:rPr>
              <a:t>. </a:t>
            </a:r>
            <a:r>
              <a:rPr lang="es-ES" sz="2200" dirty="0" err="1">
                <a:solidFill>
                  <a:srgbClr val="39213B"/>
                </a:solidFill>
              </a:rPr>
              <a:t>It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measures</a:t>
            </a:r>
            <a:r>
              <a:rPr lang="es-ES" sz="2200" dirty="0">
                <a:solidFill>
                  <a:srgbClr val="39213B"/>
                </a:solidFill>
              </a:rPr>
              <a:t> how much gray is </a:t>
            </a:r>
            <a:r>
              <a:rPr lang="es-ES" sz="2200" dirty="0" err="1">
                <a:solidFill>
                  <a:srgbClr val="39213B"/>
                </a:solidFill>
              </a:rPr>
              <a:t>mixed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into</a:t>
            </a:r>
            <a:r>
              <a:rPr lang="es-ES" sz="2200" dirty="0">
                <a:solidFill>
                  <a:srgbClr val="39213B"/>
                </a:solidFill>
              </a:rPr>
              <a:t> a color</a:t>
            </a:r>
            <a:r>
              <a:rPr lang="es-ES" sz="2200">
                <a:solidFill>
                  <a:srgbClr val="39213B"/>
                </a:solidFill>
              </a:rPr>
              <a:t>. </a:t>
            </a:r>
          </a:p>
          <a:p>
            <a:pPr algn="just"/>
            <a:r>
              <a:rPr lang="es-ES" sz="2200">
                <a:solidFill>
                  <a:srgbClr val="39213B"/>
                </a:solidFill>
              </a:rPr>
              <a:t>A </a:t>
            </a:r>
            <a:r>
              <a:rPr lang="es-ES" sz="2200" dirty="0" err="1">
                <a:solidFill>
                  <a:srgbClr val="39213B"/>
                </a:solidFill>
              </a:rPr>
              <a:t>saturation</a:t>
            </a:r>
            <a:r>
              <a:rPr lang="es-ES" sz="2200" dirty="0">
                <a:solidFill>
                  <a:srgbClr val="39213B"/>
                </a:solidFill>
              </a:rPr>
              <a:t> value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0 </a:t>
            </a:r>
            <a:r>
              <a:rPr lang="es-ES" sz="2200" dirty="0" err="1">
                <a:solidFill>
                  <a:srgbClr val="39213B"/>
                </a:solidFill>
              </a:rPr>
              <a:t>indicates</a:t>
            </a:r>
            <a:r>
              <a:rPr lang="es-ES" sz="2200" dirty="0">
                <a:solidFill>
                  <a:srgbClr val="39213B"/>
                </a:solidFill>
              </a:rPr>
              <a:t> a </a:t>
            </a:r>
            <a:r>
              <a:rPr lang="es-ES" sz="2200" dirty="0" err="1">
                <a:solidFill>
                  <a:srgbClr val="39213B"/>
                </a:solidFill>
              </a:rPr>
              <a:t>shade</a:t>
            </a:r>
            <a:r>
              <a:rPr lang="es-ES" sz="2200" dirty="0">
                <a:solidFill>
                  <a:srgbClr val="39213B"/>
                </a:solidFill>
              </a:rPr>
              <a:t>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gray, while a value </a:t>
            </a:r>
            <a:r>
              <a:rPr lang="es-ES" sz="2200" dirty="0" err="1">
                <a:solidFill>
                  <a:srgbClr val="39213B"/>
                </a:solidFill>
              </a:rPr>
              <a:t>of</a:t>
            </a:r>
            <a:r>
              <a:rPr lang="es-ES" sz="2200" dirty="0">
                <a:solidFill>
                  <a:srgbClr val="39213B"/>
                </a:solidFill>
              </a:rPr>
              <a:t> 100% </a:t>
            </a:r>
            <a:r>
              <a:rPr lang="es-ES" sz="2200" dirty="0" err="1">
                <a:solidFill>
                  <a:srgbClr val="39213B"/>
                </a:solidFill>
              </a:rPr>
              <a:t>represents</a:t>
            </a:r>
            <a:r>
              <a:rPr lang="es-ES" sz="2200" dirty="0">
                <a:solidFill>
                  <a:srgbClr val="39213B"/>
                </a:solidFill>
              </a:rPr>
              <a:t> the most vivid, intense color possible.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9778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FF962-7A5C-5DD8-40E1-8C57163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Primary colors (type of colors)</a:t>
            </a:r>
          </a:p>
        </p:txBody>
      </p:sp>
      <p:pic>
        <p:nvPicPr>
          <p:cNvPr id="4" name="Imagen 3" descr="primary colors">
            <a:extLst>
              <a:ext uri="{FF2B5EF4-FFF2-40B4-BE49-F238E27FC236}">
                <a16:creationId xmlns:a16="http://schemas.microsoft.com/office/drawing/2014/main" id="{33888085-AD3B-8E51-F7F5-E43BA33C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22176"/>
            <a:ext cx="4724400" cy="449999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64883-979E-901B-82F8-B1442EE6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800" b="1" u="sng">
                <a:solidFill>
                  <a:schemeClr val="tx2"/>
                </a:solidFill>
              </a:rPr>
              <a:t>Primary colors</a:t>
            </a:r>
            <a:r>
              <a:rPr lang="es-ES" sz="1800">
                <a:solidFill>
                  <a:schemeClr val="tx2"/>
                </a:solidFill>
              </a:rPr>
              <a:t> are those that cant be obtained by mixing other colors. </a:t>
            </a:r>
          </a:p>
          <a:p>
            <a:pPr marL="0" indent="0">
              <a:buNone/>
            </a:pPr>
            <a:r>
              <a:rPr lang="es-ES" sz="1800">
                <a:solidFill>
                  <a:schemeClr val="tx2"/>
                </a:solidFill>
              </a:rPr>
              <a:t>There are three: </a:t>
            </a:r>
          </a:p>
          <a:p>
            <a:r>
              <a:rPr lang="es-ES" sz="1800">
                <a:solidFill>
                  <a:schemeClr val="tx2"/>
                </a:solidFill>
              </a:rPr>
              <a:t>Blue</a:t>
            </a:r>
          </a:p>
          <a:p>
            <a:r>
              <a:rPr lang="es-ES" sz="1800">
                <a:solidFill>
                  <a:schemeClr val="tx2"/>
                </a:solidFill>
              </a:rPr>
              <a:t>Red </a:t>
            </a:r>
          </a:p>
          <a:p>
            <a:r>
              <a:rPr lang="es-ES" sz="1800">
                <a:solidFill>
                  <a:schemeClr val="tx2"/>
                </a:solidFill>
              </a:rPr>
              <a:t>Yellow</a:t>
            </a:r>
          </a:p>
          <a:p>
            <a:pPr marL="0" indent="0">
              <a:buNone/>
            </a:pP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These colors are considered “pure” because they have no additional components and are the basis for the creation of other colors.</a:t>
            </a:r>
            <a:endParaRPr lang="es-E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6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FF962-7A5C-5DD8-40E1-8C57163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Secondary Colors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(type of colors)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F2C3F0F-0DA9-68F9-E6F8-09A4A4EED7B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647901" cy="258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sz="1800" b="1" u="sng" dirty="0" err="1">
                <a:solidFill>
                  <a:schemeClr val="tx2"/>
                </a:solidFill>
              </a:rPr>
              <a:t>Seconday</a:t>
            </a:r>
            <a:r>
              <a:rPr lang="en-US" sz="1800" b="1" u="sng" dirty="0">
                <a:solidFill>
                  <a:schemeClr val="tx2"/>
                </a:solidFill>
              </a:rPr>
              <a:t> colors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They are those that we obtain after mixing two primary colors in equal parts.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Red + Blue = Violet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Red + Yellow = Orange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Blue + Yellow = Green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255" y="0"/>
            <a:ext cx="639774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94256" y="0"/>
            <a:ext cx="6397744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Forma&#10;&#10;Descripción generada automáticamente">
            <a:extLst>
              <a:ext uri="{FF2B5EF4-FFF2-40B4-BE49-F238E27FC236}">
                <a16:creationId xmlns:a16="http://schemas.microsoft.com/office/drawing/2014/main" id="{599BFD9E-A5C7-0784-76A1-DD70A8644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632" r="4644" b="-1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FF962-7A5C-5DD8-40E1-8C571632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TertiaryColors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(type of colors)</a:t>
            </a:r>
          </a:p>
        </p:txBody>
      </p:sp>
      <p:pic>
        <p:nvPicPr>
          <p:cNvPr id="3" name="Imagen 2" descr="Qué es el círculo cromático? Aprende a usar la rueda de colores">
            <a:extLst>
              <a:ext uri="{FF2B5EF4-FFF2-40B4-BE49-F238E27FC236}">
                <a16:creationId xmlns:a16="http://schemas.microsoft.com/office/drawing/2014/main" id="{5639A4F9-F29D-9AA7-6BB1-02468EB8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99" r="-382" b="10876"/>
          <a:stretch/>
        </p:blipFill>
        <p:spPr>
          <a:xfrm>
            <a:off x="606552" y="1155762"/>
            <a:ext cx="4724400" cy="463282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F2C3F0F-0DA9-68F9-E6F8-09A4A4EED7B3}"/>
              </a:ext>
            </a:extLst>
          </p:cNvPr>
          <p:cNvSpPr txBox="1">
            <a:spLocks/>
          </p:cNvSpPr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1" u="sng" dirty="0">
                <a:solidFill>
                  <a:schemeClr val="tx2"/>
                </a:solidFill>
              </a:rPr>
              <a:t>Tertiary colors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T</a:t>
            </a:r>
          </a:p>
          <a:p>
            <a:r>
              <a:rPr lang="en-US" sz="1800" dirty="0">
                <a:solidFill>
                  <a:schemeClr val="tx2"/>
                </a:solidFill>
              </a:rPr>
              <a:t>Yellow Orange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Red Orange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Red Violet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Blue Violet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Blue Green</a:t>
            </a:r>
          </a:p>
          <a:p>
            <a:r>
              <a:rPr lang="en-US" sz="1800" dirty="0">
                <a:solidFill>
                  <a:schemeClr val="tx2"/>
                </a:solidFill>
              </a:rPr>
              <a:t>Yellow Green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155438051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9213B"/>
      </a:dk2>
      <a:lt2>
        <a:srgbClr val="E4E2E8"/>
      </a:lt2>
      <a:accent1>
        <a:srgbClr val="8AAC4A"/>
      </a:accent1>
      <a:accent2>
        <a:srgbClr val="ABA439"/>
      </a:accent2>
      <a:accent3>
        <a:srgbClr val="E68927"/>
      </a:accent3>
      <a:accent4>
        <a:srgbClr val="EA5E4E"/>
      </a:accent4>
      <a:accent5>
        <a:srgbClr val="EE6E97"/>
      </a:accent5>
      <a:accent6>
        <a:srgbClr val="EA4EC1"/>
      </a:accent6>
      <a:hlink>
        <a:srgbClr val="81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Panorámica</PresentationFormat>
  <Paragraphs>83</Paragraphs>
  <Slides>17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BlockprintVTI</vt:lpstr>
      <vt:lpstr>Color Theory</vt:lpstr>
      <vt:lpstr>Index</vt:lpstr>
      <vt:lpstr>What Is Color Theory?</vt:lpstr>
      <vt:lpstr>Hue , saturation and brightness</vt:lpstr>
      <vt:lpstr>Hue , saturation and brightness</vt:lpstr>
      <vt:lpstr>Hue , saturation and brightness</vt:lpstr>
      <vt:lpstr>Primary colors (type of colors)</vt:lpstr>
      <vt:lpstr>Secondary Colors  (type of colors)</vt:lpstr>
      <vt:lpstr>TertiaryColors  (type of colors)</vt:lpstr>
      <vt:lpstr>Color Contrast</vt:lpstr>
      <vt:lpstr>Simultaneous Contrast</vt:lpstr>
      <vt:lpstr>Vibration</vt:lpstr>
      <vt:lpstr>Complementary </vt:lpstr>
      <vt:lpstr>Analogous</vt:lpstr>
      <vt:lpstr>Color Meaning</vt:lpstr>
      <vt:lpstr>The meaning of each color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VICTOR SÁENZ DE NAVARRETE RUIZ</cp:lastModifiedBy>
  <cp:revision>101</cp:revision>
  <dcterms:created xsi:type="dcterms:W3CDTF">2024-09-16T15:35:51Z</dcterms:created>
  <dcterms:modified xsi:type="dcterms:W3CDTF">2024-09-30T16:06:54Z</dcterms:modified>
</cp:coreProperties>
</file>