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278" r:id="rId2"/>
    <p:sldId id="328" r:id="rId3"/>
    <p:sldId id="325" r:id="rId4"/>
    <p:sldId id="302" r:id="rId5"/>
    <p:sldId id="289" r:id="rId6"/>
    <p:sldId id="312" r:id="rId7"/>
    <p:sldId id="327" r:id="rId8"/>
    <p:sldId id="314" r:id="rId9"/>
    <p:sldId id="322" r:id="rId10"/>
    <p:sldId id="326" r:id="rId11"/>
    <p:sldId id="329" r:id="rId12"/>
    <p:sldId id="307" r:id="rId13"/>
    <p:sldId id="300" r:id="rId14"/>
    <p:sldId id="296" r:id="rId15"/>
    <p:sldId id="297" r:id="rId16"/>
    <p:sldId id="298" r:id="rId17"/>
    <p:sldId id="299" r:id="rId18"/>
    <p:sldId id="316" r:id="rId19"/>
    <p:sldId id="319" r:id="rId20"/>
    <p:sldId id="317" r:id="rId21"/>
    <p:sldId id="320" r:id="rId22"/>
    <p:sldId id="318" r:id="rId23"/>
    <p:sldId id="309" r:id="rId24"/>
    <p:sldId id="310" r:id="rId25"/>
    <p:sldId id="311" r:id="rId26"/>
  </p:sldIdLst>
  <p:sldSz cx="12192000" cy="6858000"/>
  <p:notesSz cx="6858000" cy="9144000"/>
  <p:defaultTextStyle>
    <a:defPPr>
      <a:defRPr lang="en-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5741"/>
  </p:normalViewPr>
  <p:slideViewPr>
    <p:cSldViewPr snapToGrid="0">
      <p:cViewPr varScale="1">
        <p:scale>
          <a:sx n="100" d="100"/>
          <a:sy n="100" d="100"/>
        </p:scale>
        <p:origin x="11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7332B2-6DD2-0876-FA72-846E49CAB3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8D3B08-21C5-C4E0-FE4F-6C1257DD31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A26EE0-AAEA-0443-AF6D-45BA70799D88}" type="datetimeFigureOut">
              <a:rPr lang="en-US" smtClean="0"/>
              <a:t>9/21/24</a:t>
            </a:fld>
            <a:endParaRPr lang="en-US"/>
          </a:p>
        </p:txBody>
      </p:sp>
      <p:sp>
        <p:nvSpPr>
          <p:cNvPr id="4" name="Footer Placeholder 3">
            <a:extLst>
              <a:ext uri="{FF2B5EF4-FFF2-40B4-BE49-F238E27FC236}">
                <a16:creationId xmlns:a16="http://schemas.microsoft.com/office/drawing/2014/main" id="{454DCBFF-A68A-84DB-2D1D-862188DF80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A2ED88-6E59-7EB7-9C3A-3B36B1891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A91C0E-2BFF-0548-9348-C6482753312F}" type="slidenum">
              <a:rPr lang="en-US" smtClean="0"/>
              <a:t>‹#›</a:t>
            </a:fld>
            <a:endParaRPr lang="en-US"/>
          </a:p>
        </p:txBody>
      </p:sp>
    </p:spTree>
    <p:extLst>
      <p:ext uri="{BB962C8B-B14F-4D97-AF65-F5344CB8AC3E}">
        <p14:creationId xmlns:p14="http://schemas.microsoft.com/office/powerpoint/2010/main" val="23486143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5AAB1-428D-E540-B4B9-B001CD81F454}" type="datetimeFigureOut">
              <a:rPr lang="en-US" smtClean="0"/>
              <a:t>9/21/24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5CCB5-625A-B84F-BA3B-F3D9B2C40F89}" type="slidenum">
              <a:rPr lang="en-US" smtClean="0"/>
              <a:t>‹#›</a:t>
            </a:fld>
            <a:endParaRPr lang="en-US"/>
          </a:p>
        </p:txBody>
      </p:sp>
    </p:spTree>
    <p:extLst>
      <p:ext uri="{BB962C8B-B14F-4D97-AF65-F5344CB8AC3E}">
        <p14:creationId xmlns:p14="http://schemas.microsoft.com/office/powerpoint/2010/main" val="41731468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85CCB5-625A-B84F-BA3B-F3D9B2C40F89}" type="slidenum">
              <a:rPr lang="en-US" smtClean="0"/>
              <a:t>18</a:t>
            </a:fld>
            <a:endParaRPr lang="en-US"/>
          </a:p>
        </p:txBody>
      </p:sp>
    </p:spTree>
    <p:extLst>
      <p:ext uri="{BB962C8B-B14F-4D97-AF65-F5344CB8AC3E}">
        <p14:creationId xmlns:p14="http://schemas.microsoft.com/office/powerpoint/2010/main" val="406105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8226-64F1-7BAF-DD3E-B4F1FD1D9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BBD17-AEAA-15D2-A022-AAE8FB6FE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ACE73-4F62-C4EC-0009-6871661A2DBC}"/>
              </a:ext>
            </a:extLst>
          </p:cNvPr>
          <p:cNvSpPr>
            <a:spLocks noGrp="1"/>
          </p:cNvSpPr>
          <p:nvPr>
            <p:ph type="dt" sz="half" idx="10"/>
          </p:nvPr>
        </p:nvSpPr>
        <p:spPr/>
        <p:txBody>
          <a:bodyPr/>
          <a:lstStyle/>
          <a:p>
            <a:fld id="{D2AEA484-00EB-BA4A-A783-A8308EF129FE}" type="datetime1">
              <a:rPr lang="en-US" smtClean="0"/>
              <a:t>9/21/24</a:t>
            </a:fld>
            <a:endParaRPr lang="en-US"/>
          </a:p>
        </p:txBody>
      </p:sp>
      <p:sp>
        <p:nvSpPr>
          <p:cNvPr id="5" name="Footer Placeholder 4">
            <a:extLst>
              <a:ext uri="{FF2B5EF4-FFF2-40B4-BE49-F238E27FC236}">
                <a16:creationId xmlns:a16="http://schemas.microsoft.com/office/drawing/2014/main" id="{65969DA3-FB26-6882-8622-8FE366A9009D}"/>
              </a:ext>
            </a:extLst>
          </p:cNvPr>
          <p:cNvSpPr>
            <a:spLocks noGrp="1"/>
          </p:cNvSpPr>
          <p:nvPr>
            <p:ph type="ftr" sz="quarter" idx="11"/>
          </p:nvPr>
        </p:nvSpPr>
        <p:spPr/>
        <p:txBody>
          <a:bodyPr/>
          <a:lstStyle/>
          <a:p>
            <a:r>
              <a:rPr lang="en-US"/>
              <a:t>PE and Employment in Africa</a:t>
            </a:r>
          </a:p>
        </p:txBody>
      </p:sp>
      <p:sp>
        <p:nvSpPr>
          <p:cNvPr id="6" name="Slide Number Placeholder 5">
            <a:extLst>
              <a:ext uri="{FF2B5EF4-FFF2-40B4-BE49-F238E27FC236}">
                <a16:creationId xmlns:a16="http://schemas.microsoft.com/office/drawing/2014/main" id="{AEEC723B-D30E-CC5F-DA71-F16A8912412E}"/>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274182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1692-A54E-4B93-9781-7A5A307E4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680577-3627-8766-F5B9-D9920599D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71C1B-655C-A363-FFE3-FEA4512062A8}"/>
              </a:ext>
            </a:extLst>
          </p:cNvPr>
          <p:cNvSpPr>
            <a:spLocks noGrp="1"/>
          </p:cNvSpPr>
          <p:nvPr>
            <p:ph type="dt" sz="half" idx="10"/>
          </p:nvPr>
        </p:nvSpPr>
        <p:spPr/>
        <p:txBody>
          <a:bodyPr/>
          <a:lstStyle/>
          <a:p>
            <a:fld id="{A9164205-9090-DB45-9B16-CCFE6542EA81}" type="datetime1">
              <a:rPr lang="en-US" smtClean="0"/>
              <a:t>9/21/24</a:t>
            </a:fld>
            <a:endParaRPr lang="en-US"/>
          </a:p>
        </p:txBody>
      </p:sp>
      <p:sp>
        <p:nvSpPr>
          <p:cNvPr id="5" name="Footer Placeholder 4">
            <a:extLst>
              <a:ext uri="{FF2B5EF4-FFF2-40B4-BE49-F238E27FC236}">
                <a16:creationId xmlns:a16="http://schemas.microsoft.com/office/drawing/2014/main" id="{ABE0DCB6-4C54-E23A-5738-69E282A93A45}"/>
              </a:ext>
            </a:extLst>
          </p:cNvPr>
          <p:cNvSpPr>
            <a:spLocks noGrp="1"/>
          </p:cNvSpPr>
          <p:nvPr>
            <p:ph type="ftr" sz="quarter" idx="11"/>
          </p:nvPr>
        </p:nvSpPr>
        <p:spPr/>
        <p:txBody>
          <a:bodyPr/>
          <a:lstStyle/>
          <a:p>
            <a:r>
              <a:rPr lang="en-US"/>
              <a:t>PE and Employment in Africa</a:t>
            </a:r>
          </a:p>
        </p:txBody>
      </p:sp>
      <p:sp>
        <p:nvSpPr>
          <p:cNvPr id="6" name="Slide Number Placeholder 5">
            <a:extLst>
              <a:ext uri="{FF2B5EF4-FFF2-40B4-BE49-F238E27FC236}">
                <a16:creationId xmlns:a16="http://schemas.microsoft.com/office/drawing/2014/main" id="{11032DFB-0D37-D267-EE2D-9D0D880ADFA8}"/>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232096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385BFA-DCEA-58EF-572C-9DDCC7578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E494A8-18E8-48A3-5754-DF943A9AE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B0C0F-B0AE-574D-2AB5-4A70FD245BA8}"/>
              </a:ext>
            </a:extLst>
          </p:cNvPr>
          <p:cNvSpPr>
            <a:spLocks noGrp="1"/>
          </p:cNvSpPr>
          <p:nvPr>
            <p:ph type="dt" sz="half" idx="10"/>
          </p:nvPr>
        </p:nvSpPr>
        <p:spPr/>
        <p:txBody>
          <a:bodyPr/>
          <a:lstStyle/>
          <a:p>
            <a:fld id="{AAC0CC3B-4377-4E45-9EAE-89914C08127F}" type="datetime1">
              <a:rPr lang="en-US" smtClean="0"/>
              <a:t>9/21/24</a:t>
            </a:fld>
            <a:endParaRPr lang="en-US"/>
          </a:p>
        </p:txBody>
      </p:sp>
      <p:sp>
        <p:nvSpPr>
          <p:cNvPr id="5" name="Footer Placeholder 4">
            <a:extLst>
              <a:ext uri="{FF2B5EF4-FFF2-40B4-BE49-F238E27FC236}">
                <a16:creationId xmlns:a16="http://schemas.microsoft.com/office/drawing/2014/main" id="{13A33862-5482-713F-9C90-471439BC31FC}"/>
              </a:ext>
            </a:extLst>
          </p:cNvPr>
          <p:cNvSpPr>
            <a:spLocks noGrp="1"/>
          </p:cNvSpPr>
          <p:nvPr>
            <p:ph type="ftr" sz="quarter" idx="11"/>
          </p:nvPr>
        </p:nvSpPr>
        <p:spPr/>
        <p:txBody>
          <a:bodyPr/>
          <a:lstStyle/>
          <a:p>
            <a:r>
              <a:rPr lang="en-US"/>
              <a:t>PE and Employment in Africa</a:t>
            </a:r>
          </a:p>
        </p:txBody>
      </p:sp>
      <p:sp>
        <p:nvSpPr>
          <p:cNvPr id="6" name="Slide Number Placeholder 5">
            <a:extLst>
              <a:ext uri="{FF2B5EF4-FFF2-40B4-BE49-F238E27FC236}">
                <a16:creationId xmlns:a16="http://schemas.microsoft.com/office/drawing/2014/main" id="{5BE54AAA-C240-6A5B-A9EC-B340352D4F2D}"/>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417513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378D-2180-44AC-9BA4-388634FD8B1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D403F55-920F-032A-E66E-15F2E4ACC0D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0BBC8EC-A447-CDD4-0A98-54B347072306}"/>
              </a:ext>
            </a:extLst>
          </p:cNvPr>
          <p:cNvSpPr>
            <a:spLocks noGrp="1"/>
          </p:cNvSpPr>
          <p:nvPr>
            <p:ph type="dt" sz="half" idx="10"/>
          </p:nvPr>
        </p:nvSpPr>
        <p:spPr/>
        <p:txBody>
          <a:bodyPr/>
          <a:lstStyle/>
          <a:p>
            <a:fld id="{46B3B16B-34F4-4B4F-A80F-4E4E19F87998}" type="datetime1">
              <a:rPr lang="en-US" smtClean="0"/>
              <a:t>9/21/24</a:t>
            </a:fld>
            <a:endParaRPr lang="en-US"/>
          </a:p>
        </p:txBody>
      </p:sp>
      <p:sp>
        <p:nvSpPr>
          <p:cNvPr id="5" name="Footer Placeholder 4">
            <a:extLst>
              <a:ext uri="{FF2B5EF4-FFF2-40B4-BE49-F238E27FC236}">
                <a16:creationId xmlns:a16="http://schemas.microsoft.com/office/drawing/2014/main" id="{F295C144-8047-7DE5-8F8B-A77408DA8FF3}"/>
              </a:ext>
            </a:extLst>
          </p:cNvPr>
          <p:cNvSpPr>
            <a:spLocks noGrp="1"/>
          </p:cNvSpPr>
          <p:nvPr>
            <p:ph type="ftr" sz="quarter" idx="11"/>
          </p:nvPr>
        </p:nvSpPr>
        <p:spPr/>
        <p:txBody>
          <a:bodyPr/>
          <a:lstStyle/>
          <a:p>
            <a:r>
              <a:rPr lang="en-US"/>
              <a:t>PE and Employment in Africa</a:t>
            </a:r>
          </a:p>
        </p:txBody>
      </p:sp>
      <p:sp>
        <p:nvSpPr>
          <p:cNvPr id="6" name="Slide Number Placeholder 5">
            <a:extLst>
              <a:ext uri="{FF2B5EF4-FFF2-40B4-BE49-F238E27FC236}">
                <a16:creationId xmlns:a16="http://schemas.microsoft.com/office/drawing/2014/main" id="{80FE7FB3-9CBC-BB9F-76C0-8687E1C60BDB}"/>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223798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BAC2-A961-240A-A635-9650BA86B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684643-EBFA-3B8D-0B8E-C1A7F3844E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715B30-81E1-7350-08A7-59D89D8242B9}"/>
              </a:ext>
            </a:extLst>
          </p:cNvPr>
          <p:cNvSpPr>
            <a:spLocks noGrp="1"/>
          </p:cNvSpPr>
          <p:nvPr>
            <p:ph type="dt" sz="half" idx="10"/>
          </p:nvPr>
        </p:nvSpPr>
        <p:spPr/>
        <p:txBody>
          <a:bodyPr/>
          <a:lstStyle/>
          <a:p>
            <a:fld id="{F1F690F2-13D5-6844-B67E-4B9AD92C8C33}" type="datetime1">
              <a:rPr lang="en-US" smtClean="0"/>
              <a:t>9/21/24</a:t>
            </a:fld>
            <a:endParaRPr lang="en-US"/>
          </a:p>
        </p:txBody>
      </p:sp>
      <p:sp>
        <p:nvSpPr>
          <p:cNvPr id="5" name="Footer Placeholder 4">
            <a:extLst>
              <a:ext uri="{FF2B5EF4-FFF2-40B4-BE49-F238E27FC236}">
                <a16:creationId xmlns:a16="http://schemas.microsoft.com/office/drawing/2014/main" id="{101B5CA8-7C41-51B4-6E8F-0510EA4CEAEB}"/>
              </a:ext>
            </a:extLst>
          </p:cNvPr>
          <p:cNvSpPr>
            <a:spLocks noGrp="1"/>
          </p:cNvSpPr>
          <p:nvPr>
            <p:ph type="ftr" sz="quarter" idx="11"/>
          </p:nvPr>
        </p:nvSpPr>
        <p:spPr/>
        <p:txBody>
          <a:bodyPr/>
          <a:lstStyle/>
          <a:p>
            <a:r>
              <a:rPr lang="en-US"/>
              <a:t>PE and Employment in Africa</a:t>
            </a:r>
          </a:p>
        </p:txBody>
      </p:sp>
      <p:sp>
        <p:nvSpPr>
          <p:cNvPr id="6" name="Slide Number Placeholder 5">
            <a:extLst>
              <a:ext uri="{FF2B5EF4-FFF2-40B4-BE49-F238E27FC236}">
                <a16:creationId xmlns:a16="http://schemas.microsoft.com/office/drawing/2014/main" id="{7F204857-4EDB-910A-543E-BDEBB2D2C186}"/>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65733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DD51-93FA-178F-D661-E58EBC599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E86A-6BB4-0110-AFD7-AFAEEFE95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75147B-D5CE-72FC-F6F4-06DEFA847D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5D6DE-F036-63E3-E145-895763A7EE67}"/>
              </a:ext>
            </a:extLst>
          </p:cNvPr>
          <p:cNvSpPr>
            <a:spLocks noGrp="1"/>
          </p:cNvSpPr>
          <p:nvPr>
            <p:ph type="dt" sz="half" idx="10"/>
          </p:nvPr>
        </p:nvSpPr>
        <p:spPr/>
        <p:txBody>
          <a:bodyPr/>
          <a:lstStyle/>
          <a:p>
            <a:fld id="{BAE79D32-E67D-2B45-991C-8C45A2E863F2}" type="datetime1">
              <a:rPr lang="en-US" smtClean="0"/>
              <a:t>9/21/24</a:t>
            </a:fld>
            <a:endParaRPr lang="en-US"/>
          </a:p>
        </p:txBody>
      </p:sp>
      <p:sp>
        <p:nvSpPr>
          <p:cNvPr id="6" name="Footer Placeholder 5">
            <a:extLst>
              <a:ext uri="{FF2B5EF4-FFF2-40B4-BE49-F238E27FC236}">
                <a16:creationId xmlns:a16="http://schemas.microsoft.com/office/drawing/2014/main" id="{81643A8B-6F81-C6C7-B2EF-1FF4C2DB6160}"/>
              </a:ext>
            </a:extLst>
          </p:cNvPr>
          <p:cNvSpPr>
            <a:spLocks noGrp="1"/>
          </p:cNvSpPr>
          <p:nvPr>
            <p:ph type="ftr" sz="quarter" idx="11"/>
          </p:nvPr>
        </p:nvSpPr>
        <p:spPr/>
        <p:txBody>
          <a:bodyPr/>
          <a:lstStyle/>
          <a:p>
            <a:r>
              <a:rPr lang="en-US"/>
              <a:t>PE and Employment in Africa</a:t>
            </a:r>
          </a:p>
        </p:txBody>
      </p:sp>
      <p:sp>
        <p:nvSpPr>
          <p:cNvPr id="7" name="Slide Number Placeholder 6">
            <a:extLst>
              <a:ext uri="{FF2B5EF4-FFF2-40B4-BE49-F238E27FC236}">
                <a16:creationId xmlns:a16="http://schemas.microsoft.com/office/drawing/2014/main" id="{F3F76B9A-531D-C4AD-F46E-DBFB734A2270}"/>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263370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E72A-1B97-AE0F-7D9C-1B8C7BB8A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48FB3-64AC-BB36-0324-AFDCFB82D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F9A7F-892B-1035-165A-697237615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B6267-28AE-DA3B-7E0C-907EDBA83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C8ED3-D886-D486-6CF9-7FEF06239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5BC43-56E8-A962-3830-16AA85B9E548}"/>
              </a:ext>
            </a:extLst>
          </p:cNvPr>
          <p:cNvSpPr>
            <a:spLocks noGrp="1"/>
          </p:cNvSpPr>
          <p:nvPr>
            <p:ph type="dt" sz="half" idx="10"/>
          </p:nvPr>
        </p:nvSpPr>
        <p:spPr/>
        <p:txBody>
          <a:bodyPr/>
          <a:lstStyle/>
          <a:p>
            <a:fld id="{8223B5B0-A685-7943-8815-C99D3627DFDE}" type="datetime1">
              <a:rPr lang="en-US" smtClean="0"/>
              <a:t>9/21/24</a:t>
            </a:fld>
            <a:endParaRPr lang="en-US"/>
          </a:p>
        </p:txBody>
      </p:sp>
      <p:sp>
        <p:nvSpPr>
          <p:cNvPr id="8" name="Footer Placeholder 7">
            <a:extLst>
              <a:ext uri="{FF2B5EF4-FFF2-40B4-BE49-F238E27FC236}">
                <a16:creationId xmlns:a16="http://schemas.microsoft.com/office/drawing/2014/main" id="{D7609107-4FA6-FF50-E1B8-5136B65E7CE7}"/>
              </a:ext>
            </a:extLst>
          </p:cNvPr>
          <p:cNvSpPr>
            <a:spLocks noGrp="1"/>
          </p:cNvSpPr>
          <p:nvPr>
            <p:ph type="ftr" sz="quarter" idx="11"/>
          </p:nvPr>
        </p:nvSpPr>
        <p:spPr/>
        <p:txBody>
          <a:bodyPr/>
          <a:lstStyle/>
          <a:p>
            <a:r>
              <a:rPr lang="en-US"/>
              <a:t>PE and Employment in Africa</a:t>
            </a:r>
          </a:p>
        </p:txBody>
      </p:sp>
      <p:sp>
        <p:nvSpPr>
          <p:cNvPr id="9" name="Slide Number Placeholder 8">
            <a:extLst>
              <a:ext uri="{FF2B5EF4-FFF2-40B4-BE49-F238E27FC236}">
                <a16:creationId xmlns:a16="http://schemas.microsoft.com/office/drawing/2014/main" id="{7F4112B7-4C01-5EE1-3396-CBC4D30B8D73}"/>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336959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9733-1484-8BCA-DDCE-46F96289F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06A2C5-489F-488A-2C65-96B91A44686D}"/>
              </a:ext>
            </a:extLst>
          </p:cNvPr>
          <p:cNvSpPr>
            <a:spLocks noGrp="1"/>
          </p:cNvSpPr>
          <p:nvPr>
            <p:ph type="dt" sz="half" idx="10"/>
          </p:nvPr>
        </p:nvSpPr>
        <p:spPr/>
        <p:txBody>
          <a:bodyPr/>
          <a:lstStyle/>
          <a:p>
            <a:fld id="{220DE62C-ADF3-304E-AFA6-2E901129CA9B}" type="datetime1">
              <a:rPr lang="en-US" smtClean="0"/>
              <a:t>9/21/24</a:t>
            </a:fld>
            <a:endParaRPr lang="en-US"/>
          </a:p>
        </p:txBody>
      </p:sp>
      <p:sp>
        <p:nvSpPr>
          <p:cNvPr id="4" name="Footer Placeholder 3">
            <a:extLst>
              <a:ext uri="{FF2B5EF4-FFF2-40B4-BE49-F238E27FC236}">
                <a16:creationId xmlns:a16="http://schemas.microsoft.com/office/drawing/2014/main" id="{8E2348CB-EA14-FBC2-1675-CB66FFF4A6EE}"/>
              </a:ext>
            </a:extLst>
          </p:cNvPr>
          <p:cNvSpPr>
            <a:spLocks noGrp="1"/>
          </p:cNvSpPr>
          <p:nvPr>
            <p:ph type="ftr" sz="quarter" idx="11"/>
          </p:nvPr>
        </p:nvSpPr>
        <p:spPr/>
        <p:txBody>
          <a:bodyPr/>
          <a:lstStyle/>
          <a:p>
            <a:r>
              <a:rPr lang="en-US"/>
              <a:t>PE and Employment in Africa</a:t>
            </a:r>
          </a:p>
        </p:txBody>
      </p:sp>
      <p:sp>
        <p:nvSpPr>
          <p:cNvPr id="5" name="Slide Number Placeholder 4">
            <a:extLst>
              <a:ext uri="{FF2B5EF4-FFF2-40B4-BE49-F238E27FC236}">
                <a16:creationId xmlns:a16="http://schemas.microsoft.com/office/drawing/2014/main" id="{DEFEE4AF-7A2A-C1F5-584D-849F831ECB4B}"/>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6881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7559A-CB54-820F-F4D8-5F523E09F5BA}"/>
              </a:ext>
            </a:extLst>
          </p:cNvPr>
          <p:cNvSpPr>
            <a:spLocks noGrp="1"/>
          </p:cNvSpPr>
          <p:nvPr>
            <p:ph type="dt" sz="half" idx="10"/>
          </p:nvPr>
        </p:nvSpPr>
        <p:spPr/>
        <p:txBody>
          <a:bodyPr/>
          <a:lstStyle/>
          <a:p>
            <a:fld id="{D4A882D2-BDF4-704F-8216-68BE019EABE4}" type="datetime1">
              <a:rPr lang="en-US" smtClean="0"/>
              <a:t>9/21/24</a:t>
            </a:fld>
            <a:endParaRPr lang="en-US"/>
          </a:p>
        </p:txBody>
      </p:sp>
      <p:sp>
        <p:nvSpPr>
          <p:cNvPr id="3" name="Footer Placeholder 2">
            <a:extLst>
              <a:ext uri="{FF2B5EF4-FFF2-40B4-BE49-F238E27FC236}">
                <a16:creationId xmlns:a16="http://schemas.microsoft.com/office/drawing/2014/main" id="{8FF8BAA0-327E-7BF1-25F4-2C12B61E85DD}"/>
              </a:ext>
            </a:extLst>
          </p:cNvPr>
          <p:cNvSpPr>
            <a:spLocks noGrp="1"/>
          </p:cNvSpPr>
          <p:nvPr>
            <p:ph type="ftr" sz="quarter" idx="11"/>
          </p:nvPr>
        </p:nvSpPr>
        <p:spPr/>
        <p:txBody>
          <a:bodyPr/>
          <a:lstStyle/>
          <a:p>
            <a:r>
              <a:rPr lang="en-US"/>
              <a:t>PE and Employment in Africa</a:t>
            </a:r>
          </a:p>
        </p:txBody>
      </p:sp>
      <p:sp>
        <p:nvSpPr>
          <p:cNvPr id="4" name="Slide Number Placeholder 3">
            <a:extLst>
              <a:ext uri="{FF2B5EF4-FFF2-40B4-BE49-F238E27FC236}">
                <a16:creationId xmlns:a16="http://schemas.microsoft.com/office/drawing/2014/main" id="{8F987937-ECB8-8C57-6959-A3D13B1200F1}"/>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158878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C2AD-2E9B-0779-9C0C-E61C08D5A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66490D-175E-5DF1-5DA6-417F727EF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6ECCD3-6F8A-EA54-B802-56259F4A9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E3042-F4CC-6525-E95E-52CC09178B8F}"/>
              </a:ext>
            </a:extLst>
          </p:cNvPr>
          <p:cNvSpPr>
            <a:spLocks noGrp="1"/>
          </p:cNvSpPr>
          <p:nvPr>
            <p:ph type="dt" sz="half" idx="10"/>
          </p:nvPr>
        </p:nvSpPr>
        <p:spPr/>
        <p:txBody>
          <a:bodyPr/>
          <a:lstStyle/>
          <a:p>
            <a:fld id="{1068B041-8182-3C4E-8A24-8D6923FE5327}" type="datetime1">
              <a:rPr lang="en-US" smtClean="0"/>
              <a:t>9/21/24</a:t>
            </a:fld>
            <a:endParaRPr lang="en-US"/>
          </a:p>
        </p:txBody>
      </p:sp>
      <p:sp>
        <p:nvSpPr>
          <p:cNvPr id="6" name="Footer Placeholder 5">
            <a:extLst>
              <a:ext uri="{FF2B5EF4-FFF2-40B4-BE49-F238E27FC236}">
                <a16:creationId xmlns:a16="http://schemas.microsoft.com/office/drawing/2014/main" id="{D43778D0-146B-E9A4-0D14-E4CD8634D381}"/>
              </a:ext>
            </a:extLst>
          </p:cNvPr>
          <p:cNvSpPr>
            <a:spLocks noGrp="1"/>
          </p:cNvSpPr>
          <p:nvPr>
            <p:ph type="ftr" sz="quarter" idx="11"/>
          </p:nvPr>
        </p:nvSpPr>
        <p:spPr/>
        <p:txBody>
          <a:bodyPr/>
          <a:lstStyle/>
          <a:p>
            <a:r>
              <a:rPr lang="en-US"/>
              <a:t>PE and Employment in Africa</a:t>
            </a:r>
          </a:p>
        </p:txBody>
      </p:sp>
      <p:sp>
        <p:nvSpPr>
          <p:cNvPr id="7" name="Slide Number Placeholder 6">
            <a:extLst>
              <a:ext uri="{FF2B5EF4-FFF2-40B4-BE49-F238E27FC236}">
                <a16:creationId xmlns:a16="http://schemas.microsoft.com/office/drawing/2014/main" id="{E1B16470-0229-E0D6-48F1-3EDA006F6DA6}"/>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302724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E552-C6BE-8C6E-F294-DDF189B99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E988A-C329-755C-2BD1-A4E7B1633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914D29-4C79-262C-3181-C55C375BF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EDEB9-1FC4-326E-F7EC-DA9F7B1B5D89}"/>
              </a:ext>
            </a:extLst>
          </p:cNvPr>
          <p:cNvSpPr>
            <a:spLocks noGrp="1"/>
          </p:cNvSpPr>
          <p:nvPr>
            <p:ph type="dt" sz="half" idx="10"/>
          </p:nvPr>
        </p:nvSpPr>
        <p:spPr/>
        <p:txBody>
          <a:bodyPr/>
          <a:lstStyle/>
          <a:p>
            <a:fld id="{73050D86-E9BC-B14A-9360-22172E1E358B}" type="datetime1">
              <a:rPr lang="en-US" smtClean="0"/>
              <a:t>9/21/24</a:t>
            </a:fld>
            <a:endParaRPr lang="en-US"/>
          </a:p>
        </p:txBody>
      </p:sp>
      <p:sp>
        <p:nvSpPr>
          <p:cNvPr id="6" name="Footer Placeholder 5">
            <a:extLst>
              <a:ext uri="{FF2B5EF4-FFF2-40B4-BE49-F238E27FC236}">
                <a16:creationId xmlns:a16="http://schemas.microsoft.com/office/drawing/2014/main" id="{146FDEED-E8AC-EF70-777A-03089449A242}"/>
              </a:ext>
            </a:extLst>
          </p:cNvPr>
          <p:cNvSpPr>
            <a:spLocks noGrp="1"/>
          </p:cNvSpPr>
          <p:nvPr>
            <p:ph type="ftr" sz="quarter" idx="11"/>
          </p:nvPr>
        </p:nvSpPr>
        <p:spPr/>
        <p:txBody>
          <a:bodyPr/>
          <a:lstStyle/>
          <a:p>
            <a:r>
              <a:rPr lang="en-US"/>
              <a:t>PE and Employment in Africa</a:t>
            </a:r>
          </a:p>
        </p:txBody>
      </p:sp>
      <p:sp>
        <p:nvSpPr>
          <p:cNvPr id="7" name="Slide Number Placeholder 6">
            <a:extLst>
              <a:ext uri="{FF2B5EF4-FFF2-40B4-BE49-F238E27FC236}">
                <a16:creationId xmlns:a16="http://schemas.microsoft.com/office/drawing/2014/main" id="{726EF589-9D53-8390-93DF-1DE36EFE1122}"/>
              </a:ext>
            </a:extLst>
          </p:cNvPr>
          <p:cNvSpPr>
            <a:spLocks noGrp="1"/>
          </p:cNvSpPr>
          <p:nvPr>
            <p:ph type="sldNum" sz="quarter" idx="12"/>
          </p:nvPr>
        </p:nvSpPr>
        <p:spPr/>
        <p:txBody>
          <a:bodyPr/>
          <a:lstStyle/>
          <a:p>
            <a:fld id="{1831F6EB-2A4F-B04C-9BF2-D2C7231DB7C6}" type="slidenum">
              <a:rPr lang="en-US" smtClean="0"/>
              <a:t>‹#›</a:t>
            </a:fld>
            <a:endParaRPr lang="en-US"/>
          </a:p>
        </p:txBody>
      </p:sp>
    </p:spTree>
    <p:extLst>
      <p:ext uri="{BB962C8B-B14F-4D97-AF65-F5344CB8AC3E}">
        <p14:creationId xmlns:p14="http://schemas.microsoft.com/office/powerpoint/2010/main" val="261521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CB116-8F6B-C0E4-05C5-AFCEAC81B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7E0A8-7A9D-EBD7-2895-C8995E9B1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D3CE2-4100-04A8-94BB-DDCB3D7E6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17CABC-1EFD-C04B-AC9B-D6040BC2CB79}" type="datetime1">
              <a:rPr lang="en-US" smtClean="0"/>
              <a:t>9/21/24</a:t>
            </a:fld>
            <a:endParaRPr lang="en-US"/>
          </a:p>
        </p:txBody>
      </p:sp>
      <p:sp>
        <p:nvSpPr>
          <p:cNvPr id="5" name="Footer Placeholder 4">
            <a:extLst>
              <a:ext uri="{FF2B5EF4-FFF2-40B4-BE49-F238E27FC236}">
                <a16:creationId xmlns:a16="http://schemas.microsoft.com/office/drawing/2014/main" id="{2947F7DB-7D73-6D96-0F78-B270AA010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PE and Employment in Africa</a:t>
            </a:r>
          </a:p>
        </p:txBody>
      </p:sp>
      <p:sp>
        <p:nvSpPr>
          <p:cNvPr id="6" name="Slide Number Placeholder 5">
            <a:extLst>
              <a:ext uri="{FF2B5EF4-FFF2-40B4-BE49-F238E27FC236}">
                <a16:creationId xmlns:a16="http://schemas.microsoft.com/office/drawing/2014/main" id="{41F0AAA2-AF2C-26C1-ACBE-A676B4942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31F6EB-2A4F-B04C-9BF2-D2C7231DB7C6}" type="slidenum">
              <a:rPr lang="en-US" smtClean="0"/>
              <a:t>‹#›</a:t>
            </a:fld>
            <a:endParaRPr lang="en-US"/>
          </a:p>
        </p:txBody>
      </p:sp>
    </p:spTree>
    <p:extLst>
      <p:ext uri="{BB962C8B-B14F-4D97-AF65-F5344CB8AC3E}">
        <p14:creationId xmlns:p14="http://schemas.microsoft.com/office/powerpoint/2010/main" val="108127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2.doc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3.doc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4.doc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5.docx"/><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package" Target="../embeddings/Microsoft_Word_Document6.doc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nber.org/papers/w17399" TargetMode="External"/><Relationship Id="rId2" Type="http://schemas.openxmlformats.org/officeDocument/2006/relationships/hyperlink" Target="https://cepr.shorthandstories.com/private-equity-pillage/index.html" TargetMode="External"/><Relationship Id="rId1" Type="http://schemas.openxmlformats.org/officeDocument/2006/relationships/slideLayout" Target="../slideLayouts/slideLayout2.xml"/><Relationship Id="rId4" Type="http://schemas.openxmlformats.org/officeDocument/2006/relationships/hyperlink" Target="http://www.nber.org/papers/w1945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jstor.org/stable/43495362" TargetMode="External"/><Relationship Id="rId2" Type="http://schemas.openxmlformats.org/officeDocument/2006/relationships/hyperlink" Target="http://www3.weforum.org/docs/WEF_IV_PrivateEquity_Report_2008.pdf" TargetMode="External"/><Relationship Id="rId1" Type="http://schemas.openxmlformats.org/officeDocument/2006/relationships/slideLayout" Target="../slideLayouts/slideLayout2.xml"/><Relationship Id="rId6" Type="http://schemas.openxmlformats.org/officeDocument/2006/relationships/hyperlink" Target="https://www.hhs.se/contentassets/662e98040ed14d6c93b1119e5a9796a4/strombergdemography2008.pdf" TargetMode="External"/><Relationship Id="rId5" Type="http://schemas.openxmlformats.org/officeDocument/2006/relationships/hyperlink" Target="https://www.theguardian.com/commentisfree/2008/apr/10/tamingtheprivateequitylo" TargetMode="External"/><Relationship Id="rId4" Type="http://schemas.openxmlformats.org/officeDocument/2006/relationships/hyperlink" Target="https://ideas.repec.org/a/oup/qjecon/v125y2010i2p515-548.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tuc.org.uk/research-analysis/reports/private-equity-tuc-perspective" TargetMode="External"/><Relationship Id="rId7" Type="http://schemas.openxmlformats.org/officeDocument/2006/relationships/hyperlink" Target="http://dx.doi.org/10.2139/ssrn.146149" TargetMode="External"/><Relationship Id="rId2" Type="http://schemas.openxmlformats.org/officeDocument/2006/relationships/hyperlink" Target="https://www.ft.com/content/757b1c6c-e096-11db-8b48-000b5df10621" TargetMode="External"/><Relationship Id="rId1" Type="http://schemas.openxmlformats.org/officeDocument/2006/relationships/slideLayout" Target="../slideLayouts/slideLayout2.xml"/><Relationship Id="rId6" Type="http://schemas.openxmlformats.org/officeDocument/2006/relationships/hyperlink" Target="https://ssrn.com/abstract=146149" TargetMode="External"/><Relationship Id="rId5" Type="http://schemas.openxmlformats.org/officeDocument/2006/relationships/hyperlink" Target="https://www.lborolondon.ac.uk/media/wwwlborolondonacuk/downloads/research/enterprise-development/doc_rp_cmborstudy_1.pdf" TargetMode="External"/><Relationship Id="rId4" Type="http://schemas.openxmlformats.org/officeDocument/2006/relationships/hyperlink" Target="http://www.jstor.org/stable/151536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p:txBody>
          <a:bodyPr/>
          <a:lstStyle/>
          <a:p>
            <a:fld id="{905AE732-7AAB-3C4C-ADB1-8A38B26DE6EB}"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E09F6C-096F-188C-B9CD-17BE0E9BC8EA}"/>
              </a:ext>
            </a:extLst>
          </p:cNvPr>
          <p:cNvSpPr txBox="1"/>
          <p:nvPr/>
        </p:nvSpPr>
        <p:spPr>
          <a:xfrm>
            <a:off x="1045065" y="1862435"/>
            <a:ext cx="10101868" cy="1519840"/>
          </a:xfrm>
          <a:prstGeom prst="rect">
            <a:avLst/>
          </a:prstGeom>
          <a:noFill/>
        </p:spPr>
        <p:txBody>
          <a:bodyPr wrap="none" rtlCol="0">
            <a:spAutoFit/>
          </a:bodyPr>
          <a:lstStyle/>
          <a:p>
            <a:pPr algn="ctr">
              <a:lnSpc>
                <a:spcPct val="150000"/>
              </a:lnSpc>
            </a:pPr>
            <a:r>
              <a:rPr lang="en-US" sz="1800" dirty="0">
                <a:effectLst/>
                <a:latin typeface="Times New Roman" panose="02020603050405020304" pitchFamily="18" charset="0"/>
                <a:ea typeface="Times New Roman" panose="02020603050405020304" pitchFamily="18" charset="0"/>
              </a:rPr>
              <a:t> </a:t>
            </a:r>
            <a:endParaRPr lang="en-AR" sz="1800" dirty="0">
              <a:effectLst/>
              <a:latin typeface="Times New Roman" panose="02020603050405020304" pitchFamily="18" charset="0"/>
              <a:ea typeface="Times New Roman" panose="02020603050405020304" pitchFamily="18" charset="0"/>
            </a:endParaRPr>
          </a:p>
          <a:p>
            <a:pPr algn="ctr">
              <a:lnSpc>
                <a:spcPct val="150000"/>
              </a:lnSpc>
            </a:pPr>
            <a:r>
              <a:rPr lang="en-US" sz="2800" dirty="0">
                <a:effectLst/>
                <a:latin typeface="Times New Roman" panose="02020603050405020304" pitchFamily="18" charset="0"/>
                <a:ea typeface="Times New Roman" panose="02020603050405020304" pitchFamily="18" charset="0"/>
              </a:rPr>
              <a:t>An Observational Study of Private Equity and Employment in Africa</a:t>
            </a:r>
            <a:endParaRPr lang="en-AR" sz="2800" dirty="0">
              <a:effectLst/>
              <a:latin typeface="Times New Roman" panose="02020603050405020304" pitchFamily="18" charset="0"/>
              <a:ea typeface="Times New Roman" panose="02020603050405020304" pitchFamily="18" charset="0"/>
            </a:endParaRPr>
          </a:p>
          <a:p>
            <a:pPr algn="ct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the association between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 financing and employment in Africa?</a:t>
            </a:r>
            <a:endParaRPr lang="en-AR" sz="20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11FF68D3-5B30-BA85-1F51-0BA407BB1E8F}"/>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03/07/2024</a:t>
            </a:r>
          </a:p>
        </p:txBody>
      </p:sp>
      <p:sp>
        <p:nvSpPr>
          <p:cNvPr id="7" name="TextBox 6">
            <a:extLst>
              <a:ext uri="{FF2B5EF4-FFF2-40B4-BE49-F238E27FC236}">
                <a16:creationId xmlns:a16="http://schemas.microsoft.com/office/drawing/2014/main" id="{ED1AA35D-F8C6-9194-D135-213B3C926760}"/>
              </a:ext>
            </a:extLst>
          </p:cNvPr>
          <p:cNvSpPr txBox="1"/>
          <p:nvPr/>
        </p:nvSpPr>
        <p:spPr>
          <a:xfrm>
            <a:off x="3046325" y="4563890"/>
            <a:ext cx="6099348" cy="646331"/>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Javier Octavio </a:t>
            </a:r>
            <a:r>
              <a:rPr lang="en-US" dirty="0" err="1">
                <a:latin typeface="Times New Roman" panose="02020603050405020304" pitchFamily="18" charset="0"/>
                <a:cs typeface="Times New Roman" panose="02020603050405020304" pitchFamily="18" charset="0"/>
              </a:rPr>
              <a:t>Ospital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Greslebin</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Advisor: Vladimir </a:t>
            </a:r>
            <a:r>
              <a:rPr lang="en-US" dirty="0" err="1">
                <a:latin typeface="Times New Roman" panose="02020603050405020304" pitchFamily="18" charset="0"/>
                <a:cs typeface="Times New Roman" panose="02020603050405020304" pitchFamily="18" charset="0"/>
              </a:rPr>
              <a:t>Manaev</a:t>
            </a:r>
            <a:endParaRPr lang="en-US"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2F2CECFE-9447-DD6E-7643-423BE89A5467}"/>
              </a:ext>
            </a:extLst>
          </p:cNvPr>
          <p:cNvCxnSpPr/>
          <p:nvPr/>
        </p:nvCxnSpPr>
        <p:spPr>
          <a:xfrm>
            <a:off x="1368250" y="1862435"/>
            <a:ext cx="9455499"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F294CF1-7659-007D-FE09-EE64CF758F02}"/>
              </a:ext>
            </a:extLst>
          </p:cNvPr>
          <p:cNvCxnSpPr/>
          <p:nvPr/>
        </p:nvCxnSpPr>
        <p:spPr>
          <a:xfrm>
            <a:off x="1368250" y="3889757"/>
            <a:ext cx="9455499"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82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104A4-7E0F-7F16-9098-9EB327928818}"/>
              </a:ext>
            </a:extLst>
          </p:cNvPr>
          <p:cNvSpPr txBox="1">
            <a:spLocks/>
          </p:cNvSpPr>
          <p:nvPr/>
        </p:nvSpPr>
        <p:spPr>
          <a:xfrm>
            <a:off x="0" y="6347146"/>
            <a:ext cx="12192000" cy="510853"/>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610600" y="6422537"/>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10</a:t>
            </a:fld>
            <a:endParaRPr lang="en-US" sz="1600" dirty="0">
              <a:latin typeface="Times New Roman" panose="02020603050405020304" pitchFamily="18" charset="0"/>
              <a:cs typeface="Times New Roman" panose="02020603050405020304" pitchFamily="18" charset="0"/>
            </a:endParaRPr>
          </a:p>
        </p:txBody>
      </p:sp>
      <p:sp>
        <p:nvSpPr>
          <p:cNvPr id="9" name="Footer Placeholder 5">
            <a:extLst>
              <a:ext uri="{FF2B5EF4-FFF2-40B4-BE49-F238E27FC236}">
                <a16:creationId xmlns:a16="http://schemas.microsoft.com/office/drawing/2014/main" id="{215A00C8-55BC-90B9-60CE-FAEA47A82A08}"/>
              </a:ext>
            </a:extLst>
          </p:cNvPr>
          <p:cNvSpPr txBox="1">
            <a:spLocks/>
          </p:cNvSpPr>
          <p:nvPr/>
        </p:nvSpPr>
        <p:spPr>
          <a:xfrm>
            <a:off x="-774560" y="6347146"/>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Literature Review</a:t>
            </a:r>
          </a:p>
        </p:txBody>
      </p:sp>
      <p:sp>
        <p:nvSpPr>
          <p:cNvPr id="5" name="Content Placeholder 4">
            <a:extLst>
              <a:ext uri="{FF2B5EF4-FFF2-40B4-BE49-F238E27FC236}">
                <a16:creationId xmlns:a16="http://schemas.microsoft.com/office/drawing/2014/main" id="{88ED7C62-1C50-14BA-22A2-69CF0AADE69A}"/>
              </a:ext>
            </a:extLst>
          </p:cNvPr>
          <p:cNvSpPr>
            <a:spLocks noGrp="1"/>
          </p:cNvSpPr>
          <p:nvPr>
            <p:ph idx="1"/>
          </p:nvPr>
        </p:nvSpPr>
        <p:spPr>
          <a:xfrm>
            <a:off x="935326" y="863675"/>
            <a:ext cx="10180909" cy="4351338"/>
          </a:xfrm>
        </p:spPr>
        <p:txBody>
          <a:bodyPr vert="horz" lIns="91440" tIns="45720" rIns="91440" bIns="45720" rtlCol="0">
            <a:noAutofit/>
          </a:bodyPr>
          <a:lstStyle/>
          <a:p>
            <a:pPr indent="0">
              <a:lnSpc>
                <a:spcPct val="150000"/>
              </a:lnSpc>
              <a:buNone/>
            </a:pPr>
            <a:endParaRPr lang="en-US" sz="1000" dirty="0">
              <a:solidFill>
                <a:srgbClr val="000000"/>
              </a:solidFill>
              <a:latin typeface="Times New Roman" panose="02020603050405020304" pitchFamily="18" charset="0"/>
            </a:endParaRPr>
          </a:p>
          <a:p>
            <a:pPr marL="514350" indent="-285750">
              <a:lnSpc>
                <a:spcPct val="150000"/>
              </a:lnSpc>
            </a:pPr>
            <a:endParaRPr lang="en-US" sz="1800" dirty="0">
              <a:solidFill>
                <a:srgbClr val="000000"/>
              </a:solidFill>
              <a:latin typeface="Times New Roman" panose="02020603050405020304" pitchFamily="18" charset="0"/>
            </a:endParaRPr>
          </a:p>
          <a:p>
            <a:pPr indent="0">
              <a:lnSpc>
                <a:spcPct val="150000"/>
              </a:lnSpc>
              <a:buNone/>
            </a:pPr>
            <a:r>
              <a:rPr lang="en-US" sz="1800" dirty="0">
                <a:solidFill>
                  <a:srgbClr val="262626"/>
                </a:solidFill>
                <a:effectLst/>
                <a:latin typeface="Times New Roman" panose="02020603050405020304" pitchFamily="18" charset="0"/>
                <a:ea typeface="Times New Roman" panose="02020603050405020304" pitchFamily="18" charset="0"/>
              </a:rPr>
              <a:t>PE induces</a:t>
            </a:r>
            <a:r>
              <a:rPr lang="en-AR" sz="1800" dirty="0">
                <a:solidFill>
                  <a:srgbClr val="262626"/>
                </a:solidFill>
                <a:effectLst/>
                <a:latin typeface="Times New Roman" panose="02020603050405020304" pitchFamily="18" charset="0"/>
                <a:ea typeface="Times New Roman" panose="02020603050405020304" pitchFamily="18" charset="0"/>
              </a:rPr>
              <a:t> </a:t>
            </a:r>
            <a:r>
              <a:rPr lang="de-DE" sz="1800" dirty="0" err="1">
                <a:solidFill>
                  <a:srgbClr val="262626"/>
                </a:solidFill>
                <a:effectLst/>
                <a:latin typeface="Times New Roman" panose="02020603050405020304" pitchFamily="18" charset="0"/>
                <a:ea typeface="Times New Roman" panose="02020603050405020304" pitchFamily="18" charset="0"/>
              </a:rPr>
              <a:t>the</a:t>
            </a:r>
            <a:r>
              <a:rPr lang="de-DE" sz="1800" dirty="0">
                <a:solidFill>
                  <a:srgbClr val="262626"/>
                </a:solidFill>
                <a:effectLst/>
                <a:latin typeface="Times New Roman" panose="02020603050405020304" pitchFamily="18" charset="0"/>
                <a:ea typeface="Times New Roman" panose="02020603050405020304" pitchFamily="18" charset="0"/>
              </a:rPr>
              <a:t> </a:t>
            </a:r>
            <a:r>
              <a:rPr lang="en-US" sz="1800" dirty="0">
                <a:solidFill>
                  <a:srgbClr val="262626"/>
                </a:solidFill>
                <a:effectLst/>
                <a:latin typeface="Times New Roman" panose="02020603050405020304" pitchFamily="18" charset="0"/>
                <a:ea typeface="Times New Roman" panose="02020603050405020304" pitchFamily="18" charset="0"/>
              </a:rPr>
              <a:t>pursuit of</a:t>
            </a:r>
            <a:r>
              <a:rPr lang="en-AR" sz="1800" dirty="0">
                <a:solidFill>
                  <a:srgbClr val="262626"/>
                </a:solidFill>
                <a:effectLst/>
                <a:latin typeface="Times New Roman" panose="02020603050405020304" pitchFamily="18" charset="0"/>
                <a:ea typeface="Times New Roman" panose="02020603050405020304" pitchFamily="18" charset="0"/>
              </a:rPr>
              <a:t> shareholder value</a:t>
            </a:r>
            <a:r>
              <a:rPr lang="en-US" sz="1800" dirty="0">
                <a:solidFill>
                  <a:srgbClr val="262626"/>
                </a:solidFill>
                <a:effectLst/>
                <a:latin typeface="Times New Roman" panose="02020603050405020304" pitchFamily="18" charset="0"/>
                <a:ea typeface="Times New Roman" panose="02020603050405020304" pitchFamily="18" charset="0"/>
              </a:rPr>
              <a:t> at the expense of workers through two channels.</a:t>
            </a:r>
          </a:p>
          <a:p>
            <a:pPr marL="722313" indent="260350">
              <a:lnSpc>
                <a:spcPct val="150000"/>
              </a:lnSpc>
            </a:pPr>
            <a:r>
              <a:rPr lang="en-US" sz="1800" b="1" dirty="0">
                <a:solidFill>
                  <a:srgbClr val="262626"/>
                </a:solidFill>
                <a:latin typeface="Times New Roman" panose="02020603050405020304" pitchFamily="18" charset="0"/>
                <a:ea typeface="Times New Roman" panose="02020603050405020304" pitchFamily="18" charset="0"/>
              </a:rPr>
              <a:t>Organizational form</a:t>
            </a:r>
            <a:r>
              <a:rPr lang="en-US" sz="1800" dirty="0">
                <a:solidFill>
                  <a:srgbClr val="262626"/>
                </a:solidFill>
                <a:latin typeface="Times New Roman" panose="02020603050405020304" pitchFamily="18" charset="0"/>
                <a:ea typeface="Times New Roman" panose="02020603050405020304" pitchFamily="18" charset="0"/>
              </a:rPr>
              <a:t>. PE puts owners in charge of management, and they prioritize dividend payouts over investments in growth. </a:t>
            </a:r>
          </a:p>
          <a:p>
            <a:pPr marL="722313" indent="260350">
              <a:lnSpc>
                <a:spcPct val="150000"/>
              </a:lnSpc>
            </a:pPr>
            <a:r>
              <a:rPr lang="en-US" sz="1800" b="1" dirty="0">
                <a:solidFill>
                  <a:srgbClr val="262626"/>
                </a:solidFill>
                <a:latin typeface="Times New Roman" panose="02020603050405020304" pitchFamily="18" charset="0"/>
                <a:ea typeface="Times New Roman" panose="02020603050405020304" pitchFamily="18" charset="0"/>
              </a:rPr>
              <a:t>Transaction type</a:t>
            </a:r>
            <a:r>
              <a:rPr lang="en-US" sz="1800" dirty="0">
                <a:solidFill>
                  <a:srgbClr val="262626"/>
                </a:solidFill>
                <a:latin typeface="Times New Roman" panose="02020603050405020304" pitchFamily="18" charset="0"/>
                <a:ea typeface="Times New Roman" panose="02020603050405020304" pitchFamily="18" charset="0"/>
              </a:rPr>
              <a:t>. The high use of leverage places a repayment burden on portfolio companies, putting their sustainability at risk in exchange for short-run profitability </a:t>
            </a:r>
          </a:p>
          <a:p>
            <a:pPr marL="722313" indent="-490538">
              <a:lnSpc>
                <a:spcPct val="150000"/>
              </a:lnSpc>
              <a:buNone/>
            </a:pPr>
            <a:r>
              <a:rPr lang="en-US" sz="1800" dirty="0">
                <a:solidFill>
                  <a:srgbClr val="262626"/>
                </a:solidFill>
                <a:effectLst/>
                <a:latin typeface="Times New Roman" panose="02020603050405020304" pitchFamily="18" charset="0"/>
                <a:ea typeface="Times New Roman" panose="02020603050405020304" pitchFamily="18" charset="0"/>
              </a:rPr>
              <a:t>This leads PE-backed companie</a:t>
            </a:r>
            <a:r>
              <a:rPr lang="en-US" sz="1800" dirty="0">
                <a:solidFill>
                  <a:srgbClr val="262626"/>
                </a:solidFill>
                <a:latin typeface="Times New Roman" panose="02020603050405020304" pitchFamily="18" charset="0"/>
                <a:ea typeface="Times New Roman" panose="02020603050405020304" pitchFamily="18" charset="0"/>
              </a:rPr>
              <a:t>s to reorganizations and bankruptcy. </a:t>
            </a:r>
          </a:p>
          <a:p>
            <a:pPr marL="722313" indent="-490538">
              <a:lnSpc>
                <a:spcPct val="150000"/>
              </a:lnSpc>
              <a:buNone/>
            </a:pPr>
            <a:r>
              <a:rPr lang="en-US" sz="1100" kern="0" dirty="0">
                <a:solidFill>
                  <a:srgbClr val="000000"/>
                </a:solidFill>
                <a:effectLst/>
                <a:latin typeface="Times New Roman" panose="02020603050405020304" pitchFamily="18" charset="0"/>
                <a:ea typeface="Times New Roman" panose="02020603050405020304" pitchFamily="18" charset="0"/>
              </a:rPr>
              <a:t>Davis et al. (2008) </a:t>
            </a:r>
            <a:r>
              <a:rPr lang="en-US" sz="1100" dirty="0">
                <a:solidFill>
                  <a:srgbClr val="262626"/>
                </a:solidFill>
                <a:effectLst/>
                <a:latin typeface="Times New Roman" panose="02020603050405020304" pitchFamily="18" charset="0"/>
                <a:ea typeface="Times New Roman" panose="02020603050405020304" pitchFamily="18" charset="0"/>
              </a:rPr>
              <a:t>Applebaum and Blatt (2014; 2019) </a:t>
            </a:r>
            <a:r>
              <a:rPr lang="en-AR" sz="1100" kern="0" dirty="0">
                <a:solidFill>
                  <a:srgbClr val="262626"/>
                </a:solidFill>
                <a:effectLst/>
                <a:latin typeface="Times New Roman" panose="02020603050405020304" pitchFamily="18" charset="0"/>
                <a:ea typeface="Times New Roman" panose="02020603050405020304" pitchFamily="18" charset="0"/>
              </a:rPr>
              <a:t>Clark </a:t>
            </a:r>
            <a:r>
              <a:rPr lang="en-US" sz="1100" kern="0" dirty="0">
                <a:solidFill>
                  <a:srgbClr val="262626"/>
                </a:solidFill>
                <a:effectLst/>
                <a:latin typeface="Times New Roman" panose="02020603050405020304" pitchFamily="18" charset="0"/>
                <a:ea typeface="Times New Roman" panose="02020603050405020304" pitchFamily="18" charset="0"/>
              </a:rPr>
              <a:t>and</a:t>
            </a:r>
            <a:r>
              <a:rPr lang="en-AR" sz="1100" kern="0" dirty="0">
                <a:solidFill>
                  <a:srgbClr val="262626"/>
                </a:solidFill>
                <a:effectLst/>
                <a:latin typeface="Times New Roman" panose="02020603050405020304" pitchFamily="18" charset="0"/>
                <a:ea typeface="Times New Roman" panose="02020603050405020304" pitchFamily="18" charset="0"/>
              </a:rPr>
              <a:t> Wójcik</a:t>
            </a:r>
            <a:r>
              <a:rPr lang="en-US" sz="1100" kern="0" dirty="0">
                <a:solidFill>
                  <a:srgbClr val="262626"/>
                </a:solidFill>
                <a:effectLst/>
                <a:latin typeface="Times New Roman" panose="02020603050405020304" pitchFamily="18" charset="0"/>
                <a:ea typeface="Times New Roman" panose="02020603050405020304" pitchFamily="18" charset="0"/>
              </a:rPr>
              <a:t> (</a:t>
            </a:r>
            <a:r>
              <a:rPr lang="en-AR" sz="1100" kern="0" dirty="0">
                <a:solidFill>
                  <a:srgbClr val="262626"/>
                </a:solidFill>
                <a:effectLst/>
                <a:latin typeface="Times New Roman" panose="02020603050405020304" pitchFamily="18" charset="0"/>
                <a:ea typeface="Times New Roman" panose="02020603050405020304" pitchFamily="18" charset="0"/>
              </a:rPr>
              <a:t>2002)</a:t>
            </a:r>
            <a:r>
              <a:rPr lang="de-DE" sz="1100" kern="0" dirty="0">
                <a:solidFill>
                  <a:srgbClr val="262626"/>
                </a:solidFill>
                <a:effectLst/>
                <a:latin typeface="Times New Roman" panose="02020603050405020304" pitchFamily="18" charset="0"/>
                <a:ea typeface="Times New Roman" panose="02020603050405020304" pitchFamily="18" charset="0"/>
              </a:rPr>
              <a:t> </a:t>
            </a:r>
            <a:r>
              <a:rPr lang="en-AR" sz="1100" kern="0" dirty="0">
                <a:solidFill>
                  <a:srgbClr val="000000"/>
                </a:solidFill>
                <a:latin typeface="Times New Roman" panose="02020603050405020304" pitchFamily="18" charset="0"/>
              </a:rPr>
              <a:t>Guery, Wood, Stevenot, and Brewster (2017)</a:t>
            </a:r>
            <a:r>
              <a:rPr lang="en-AR" sz="1100" kern="0" dirty="0">
                <a:solidFill>
                  <a:srgbClr val="262626"/>
                </a:solidFill>
                <a:effectLst/>
                <a:latin typeface="Times New Roman" panose="02020603050405020304" pitchFamily="18" charset="0"/>
                <a:ea typeface="Times New Roman" panose="02020603050405020304" pitchFamily="18" charset="0"/>
              </a:rPr>
              <a:t> </a:t>
            </a:r>
            <a:r>
              <a:rPr lang="en-US" sz="1100" dirty="0">
                <a:solidFill>
                  <a:srgbClr val="262626"/>
                </a:solidFill>
                <a:effectLst/>
                <a:latin typeface="Times New Roman" panose="02020603050405020304" pitchFamily="18" charset="0"/>
                <a:ea typeface="Times New Roman" panose="02020603050405020304" pitchFamily="18" charset="0"/>
              </a:rPr>
              <a:t> </a:t>
            </a:r>
          </a:p>
        </p:txBody>
      </p:sp>
      <p:cxnSp>
        <p:nvCxnSpPr>
          <p:cNvPr id="2" name="Straight Connector 1">
            <a:extLst>
              <a:ext uri="{FF2B5EF4-FFF2-40B4-BE49-F238E27FC236}">
                <a16:creationId xmlns:a16="http://schemas.microsoft.com/office/drawing/2014/main" id="{F1EABF81-C59A-794D-3797-50FCD1ECC0AB}"/>
              </a:ext>
            </a:extLst>
          </p:cNvPr>
          <p:cNvCxnSpPr>
            <a:cxnSpLocks/>
          </p:cNvCxnSpPr>
          <p:nvPr/>
        </p:nvCxnSpPr>
        <p:spPr>
          <a:xfrm>
            <a:off x="748552" y="1135132"/>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4F1B67-A103-A0F0-299B-113A93C801E9}"/>
              </a:ext>
            </a:extLst>
          </p:cNvPr>
          <p:cNvSpPr txBox="1"/>
          <p:nvPr/>
        </p:nvSpPr>
        <p:spPr>
          <a:xfrm>
            <a:off x="748552" y="561871"/>
            <a:ext cx="9525000" cy="458074"/>
          </a:xfrm>
          <a:prstGeom prst="rect">
            <a:avLst/>
          </a:prstGeom>
          <a:noFill/>
        </p:spPr>
        <p:txBody>
          <a:bodyPr wrap="square">
            <a:spAutoFit/>
          </a:bodyPr>
          <a:lstStyle/>
          <a:p>
            <a:pPr indent="0">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International Political Economy and “Job Destruction”</a:t>
            </a:r>
          </a:p>
        </p:txBody>
      </p:sp>
    </p:spTree>
    <p:extLst>
      <p:ext uri="{BB962C8B-B14F-4D97-AF65-F5344CB8AC3E}">
        <p14:creationId xmlns:p14="http://schemas.microsoft.com/office/powerpoint/2010/main" val="195181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610600" y="6422537"/>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11</a:t>
            </a:fld>
            <a:endParaRPr lang="en-US" sz="1600" dirty="0">
              <a:latin typeface="Times New Roman" panose="02020603050405020304" pitchFamily="18" charset="0"/>
              <a:cs typeface="Times New Roman" panose="02020603050405020304" pitchFamily="18" charset="0"/>
            </a:endParaRPr>
          </a:p>
        </p:txBody>
      </p:sp>
      <p:sp>
        <p:nvSpPr>
          <p:cNvPr id="9" name="Footer Placeholder 5">
            <a:extLst>
              <a:ext uri="{FF2B5EF4-FFF2-40B4-BE49-F238E27FC236}">
                <a16:creationId xmlns:a16="http://schemas.microsoft.com/office/drawing/2014/main" id="{215A00C8-55BC-90B9-60CE-FAEA47A82A08}"/>
              </a:ext>
            </a:extLst>
          </p:cNvPr>
          <p:cNvSpPr txBox="1">
            <a:spLocks/>
          </p:cNvSpPr>
          <p:nvPr/>
        </p:nvSpPr>
        <p:spPr>
          <a:xfrm>
            <a:off x="-774560" y="6347146"/>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Literature Review</a:t>
            </a:r>
          </a:p>
        </p:txBody>
      </p:sp>
      <p:sp>
        <p:nvSpPr>
          <p:cNvPr id="5" name="Content Placeholder 4">
            <a:extLst>
              <a:ext uri="{FF2B5EF4-FFF2-40B4-BE49-F238E27FC236}">
                <a16:creationId xmlns:a16="http://schemas.microsoft.com/office/drawing/2014/main" id="{88ED7C62-1C50-14BA-22A2-69CF0AADE69A}"/>
              </a:ext>
            </a:extLst>
          </p:cNvPr>
          <p:cNvSpPr>
            <a:spLocks noGrp="1"/>
          </p:cNvSpPr>
          <p:nvPr>
            <p:ph idx="1"/>
          </p:nvPr>
        </p:nvSpPr>
        <p:spPr>
          <a:xfrm>
            <a:off x="1255130" y="724846"/>
            <a:ext cx="8775879" cy="4351338"/>
          </a:xfrm>
        </p:spPr>
        <p:txBody>
          <a:bodyPr vert="horz" lIns="91440" tIns="45720" rIns="91440" bIns="45720" rtlCol="0">
            <a:noAutofit/>
          </a:bodyPr>
          <a:lstStyle/>
          <a:p>
            <a:pPr indent="0">
              <a:lnSpc>
                <a:spcPct val="150000"/>
              </a:lnSpc>
              <a:buNone/>
            </a:pPr>
            <a:endParaRPr lang="en-US" sz="1000" dirty="0">
              <a:solidFill>
                <a:srgbClr val="000000"/>
              </a:solidFill>
              <a:latin typeface="Times New Roman" panose="02020603050405020304" pitchFamily="18" charset="0"/>
            </a:endParaRPr>
          </a:p>
          <a:p>
            <a:pPr marL="514350" indent="-285750">
              <a:lnSpc>
                <a:spcPct val="150000"/>
              </a:lnSpc>
            </a:pPr>
            <a:endParaRPr lang="en-US" sz="1800" dirty="0">
              <a:solidFill>
                <a:srgbClr val="000000"/>
              </a:solidFill>
              <a:latin typeface="Times New Roman" panose="02020603050405020304" pitchFamily="18" charset="0"/>
            </a:endParaRPr>
          </a:p>
          <a:p>
            <a:pPr indent="0">
              <a:lnSpc>
                <a:spcPct val="150000"/>
              </a:lnSpc>
              <a:buNone/>
            </a:pPr>
            <a:r>
              <a:rPr lang="en-US" sz="1800" dirty="0">
                <a:solidFill>
                  <a:srgbClr val="262626"/>
                </a:solidFill>
                <a:effectLst/>
                <a:latin typeface="Times New Roman" panose="02020603050405020304" pitchFamily="18" charset="0"/>
                <a:ea typeface="Times New Roman" panose="02020603050405020304" pitchFamily="18" charset="0"/>
              </a:rPr>
              <a:t>	The “Growth Perspective” and “Job Destruction” are  two countervailing strands of 	academic research that </a:t>
            </a:r>
            <a:r>
              <a:rPr lang="en-US" sz="1800" dirty="0">
                <a:effectLst/>
                <a:latin typeface="Times New Roman" panose="02020603050405020304" pitchFamily="18" charset="0"/>
                <a:ea typeface="Times New Roman" panose="02020603050405020304" pitchFamily="18" charset="0"/>
              </a:rPr>
              <a:t>present: </a:t>
            </a:r>
          </a:p>
          <a:p>
            <a:pPr indent="0">
              <a:lnSpc>
                <a:spcPct val="150000"/>
              </a:lnSpc>
              <a:buNone/>
            </a:pPr>
            <a:r>
              <a:rPr lang="en-US" sz="1800" dirty="0">
                <a:latin typeface="Times New Roman" panose="02020603050405020304" pitchFamily="18" charset="0"/>
                <a:ea typeface="Times New Roman" panose="02020603050405020304" pitchFamily="18" charset="0"/>
              </a:rPr>
              <a:t>	</a:t>
            </a:r>
          </a:p>
          <a:p>
            <a:pPr indent="0">
              <a:lnSpc>
                <a:spcPct val="150000"/>
              </a:lnSpc>
              <a:buNone/>
            </a:pPr>
            <a:r>
              <a:rPr lang="en-US" sz="1800" b="1" dirty="0">
                <a:latin typeface="Times New Roman" panose="02020603050405020304" pitchFamily="18" charset="0"/>
                <a:ea typeface="Times New Roman" panose="02020603050405020304" pitchFamily="18" charset="0"/>
              </a:rPr>
              <a:t>	1. </a:t>
            </a:r>
            <a:r>
              <a:rPr lang="en-US" sz="1800" b="1" dirty="0">
                <a:effectLst/>
                <a:latin typeface="Times New Roman" panose="02020603050405020304" pitchFamily="18" charset="0"/>
                <a:ea typeface="Times New Roman" panose="02020603050405020304" pitchFamily="18" charset="0"/>
              </a:rPr>
              <a:t> Amb</a:t>
            </a:r>
            <a:r>
              <a:rPr lang="en-US" sz="1800" b="1" dirty="0">
                <a:latin typeface="Times New Roman" panose="02020603050405020304" pitchFamily="18" charset="0"/>
                <a:ea typeface="Times New Roman" panose="02020603050405020304" pitchFamily="18" charset="0"/>
              </a:rPr>
              <a:t>iguous t</a:t>
            </a:r>
            <a:r>
              <a:rPr lang="en-US" sz="1800" b="1" dirty="0">
                <a:effectLst/>
                <a:latin typeface="Times New Roman" panose="02020603050405020304" pitchFamily="18" charset="0"/>
                <a:ea typeface="Times New Roman" panose="02020603050405020304" pitchFamily="18" charset="0"/>
              </a:rPr>
              <a:t>heoretical expectations</a:t>
            </a:r>
          </a:p>
          <a:p>
            <a:pPr indent="0">
              <a:lnSpc>
                <a:spcPct val="150000"/>
              </a:lnSpc>
              <a:buNone/>
            </a:pPr>
            <a:r>
              <a:rPr lang="en-US" sz="1800" b="1" dirty="0">
                <a:latin typeface="Times New Roman" panose="02020603050405020304" pitchFamily="18" charset="0"/>
                <a:ea typeface="Times New Roman" panose="02020603050405020304" pitchFamily="18" charset="0"/>
              </a:rPr>
              <a:t>	2. C</a:t>
            </a:r>
            <a:r>
              <a:rPr lang="en-US" sz="1800" b="1" dirty="0">
                <a:effectLst/>
                <a:latin typeface="Times New Roman" panose="02020603050405020304" pitchFamily="18" charset="0"/>
                <a:ea typeface="Times New Roman" panose="02020603050405020304" pitchFamily="18" charset="0"/>
              </a:rPr>
              <a:t>ontested e</a:t>
            </a:r>
            <a:r>
              <a:rPr lang="en-US" sz="1800" b="1" dirty="0">
                <a:solidFill>
                  <a:srgbClr val="262626"/>
                </a:solidFill>
                <a:latin typeface="Times New Roman" panose="02020603050405020304" pitchFamily="18" charset="0"/>
                <a:ea typeface="Times New Roman" panose="02020603050405020304" pitchFamily="18" charset="0"/>
              </a:rPr>
              <a:t>mpirical results </a:t>
            </a:r>
          </a:p>
          <a:p>
            <a:pPr indent="0">
              <a:lnSpc>
                <a:spcPct val="150000"/>
              </a:lnSpc>
              <a:buNone/>
            </a:pPr>
            <a:r>
              <a:rPr lang="en-US" sz="1800" b="1" dirty="0">
                <a:solidFill>
                  <a:srgbClr val="262626"/>
                </a:solidFill>
                <a:latin typeface="Times New Roman" panose="02020603050405020304" pitchFamily="18" charset="0"/>
                <a:ea typeface="Times New Roman" panose="02020603050405020304" pitchFamily="18" charset="0"/>
              </a:rPr>
              <a:t>	3. A limited focus on African</a:t>
            </a:r>
            <a:r>
              <a:rPr lang="en-US" sz="1800" b="1" kern="0" dirty="0">
                <a:solidFill>
                  <a:srgbClr val="000000"/>
                </a:solidFill>
                <a:latin typeface="Times New Roman" panose="02020603050405020304" pitchFamily="18" charset="0"/>
                <a:ea typeface="Times New Roman" panose="02020603050405020304" pitchFamily="18" charset="0"/>
              </a:rPr>
              <a:t> markets</a:t>
            </a:r>
            <a:endParaRPr lang="en-US" sz="1800" kern="0" dirty="0">
              <a:solidFill>
                <a:srgbClr val="000000"/>
              </a:solidFill>
              <a:latin typeface="Times New Roman" panose="02020603050405020304" pitchFamily="18" charset="0"/>
              <a:ea typeface="Times New Roman" panose="02020603050405020304" pitchFamily="18" charset="0"/>
            </a:endParaRPr>
          </a:p>
          <a:p>
            <a:pPr indent="0">
              <a:lnSpc>
                <a:spcPct val="150000"/>
              </a:lnSpc>
              <a:buNone/>
            </a:pPr>
            <a:endParaRPr lang="en-US" sz="1800" kern="0" dirty="0">
              <a:solidFill>
                <a:srgbClr val="000000"/>
              </a:solidFill>
              <a:effectLst/>
              <a:latin typeface="Times New Roman" panose="02020603050405020304" pitchFamily="18" charset="0"/>
              <a:ea typeface="Times New Roman" panose="02020603050405020304" pitchFamily="18" charset="0"/>
            </a:endParaRPr>
          </a:p>
          <a:p>
            <a:pPr marL="514350" indent="-285750">
              <a:lnSpc>
                <a:spcPct val="150000"/>
              </a:lnSpc>
            </a:pPr>
            <a:endParaRPr lang="en-US" sz="1800" kern="0" dirty="0">
              <a:solidFill>
                <a:srgbClr val="000000"/>
              </a:solidFill>
              <a:effectLst/>
              <a:latin typeface="Times New Roman" panose="02020603050405020304" pitchFamily="18" charset="0"/>
              <a:ea typeface="Times New Roman" panose="02020603050405020304" pitchFamily="18" charset="0"/>
            </a:endParaRPr>
          </a:p>
          <a:p>
            <a:pPr marL="514350" indent="-285750">
              <a:lnSpc>
                <a:spcPct val="150000"/>
              </a:lnSpc>
            </a:pPr>
            <a:endParaRPr lang="en-US" sz="1800" dirty="0">
              <a:solidFill>
                <a:srgbClr val="262626"/>
              </a:solidFill>
              <a:effectLst/>
              <a:latin typeface="Times New Roman" panose="02020603050405020304" pitchFamily="18" charset="0"/>
              <a:ea typeface="Times New Roman" panose="02020603050405020304" pitchFamily="18" charset="0"/>
            </a:endParaRPr>
          </a:p>
        </p:txBody>
      </p:sp>
      <p:cxnSp>
        <p:nvCxnSpPr>
          <p:cNvPr id="2" name="Straight Connector 1">
            <a:extLst>
              <a:ext uri="{FF2B5EF4-FFF2-40B4-BE49-F238E27FC236}">
                <a16:creationId xmlns:a16="http://schemas.microsoft.com/office/drawing/2014/main" id="{F1EABF81-C59A-794D-3797-50FCD1ECC0AB}"/>
              </a:ext>
            </a:extLst>
          </p:cNvPr>
          <p:cNvCxnSpPr>
            <a:cxnSpLocks/>
          </p:cNvCxnSpPr>
          <p:nvPr/>
        </p:nvCxnSpPr>
        <p:spPr>
          <a:xfrm>
            <a:off x="703116" y="1064795"/>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373C1174-22E7-F822-776C-F05B50BBEB87}"/>
              </a:ext>
            </a:extLst>
          </p:cNvPr>
          <p:cNvGrpSpPr/>
          <p:nvPr/>
        </p:nvGrpSpPr>
        <p:grpSpPr>
          <a:xfrm rot="16200000">
            <a:off x="5320364" y="3727876"/>
            <a:ext cx="1606712" cy="389074"/>
            <a:chOff x="2479229" y="2418578"/>
            <a:chExt cx="6660138" cy="389074"/>
          </a:xfrm>
        </p:grpSpPr>
        <p:cxnSp>
          <p:nvCxnSpPr>
            <p:cNvPr id="8" name="Straight Connector 7">
              <a:extLst>
                <a:ext uri="{FF2B5EF4-FFF2-40B4-BE49-F238E27FC236}">
                  <a16:creationId xmlns:a16="http://schemas.microsoft.com/office/drawing/2014/main" id="{FCA6435D-854B-1765-79F2-2E93C7D6CE1C}"/>
                </a:ext>
              </a:extLst>
            </p:cNvPr>
            <p:cNvCxnSpPr>
              <a:cxnSpLocks/>
            </p:cNvCxnSpPr>
            <p:nvPr/>
          </p:nvCxnSpPr>
          <p:spPr>
            <a:xfrm flipV="1">
              <a:off x="2479229" y="2800952"/>
              <a:ext cx="6637154"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378B7F0-9160-E58D-FAE2-7F22B72E3CEB}"/>
                </a:ext>
              </a:extLst>
            </p:cNvPr>
            <p:cNvCxnSpPr>
              <a:cxnSpLocks/>
            </p:cNvCxnSpPr>
            <p:nvPr/>
          </p:nvCxnSpPr>
          <p:spPr>
            <a:xfrm>
              <a:off x="2489093" y="2494667"/>
              <a:ext cx="0" cy="29231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A85C2F-CEB2-1EF5-C2C8-389AEEAD3460}"/>
                </a:ext>
              </a:extLst>
            </p:cNvPr>
            <p:cNvCxnSpPr>
              <a:cxnSpLocks/>
            </p:cNvCxnSpPr>
            <p:nvPr/>
          </p:nvCxnSpPr>
          <p:spPr>
            <a:xfrm>
              <a:off x="9139367" y="2418578"/>
              <a:ext cx="0" cy="389074"/>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4D6F704C-EC51-1706-555A-9FBC491AC4F5}"/>
              </a:ext>
            </a:extLst>
          </p:cNvPr>
          <p:cNvSpPr txBox="1"/>
          <p:nvPr/>
        </p:nvSpPr>
        <p:spPr>
          <a:xfrm>
            <a:off x="7689304" y="3422073"/>
            <a:ext cx="2604623" cy="873509"/>
          </a:xfrm>
          <a:prstGeom prst="rect">
            <a:avLst/>
          </a:prstGeom>
          <a:solidFill>
            <a:srgbClr val="FFFC00">
              <a:alpha val="52549"/>
            </a:srgbClr>
          </a:solidFill>
        </p:spPr>
        <p:txBody>
          <a:bodyPr wrap="square">
            <a:spAutoFit/>
          </a:bodyPr>
          <a:lstStyle/>
          <a:p>
            <a:pPr indent="0">
              <a:lnSpc>
                <a:spcPct val="150000"/>
              </a:lnSpc>
              <a:buNone/>
            </a:pPr>
            <a:r>
              <a:rPr lang="en-US" kern="0" dirty="0">
                <a:solidFill>
                  <a:srgbClr val="000000"/>
                </a:solidFill>
                <a:effectLst/>
                <a:latin typeface="Times New Roman" panose="02020603050405020304" pitchFamily="18" charset="0"/>
                <a:ea typeface="Times New Roman" panose="02020603050405020304" pitchFamily="18" charset="0"/>
              </a:rPr>
              <a:t>N</a:t>
            </a:r>
            <a:r>
              <a:rPr lang="en-US" sz="1800" kern="0" dirty="0">
                <a:solidFill>
                  <a:srgbClr val="000000"/>
                </a:solidFill>
                <a:effectLst/>
                <a:latin typeface="Times New Roman" panose="02020603050405020304" pitchFamily="18" charset="0"/>
                <a:ea typeface="Times New Roman" panose="02020603050405020304" pitchFamily="18" charset="0"/>
              </a:rPr>
              <a:t>eed to research PE and employment in Africa.                                                                        </a:t>
            </a:r>
          </a:p>
        </p:txBody>
      </p:sp>
      <p:cxnSp>
        <p:nvCxnSpPr>
          <p:cNvPr id="14" name="Straight Arrow Connector 13">
            <a:extLst>
              <a:ext uri="{FF2B5EF4-FFF2-40B4-BE49-F238E27FC236}">
                <a16:creationId xmlns:a16="http://schemas.microsoft.com/office/drawing/2014/main" id="{A378B351-3369-E66D-36CB-09A83CDC7A8D}"/>
              </a:ext>
            </a:extLst>
          </p:cNvPr>
          <p:cNvCxnSpPr>
            <a:cxnSpLocks/>
          </p:cNvCxnSpPr>
          <p:nvPr/>
        </p:nvCxnSpPr>
        <p:spPr>
          <a:xfrm>
            <a:off x="6318257" y="3890023"/>
            <a:ext cx="1245962"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832E54D8-D9EF-3DDB-A6B6-AEB75A8F8F7C}"/>
              </a:ext>
            </a:extLst>
          </p:cNvPr>
          <p:cNvCxnSpPr>
            <a:cxnSpLocks/>
          </p:cNvCxnSpPr>
          <p:nvPr/>
        </p:nvCxnSpPr>
        <p:spPr>
          <a:xfrm>
            <a:off x="703116" y="5539818"/>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59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104A4-7E0F-7F16-9098-9EB327928818}"/>
              </a:ext>
            </a:extLst>
          </p:cNvPr>
          <p:cNvSpPr txBox="1">
            <a:spLocks/>
          </p:cNvSpPr>
          <p:nvPr/>
        </p:nvSpPr>
        <p:spPr>
          <a:xfrm>
            <a:off x="0" y="6347146"/>
            <a:ext cx="12192000" cy="510853"/>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610600" y="6422537"/>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12</a:t>
            </a:fld>
            <a:endParaRPr lang="en-US" sz="1600" dirty="0">
              <a:latin typeface="Times New Roman" panose="02020603050405020304" pitchFamily="18" charset="0"/>
              <a:cs typeface="Times New Roman" panose="02020603050405020304" pitchFamily="18" charset="0"/>
            </a:endParaRPr>
          </a:p>
        </p:txBody>
      </p:sp>
      <p:sp>
        <p:nvSpPr>
          <p:cNvPr id="9" name="Footer Placeholder 5">
            <a:extLst>
              <a:ext uri="{FF2B5EF4-FFF2-40B4-BE49-F238E27FC236}">
                <a16:creationId xmlns:a16="http://schemas.microsoft.com/office/drawing/2014/main" id="{215A00C8-55BC-90B9-60CE-FAEA47A82A08}"/>
              </a:ext>
            </a:extLst>
          </p:cNvPr>
          <p:cNvSpPr txBox="1">
            <a:spLocks/>
          </p:cNvSpPr>
          <p:nvPr/>
        </p:nvSpPr>
        <p:spPr>
          <a:xfrm>
            <a:off x="-774560" y="6347146"/>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Hypothesis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8ED7C62-1C50-14BA-22A2-69CF0AADE69A}"/>
                  </a:ext>
                </a:extLst>
              </p:cNvPr>
              <p:cNvSpPr>
                <a:spLocks noGrp="1"/>
              </p:cNvSpPr>
              <p:nvPr>
                <p:ph idx="1"/>
              </p:nvPr>
            </p:nvSpPr>
            <p:spPr>
              <a:xfrm>
                <a:off x="1034754" y="1057641"/>
                <a:ext cx="10515600" cy="4351338"/>
              </a:xfrm>
            </p:spPr>
            <p:txBody>
              <a:bodyPr vert="horz" lIns="91440" tIns="45720" rIns="91440" bIns="45720" rtlCol="0">
                <a:noAutofit/>
              </a:bodyPr>
              <a:lstStyle/>
              <a:p>
                <a:pPr indent="0">
                  <a:lnSpc>
                    <a:spcPct val="150000"/>
                  </a:lnSpc>
                  <a:buNone/>
                </a:pPr>
                <a:endParaRPr lang="en-US" sz="1000" dirty="0">
                  <a:solidFill>
                    <a:srgbClr val="000000"/>
                  </a:solidFill>
                  <a:latin typeface="Times New Roman" panose="02020603050405020304" pitchFamily="18" charset="0"/>
                </a:endParaRPr>
              </a:p>
              <a:p>
                <a:pPr indent="0">
                  <a:lnSpc>
                    <a:spcPct val="150000"/>
                  </a:lnSpc>
                  <a:buNone/>
                </a:pPr>
                <a:endParaRPr lang="en-US" sz="1800" dirty="0">
                  <a:solidFill>
                    <a:srgbClr val="000000"/>
                  </a:solidFill>
                  <a:latin typeface="Times New Roman" panose="02020603050405020304" pitchFamily="18" charset="0"/>
                </a:endParaRPr>
              </a:p>
              <a:p>
                <a:pPr marL="514350" indent="-285750">
                  <a:lnSpc>
                    <a:spcPct val="150000"/>
                  </a:lnSpc>
                </a:pPr>
                <a:r>
                  <a:rPr lang="en-US" sz="1800" dirty="0">
                    <a:solidFill>
                      <a:srgbClr val="000000"/>
                    </a:solidFill>
                    <a:latin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Null hypothesis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rPr>
                  <a:t>represents the status quo from Davis et al. (2011; 2013; 2014). </a:t>
                </a:r>
              </a:p>
              <a:p>
                <a:pPr indent="0">
                  <a:lnSpc>
                    <a:spcPct val="150000"/>
                  </a:lnSpc>
                  <a:buNone/>
                </a:pPr>
                <a:r>
                  <a:rPr lang="en-US" sz="1800" dirty="0">
                    <a:solidFill>
                      <a:srgbClr val="000000"/>
                    </a:solidFill>
                    <a:latin typeface="Times New Roman" panose="02020603050405020304" pitchFamily="18" charset="0"/>
                  </a:rPr>
                  <a:t>		H</a:t>
                </a:r>
                <a:r>
                  <a:rPr lang="en-US" sz="1800" baseline="-25000" dirty="0">
                    <a:solidFill>
                      <a:srgbClr val="000000"/>
                    </a:solidFill>
                    <a:latin typeface="Times New Roman" panose="02020603050405020304" pitchFamily="18" charset="0"/>
                  </a:rPr>
                  <a:t>0</a:t>
                </a:r>
                <a14:m>
                  <m:oMath xmlns:m="http://schemas.openxmlformats.org/officeDocument/2006/math">
                    <m:r>
                      <a:rPr lang="en-US" sz="1800" b="0" i="0" smtClean="0">
                        <a:solidFill>
                          <a:srgbClr val="000000"/>
                        </a:solidFill>
                        <a:latin typeface="Cambria Math" panose="02040503050406030204" pitchFamily="18" charset="0"/>
                      </a:rPr>
                      <m:t> </m:t>
                    </m:r>
                    <m:r>
                      <a:rPr lang="en-US" sz="1800">
                        <a:solidFill>
                          <a:srgbClr val="000000"/>
                        </a:solidFill>
                        <a:latin typeface="Cambria Math" panose="02040503050406030204" pitchFamily="18" charset="0"/>
                      </a:rPr>
                      <m:t>:</m:t>
                    </m:r>
                    <m:r>
                      <a:rPr lang="en-US" sz="1800" b="0" i="0" smtClean="0">
                        <a:solidFill>
                          <a:srgbClr val="000000"/>
                        </a:solidFill>
                        <a:latin typeface="Cambria Math" panose="02040503050406030204" pitchFamily="18" charset="0"/>
                      </a:rPr>
                      <m:t> </m:t>
                    </m:r>
                    <m:d>
                      <m:dPr>
                        <m:begChr m:val="|"/>
                        <m:endChr m:val="|"/>
                        <m:ctrlPr>
                          <a:rPr lang="en-AR" sz="1800" i="1">
                            <a:solidFill>
                              <a:srgbClr val="000000"/>
                            </a:solidFill>
                            <a:latin typeface="Cambria Math" panose="02040503050406030204" pitchFamily="18" charset="0"/>
                          </a:rPr>
                        </m:ctrlPr>
                      </m:dPr>
                      <m:e>
                        <m:sSub>
                          <m:sSubPr>
                            <m:ctrlPr>
                              <a:rPr lang="en-AR" sz="1800" i="1">
                                <a:solidFill>
                                  <a:srgbClr val="000000"/>
                                </a:solidFill>
                                <a:latin typeface="Cambria Math" panose="02040503050406030204" pitchFamily="18" charset="0"/>
                              </a:rPr>
                            </m:ctrlPr>
                          </m:sSubPr>
                          <m:e>
                            <m:acc>
                              <m:accPr>
                                <m:chr m:val="̅"/>
                                <m:ctrlPr>
                                  <a:rPr lang="en-AR" sz="1800" i="1">
                                    <a:solidFill>
                                      <a:srgbClr val="000000"/>
                                    </a:solidFill>
                                    <a:latin typeface="Cambria Math" panose="02040503050406030204" pitchFamily="18" charset="0"/>
                                  </a:rPr>
                                </m:ctrlPr>
                              </m:accPr>
                              <m:e>
                                <m:r>
                                  <a:rPr lang="en-US" sz="1800" b="0" i="0" smtClean="0">
                                    <a:solidFill>
                                      <a:srgbClr val="000000"/>
                                    </a:solidFill>
                                    <a:latin typeface="Cambria Math" panose="02040503050406030204" pitchFamily="18" charset="0"/>
                                  </a:rPr>
                                  <m:t> </m:t>
                                </m:r>
                                <m:r>
                                  <a:rPr lang="en-US" sz="1800">
                                    <a:solidFill>
                                      <a:srgbClr val="000000"/>
                                    </a:solidFill>
                                    <a:latin typeface="Cambria Math" panose="02040503050406030204" pitchFamily="18" charset="0"/>
                                  </a:rPr>
                                  <m:t>𝑦</m:t>
                                </m:r>
                                <m:r>
                                  <a:rPr lang="en-US" sz="1800">
                                    <a:solidFill>
                                      <a:srgbClr val="000000"/>
                                    </a:solidFill>
                                    <a:latin typeface="Cambria Math" panose="02040503050406030204" pitchFamily="18" charset="0"/>
                                  </a:rPr>
                                  <m:t> </m:t>
                                </m:r>
                              </m:e>
                            </m:acc>
                          </m:e>
                          <m:sub>
                            <m:r>
                              <a:rPr lang="en-US" sz="1800">
                                <a:solidFill>
                                  <a:srgbClr val="000000"/>
                                </a:solidFill>
                                <a:latin typeface="Cambria Math" panose="02040503050406030204" pitchFamily="18" charset="0"/>
                              </a:rPr>
                              <m:t> </m:t>
                            </m:r>
                            <m:sSub>
                              <m:sSubPr>
                                <m:ctrlPr>
                                  <a:rPr lang="en-AR"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𝑃𝐸</m:t>
                                </m:r>
                                <m:r>
                                  <a:rPr lang="en-US" sz="1800">
                                    <a:solidFill>
                                      <a:srgbClr val="000000"/>
                                    </a:solidFill>
                                    <a:latin typeface="Cambria Math" panose="02040503050406030204" pitchFamily="18" charset="0"/>
                                  </a:rPr>
                                  <m:t>−</m:t>
                                </m:r>
                                <m:r>
                                  <a:rPr lang="en-US" sz="1800">
                                    <a:solidFill>
                                      <a:srgbClr val="000000"/>
                                    </a:solidFill>
                                    <a:latin typeface="Cambria Math" panose="02040503050406030204" pitchFamily="18" charset="0"/>
                                  </a:rPr>
                                  <m:t>𝑏𝑎𝑐𝑘𝑒𝑑</m:t>
                                </m:r>
                                <m:r>
                                  <a:rPr lang="en-US" sz="1800">
                                    <a:solidFill>
                                      <a:srgbClr val="000000"/>
                                    </a:solidFill>
                                    <a:latin typeface="Cambria Math" panose="02040503050406030204" pitchFamily="18" charset="0"/>
                                  </a:rPr>
                                  <m:t> </m:t>
                                </m:r>
                              </m:e>
                              <m:sub>
                                <m:r>
                                  <a:rPr lang="en-US" sz="1800">
                                    <a:solidFill>
                                      <a:srgbClr val="000000"/>
                                    </a:solidFill>
                                    <a:latin typeface="Cambria Math" panose="02040503050406030204" pitchFamily="18" charset="0"/>
                                  </a:rPr>
                                  <m:t>𝑡</m:t>
                                </m:r>
                              </m:sub>
                            </m:sSub>
                          </m:sub>
                        </m:sSub>
                        <m:r>
                          <a:rPr lang="en-US" sz="1800">
                            <a:solidFill>
                              <a:srgbClr val="000000"/>
                            </a:solidFill>
                            <a:latin typeface="Cambria Math" panose="02040503050406030204" pitchFamily="18" charset="0"/>
                          </a:rPr>
                          <m:t>−</m:t>
                        </m:r>
                        <m:sSub>
                          <m:sSubPr>
                            <m:ctrlPr>
                              <a:rPr lang="en-AR" sz="1800" i="1">
                                <a:solidFill>
                                  <a:srgbClr val="000000"/>
                                </a:solidFill>
                                <a:latin typeface="Cambria Math" panose="02040503050406030204" pitchFamily="18" charset="0"/>
                              </a:rPr>
                            </m:ctrlPr>
                          </m:sSubPr>
                          <m:e>
                            <m:acc>
                              <m:accPr>
                                <m:chr m:val="̅"/>
                                <m:ctrlPr>
                                  <a:rPr lang="en-AR" sz="1800" i="1">
                                    <a:solidFill>
                                      <a:srgbClr val="000000"/>
                                    </a:solidFill>
                                    <a:latin typeface="Cambria Math" panose="02040503050406030204" pitchFamily="18" charset="0"/>
                                  </a:rPr>
                                </m:ctrlPr>
                              </m:accPr>
                              <m:e>
                                <m:r>
                                  <a:rPr lang="en-US" sz="1800" b="0" i="0" smtClean="0">
                                    <a:solidFill>
                                      <a:srgbClr val="000000"/>
                                    </a:solidFill>
                                    <a:latin typeface="Cambria Math" panose="02040503050406030204" pitchFamily="18" charset="0"/>
                                  </a:rPr>
                                  <m:t> </m:t>
                                </m:r>
                                <m:r>
                                  <a:rPr lang="en-US" sz="1800">
                                    <a:solidFill>
                                      <a:srgbClr val="000000"/>
                                    </a:solidFill>
                                    <a:latin typeface="Cambria Math" panose="02040503050406030204" pitchFamily="18" charset="0"/>
                                  </a:rPr>
                                  <m:t>𝑦</m:t>
                                </m:r>
                                <m:r>
                                  <a:rPr lang="en-US" sz="1800">
                                    <a:solidFill>
                                      <a:srgbClr val="000000"/>
                                    </a:solidFill>
                                    <a:latin typeface="Cambria Math" panose="02040503050406030204" pitchFamily="18" charset="0"/>
                                  </a:rPr>
                                  <m:t> </m:t>
                                </m:r>
                              </m:e>
                            </m:acc>
                          </m:e>
                          <m:sub>
                            <m:r>
                              <a:rPr lang="en-US" sz="1800">
                                <a:solidFill>
                                  <a:srgbClr val="000000"/>
                                </a:solidFill>
                                <a:latin typeface="Cambria Math" panose="02040503050406030204" pitchFamily="18" charset="0"/>
                              </a:rPr>
                              <m:t> </m:t>
                            </m:r>
                            <m:sSub>
                              <m:sSubPr>
                                <m:ctrlPr>
                                  <a:rPr lang="en-AR"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𝐶𝑜𝑟𝑝𝑜𝑟𝑎𝑡𝑒</m:t>
                                </m:r>
                                <m:r>
                                  <a:rPr lang="en-US" sz="1800">
                                    <a:solidFill>
                                      <a:srgbClr val="000000"/>
                                    </a:solidFill>
                                    <a:latin typeface="Cambria Math" panose="02040503050406030204" pitchFamily="18" charset="0"/>
                                  </a:rPr>
                                  <m:t>−</m:t>
                                </m:r>
                                <m:r>
                                  <a:rPr lang="en-US" sz="1800">
                                    <a:solidFill>
                                      <a:srgbClr val="000000"/>
                                    </a:solidFill>
                                    <a:latin typeface="Cambria Math" panose="02040503050406030204" pitchFamily="18" charset="0"/>
                                  </a:rPr>
                                  <m:t>𝑏𝑎𝑐𝑘𝑒𝑑</m:t>
                                </m:r>
                                <m:r>
                                  <a:rPr lang="en-US" sz="1800">
                                    <a:solidFill>
                                      <a:srgbClr val="000000"/>
                                    </a:solidFill>
                                    <a:latin typeface="Cambria Math" panose="02040503050406030204" pitchFamily="18" charset="0"/>
                                  </a:rPr>
                                  <m:t> </m:t>
                                </m:r>
                              </m:e>
                              <m:sub>
                                <m:r>
                                  <a:rPr lang="en-US" sz="1800">
                                    <a:solidFill>
                                      <a:srgbClr val="000000"/>
                                    </a:solidFill>
                                    <a:latin typeface="Cambria Math" panose="02040503050406030204" pitchFamily="18" charset="0"/>
                                  </a:rPr>
                                  <m:t>𝑡</m:t>
                                </m:r>
                              </m:sub>
                            </m:sSub>
                          </m:sub>
                        </m:sSub>
                      </m:e>
                    </m:d>
                    <m:r>
                      <a:rPr lang="en-US" sz="1800">
                        <a:solidFill>
                          <a:srgbClr val="000000"/>
                        </a:solidFill>
                        <a:latin typeface="Cambria Math" panose="02040503050406030204" pitchFamily="18" charset="0"/>
                      </a:rPr>
                      <m:t>= 0</m:t>
                    </m:r>
                  </m:oMath>
                </a14:m>
                <a:endParaRPr lang="de-DE" sz="1800" dirty="0">
                  <a:solidFill>
                    <a:srgbClr val="000000"/>
                  </a:solidFill>
                  <a:latin typeface="Times New Roman" panose="02020603050405020304" pitchFamily="18" charset="0"/>
                </a:endParaRPr>
              </a:p>
              <a:p>
                <a:pPr indent="0">
                  <a:lnSpc>
                    <a:spcPct val="150000"/>
                  </a:lnSpc>
                  <a:buNone/>
                </a:pPr>
                <a:endParaRPr lang="en-AR" sz="1800" dirty="0">
                  <a:solidFill>
                    <a:srgbClr val="000000"/>
                  </a:solidFill>
                  <a:latin typeface="Times New Roman" panose="02020603050405020304" pitchFamily="18" charset="0"/>
                </a:endParaRPr>
              </a:p>
              <a:p>
                <a:pPr marL="514350" indent="-285750">
                  <a:lnSpc>
                    <a:spcPct val="150000"/>
                  </a:lnSpc>
                </a:pPr>
                <a:r>
                  <a:rPr lang="en-US" sz="1800" dirty="0">
                    <a:solidFill>
                      <a:srgbClr val="000000"/>
                    </a:solidFill>
                    <a:latin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Alternate hypothesis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rPr>
                  <a:t>is derived from </a:t>
                </a:r>
                <a:r>
                  <a:rPr lang="en-US" sz="1800" dirty="0" err="1">
                    <a:solidFill>
                      <a:srgbClr val="000000"/>
                    </a:solidFill>
                    <a:latin typeface="Times New Roman" panose="02020603050405020304" pitchFamily="18" charset="0"/>
                  </a:rPr>
                  <a:t>Appleblaum</a:t>
                </a:r>
                <a:r>
                  <a:rPr lang="en-US" sz="1800" dirty="0">
                    <a:solidFill>
                      <a:srgbClr val="000000"/>
                    </a:solidFill>
                    <a:latin typeface="Times New Roman" panose="02020603050405020304" pitchFamily="18" charset="0"/>
                  </a:rPr>
                  <a:t> &amp; Blatt (2019). </a:t>
                </a:r>
              </a:p>
              <a:p>
                <a:pPr indent="0">
                  <a:lnSpc>
                    <a:spcPct val="150000"/>
                  </a:lnSpc>
                  <a:buNone/>
                </a:pPr>
                <a:r>
                  <a:rPr lang="en-US" sz="1800" dirty="0">
                    <a:solidFill>
                      <a:srgbClr val="000000"/>
                    </a:solidFill>
                    <a:latin typeface="Times New Roman" panose="02020603050405020304" pitchFamily="18" charset="0"/>
                  </a:rPr>
                  <a:t>		H</a:t>
                </a:r>
                <a:r>
                  <a:rPr lang="en-US" sz="1800" baseline="-25000" dirty="0">
                    <a:solidFill>
                      <a:srgbClr val="000000"/>
                    </a:solidFill>
                    <a:latin typeface="Times New Roman" panose="02020603050405020304" pitchFamily="18" charset="0"/>
                  </a:rPr>
                  <a:t>1</a:t>
                </a:r>
                <a14:m>
                  <m:oMath xmlns:m="http://schemas.openxmlformats.org/officeDocument/2006/math">
                    <m:r>
                      <a:rPr lang="en-US" sz="1800" b="0" i="0" smtClean="0">
                        <a:solidFill>
                          <a:srgbClr val="000000"/>
                        </a:solidFill>
                        <a:latin typeface="Cambria Math" panose="02040503050406030204" pitchFamily="18" charset="0"/>
                      </a:rPr>
                      <m:t> </m:t>
                    </m:r>
                    <m:r>
                      <a:rPr lang="en-US" sz="1800">
                        <a:solidFill>
                          <a:srgbClr val="000000"/>
                        </a:solidFill>
                        <a:latin typeface="Cambria Math" panose="02040503050406030204" pitchFamily="18" charset="0"/>
                      </a:rPr>
                      <m:t>:</m:t>
                    </m:r>
                    <m:r>
                      <a:rPr lang="en-US" sz="1800" b="0" i="0" smtClean="0">
                        <a:solidFill>
                          <a:srgbClr val="000000"/>
                        </a:solidFill>
                        <a:latin typeface="Cambria Math" panose="02040503050406030204" pitchFamily="18" charset="0"/>
                      </a:rPr>
                      <m:t> </m:t>
                    </m:r>
                    <m:d>
                      <m:dPr>
                        <m:begChr m:val="|"/>
                        <m:endChr m:val="|"/>
                        <m:ctrlPr>
                          <a:rPr lang="en-AR" sz="1800" i="1">
                            <a:solidFill>
                              <a:srgbClr val="000000"/>
                            </a:solidFill>
                            <a:latin typeface="Cambria Math" panose="02040503050406030204" pitchFamily="18" charset="0"/>
                          </a:rPr>
                        </m:ctrlPr>
                      </m:dPr>
                      <m:e>
                        <m:sSub>
                          <m:sSubPr>
                            <m:ctrlPr>
                              <a:rPr lang="en-AR" sz="1800" i="1">
                                <a:solidFill>
                                  <a:srgbClr val="000000"/>
                                </a:solidFill>
                                <a:latin typeface="Cambria Math" panose="02040503050406030204" pitchFamily="18" charset="0"/>
                              </a:rPr>
                            </m:ctrlPr>
                          </m:sSubPr>
                          <m:e>
                            <m:acc>
                              <m:accPr>
                                <m:chr m:val="̅"/>
                                <m:ctrlPr>
                                  <a:rPr lang="en-AR" sz="1800" i="1">
                                    <a:solidFill>
                                      <a:srgbClr val="000000"/>
                                    </a:solidFill>
                                    <a:latin typeface="Cambria Math" panose="02040503050406030204" pitchFamily="18" charset="0"/>
                                  </a:rPr>
                                </m:ctrlPr>
                              </m:accPr>
                              <m:e>
                                <m:r>
                                  <a:rPr lang="en-US" sz="1800" b="0" i="0" smtClean="0">
                                    <a:solidFill>
                                      <a:srgbClr val="000000"/>
                                    </a:solidFill>
                                    <a:latin typeface="Cambria Math" panose="02040503050406030204" pitchFamily="18" charset="0"/>
                                  </a:rPr>
                                  <m:t> </m:t>
                                </m:r>
                                <m:r>
                                  <a:rPr lang="en-US" sz="1800">
                                    <a:solidFill>
                                      <a:srgbClr val="000000"/>
                                    </a:solidFill>
                                    <a:latin typeface="Cambria Math" panose="02040503050406030204" pitchFamily="18" charset="0"/>
                                  </a:rPr>
                                  <m:t>𝑦</m:t>
                                </m:r>
                                <m:r>
                                  <a:rPr lang="en-US" sz="1800">
                                    <a:solidFill>
                                      <a:srgbClr val="000000"/>
                                    </a:solidFill>
                                    <a:latin typeface="Cambria Math" panose="02040503050406030204" pitchFamily="18" charset="0"/>
                                  </a:rPr>
                                  <m:t> </m:t>
                                </m:r>
                              </m:e>
                            </m:acc>
                          </m:e>
                          <m:sub>
                            <m:r>
                              <a:rPr lang="en-US" sz="1800">
                                <a:solidFill>
                                  <a:srgbClr val="000000"/>
                                </a:solidFill>
                                <a:latin typeface="Cambria Math" panose="02040503050406030204" pitchFamily="18" charset="0"/>
                              </a:rPr>
                              <m:t> </m:t>
                            </m:r>
                            <m:sSub>
                              <m:sSubPr>
                                <m:ctrlPr>
                                  <a:rPr lang="en-AR"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𝑃𝐸</m:t>
                                </m:r>
                                <m:r>
                                  <a:rPr lang="en-US" sz="1800">
                                    <a:solidFill>
                                      <a:srgbClr val="000000"/>
                                    </a:solidFill>
                                    <a:latin typeface="Cambria Math" panose="02040503050406030204" pitchFamily="18" charset="0"/>
                                  </a:rPr>
                                  <m:t>−</m:t>
                                </m:r>
                                <m:r>
                                  <a:rPr lang="en-US" sz="1800">
                                    <a:solidFill>
                                      <a:srgbClr val="000000"/>
                                    </a:solidFill>
                                    <a:latin typeface="Cambria Math" panose="02040503050406030204" pitchFamily="18" charset="0"/>
                                  </a:rPr>
                                  <m:t>𝑏𝑎𝑐𝑘𝑒𝑑</m:t>
                                </m:r>
                                <m:r>
                                  <a:rPr lang="en-US" sz="1800">
                                    <a:solidFill>
                                      <a:srgbClr val="000000"/>
                                    </a:solidFill>
                                    <a:latin typeface="Cambria Math" panose="02040503050406030204" pitchFamily="18" charset="0"/>
                                  </a:rPr>
                                  <m:t> </m:t>
                                </m:r>
                              </m:e>
                              <m:sub>
                                <m:r>
                                  <a:rPr lang="en-US" sz="1800">
                                    <a:solidFill>
                                      <a:srgbClr val="000000"/>
                                    </a:solidFill>
                                    <a:latin typeface="Cambria Math" panose="02040503050406030204" pitchFamily="18" charset="0"/>
                                  </a:rPr>
                                  <m:t>𝑡</m:t>
                                </m:r>
                              </m:sub>
                            </m:sSub>
                          </m:sub>
                        </m:sSub>
                        <m:r>
                          <a:rPr lang="en-US" sz="1800">
                            <a:solidFill>
                              <a:srgbClr val="000000"/>
                            </a:solidFill>
                            <a:latin typeface="Cambria Math" panose="02040503050406030204" pitchFamily="18" charset="0"/>
                          </a:rPr>
                          <m:t>−</m:t>
                        </m:r>
                        <m:sSub>
                          <m:sSubPr>
                            <m:ctrlPr>
                              <a:rPr lang="en-AR" sz="1800" i="1">
                                <a:solidFill>
                                  <a:srgbClr val="000000"/>
                                </a:solidFill>
                                <a:latin typeface="Cambria Math" panose="02040503050406030204" pitchFamily="18" charset="0"/>
                              </a:rPr>
                            </m:ctrlPr>
                          </m:sSubPr>
                          <m:e>
                            <m:acc>
                              <m:accPr>
                                <m:chr m:val="̅"/>
                                <m:ctrlPr>
                                  <a:rPr lang="en-AR" sz="1800" i="1">
                                    <a:solidFill>
                                      <a:srgbClr val="000000"/>
                                    </a:solidFill>
                                    <a:latin typeface="Cambria Math" panose="02040503050406030204" pitchFamily="18" charset="0"/>
                                  </a:rPr>
                                </m:ctrlPr>
                              </m:accPr>
                              <m:e>
                                <m:r>
                                  <a:rPr lang="en-US" sz="1800" b="0" i="0" smtClean="0">
                                    <a:solidFill>
                                      <a:srgbClr val="000000"/>
                                    </a:solidFill>
                                    <a:latin typeface="Cambria Math" panose="02040503050406030204" pitchFamily="18" charset="0"/>
                                  </a:rPr>
                                  <m:t> </m:t>
                                </m:r>
                                <m:r>
                                  <a:rPr lang="en-US" sz="1800">
                                    <a:solidFill>
                                      <a:srgbClr val="000000"/>
                                    </a:solidFill>
                                    <a:latin typeface="Cambria Math" panose="02040503050406030204" pitchFamily="18" charset="0"/>
                                  </a:rPr>
                                  <m:t>𝑦</m:t>
                                </m:r>
                                <m:r>
                                  <a:rPr lang="en-US" sz="1800">
                                    <a:solidFill>
                                      <a:srgbClr val="000000"/>
                                    </a:solidFill>
                                    <a:latin typeface="Cambria Math" panose="02040503050406030204" pitchFamily="18" charset="0"/>
                                  </a:rPr>
                                  <m:t> </m:t>
                                </m:r>
                              </m:e>
                            </m:acc>
                          </m:e>
                          <m:sub>
                            <m:r>
                              <a:rPr lang="en-US" sz="1800">
                                <a:solidFill>
                                  <a:srgbClr val="000000"/>
                                </a:solidFill>
                                <a:latin typeface="Cambria Math" panose="02040503050406030204" pitchFamily="18" charset="0"/>
                              </a:rPr>
                              <m:t> </m:t>
                            </m:r>
                            <m:sSub>
                              <m:sSubPr>
                                <m:ctrlPr>
                                  <a:rPr lang="en-AR"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𝐶𝑜𝑟𝑝𝑜𝑟𝑎𝑡𝑒</m:t>
                                </m:r>
                                <m:r>
                                  <a:rPr lang="en-US" sz="1800">
                                    <a:solidFill>
                                      <a:srgbClr val="000000"/>
                                    </a:solidFill>
                                    <a:latin typeface="Cambria Math" panose="02040503050406030204" pitchFamily="18" charset="0"/>
                                  </a:rPr>
                                  <m:t>−</m:t>
                                </m:r>
                                <m:r>
                                  <a:rPr lang="en-US" sz="1800">
                                    <a:solidFill>
                                      <a:srgbClr val="000000"/>
                                    </a:solidFill>
                                    <a:latin typeface="Cambria Math" panose="02040503050406030204" pitchFamily="18" charset="0"/>
                                  </a:rPr>
                                  <m:t>𝑏𝑎𝑐𝑘𝑒𝑑</m:t>
                                </m:r>
                                <m:r>
                                  <a:rPr lang="en-US" sz="1800">
                                    <a:solidFill>
                                      <a:srgbClr val="000000"/>
                                    </a:solidFill>
                                    <a:latin typeface="Cambria Math" panose="02040503050406030204" pitchFamily="18" charset="0"/>
                                  </a:rPr>
                                  <m:t> </m:t>
                                </m:r>
                              </m:e>
                              <m:sub>
                                <m:r>
                                  <a:rPr lang="en-US" sz="1800">
                                    <a:solidFill>
                                      <a:srgbClr val="000000"/>
                                    </a:solidFill>
                                    <a:latin typeface="Cambria Math" panose="02040503050406030204" pitchFamily="18" charset="0"/>
                                  </a:rPr>
                                  <m:t>𝑡</m:t>
                                </m:r>
                              </m:sub>
                            </m:sSub>
                          </m:sub>
                        </m:sSub>
                      </m:e>
                    </m:d>
                    <m:r>
                      <a:rPr lang="en-US" sz="1800">
                        <a:solidFill>
                          <a:srgbClr val="000000"/>
                        </a:solidFill>
                        <a:latin typeface="Cambria Math" panose="02040503050406030204" pitchFamily="18" charset="0"/>
                      </a:rPr>
                      <m:t>≠ 0</m:t>
                    </m:r>
                  </m:oMath>
                </a14:m>
                <a:endParaRPr lang="en-AR" sz="1800" dirty="0">
                  <a:solidFill>
                    <a:srgbClr val="000000"/>
                  </a:solidFill>
                  <a:latin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88ED7C62-1C50-14BA-22A2-69CF0AADE69A}"/>
                  </a:ext>
                </a:extLst>
              </p:cNvPr>
              <p:cNvSpPr>
                <a:spLocks noGrp="1" noRot="1" noChangeAspect="1" noMove="1" noResize="1" noEditPoints="1" noAdjustHandles="1" noChangeArrowheads="1" noChangeShapeType="1" noTextEdit="1"/>
              </p:cNvSpPr>
              <p:nvPr>
                <p:ph idx="1"/>
              </p:nvPr>
            </p:nvSpPr>
            <p:spPr>
              <a:xfrm>
                <a:off x="1034754" y="1057641"/>
                <a:ext cx="10515600" cy="4351338"/>
              </a:xfrm>
              <a:blipFill>
                <a:blip r:embed="rId2"/>
                <a:stretch>
                  <a:fillRect/>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F1EABF81-C59A-794D-3797-50FCD1ECC0AB}"/>
              </a:ext>
            </a:extLst>
          </p:cNvPr>
          <p:cNvCxnSpPr>
            <a:cxnSpLocks/>
          </p:cNvCxnSpPr>
          <p:nvPr/>
        </p:nvCxnSpPr>
        <p:spPr>
          <a:xfrm>
            <a:off x="854032" y="1245548"/>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D5A3021-53AA-2605-057E-FDD1542BE78B}"/>
              </a:ext>
            </a:extLst>
          </p:cNvPr>
          <p:cNvCxnSpPr>
            <a:cxnSpLocks/>
          </p:cNvCxnSpPr>
          <p:nvPr/>
        </p:nvCxnSpPr>
        <p:spPr>
          <a:xfrm>
            <a:off x="1193468" y="5449179"/>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8" name="Content Placeholder 4">
            <a:extLst>
              <a:ext uri="{FF2B5EF4-FFF2-40B4-BE49-F238E27FC236}">
                <a16:creationId xmlns:a16="http://schemas.microsoft.com/office/drawing/2014/main" id="{B0AEBA72-F01E-FAE9-16EF-574DF855D221}"/>
              </a:ext>
            </a:extLst>
          </p:cNvPr>
          <p:cNvSpPr txBox="1">
            <a:spLocks/>
          </p:cNvSpPr>
          <p:nvPr/>
        </p:nvSpPr>
        <p:spPr>
          <a:xfrm>
            <a:off x="669356" y="57393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buFont typeface="Arial" panose="020B0604020202020204" pitchFamily="34" charset="0"/>
              <a:buNone/>
            </a:pPr>
            <a:r>
              <a:rPr lang="en-US" sz="1800" dirty="0">
                <a:solidFill>
                  <a:srgbClr val="000000"/>
                </a:solidFill>
                <a:latin typeface="Times New Roman" panose="02020603050405020304" pitchFamily="18" charset="0"/>
              </a:rPr>
              <a:t>Testing the “Job Destruction” Hypothesis</a:t>
            </a:r>
            <a:endParaRPr lang="en-AR"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5406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13</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27861"/>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Methodology</a:t>
            </a:r>
          </a:p>
        </p:txBody>
      </p:sp>
      <p:sp>
        <p:nvSpPr>
          <p:cNvPr id="8" name="TextBox 7">
            <a:extLst>
              <a:ext uri="{FF2B5EF4-FFF2-40B4-BE49-F238E27FC236}">
                <a16:creationId xmlns:a16="http://schemas.microsoft.com/office/drawing/2014/main" id="{809B5A5D-790B-AD99-19DD-BDD995581F3A}"/>
              </a:ext>
            </a:extLst>
          </p:cNvPr>
          <p:cNvSpPr txBox="1"/>
          <p:nvPr/>
        </p:nvSpPr>
        <p:spPr>
          <a:xfrm>
            <a:off x="758536" y="5526522"/>
            <a:ext cx="10406383" cy="892552"/>
          </a:xfrm>
          <a:prstGeom prst="rect">
            <a:avLst/>
          </a:prstGeom>
          <a:noFill/>
        </p:spPr>
        <p:txBody>
          <a:bodyPr wrap="square">
            <a:spAutoFit/>
          </a:bodyPr>
          <a:lstStyle/>
          <a:p>
            <a:pPr fontAlgn="t"/>
            <a:r>
              <a:rPr lang="en-AR" sz="1200" dirty="0">
                <a:effectLst/>
                <a:latin typeface="Times New Roman" panose="02020603050405020304" pitchFamily="18" charset="0"/>
                <a:ea typeface="Times New Roman" panose="02020603050405020304" pitchFamily="18" charset="0"/>
              </a:rPr>
              <a:t>Data on these variables was collected from Pitchbook, a financial information service property of Morning Star Inc. A company's industry is based on the seven industry labels identified in Pitchbook.</a:t>
            </a:r>
            <a:r>
              <a:rPr lang="en-AR" sz="1200" b="1" dirty="0">
                <a:effectLst/>
                <a:latin typeface="Times New Roman" panose="02020603050405020304" pitchFamily="18" charset="0"/>
                <a:ea typeface="Times New Roman" panose="02020603050405020304" pitchFamily="18" charset="0"/>
              </a:rPr>
              <a:t> </a:t>
            </a:r>
            <a:r>
              <a:rPr lang="en-AR" sz="1200" dirty="0">
                <a:effectLst/>
                <a:latin typeface="Times New Roman" panose="02020603050405020304" pitchFamily="18" charset="0"/>
                <a:ea typeface="Times New Roman" panose="02020603050405020304" pitchFamily="18" charset="0"/>
              </a:rPr>
              <a:t>An investor's asset under management (AUM), the amount of financing, and a company's revenue are recorded in millions of USD. Age was computed as the difference between 2023 and a company's founding year.</a:t>
            </a:r>
          </a:p>
          <a:p>
            <a:pPr fontAlgn="t"/>
            <a:endParaRPr lang="en-US" sz="1600" b="0" i="0" u="none" strike="noStrike" dirty="0">
              <a:solidFill>
                <a:srgbClr val="374151"/>
              </a:solidFill>
              <a:effectLst/>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145729"/>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14" name="Object 13">
            <a:extLst>
              <a:ext uri="{FF2B5EF4-FFF2-40B4-BE49-F238E27FC236}">
                <a16:creationId xmlns:a16="http://schemas.microsoft.com/office/drawing/2014/main" id="{6BA943FE-B784-9E84-B880-F7DB66E9B2B0}"/>
              </a:ext>
            </a:extLst>
          </p:cNvPr>
          <p:cNvGraphicFramePr>
            <a:graphicFrameLocks noChangeAspect="1"/>
          </p:cNvGraphicFramePr>
          <p:nvPr>
            <p:extLst>
              <p:ext uri="{D42A27DB-BD31-4B8C-83A1-F6EECF244321}">
                <p14:modId xmlns:p14="http://schemas.microsoft.com/office/powerpoint/2010/main" val="2376516247"/>
              </p:ext>
            </p:extLst>
          </p:nvPr>
        </p:nvGraphicFramePr>
        <p:xfrm>
          <a:off x="888534" y="1031515"/>
          <a:ext cx="10276385" cy="4523366"/>
        </p:xfrm>
        <a:graphic>
          <a:graphicData uri="http://schemas.openxmlformats.org/presentationml/2006/ole">
            <mc:AlternateContent xmlns:mc="http://schemas.openxmlformats.org/markup-compatibility/2006">
              <mc:Choice xmlns:v="urn:schemas-microsoft-com:vml" Requires="v">
                <p:oleObj name="Document" r:id="rId2" imgW="5943600" imgH="2616200" progId="Word.Document.12">
                  <p:embed/>
                </p:oleObj>
              </mc:Choice>
              <mc:Fallback>
                <p:oleObj name="Document" r:id="rId2" imgW="5943600" imgH="2616200" progId="Word.Document.12">
                  <p:embed/>
                  <p:pic>
                    <p:nvPicPr>
                      <p:cNvPr id="14" name="Object 13">
                        <a:extLst>
                          <a:ext uri="{FF2B5EF4-FFF2-40B4-BE49-F238E27FC236}">
                            <a16:creationId xmlns:a16="http://schemas.microsoft.com/office/drawing/2014/main" id="{6BA943FE-B784-9E84-B880-F7DB66E9B2B0}"/>
                          </a:ext>
                        </a:extLst>
                      </p:cNvPr>
                      <p:cNvPicPr/>
                      <p:nvPr/>
                    </p:nvPicPr>
                    <p:blipFill>
                      <a:blip r:embed="rId3"/>
                      <a:stretch>
                        <a:fillRect/>
                      </a:stretch>
                    </p:blipFill>
                    <p:spPr>
                      <a:xfrm>
                        <a:off x="888534" y="1031515"/>
                        <a:ext cx="10276385" cy="4523366"/>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4EFE0F66-D6A6-F068-E7CE-CD17EE8F1C4A}"/>
              </a:ext>
            </a:extLst>
          </p:cNvPr>
          <p:cNvSpPr txBox="1"/>
          <p:nvPr/>
        </p:nvSpPr>
        <p:spPr>
          <a:xfrm>
            <a:off x="817136" y="449736"/>
            <a:ext cx="6489122" cy="369332"/>
          </a:xfrm>
          <a:prstGeom prst="rect">
            <a:avLst/>
          </a:prstGeom>
          <a:noFill/>
        </p:spPr>
        <p:txBody>
          <a:bodyPr wrap="square">
            <a:spAutoFit/>
          </a:bodyPr>
          <a:lstStyle/>
          <a:p>
            <a:r>
              <a:rPr lang="en-US" b="1" u="none" strike="noStrike" dirty="0">
                <a:effectLst/>
                <a:latin typeface="Times New Roman" panose="02020603050405020304" pitchFamily="18" charset="0"/>
                <a:cs typeface="Times New Roman" panose="02020603050405020304" pitchFamily="18" charset="0"/>
              </a:rPr>
              <a:t>Table 1: </a:t>
            </a:r>
            <a:r>
              <a:rPr lang="en-US" u="none" strike="noStrike" dirty="0">
                <a:effectLst/>
                <a:latin typeface="Times New Roman" panose="02020603050405020304" pitchFamily="18" charset="0"/>
                <a:cs typeface="Times New Roman" panose="02020603050405020304" pitchFamily="18" charset="0"/>
              </a:rPr>
              <a:t>Research Design. </a:t>
            </a:r>
            <a:endParaRPr lang="en-US" dirty="0"/>
          </a:p>
        </p:txBody>
      </p:sp>
    </p:spTree>
    <p:extLst>
      <p:ext uri="{BB962C8B-B14F-4D97-AF65-F5344CB8AC3E}">
        <p14:creationId xmlns:p14="http://schemas.microsoft.com/office/powerpoint/2010/main" val="140224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AC351F1-9EC6-6C00-D276-6BF02DDBA5F5}"/>
              </a:ext>
            </a:extLst>
          </p:cNvPr>
          <p:cNvSpPr txBox="1"/>
          <p:nvPr/>
        </p:nvSpPr>
        <p:spPr>
          <a:xfrm>
            <a:off x="1158948" y="5574475"/>
            <a:ext cx="9874104" cy="646331"/>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The lack of a statistically significant difference suggests that there are no meaningful differences between target and comparison groups before receiving financing, at least over these observed variables.</a:t>
            </a:r>
            <a:r>
              <a:rPr lang="en-US" sz="1200" b="1" u="none" strike="noStrike" dirty="0">
                <a:effectLst/>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F</a:t>
            </a:r>
            <a:r>
              <a:rPr lang="en-US" sz="1200" u="none" strike="noStrike" dirty="0">
                <a:effectLst/>
                <a:latin typeface="Times New Roman" panose="02020603050405020304" pitchFamily="18" charset="0"/>
                <a:cs typeface="Times New Roman" panose="02020603050405020304" pitchFamily="18" charset="0"/>
              </a:rPr>
              <a:t>inancing size (column 1) and assets under management (AUM) (columns 3 and 5) are in millions of USD. Statistical significance: p-value &lt; 0.001: ***, p-value &lt; 0.01: **, p-value &lt; 0.05: *</a:t>
            </a:r>
            <a:endParaRPr lang="en-US"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09B5A5D-790B-AD99-19DD-BDD995581F3A}"/>
              </a:ext>
            </a:extLst>
          </p:cNvPr>
          <p:cNvSpPr txBox="1"/>
          <p:nvPr/>
        </p:nvSpPr>
        <p:spPr>
          <a:xfrm>
            <a:off x="1092774" y="344871"/>
            <a:ext cx="9736859" cy="369332"/>
          </a:xfrm>
          <a:prstGeom prst="rect">
            <a:avLst/>
          </a:prstGeom>
          <a:noFill/>
        </p:spPr>
        <p:txBody>
          <a:bodyPr wrap="square">
            <a:spAutoFit/>
          </a:bodyPr>
          <a:lstStyle/>
          <a:p>
            <a:pPr fontAlgn="t"/>
            <a:r>
              <a:rPr lang="en-US" b="1" u="none" strike="noStrike" dirty="0">
                <a:effectLst/>
                <a:latin typeface="Times New Roman" panose="02020603050405020304" pitchFamily="18" charset="0"/>
                <a:cs typeface="Times New Roman" panose="02020603050405020304" pitchFamily="18" charset="0"/>
              </a:rPr>
              <a:t>Table 2: </a:t>
            </a:r>
            <a:r>
              <a:rPr lang="en-US" u="none" strike="noStrike" dirty="0">
                <a:effectLst/>
                <a:latin typeface="Times New Roman" panose="02020603050405020304" pitchFamily="18" charset="0"/>
                <a:cs typeface="Times New Roman" panose="02020603050405020304" pitchFamily="18" charset="0"/>
              </a:rPr>
              <a:t>Balance Test</a:t>
            </a:r>
            <a:endParaRPr lang="en-US" b="0" i="0" u="none" strike="noStrike" dirty="0">
              <a:solidFill>
                <a:srgbClr val="374151"/>
              </a:solidFill>
              <a:effectLst/>
              <a:latin typeface="Times New Roman" panose="02020603050405020304" pitchFamily="18"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427B72FF-5A4D-BF1B-22CB-53164753409E}"/>
              </a:ext>
            </a:extLst>
          </p:cNvPr>
          <p:cNvGraphicFramePr>
            <a:graphicFrameLocks noChangeAspect="1"/>
          </p:cNvGraphicFramePr>
          <p:nvPr>
            <p:extLst>
              <p:ext uri="{D42A27DB-BD31-4B8C-83A1-F6EECF244321}">
                <p14:modId xmlns:p14="http://schemas.microsoft.com/office/powerpoint/2010/main" val="1029276411"/>
              </p:ext>
            </p:extLst>
          </p:nvPr>
        </p:nvGraphicFramePr>
        <p:xfrm>
          <a:off x="1024150" y="555975"/>
          <a:ext cx="9874105" cy="4761099"/>
        </p:xfrm>
        <a:graphic>
          <a:graphicData uri="http://schemas.openxmlformats.org/presentationml/2006/ole">
            <mc:AlternateContent xmlns:mc="http://schemas.openxmlformats.org/markup-compatibility/2006">
              <mc:Choice xmlns:v="urn:schemas-microsoft-com:vml" Requires="v">
                <p:oleObj name="Document" r:id="rId2" imgW="6057900" imgH="2921000" progId="Word.Document.12">
                  <p:embed/>
                </p:oleObj>
              </mc:Choice>
              <mc:Fallback>
                <p:oleObj name="Document" r:id="rId2" imgW="6057900" imgH="2921000" progId="Word.Document.12">
                  <p:embed/>
                  <p:pic>
                    <p:nvPicPr>
                      <p:cNvPr id="9" name="Object 8">
                        <a:extLst>
                          <a:ext uri="{FF2B5EF4-FFF2-40B4-BE49-F238E27FC236}">
                            <a16:creationId xmlns:a16="http://schemas.microsoft.com/office/drawing/2014/main" id="{427B72FF-5A4D-BF1B-22CB-53164753409E}"/>
                          </a:ext>
                        </a:extLst>
                      </p:cNvPr>
                      <p:cNvPicPr/>
                      <p:nvPr/>
                    </p:nvPicPr>
                    <p:blipFill>
                      <a:blip r:embed="rId3"/>
                      <a:stretch>
                        <a:fillRect/>
                      </a:stretch>
                    </p:blipFill>
                    <p:spPr>
                      <a:xfrm>
                        <a:off x="1024150" y="555975"/>
                        <a:ext cx="9874105" cy="4761099"/>
                      </a:xfrm>
                      <a:prstGeom prst="rect">
                        <a:avLst/>
                      </a:prstGeom>
                    </p:spPr>
                  </p:pic>
                </p:oleObj>
              </mc:Fallback>
            </mc:AlternateContent>
          </a:graphicData>
        </a:graphic>
      </p:graphicFrame>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145729"/>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15" name="Title 1">
            <a:extLst>
              <a:ext uri="{FF2B5EF4-FFF2-40B4-BE49-F238E27FC236}">
                <a16:creationId xmlns:a16="http://schemas.microsoft.com/office/drawing/2014/main" id="{7515EC8E-CEBB-3FD3-F8A5-8A2D5A4AE5E0}"/>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16" name="Slide Number Placeholder 3">
            <a:extLst>
              <a:ext uri="{FF2B5EF4-FFF2-40B4-BE49-F238E27FC236}">
                <a16:creationId xmlns:a16="http://schemas.microsoft.com/office/drawing/2014/main" id="{C231C24E-BEF4-7807-380B-445F460B6937}"/>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14</a:t>
            </a:fld>
            <a:endParaRPr lang="en-US" sz="1600" dirty="0">
              <a:latin typeface="Times New Roman" panose="02020603050405020304" pitchFamily="18" charset="0"/>
              <a:cs typeface="Times New Roman" panose="02020603050405020304" pitchFamily="18" charset="0"/>
            </a:endParaRPr>
          </a:p>
        </p:txBody>
      </p:sp>
      <p:sp>
        <p:nvSpPr>
          <p:cNvPr id="17" name="Footer Placeholder 5">
            <a:extLst>
              <a:ext uri="{FF2B5EF4-FFF2-40B4-BE49-F238E27FC236}">
                <a16:creationId xmlns:a16="http://schemas.microsoft.com/office/drawing/2014/main" id="{33933099-F21C-8E37-C077-EF2BE7002515}"/>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20136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28EBE17-BCC2-FE1D-F054-3FA8FBC8C97C}"/>
              </a:ext>
            </a:extLst>
          </p:cNvPr>
          <p:cNvSpPr txBox="1">
            <a:spLocks/>
          </p:cNvSpPr>
          <p:nvPr/>
        </p:nvSpPr>
        <p:spPr>
          <a:xfrm>
            <a:off x="11084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AC351F1-9EC6-6C00-D276-6BF02DDBA5F5}"/>
              </a:ext>
            </a:extLst>
          </p:cNvPr>
          <p:cNvSpPr txBox="1"/>
          <p:nvPr/>
        </p:nvSpPr>
        <p:spPr>
          <a:xfrm>
            <a:off x="1158296" y="5498915"/>
            <a:ext cx="9874104" cy="430887"/>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For all the periods considered, there is a significant and large difference in employment in favor of PE-backed companies over the comparison group of Corporate-backed companies. </a:t>
            </a:r>
            <a:r>
              <a:rPr lang="en-US" sz="1100" u="none" strike="noStrike" dirty="0">
                <a:effectLst/>
                <a:latin typeface="Times New Roman" panose="02020603050405020304" pitchFamily="18" charset="0"/>
                <a:cs typeface="Times New Roman" panose="02020603050405020304" pitchFamily="18" charset="0"/>
              </a:rPr>
              <a:t>Statistical significance</a:t>
            </a:r>
            <a:r>
              <a:rPr lang="en-US" sz="1100" b="1" u="none" strike="noStrike" dirty="0">
                <a:effectLst/>
                <a:latin typeface="Times New Roman" panose="02020603050405020304" pitchFamily="18" charset="0"/>
                <a:cs typeface="Times New Roman" panose="02020603050405020304" pitchFamily="18" charset="0"/>
              </a:rPr>
              <a:t>: </a:t>
            </a:r>
            <a:r>
              <a:rPr lang="en-US" sz="1100" u="none" strike="noStrike" dirty="0">
                <a:effectLst/>
                <a:latin typeface="Times New Roman" panose="02020603050405020304" pitchFamily="18" charset="0"/>
                <a:cs typeface="Times New Roman" panose="02020603050405020304" pitchFamily="18" charset="0"/>
              </a:rPr>
              <a:t>p-value &lt; 0.001: *** (3 stars), p-value &lt; 0.01: ** (2 stars), p-value &lt; 0.05: * (1 star).</a:t>
            </a:r>
            <a:endParaRPr lang="en-US" sz="11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09B5A5D-790B-AD99-19DD-BDD995581F3A}"/>
              </a:ext>
            </a:extLst>
          </p:cNvPr>
          <p:cNvSpPr txBox="1"/>
          <p:nvPr/>
        </p:nvSpPr>
        <p:spPr>
          <a:xfrm>
            <a:off x="1158296" y="433524"/>
            <a:ext cx="9736859" cy="369332"/>
          </a:xfrm>
          <a:prstGeom prst="rect">
            <a:avLst/>
          </a:prstGeom>
          <a:noFill/>
        </p:spPr>
        <p:txBody>
          <a:bodyPr wrap="square">
            <a:spAutoFit/>
          </a:bodyPr>
          <a:lstStyle/>
          <a:p>
            <a:pPr fontAlgn="t"/>
            <a:r>
              <a:rPr lang="en-US" b="1" u="none" strike="noStrike" dirty="0">
                <a:effectLst/>
                <a:latin typeface="Times New Roman" panose="02020603050405020304" pitchFamily="18" charset="0"/>
                <a:cs typeface="Times New Roman" panose="02020603050405020304" pitchFamily="18" charset="0"/>
              </a:rPr>
              <a:t>Table 2: </a:t>
            </a:r>
            <a:r>
              <a:rPr lang="en-US" u="none" strike="noStrike" dirty="0">
                <a:effectLst/>
                <a:latin typeface="Times New Roman" panose="02020603050405020304" pitchFamily="18" charset="0"/>
                <a:cs typeface="Times New Roman" panose="02020603050405020304" pitchFamily="18" charset="0"/>
              </a:rPr>
              <a:t>Results on Number of </a:t>
            </a:r>
            <a:r>
              <a:rPr lang="en-US" dirty="0">
                <a:latin typeface="Times New Roman" panose="02020603050405020304" pitchFamily="18" charset="0"/>
                <a:cs typeface="Times New Roman" panose="02020603050405020304" pitchFamily="18" charset="0"/>
              </a:rPr>
              <a:t>Employees (A)</a:t>
            </a:r>
            <a:endParaRPr lang="en-US" i="0" u="none" strike="noStrike" dirty="0">
              <a:solidFill>
                <a:srgbClr val="374151"/>
              </a:solidFill>
              <a:effectLst/>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216065"/>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5F61BE54-A7BA-2665-42A0-63DA6275E094}"/>
              </a:ext>
            </a:extLst>
          </p:cNvPr>
          <p:cNvGraphicFramePr>
            <a:graphicFrameLocks noChangeAspect="1"/>
          </p:cNvGraphicFramePr>
          <p:nvPr>
            <p:extLst>
              <p:ext uri="{D42A27DB-BD31-4B8C-83A1-F6EECF244321}">
                <p14:modId xmlns:p14="http://schemas.microsoft.com/office/powerpoint/2010/main" val="2073280026"/>
              </p:ext>
            </p:extLst>
          </p:nvPr>
        </p:nvGraphicFramePr>
        <p:xfrm>
          <a:off x="988712" y="606183"/>
          <a:ext cx="10076025" cy="4562729"/>
        </p:xfrm>
        <a:graphic>
          <a:graphicData uri="http://schemas.openxmlformats.org/presentationml/2006/ole">
            <mc:AlternateContent xmlns:mc="http://schemas.openxmlformats.org/markup-compatibility/2006">
              <mc:Choice xmlns:v="urn:schemas-microsoft-com:vml" Requires="v">
                <p:oleObj name="Document" r:id="rId2" imgW="6057900" imgH="2743200" progId="Word.Document.12">
                  <p:embed/>
                </p:oleObj>
              </mc:Choice>
              <mc:Fallback>
                <p:oleObj name="Document" r:id="rId2" imgW="6057900" imgH="2743200" progId="Word.Document.12">
                  <p:embed/>
                  <p:pic>
                    <p:nvPicPr>
                      <p:cNvPr id="3" name="Object 2">
                        <a:extLst>
                          <a:ext uri="{FF2B5EF4-FFF2-40B4-BE49-F238E27FC236}">
                            <a16:creationId xmlns:a16="http://schemas.microsoft.com/office/drawing/2014/main" id="{5F61BE54-A7BA-2665-42A0-63DA6275E094}"/>
                          </a:ext>
                        </a:extLst>
                      </p:cNvPr>
                      <p:cNvPicPr/>
                      <p:nvPr/>
                    </p:nvPicPr>
                    <p:blipFill>
                      <a:blip r:embed="rId3"/>
                      <a:stretch>
                        <a:fillRect/>
                      </a:stretch>
                    </p:blipFill>
                    <p:spPr>
                      <a:xfrm>
                        <a:off x="988712" y="606183"/>
                        <a:ext cx="10076025" cy="4562729"/>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66E0A65D-8BFC-0EFD-AC1A-CBCBE33877DE}"/>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64467F1D-1958-6B94-20DD-A71F91BB98FE}"/>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15</a:t>
            </a:fld>
            <a:endParaRPr lang="en-US" sz="1600" dirty="0">
              <a:latin typeface="Times New Roman" panose="02020603050405020304" pitchFamily="18" charset="0"/>
              <a:cs typeface="Times New Roman" panose="02020603050405020304" pitchFamily="18" charset="0"/>
            </a:endParaRPr>
          </a:p>
        </p:txBody>
      </p:sp>
      <p:sp>
        <p:nvSpPr>
          <p:cNvPr id="13" name="Footer Placeholder 5">
            <a:extLst>
              <a:ext uri="{FF2B5EF4-FFF2-40B4-BE49-F238E27FC236}">
                <a16:creationId xmlns:a16="http://schemas.microsoft.com/office/drawing/2014/main" id="{9C82A6B1-8D0A-C8FB-D90B-C0E1DBBF46F7}"/>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Findings</a:t>
            </a:r>
          </a:p>
        </p:txBody>
      </p:sp>
      <p:sp>
        <p:nvSpPr>
          <p:cNvPr id="4" name="Rectangle 3">
            <a:extLst>
              <a:ext uri="{FF2B5EF4-FFF2-40B4-BE49-F238E27FC236}">
                <a16:creationId xmlns:a16="http://schemas.microsoft.com/office/drawing/2014/main" id="{84237064-90EA-88FA-A69B-C9E8404CA04E}"/>
              </a:ext>
            </a:extLst>
          </p:cNvPr>
          <p:cNvSpPr/>
          <p:nvPr/>
        </p:nvSpPr>
        <p:spPr>
          <a:xfrm>
            <a:off x="1301436" y="2133599"/>
            <a:ext cx="8950928" cy="526472"/>
          </a:xfrm>
          <a:prstGeom prst="rect">
            <a:avLst/>
          </a:prstGeom>
          <a:solidFill>
            <a:srgbClr val="FFFF00">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565F1B-5018-548B-14E4-469D1D8754B6}"/>
              </a:ext>
            </a:extLst>
          </p:cNvPr>
          <p:cNvSpPr/>
          <p:nvPr/>
        </p:nvSpPr>
        <p:spPr>
          <a:xfrm>
            <a:off x="1308797" y="3336180"/>
            <a:ext cx="8826234" cy="526472"/>
          </a:xfrm>
          <a:prstGeom prst="rect">
            <a:avLst/>
          </a:prstGeom>
          <a:solidFill>
            <a:srgbClr val="FFFF00">
              <a:alpha val="3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9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16</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Findings</a:t>
            </a:r>
          </a:p>
        </p:txBody>
      </p:sp>
      <p:sp>
        <p:nvSpPr>
          <p:cNvPr id="8" name="TextBox 7">
            <a:extLst>
              <a:ext uri="{FF2B5EF4-FFF2-40B4-BE49-F238E27FC236}">
                <a16:creationId xmlns:a16="http://schemas.microsoft.com/office/drawing/2014/main" id="{809B5A5D-790B-AD99-19DD-BDD995581F3A}"/>
              </a:ext>
            </a:extLst>
          </p:cNvPr>
          <p:cNvSpPr txBox="1"/>
          <p:nvPr/>
        </p:nvSpPr>
        <p:spPr>
          <a:xfrm>
            <a:off x="968089" y="338484"/>
            <a:ext cx="9736859" cy="369332"/>
          </a:xfrm>
          <a:prstGeom prst="rect">
            <a:avLst/>
          </a:prstGeom>
          <a:noFill/>
        </p:spPr>
        <p:txBody>
          <a:bodyPr wrap="square">
            <a:spAutoFit/>
          </a:bodyPr>
          <a:lstStyle/>
          <a:p>
            <a:pPr fontAlgn="t"/>
            <a:r>
              <a:rPr lang="en-US" b="1" u="none" strike="noStrike" dirty="0">
                <a:effectLst/>
                <a:latin typeface="Times New Roman" panose="02020603050405020304" pitchFamily="18" charset="0"/>
                <a:cs typeface="Times New Roman" panose="02020603050405020304" pitchFamily="18" charset="0"/>
              </a:rPr>
              <a:t>Table 3: </a:t>
            </a:r>
            <a:r>
              <a:rPr lang="en-US" u="none" strike="noStrike" dirty="0">
                <a:effectLst/>
                <a:latin typeface="Times New Roman" panose="02020603050405020304" pitchFamily="18" charset="0"/>
                <a:cs typeface="Times New Roman" panose="02020603050405020304" pitchFamily="18" charset="0"/>
              </a:rPr>
              <a:t>Results on bankruptcy (B) </a:t>
            </a:r>
            <a:r>
              <a:rPr lang="en-US" dirty="0">
                <a:latin typeface="Times New Roman" panose="02020603050405020304" pitchFamily="18" charset="0"/>
                <a:cs typeface="Times New Roman" panose="02020603050405020304" pitchFamily="18" charset="0"/>
              </a:rPr>
              <a:t>and company reorganization (C)</a:t>
            </a:r>
            <a:endParaRPr lang="en-US" b="0" i="0" u="none" strike="noStrike" dirty="0">
              <a:solidFill>
                <a:srgbClr val="374151"/>
              </a:solidFill>
              <a:effectLst/>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215049"/>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5" name="Object 4">
            <a:extLst>
              <a:ext uri="{FF2B5EF4-FFF2-40B4-BE49-F238E27FC236}">
                <a16:creationId xmlns:a16="http://schemas.microsoft.com/office/drawing/2014/main" id="{3DD5524C-359C-00BE-1865-26C82C6A5897}"/>
              </a:ext>
            </a:extLst>
          </p:cNvPr>
          <p:cNvGraphicFramePr>
            <a:graphicFrameLocks noChangeAspect="1"/>
          </p:cNvGraphicFramePr>
          <p:nvPr>
            <p:extLst>
              <p:ext uri="{D42A27DB-BD31-4B8C-83A1-F6EECF244321}">
                <p14:modId xmlns:p14="http://schemas.microsoft.com/office/powerpoint/2010/main" val="2160046301"/>
              </p:ext>
            </p:extLst>
          </p:nvPr>
        </p:nvGraphicFramePr>
        <p:xfrm>
          <a:off x="967805" y="510547"/>
          <a:ext cx="10487316" cy="4770959"/>
        </p:xfrm>
        <a:graphic>
          <a:graphicData uri="http://schemas.openxmlformats.org/presentationml/2006/ole">
            <mc:AlternateContent xmlns:mc="http://schemas.openxmlformats.org/markup-compatibility/2006">
              <mc:Choice xmlns:v="urn:schemas-microsoft-com:vml" Requires="v">
                <p:oleObj name="Document" r:id="rId2" imgW="6057900" imgH="2755900" progId="Word.Document.12">
                  <p:embed/>
                </p:oleObj>
              </mc:Choice>
              <mc:Fallback>
                <p:oleObj name="Document" r:id="rId2" imgW="6057900" imgH="2755900" progId="Word.Document.12">
                  <p:embed/>
                  <p:pic>
                    <p:nvPicPr>
                      <p:cNvPr id="5" name="Object 4">
                        <a:extLst>
                          <a:ext uri="{FF2B5EF4-FFF2-40B4-BE49-F238E27FC236}">
                            <a16:creationId xmlns:a16="http://schemas.microsoft.com/office/drawing/2014/main" id="{3DD5524C-359C-00BE-1865-26C82C6A5897}"/>
                          </a:ext>
                        </a:extLst>
                      </p:cNvPr>
                      <p:cNvPicPr/>
                      <p:nvPr/>
                    </p:nvPicPr>
                    <p:blipFill>
                      <a:blip r:embed="rId3"/>
                      <a:stretch>
                        <a:fillRect/>
                      </a:stretch>
                    </p:blipFill>
                    <p:spPr>
                      <a:xfrm>
                        <a:off x="967805" y="510547"/>
                        <a:ext cx="10487316" cy="4770959"/>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9A90BA1F-B75B-11D0-5554-1FB2AE23618C}"/>
              </a:ext>
            </a:extLst>
          </p:cNvPr>
          <p:cNvSpPr txBox="1"/>
          <p:nvPr/>
        </p:nvSpPr>
        <p:spPr>
          <a:xfrm>
            <a:off x="1134320" y="5496458"/>
            <a:ext cx="10038860" cy="430887"/>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There is no statistically significant difference in the incidence of bankruptcy or reorganization at PE-backed companies compared to Corporate-backed companies. </a:t>
            </a:r>
            <a:r>
              <a:rPr lang="en-US" sz="1100" u="none" strike="noStrike" dirty="0">
                <a:effectLst/>
                <a:latin typeface="Times New Roman" panose="02020603050405020304" pitchFamily="18" charset="0"/>
                <a:cs typeface="Times New Roman" panose="02020603050405020304" pitchFamily="18" charset="0"/>
              </a:rPr>
              <a:t>Statistical significance</a:t>
            </a:r>
            <a:r>
              <a:rPr lang="en-US" sz="1100" b="1" u="none" strike="noStrike" dirty="0">
                <a:effectLst/>
                <a:latin typeface="Times New Roman" panose="02020603050405020304" pitchFamily="18" charset="0"/>
                <a:cs typeface="Times New Roman" panose="02020603050405020304" pitchFamily="18" charset="0"/>
              </a:rPr>
              <a:t>: </a:t>
            </a:r>
            <a:r>
              <a:rPr lang="en-US" sz="1100" u="none" strike="noStrike" dirty="0">
                <a:effectLst/>
                <a:latin typeface="Times New Roman" panose="02020603050405020304" pitchFamily="18" charset="0"/>
                <a:cs typeface="Times New Roman" panose="02020603050405020304" pitchFamily="18" charset="0"/>
              </a:rPr>
              <a:t>p-value &lt; 0.001: *** (3 stars), p-value &lt; 0.01: ** (2 stars), p-value &lt; 0.05: * (1 star).</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70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26" name="Picture 25" descr="A graph of financial growth&#10;&#10;Description automatically generated with medium confidence">
            <a:extLst>
              <a:ext uri="{FF2B5EF4-FFF2-40B4-BE49-F238E27FC236}">
                <a16:creationId xmlns:a16="http://schemas.microsoft.com/office/drawing/2014/main" id="{9C828874-366E-FCCB-3B99-75A7C22B4FA9}"/>
              </a:ext>
            </a:extLst>
          </p:cNvPr>
          <p:cNvPicPr>
            <a:picLocks noChangeAspect="1"/>
          </p:cNvPicPr>
          <p:nvPr/>
        </p:nvPicPr>
        <p:blipFill rotWithShape="1">
          <a:blip r:embed="rId2"/>
          <a:srcRect t="3247"/>
          <a:stretch/>
        </p:blipFill>
        <p:spPr>
          <a:xfrm>
            <a:off x="1924318" y="595748"/>
            <a:ext cx="7976220" cy="5470234"/>
          </a:xfrm>
          <a:prstGeom prst="rect">
            <a:avLst/>
          </a:prstGeom>
        </p:spPr>
      </p:pic>
      <p:sp>
        <p:nvSpPr>
          <p:cNvPr id="27" name="Title 1">
            <a:extLst>
              <a:ext uri="{FF2B5EF4-FFF2-40B4-BE49-F238E27FC236}">
                <a16:creationId xmlns:a16="http://schemas.microsoft.com/office/drawing/2014/main" id="{8C990B60-3031-2BBD-F41E-30D05E72F502}"/>
              </a:ext>
            </a:extLst>
          </p:cNvPr>
          <p:cNvSpPr txBox="1">
            <a:spLocks/>
          </p:cNvSpPr>
          <p:nvPr/>
        </p:nvSpPr>
        <p:spPr>
          <a:xfrm>
            <a:off x="0" y="6532224"/>
            <a:ext cx="12192000" cy="356947"/>
          </a:xfrm>
          <a:prstGeom prst="rect">
            <a:avLst/>
          </a:prstGeom>
          <a:solidFill>
            <a:schemeClr val="tx2">
              <a:lumMod val="25000"/>
              <a:lumOff val="75000"/>
            </a:schemeClr>
          </a:solidFill>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28" name="Slide Number Placeholder 3">
            <a:extLst>
              <a:ext uri="{FF2B5EF4-FFF2-40B4-BE49-F238E27FC236}">
                <a16:creationId xmlns:a16="http://schemas.microsoft.com/office/drawing/2014/main" id="{AD61296A-80A4-B5C0-5934-0623F35036E4}"/>
              </a:ext>
            </a:extLst>
          </p:cNvPr>
          <p:cNvSpPr>
            <a:spLocks noGrp="1"/>
          </p:cNvSpPr>
          <p:nvPr>
            <p:ph type="sldNum" sz="quarter" idx="12"/>
          </p:nvPr>
        </p:nvSpPr>
        <p:spPr>
          <a:xfrm>
            <a:off x="8711921" y="6496187"/>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17</a:t>
            </a:fld>
            <a:endParaRPr lang="en-US" sz="1600" dirty="0">
              <a:latin typeface="Times New Roman" panose="02020603050405020304" pitchFamily="18" charset="0"/>
              <a:cs typeface="Times New Roman" panose="02020603050405020304" pitchFamily="18" charset="0"/>
            </a:endParaRPr>
          </a:p>
        </p:txBody>
      </p:sp>
      <p:sp>
        <p:nvSpPr>
          <p:cNvPr id="29" name="Footer Placeholder 5">
            <a:extLst>
              <a:ext uri="{FF2B5EF4-FFF2-40B4-BE49-F238E27FC236}">
                <a16:creationId xmlns:a16="http://schemas.microsoft.com/office/drawing/2014/main" id="{0C3BDCAF-B24B-5B58-D0CF-A85EA3A55ADF}"/>
              </a:ext>
            </a:extLst>
          </p:cNvPr>
          <p:cNvSpPr txBox="1">
            <a:spLocks/>
          </p:cNvSpPr>
          <p:nvPr/>
        </p:nvSpPr>
        <p:spPr>
          <a:xfrm>
            <a:off x="-774560" y="6492620"/>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Findings</a:t>
            </a:r>
          </a:p>
        </p:txBody>
      </p:sp>
      <p:sp>
        <p:nvSpPr>
          <p:cNvPr id="3" name="TextBox 2">
            <a:extLst>
              <a:ext uri="{FF2B5EF4-FFF2-40B4-BE49-F238E27FC236}">
                <a16:creationId xmlns:a16="http://schemas.microsoft.com/office/drawing/2014/main" id="{D94433B2-F368-DBF5-2453-A478BE063023}"/>
              </a:ext>
            </a:extLst>
          </p:cNvPr>
          <p:cNvSpPr txBox="1"/>
          <p:nvPr/>
        </p:nvSpPr>
        <p:spPr>
          <a:xfrm>
            <a:off x="644237" y="12031"/>
            <a:ext cx="6489122" cy="458074"/>
          </a:xfrm>
          <a:prstGeom prst="rect">
            <a:avLst/>
          </a:prstGeom>
          <a:noFill/>
        </p:spPr>
        <p:txBody>
          <a:bodyPr wrap="square">
            <a:spAutoFit/>
          </a:bodyPr>
          <a:lstStyle/>
          <a:p>
            <a:pPr>
              <a:lnSpc>
                <a:spcPct val="150000"/>
              </a:lnSpc>
            </a:pPr>
            <a:r>
              <a:rPr lang="en-US" b="1" dirty="0">
                <a:solidFill>
                  <a:srgbClr val="000000"/>
                </a:solidFill>
                <a:effectLst/>
                <a:highlight>
                  <a:srgbClr val="FFFFFF"/>
                </a:highlight>
                <a:latin typeface="Times New Roman" panose="02020603050405020304" pitchFamily="18" charset="0"/>
                <a:ea typeface="Times New Roman" panose="02020603050405020304" pitchFamily="18" charset="0"/>
              </a:rPr>
              <a:t>Figure 3</a:t>
            </a:r>
            <a:r>
              <a:rPr lang="en-US" dirty="0">
                <a:solidFill>
                  <a:srgbClr val="000000"/>
                </a:solidFill>
                <a:effectLst/>
                <a:highlight>
                  <a:srgbClr val="FFFFFF"/>
                </a:highlight>
                <a:latin typeface="Times New Roman" panose="02020603050405020304" pitchFamily="18" charset="0"/>
                <a:ea typeface="Times New Roman" panose="02020603050405020304" pitchFamily="18" charset="0"/>
              </a:rPr>
              <a:t>: Employment Trends After Financing</a:t>
            </a:r>
            <a:endParaRPr lang="en-AR" dirty="0">
              <a:effectLst/>
              <a:highlight>
                <a:srgbClr val="FFFFFF"/>
              </a:highligh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494D5B-198E-ABE6-DF34-F451EB24D160}"/>
                  </a:ext>
                </a:extLst>
              </p:cNvPr>
              <p:cNvSpPr txBox="1"/>
              <p:nvPr/>
            </p:nvSpPr>
            <p:spPr>
              <a:xfrm>
                <a:off x="2138417" y="6058339"/>
                <a:ext cx="7915166" cy="781624"/>
              </a:xfrm>
              <a:prstGeom prst="rect">
                <a:avLst/>
              </a:prstGeom>
              <a:noFill/>
            </p:spPr>
            <p:txBody>
              <a:bodyPr wrap="square">
                <a:spAutoFit/>
              </a:bodyPr>
              <a:lstStyle/>
              <a:p>
                <a:pPr indent="9525">
                  <a:spcAft>
                    <a:spcPts val="12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PE-backed companies had persistently higher employment</a:t>
                </a:r>
                <a:r>
                  <a:rPr lang="en-US" sz="11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ea typeface="Times New Roman" panose="02020603050405020304" pitchFamily="18" charset="0"/>
                    <a:cs typeface="Times New Roman" panose="02020603050405020304" pitchFamily="18" charset="0"/>
                  </a:rPr>
                  <a:t>S</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ix years after financing, PE-backed companies had an average of 396 more employees than the comparison and 306 more than the estimated trend. </a:t>
                </a:r>
                <a14:m>
                  <m:oMath xmlns:m="http://schemas.openxmlformats.org/officeDocument/2006/math">
                    <m:r>
                      <a:rPr lang="en-US" sz="1100" i="1" smtClean="0">
                        <a:latin typeface="Cambria Math" panose="02040503050406030204" pitchFamily="18" charset="0"/>
                      </a:rPr>
                      <m:t>𝐸𝑠𝑡𝑖𝑚𝑎𝑡𝑒</m:t>
                    </m:r>
                    <m:sSub>
                      <m:sSubPr>
                        <m:ctrlPr>
                          <a:rPr lang="en-US" sz="1100" i="1">
                            <a:solidFill>
                              <a:srgbClr val="836967"/>
                            </a:solidFill>
                            <a:latin typeface="Cambria Math" panose="02040503050406030204" pitchFamily="18" charset="0"/>
                          </a:rPr>
                        </m:ctrlPr>
                      </m:sSubPr>
                      <m:e>
                        <m:r>
                          <a:rPr lang="en-US" sz="1100" i="0">
                            <a:latin typeface="Cambria Math" panose="02040503050406030204" pitchFamily="18" charset="0"/>
                          </a:rPr>
                          <m:t> </m:t>
                        </m:r>
                      </m:e>
                      <m:sub>
                        <m:r>
                          <a:rPr lang="en-US" sz="1100" i="1">
                            <a:latin typeface="Cambria Math" panose="02040503050406030204" pitchFamily="18" charset="0"/>
                          </a:rPr>
                          <m:t>𝑡</m:t>
                        </m:r>
                      </m:sub>
                    </m:sSub>
                    <m:r>
                      <a:rPr lang="en-US" sz="1100" i="0">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acc>
                          <m:accPr>
                            <m:chr m:val="̅"/>
                            <m:ctrlPr>
                              <a:rPr lang="en-US" sz="1100" i="1">
                                <a:solidFill>
                                  <a:srgbClr val="836967"/>
                                </a:solidFill>
                                <a:latin typeface="Cambria Math" panose="02040503050406030204" pitchFamily="18" charset="0"/>
                              </a:rPr>
                            </m:ctrlPr>
                          </m:accPr>
                          <m:e>
                            <m:r>
                              <a:rPr lang="en-US" sz="1100" i="1">
                                <a:latin typeface="Cambria Math" panose="02040503050406030204" pitchFamily="18" charset="0"/>
                              </a:rPr>
                              <m:t>𝑦</m:t>
                            </m:r>
                            <m:r>
                              <a:rPr lang="en-US" sz="1100" i="0">
                                <a:latin typeface="Cambria Math" panose="02040503050406030204" pitchFamily="18" charset="0"/>
                              </a:rPr>
                              <m:t> </m:t>
                            </m:r>
                          </m:e>
                        </m:acc>
                      </m:e>
                      <m:sub>
                        <m:r>
                          <a:rPr lang="en-US" sz="1100" i="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𝐶𝑜𝑟𝑝𝑜𝑟𝑎𝑡𝑒</m:t>
                            </m:r>
                            <m:r>
                              <a:rPr lang="en-US" sz="1100" i="0">
                                <a:latin typeface="Cambria Math" panose="02040503050406030204" pitchFamily="18" charset="0"/>
                              </a:rPr>
                              <m:t> </m:t>
                            </m:r>
                          </m:e>
                          <m:sub>
                            <m:r>
                              <a:rPr lang="en-US" sz="1100" i="1">
                                <a:latin typeface="Cambria Math" panose="02040503050406030204" pitchFamily="18" charset="0"/>
                              </a:rPr>
                              <m:t>𝑡</m:t>
                            </m:r>
                          </m:sub>
                        </m:sSub>
                      </m:sub>
                    </m:sSub>
                    <m:r>
                      <a:rPr lang="en-US" sz="1100" i="0">
                        <a:latin typeface="Cambria Math" panose="02040503050406030204" pitchFamily="18" charset="0"/>
                      </a:rPr>
                      <m:t>+</m:t>
                    </m:r>
                    <m:d>
                      <m:dPr>
                        <m:ctrlPr>
                          <a:rPr lang="en-US" sz="1100" i="1">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acc>
                              <m:accPr>
                                <m:chr m:val="̅"/>
                                <m:ctrlPr>
                                  <a:rPr lang="en-US" sz="1100" i="1">
                                    <a:solidFill>
                                      <a:srgbClr val="836967"/>
                                    </a:solidFill>
                                    <a:latin typeface="Cambria Math" panose="02040503050406030204" pitchFamily="18" charset="0"/>
                                  </a:rPr>
                                </m:ctrlPr>
                              </m:accPr>
                              <m:e>
                                <m:r>
                                  <a:rPr lang="en-US" sz="1100" i="1">
                                    <a:latin typeface="Cambria Math" panose="02040503050406030204" pitchFamily="18" charset="0"/>
                                  </a:rPr>
                                  <m:t>𝑦</m:t>
                                </m:r>
                                <m:r>
                                  <a:rPr lang="en-US" sz="1100" i="0">
                                    <a:latin typeface="Cambria Math" panose="02040503050406030204" pitchFamily="18" charset="0"/>
                                  </a:rPr>
                                  <m:t> </m:t>
                                </m:r>
                              </m:e>
                            </m:acc>
                          </m:e>
                          <m:sub>
                            <m:r>
                              <a:rPr lang="en-US" sz="1100" i="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𝑃𝐸</m:t>
                                </m:r>
                                <m:r>
                                  <a:rPr lang="en-US" sz="1100" i="0">
                                    <a:latin typeface="Cambria Math" panose="02040503050406030204" pitchFamily="18" charset="0"/>
                                  </a:rPr>
                                  <m:t> </m:t>
                                </m:r>
                              </m:e>
                              <m:sub>
                                <m:r>
                                  <a:rPr lang="en-US" sz="1100" i="1">
                                    <a:latin typeface="Cambria Math" panose="02040503050406030204" pitchFamily="18" charset="0"/>
                                  </a:rPr>
                                  <m:t>𝑡</m:t>
                                </m:r>
                                <m:r>
                                  <a:rPr lang="en-US" sz="1100" i="0">
                                    <a:latin typeface="Cambria Math" panose="02040503050406030204" pitchFamily="18" charset="0"/>
                                  </a:rPr>
                                  <m:t> = 0</m:t>
                                </m:r>
                              </m:sub>
                            </m:sSub>
                          </m:sub>
                        </m:sSub>
                        <m:r>
                          <a:rPr lang="en-US" sz="1100" i="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acc>
                              <m:accPr>
                                <m:chr m:val="̅"/>
                                <m:ctrlPr>
                                  <a:rPr lang="en-US" sz="1100" i="1">
                                    <a:solidFill>
                                      <a:srgbClr val="836967"/>
                                    </a:solidFill>
                                    <a:latin typeface="Cambria Math" panose="02040503050406030204" pitchFamily="18" charset="0"/>
                                  </a:rPr>
                                </m:ctrlPr>
                              </m:accPr>
                              <m:e>
                                <m:r>
                                  <a:rPr lang="en-US" sz="1100" i="1">
                                    <a:latin typeface="Cambria Math" panose="02040503050406030204" pitchFamily="18" charset="0"/>
                                  </a:rPr>
                                  <m:t>𝑦</m:t>
                                </m:r>
                                <m:r>
                                  <a:rPr lang="en-US" sz="1100" i="0">
                                    <a:latin typeface="Cambria Math" panose="02040503050406030204" pitchFamily="18" charset="0"/>
                                  </a:rPr>
                                  <m:t> </m:t>
                                </m:r>
                              </m:e>
                            </m:acc>
                          </m:e>
                          <m:sub>
                            <m:r>
                              <a:rPr lang="en-US" sz="1100" i="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𝐶𝑜𝑟𝑝𝑜𝑟𝑎𝑡𝑒</m:t>
                                </m:r>
                                <m:r>
                                  <a:rPr lang="en-US" sz="1100" i="0">
                                    <a:latin typeface="Cambria Math" panose="02040503050406030204" pitchFamily="18" charset="0"/>
                                  </a:rPr>
                                  <m:t> </m:t>
                                </m:r>
                              </m:e>
                              <m:sub>
                                <m:r>
                                  <a:rPr lang="en-US" sz="1100" i="1">
                                    <a:latin typeface="Cambria Math" panose="02040503050406030204" pitchFamily="18" charset="0"/>
                                  </a:rPr>
                                  <m:t>𝑡</m:t>
                                </m:r>
                                <m:r>
                                  <a:rPr lang="en-US" sz="1100" i="0">
                                    <a:latin typeface="Cambria Math" panose="02040503050406030204" pitchFamily="18" charset="0"/>
                                  </a:rPr>
                                  <m:t> = 0</m:t>
                                </m:r>
                              </m:sub>
                            </m:sSub>
                          </m:sub>
                        </m:sSub>
                      </m:e>
                    </m:d>
                  </m:oMath>
                </a14:m>
                <a:endParaRPr lang="en-US" sz="1100" dirty="0">
                  <a:latin typeface="Times New Roman" panose="02020603050405020304" pitchFamily="18" charset="0"/>
                  <a:cs typeface="Times New Roman" panose="02020603050405020304" pitchFamily="18" charset="0"/>
                </a:endParaRPr>
              </a:p>
              <a:p>
                <a:pPr indent="9525">
                  <a:spcAft>
                    <a:spcPts val="1200"/>
                  </a:spcAft>
                </a:pPr>
                <a:endParaRPr lang="en-AR" sz="1100" dirty="0">
                  <a:effectLst/>
                  <a:latin typeface="Times New Roman" panose="020206030504050203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A1494D5B-198E-ABE6-DF34-F451EB24D160}"/>
                  </a:ext>
                </a:extLst>
              </p:cNvPr>
              <p:cNvSpPr txBox="1">
                <a:spLocks noRot="1" noChangeAspect="1" noMove="1" noResize="1" noEditPoints="1" noAdjustHandles="1" noChangeArrowheads="1" noChangeShapeType="1" noTextEdit="1"/>
              </p:cNvSpPr>
              <p:nvPr/>
            </p:nvSpPr>
            <p:spPr>
              <a:xfrm>
                <a:off x="2138417" y="6058339"/>
                <a:ext cx="7915166" cy="781624"/>
              </a:xfrm>
              <a:prstGeom prst="rect">
                <a:avLst/>
              </a:prstGeom>
              <a:blipFill>
                <a:blip r:embed="rId3"/>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644237" y="453236"/>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D29E8CF-ECA2-15CF-932A-0FAE5CED1F85}"/>
              </a:ext>
            </a:extLst>
          </p:cNvPr>
          <p:cNvCxnSpPr>
            <a:cxnSpLocks/>
          </p:cNvCxnSpPr>
          <p:nvPr/>
        </p:nvCxnSpPr>
        <p:spPr>
          <a:xfrm>
            <a:off x="7188390" y="1230367"/>
            <a:ext cx="0" cy="1364567"/>
          </a:xfrm>
          <a:prstGeom prst="line">
            <a:avLst/>
          </a:prstGeom>
          <a:ln w="53975">
            <a:solidFill>
              <a:srgbClr val="FFFF00"/>
            </a:solidFill>
            <a:prstDash val="sysDot"/>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3214AC8-85E5-B4AB-FC60-68E6AF0F066E}"/>
              </a:ext>
            </a:extLst>
          </p:cNvPr>
          <p:cNvCxnSpPr>
            <a:cxnSpLocks/>
          </p:cNvCxnSpPr>
          <p:nvPr/>
        </p:nvCxnSpPr>
        <p:spPr>
          <a:xfrm>
            <a:off x="8241335" y="2064433"/>
            <a:ext cx="0" cy="1364567"/>
          </a:xfrm>
          <a:prstGeom prst="line">
            <a:avLst/>
          </a:prstGeom>
          <a:ln w="53975" cap="sq">
            <a:solidFill>
              <a:srgbClr val="FFFF00"/>
            </a:solidFill>
            <a:prstDash val="sysDot"/>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588249E-A2F2-7F99-BE41-7B24FAA43AE3}"/>
              </a:ext>
            </a:extLst>
          </p:cNvPr>
          <p:cNvCxnSpPr>
            <a:cxnSpLocks/>
          </p:cNvCxnSpPr>
          <p:nvPr/>
        </p:nvCxnSpPr>
        <p:spPr>
          <a:xfrm>
            <a:off x="9252717" y="1533803"/>
            <a:ext cx="0" cy="1816239"/>
          </a:xfrm>
          <a:prstGeom prst="line">
            <a:avLst/>
          </a:prstGeom>
          <a:ln w="50800" cap="sq">
            <a:solidFill>
              <a:srgbClr val="FFFF00"/>
            </a:solidFill>
            <a:prstDash val="sysDot"/>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218719A-C15D-27D6-0CEB-208F47A83093}"/>
              </a:ext>
            </a:extLst>
          </p:cNvPr>
          <p:cNvSpPr txBox="1"/>
          <p:nvPr/>
        </p:nvSpPr>
        <p:spPr>
          <a:xfrm>
            <a:off x="9897073" y="1795591"/>
            <a:ext cx="1600082" cy="584775"/>
          </a:xfrm>
          <a:prstGeom prst="rect">
            <a:avLst/>
          </a:prstGeom>
          <a:solidFill>
            <a:srgbClr val="FFFF00"/>
          </a:solidFill>
        </p:spPr>
        <p:txBody>
          <a:bodyPr wrap="square" rtlCol="0">
            <a:spAutoFit/>
          </a:bodyPr>
          <a:lstStyle/>
          <a:p>
            <a:r>
              <a:rPr lang="en-US" sz="1600" dirty="0">
                <a:highlight>
                  <a:srgbClr val="FFFF00"/>
                </a:highlight>
                <a:latin typeface="Times New Roman" panose="02020603050405020304" pitchFamily="18" charset="0"/>
                <a:cs typeface="Times New Roman" panose="02020603050405020304" pitchFamily="18" charset="0"/>
              </a:rPr>
              <a:t>+240 employees at PE-backed</a:t>
            </a:r>
          </a:p>
        </p:txBody>
      </p:sp>
      <p:cxnSp>
        <p:nvCxnSpPr>
          <p:cNvPr id="20" name="Straight Connector 19">
            <a:extLst>
              <a:ext uri="{FF2B5EF4-FFF2-40B4-BE49-F238E27FC236}">
                <a16:creationId xmlns:a16="http://schemas.microsoft.com/office/drawing/2014/main" id="{097B7747-F898-1DFB-0E73-5B9FF367E5E2}"/>
              </a:ext>
            </a:extLst>
          </p:cNvPr>
          <p:cNvCxnSpPr>
            <a:cxnSpLocks/>
          </p:cNvCxnSpPr>
          <p:nvPr/>
        </p:nvCxnSpPr>
        <p:spPr>
          <a:xfrm>
            <a:off x="6163148" y="1489452"/>
            <a:ext cx="0" cy="125945"/>
          </a:xfrm>
          <a:prstGeom prst="line">
            <a:avLst/>
          </a:prstGeom>
          <a:ln w="53975">
            <a:solidFill>
              <a:srgbClr val="FFFF00"/>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1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18</a:t>
            </a:fld>
            <a:endParaRPr lang="en-US" sz="1600"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Findings</a:t>
            </a: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827809" y="1415896"/>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A90BA1F-B75B-11D0-5554-1FB2AE23618C}"/>
              </a:ext>
            </a:extLst>
          </p:cNvPr>
          <p:cNvSpPr txBox="1"/>
          <p:nvPr/>
        </p:nvSpPr>
        <p:spPr>
          <a:xfrm>
            <a:off x="972059" y="822047"/>
            <a:ext cx="989033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Interpreting findings</a:t>
            </a:r>
          </a:p>
        </p:txBody>
      </p:sp>
      <p:sp>
        <p:nvSpPr>
          <p:cNvPr id="2" name="TextBox 1">
            <a:extLst>
              <a:ext uri="{FF2B5EF4-FFF2-40B4-BE49-F238E27FC236}">
                <a16:creationId xmlns:a16="http://schemas.microsoft.com/office/drawing/2014/main" id="{A4242750-3869-4FB8-A3E4-4383C5DB8C66}"/>
              </a:ext>
            </a:extLst>
          </p:cNvPr>
          <p:cNvSpPr txBox="1"/>
          <p:nvPr/>
        </p:nvSpPr>
        <p:spPr>
          <a:xfrm>
            <a:off x="1404332" y="2024536"/>
            <a:ext cx="5083722" cy="1823769"/>
          </a:xfrm>
          <a:prstGeom prst="rect">
            <a:avLst/>
          </a:prstGeom>
          <a:noFill/>
        </p:spPr>
        <p:txBody>
          <a:bodyPr wrap="square">
            <a:spAutoFit/>
          </a:bodyPr>
          <a:lstStyle/>
          <a:p>
            <a:pPr lvl="0">
              <a:lnSpc>
                <a:spcPct val="200000"/>
              </a:lnSpc>
              <a:spcAft>
                <a:spcPts val="1200"/>
              </a:spcAft>
            </a:pPr>
            <a:r>
              <a:rPr lang="en-US" kern="0" dirty="0" err="1">
                <a:effectLst/>
                <a:latin typeface="Times New Roman" panose="02020603050405020304" pitchFamily="18" charset="0"/>
                <a:ea typeface="Times New Roman" panose="02020603050405020304" pitchFamily="18" charset="0"/>
              </a:rPr>
              <a:t>Boucly</a:t>
            </a:r>
            <a:r>
              <a:rPr lang="en-US" kern="0" dirty="0">
                <a:effectLst/>
                <a:latin typeface="Times New Roman" panose="02020603050405020304" pitchFamily="18" charset="0"/>
                <a:ea typeface="Times New Roman" panose="02020603050405020304" pitchFamily="18" charset="0"/>
              </a:rPr>
              <a:t> et al. (2009)</a:t>
            </a:r>
            <a:r>
              <a:rPr lang="en-US"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attribute a similar result to </a:t>
            </a:r>
            <a:r>
              <a:rPr lang="en-US" kern="0" dirty="0">
                <a:effectLst/>
                <a:latin typeface="Times New Roman" panose="02020603050405020304" pitchFamily="18" charset="0"/>
                <a:ea typeface="Times New Roman" panose="02020603050405020304" pitchFamily="18" charset="0"/>
              </a:rPr>
              <a:t>PE firms finding </a:t>
            </a:r>
            <a:r>
              <a:rPr lang="en-US" b="1" kern="0" dirty="0">
                <a:effectLst/>
                <a:latin typeface="Times New Roman" panose="02020603050405020304" pitchFamily="18" charset="0"/>
                <a:ea typeface="Times New Roman" panose="02020603050405020304" pitchFamily="18" charset="0"/>
              </a:rPr>
              <a:t>“hidden gems” </a:t>
            </a:r>
            <a:r>
              <a:rPr lang="en-US" kern="0" dirty="0">
                <a:effectLst/>
                <a:latin typeface="Times New Roman" panose="02020603050405020304" pitchFamily="18" charset="0"/>
                <a:ea typeface="Times New Roman" panose="02020603050405020304" pitchFamily="18" charset="0"/>
              </a:rPr>
              <a:t>in young markets.</a:t>
            </a:r>
          </a:p>
          <a:p>
            <a:pPr lvl="0">
              <a:lnSpc>
                <a:spcPct val="200000"/>
              </a:lnSpc>
              <a:spcAft>
                <a:spcPts val="1200"/>
              </a:spcAft>
            </a:pPr>
            <a:endParaRPr lang="en-AR"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2803983C-2551-4DD6-0F68-926603DEAB9E}"/>
              </a:ext>
            </a:extLst>
          </p:cNvPr>
          <p:cNvSpPr txBox="1"/>
          <p:nvPr/>
        </p:nvSpPr>
        <p:spPr>
          <a:xfrm>
            <a:off x="1473608" y="3999622"/>
            <a:ext cx="4137488" cy="1115883"/>
          </a:xfrm>
          <a:prstGeom prst="rect">
            <a:avLst/>
          </a:prstGeom>
          <a:solidFill>
            <a:srgbClr val="FFFC00">
              <a:alpha val="21000"/>
            </a:srgbClr>
          </a:solidFill>
          <a:ln>
            <a:solidFill>
              <a:schemeClr val="bg1"/>
            </a:solidFill>
          </a:ln>
        </p:spPr>
        <p:txBody>
          <a:bodyPr wrap="square" anchor="ctr">
            <a:spAutoFit/>
          </a:bodyPr>
          <a:lstStyle/>
          <a:p>
            <a:pPr lvl="0" algn="ctr">
              <a:lnSpc>
                <a:spcPct val="200000"/>
              </a:lnSpc>
              <a:spcAft>
                <a:spcPts val="1200"/>
              </a:spcAft>
            </a:pPr>
            <a:r>
              <a:rPr lang="en-US" kern="0" dirty="0">
                <a:effectLst/>
                <a:latin typeface="Times New Roman" panose="02020603050405020304" pitchFamily="18" charset="0"/>
                <a:ea typeface="Times New Roman" panose="02020603050405020304" pitchFamily="18" charset="0"/>
              </a:rPr>
              <a:t>Growth opportunities constrained by limited financial accessibility.</a:t>
            </a:r>
          </a:p>
        </p:txBody>
      </p:sp>
      <p:cxnSp>
        <p:nvCxnSpPr>
          <p:cNvPr id="13" name="Straight Arrow Connector 12">
            <a:extLst>
              <a:ext uri="{FF2B5EF4-FFF2-40B4-BE49-F238E27FC236}">
                <a16:creationId xmlns:a16="http://schemas.microsoft.com/office/drawing/2014/main" id="{DB0FB8FA-32FD-CDCD-B763-F251A01B7A06}"/>
              </a:ext>
            </a:extLst>
          </p:cNvPr>
          <p:cNvCxnSpPr>
            <a:cxnSpLocks/>
          </p:cNvCxnSpPr>
          <p:nvPr/>
        </p:nvCxnSpPr>
        <p:spPr>
          <a:xfrm>
            <a:off x="3520345" y="3405505"/>
            <a:ext cx="0" cy="464516"/>
          </a:xfrm>
          <a:prstGeom prst="straightConnector1">
            <a:avLst/>
          </a:prstGeom>
          <a:ln w="44450" cmpd="dbl">
            <a:solidFill>
              <a:schemeClr val="dk1"/>
            </a:solidFill>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1A70979-81ED-A5E0-F0EF-A0C7758A7B76}"/>
              </a:ext>
            </a:extLst>
          </p:cNvPr>
          <p:cNvCxnSpPr>
            <a:cxnSpLocks/>
          </p:cNvCxnSpPr>
          <p:nvPr/>
        </p:nvCxnSpPr>
        <p:spPr>
          <a:xfrm flipH="1">
            <a:off x="2964482" y="3381954"/>
            <a:ext cx="1077445"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37CBFDF-8EE6-C380-77D2-B9598A62C0F4}"/>
              </a:ext>
            </a:extLst>
          </p:cNvPr>
          <p:cNvCxnSpPr>
            <a:cxnSpLocks/>
          </p:cNvCxnSpPr>
          <p:nvPr/>
        </p:nvCxnSpPr>
        <p:spPr>
          <a:xfrm flipV="1">
            <a:off x="6905604" y="2034973"/>
            <a:ext cx="0" cy="3388428"/>
          </a:xfrm>
          <a:prstGeom prst="line">
            <a:avLst/>
          </a:prstGeom>
          <a:ln w="34925">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30F8794-6BCD-3C11-EEBD-B30BC3079637}"/>
              </a:ext>
            </a:extLst>
          </p:cNvPr>
          <p:cNvSpPr txBox="1"/>
          <p:nvPr/>
        </p:nvSpPr>
        <p:spPr>
          <a:xfrm>
            <a:off x="7286322" y="2724463"/>
            <a:ext cx="3866587" cy="1669881"/>
          </a:xfrm>
          <a:prstGeom prst="rect">
            <a:avLst/>
          </a:prstGeom>
          <a:noFill/>
        </p:spPr>
        <p:txBody>
          <a:bodyPr wrap="square">
            <a:spAutoFit/>
          </a:bodyPr>
          <a:lstStyle/>
          <a:p>
            <a:pPr>
              <a:lnSpc>
                <a:spcPct val="200000"/>
              </a:lnSpc>
              <a:spcAft>
                <a:spcPts val="1200"/>
              </a:spcAft>
            </a:pPr>
            <a:r>
              <a:rPr lang="en-US" sz="1800" kern="0" dirty="0">
                <a:effectLst/>
                <a:latin typeface="Times New Roman" panose="02020603050405020304" pitchFamily="18" charset="0"/>
                <a:ea typeface="Times New Roman" panose="02020603050405020304" pitchFamily="18" charset="0"/>
              </a:rPr>
              <a:t>The observed association between PE and high employment could depend on the existence of “hidden gems.”</a:t>
            </a:r>
            <a:endParaRPr lang="de-DE"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81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19</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Conclusion</a:t>
            </a: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918739" y="878572"/>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graphicFrame>
        <p:nvGraphicFramePr>
          <p:cNvPr id="9" name="Object 8">
            <a:extLst>
              <a:ext uri="{FF2B5EF4-FFF2-40B4-BE49-F238E27FC236}">
                <a16:creationId xmlns:a16="http://schemas.microsoft.com/office/drawing/2014/main" id="{AA5517F9-C8AC-F43C-9603-95AA017FDF35}"/>
              </a:ext>
            </a:extLst>
          </p:cNvPr>
          <p:cNvGraphicFramePr>
            <a:graphicFrameLocks noChangeAspect="1"/>
          </p:cNvGraphicFramePr>
          <p:nvPr>
            <p:extLst>
              <p:ext uri="{D42A27DB-BD31-4B8C-83A1-F6EECF244321}">
                <p14:modId xmlns:p14="http://schemas.microsoft.com/office/powerpoint/2010/main" val="1727636264"/>
              </p:ext>
            </p:extLst>
          </p:nvPr>
        </p:nvGraphicFramePr>
        <p:xfrm>
          <a:off x="1620455" y="1032937"/>
          <a:ext cx="8796760" cy="4210415"/>
        </p:xfrm>
        <a:graphic>
          <a:graphicData uri="http://schemas.openxmlformats.org/presentationml/2006/ole">
            <mc:AlternateContent xmlns:mc="http://schemas.openxmlformats.org/markup-compatibility/2006">
              <mc:Choice xmlns:v="urn:schemas-microsoft-com:vml" Requires="v">
                <p:oleObj name="Document" r:id="rId2" imgW="5943600" imgH="2844800" progId="Word.Document.12">
                  <p:embed/>
                </p:oleObj>
              </mc:Choice>
              <mc:Fallback>
                <p:oleObj name="Document" r:id="rId2" imgW="5943600" imgH="2844800" progId="Word.Document.12">
                  <p:embed/>
                  <p:pic>
                    <p:nvPicPr>
                      <p:cNvPr id="0" name=""/>
                      <p:cNvPicPr/>
                      <p:nvPr/>
                    </p:nvPicPr>
                    <p:blipFill>
                      <a:blip r:embed="rId3"/>
                      <a:stretch>
                        <a:fillRect/>
                      </a:stretch>
                    </p:blipFill>
                    <p:spPr>
                      <a:xfrm>
                        <a:off x="1620455" y="1032937"/>
                        <a:ext cx="8796760" cy="4210415"/>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D7CAB850-B026-18E4-8319-D645F6ECBD22}"/>
              </a:ext>
            </a:extLst>
          </p:cNvPr>
          <p:cNvSpPr txBox="1"/>
          <p:nvPr/>
        </p:nvSpPr>
        <p:spPr>
          <a:xfrm>
            <a:off x="2017371" y="5317664"/>
            <a:ext cx="8157258" cy="430887"/>
          </a:xfrm>
          <a:prstGeom prst="rect">
            <a:avLst/>
          </a:prstGeom>
          <a:noFill/>
        </p:spPr>
        <p:txBody>
          <a:bodyPr wrap="square">
            <a:spAutoFit/>
          </a:bodyPr>
          <a:lstStyle/>
          <a:p>
            <a:r>
              <a:rPr lang="en-US" sz="1100" b="1" dirty="0">
                <a:solidFill>
                  <a:srgbClr val="000000"/>
                </a:solidFill>
                <a:effectLst/>
                <a:highlight>
                  <a:srgbClr val="FFFFFF"/>
                </a:highlight>
                <a:latin typeface="Times New Roman" panose="02020603050405020304" pitchFamily="18" charset="0"/>
                <a:ea typeface="Times New Roman" panose="02020603050405020304" pitchFamily="18" charset="0"/>
              </a:rPr>
              <a:t>Notes</a:t>
            </a:r>
            <a:r>
              <a:rPr lang="en-US" sz="1100" dirty="0">
                <a:solidFill>
                  <a:srgbClr val="000000"/>
                </a:solidFill>
                <a:effectLst/>
                <a:highlight>
                  <a:srgbClr val="FFFFFF"/>
                </a:highlight>
                <a:latin typeface="Times New Roman" panose="02020603050405020304" pitchFamily="18" charset="0"/>
                <a:ea typeface="Times New Roman" panose="02020603050405020304" pitchFamily="18" charset="0"/>
              </a:rPr>
              <a:t>. According to the IMF (n.d.) financial market ‘depth’ refers to the level of activity and volume of transactions in a given market. On the other hand, financial market ‘access’ refers to the ease with which companies obtain funding. </a:t>
            </a:r>
            <a:endParaRPr lang="en-AR" sz="1100" dirty="0">
              <a:effectLst/>
              <a:highlight>
                <a:srgbClr val="FFFFFF"/>
              </a:highligh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97E12B09-F50B-C42D-4785-90D798FF7941}"/>
              </a:ext>
            </a:extLst>
          </p:cNvPr>
          <p:cNvSpPr txBox="1"/>
          <p:nvPr/>
        </p:nvSpPr>
        <p:spPr>
          <a:xfrm>
            <a:off x="1160318" y="390403"/>
            <a:ext cx="10043932" cy="369332"/>
          </a:xfrm>
          <a:prstGeom prst="rect">
            <a:avLst/>
          </a:prstGeom>
          <a:noFill/>
        </p:spPr>
        <p:txBody>
          <a:bodyPr wrap="square">
            <a:spAutoFit/>
          </a:bodyPr>
          <a:lstStyle/>
          <a:p>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Figure 4: A rationale for Private Equity promotion according to financial market development</a:t>
            </a:r>
            <a:endParaRPr lang="en-AR" sz="20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171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p:txBody>
          <a:bodyPr/>
          <a:lstStyle/>
          <a:p>
            <a:fld id="{905AE732-7AAB-3C4C-ADB1-8A38B26DE6EB}"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E09F6C-096F-188C-B9CD-17BE0E9BC8EA}"/>
              </a:ext>
            </a:extLst>
          </p:cNvPr>
          <p:cNvSpPr txBox="1"/>
          <p:nvPr/>
        </p:nvSpPr>
        <p:spPr>
          <a:xfrm>
            <a:off x="3861481" y="1745750"/>
            <a:ext cx="4108817" cy="3781997"/>
          </a:xfrm>
          <a:prstGeom prst="rect">
            <a:avLst/>
          </a:prstGeom>
          <a:noFill/>
        </p:spPr>
        <p:txBody>
          <a:bodyPr wrap="none" rtlCol="0">
            <a:spAutoFit/>
          </a:bodyPr>
          <a:lstStyle/>
          <a:p>
            <a:pPr>
              <a:lnSpc>
                <a:spcPct val="150000"/>
              </a:lnSpc>
            </a:pPr>
            <a:r>
              <a:rPr lang="en-US"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effectLst/>
                <a:latin typeface="Times New Roman" panose="02020603050405020304" pitchFamily="18" charset="0"/>
                <a:cs typeface="Times New Roman" panose="02020603050405020304" pitchFamily="18" charset="0"/>
              </a:rPr>
              <a:t>. Introduction: motivation </a:t>
            </a:r>
            <a:r>
              <a:rPr lang="en-US" dirty="0">
                <a:solidFill>
                  <a:srgbClr val="000000"/>
                </a:solidFill>
                <a:latin typeface="Times New Roman" panose="02020603050405020304" pitchFamily="18" charset="0"/>
                <a:cs typeface="Times New Roman" panose="02020603050405020304" pitchFamily="18" charset="0"/>
              </a:rPr>
              <a:t>and </a:t>
            </a:r>
            <a:r>
              <a:rPr lang="en-US" dirty="0">
                <a:solidFill>
                  <a:srgbClr val="000000"/>
                </a:solidFill>
                <a:effectLst/>
                <a:latin typeface="Times New Roman" panose="02020603050405020304" pitchFamily="18" charset="0"/>
                <a:cs typeface="Times New Roman" panose="02020603050405020304" pitchFamily="18" charset="0"/>
              </a:rPr>
              <a:t>relevance</a:t>
            </a:r>
          </a:p>
          <a:p>
            <a:pPr>
              <a:lnSpc>
                <a:spcPct val="150000"/>
              </a:lnSpc>
              <a:tabLst>
                <a:tab pos="258763" algn="l"/>
              </a:tabLst>
            </a:pPr>
            <a:r>
              <a:rPr lang="en-US" dirty="0">
                <a:solidFill>
                  <a:srgbClr val="000000"/>
                </a:solidFill>
                <a:latin typeface="Times New Roman" panose="02020603050405020304" pitchFamily="18" charset="0"/>
                <a:cs typeface="Times New Roman" panose="02020603050405020304" pitchFamily="18" charset="0"/>
              </a:rPr>
              <a:t>2. R</a:t>
            </a:r>
            <a:r>
              <a:rPr lang="en-US" dirty="0">
                <a:solidFill>
                  <a:srgbClr val="000000"/>
                </a:solidFill>
                <a:effectLst/>
                <a:latin typeface="Times New Roman" panose="02020603050405020304" pitchFamily="18" charset="0"/>
                <a:cs typeface="Times New Roman" panose="02020603050405020304" pitchFamily="18" charset="0"/>
              </a:rPr>
              <a:t>esearch question</a:t>
            </a:r>
          </a:p>
          <a:p>
            <a:pPr>
              <a:lnSpc>
                <a:spcPct val="150000"/>
              </a:lnSpc>
            </a:pPr>
            <a:r>
              <a:rPr lang="en-US" dirty="0">
                <a:solidFill>
                  <a:srgbClr val="000000"/>
                </a:solidFill>
                <a:effectLst/>
                <a:latin typeface="Times New Roman" panose="02020603050405020304" pitchFamily="18" charset="0"/>
                <a:cs typeface="Times New Roman" panose="02020603050405020304" pitchFamily="18" charset="0"/>
              </a:rPr>
              <a:t>3. Literature Review</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4</a:t>
            </a:r>
            <a:r>
              <a:rPr lang="en-US" dirty="0">
                <a:solidFill>
                  <a:srgbClr val="000000"/>
                </a:solidFill>
                <a:effectLst/>
                <a:latin typeface="Times New Roman" panose="02020603050405020304" pitchFamily="18" charset="0"/>
                <a:cs typeface="Times New Roman" panose="02020603050405020304" pitchFamily="18" charset="0"/>
              </a:rPr>
              <a:t>. Research hypothesis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5</a:t>
            </a:r>
            <a:r>
              <a:rPr lang="en-US" dirty="0">
                <a:solidFill>
                  <a:srgbClr val="000000"/>
                </a:solidFill>
                <a:effectLst/>
                <a:latin typeface="Times New Roman" panose="02020603050405020304" pitchFamily="18" charset="0"/>
                <a:cs typeface="Times New Roman" panose="02020603050405020304" pitchFamily="18" charset="0"/>
              </a:rPr>
              <a:t>. Research design</a:t>
            </a:r>
          </a:p>
          <a:p>
            <a:pPr>
              <a:lnSpc>
                <a:spcPct val="150000"/>
              </a:lnSpc>
            </a:pPr>
            <a:r>
              <a:rPr lang="en-US" dirty="0">
                <a:solidFill>
                  <a:srgbClr val="000000"/>
                </a:solidFill>
                <a:effectLst/>
                <a:latin typeface="Times New Roman" panose="02020603050405020304" pitchFamily="18" charset="0"/>
                <a:cs typeface="Times New Roman" panose="02020603050405020304" pitchFamily="18" charset="0"/>
              </a:rPr>
              <a:t>7. Results and policy implications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8. L</a:t>
            </a:r>
            <a:r>
              <a:rPr lang="en-US" dirty="0">
                <a:solidFill>
                  <a:srgbClr val="000000"/>
                </a:solidFill>
                <a:effectLst/>
                <a:latin typeface="Times New Roman" panose="02020603050405020304" pitchFamily="18" charset="0"/>
                <a:cs typeface="Times New Roman" panose="02020603050405020304" pitchFamily="18" charset="0"/>
              </a:rPr>
              <a:t>imitations and future research avenues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9</a:t>
            </a:r>
            <a:r>
              <a:rPr lang="en-US" dirty="0">
                <a:solidFill>
                  <a:srgbClr val="000000"/>
                </a:solidFill>
                <a:effectLst/>
                <a:latin typeface="Times New Roman" panose="02020603050405020304" pitchFamily="18" charset="0"/>
                <a:cs typeface="Times New Roman" panose="02020603050405020304" pitchFamily="18" charset="0"/>
              </a:rPr>
              <a:t>. Conclusions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10. Q&amp;A</a:t>
            </a:r>
            <a:endParaRPr lang="en-US" dirty="0">
              <a:solidFill>
                <a:srgbClr val="000000"/>
              </a:solidFill>
              <a:effectLst/>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2F2CECFE-9447-DD6E-7643-423BE89A5467}"/>
              </a:ext>
            </a:extLst>
          </p:cNvPr>
          <p:cNvCxnSpPr/>
          <p:nvPr/>
        </p:nvCxnSpPr>
        <p:spPr>
          <a:xfrm>
            <a:off x="1188141" y="948030"/>
            <a:ext cx="9455499"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F294CF1-7659-007D-FE09-EE64CF758F02}"/>
              </a:ext>
            </a:extLst>
          </p:cNvPr>
          <p:cNvCxnSpPr/>
          <p:nvPr/>
        </p:nvCxnSpPr>
        <p:spPr>
          <a:xfrm>
            <a:off x="1506795" y="5870970"/>
            <a:ext cx="9455499"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0819BE4-FC82-024A-A80F-7714DFC06AF5}"/>
              </a:ext>
            </a:extLst>
          </p:cNvPr>
          <p:cNvSpPr txBox="1"/>
          <p:nvPr/>
        </p:nvSpPr>
        <p:spPr>
          <a:xfrm>
            <a:off x="2674214" y="1226678"/>
            <a:ext cx="6483350" cy="646331"/>
          </a:xfrm>
          <a:prstGeom prst="rect">
            <a:avLst/>
          </a:prstGeom>
          <a:noFill/>
        </p:spPr>
        <p:txBody>
          <a:bodyPr wrap="square">
            <a:spAutoFit/>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Plan For </a:t>
            </a:r>
            <a:r>
              <a:rPr lang="en-US" b="1" dirty="0">
                <a:latin typeface="Times New Roman" panose="02020603050405020304" pitchFamily="18" charset="0"/>
                <a:cs typeface="Times New Roman" panose="02020603050405020304" pitchFamily="18" charset="0"/>
              </a:rPr>
              <a:t>T</a:t>
            </a:r>
            <a:r>
              <a:rPr lang="en-US" sz="1800" b="1" kern="1200" dirty="0">
                <a:solidFill>
                  <a:schemeClr val="tx1"/>
                </a:solidFill>
                <a:effectLst/>
                <a:latin typeface="Times New Roman" panose="02020603050405020304" pitchFamily="18" charset="0"/>
                <a:ea typeface="+mn-ea"/>
                <a:cs typeface="Times New Roman" panose="02020603050405020304" pitchFamily="18" charset="0"/>
              </a:rPr>
              <a:t>oday </a:t>
            </a:r>
          </a:p>
          <a:p>
            <a:pPr algn="ctr"/>
            <a:endParaRPr lang="en-US" sz="1800" b="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30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20</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40263"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Limitations and Future Research</a:t>
            </a: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827809" y="1210492"/>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A611A19-366C-338E-F9F1-4581DAF46646}"/>
              </a:ext>
            </a:extLst>
          </p:cNvPr>
          <p:cNvSpPr txBox="1"/>
          <p:nvPr/>
        </p:nvSpPr>
        <p:spPr>
          <a:xfrm>
            <a:off x="827809" y="497924"/>
            <a:ext cx="6487610" cy="561949"/>
          </a:xfrm>
          <a:prstGeom prst="rect">
            <a:avLst/>
          </a:prstGeom>
          <a:noFill/>
        </p:spPr>
        <p:txBody>
          <a:bodyPr wrap="square">
            <a:spAutoFit/>
          </a:bodyPr>
          <a:lstStyle/>
          <a:p>
            <a:pPr marL="342900" lvl="0" indent="-342900">
              <a:lnSpc>
                <a:spcPct val="200000"/>
              </a:lnSpc>
              <a:spcBef>
                <a:spcPts val="1200"/>
              </a:spcBef>
              <a:spcAft>
                <a:spcPts val="1200"/>
              </a:spcAft>
              <a:buFont typeface="+mj-lt"/>
              <a:buAutoNum type="alphaUcParenBoth"/>
            </a:pPr>
            <a:r>
              <a:rPr lang="en-AR" sz="1800"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Finding the average treatment effect </a:t>
            </a:r>
            <a:endParaRPr lang="en-AR" sz="1600"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endParaRPr>
          </a:p>
        </p:txBody>
      </p:sp>
      <p:graphicFrame>
        <p:nvGraphicFramePr>
          <p:cNvPr id="13" name="Object 12">
            <a:extLst>
              <a:ext uri="{FF2B5EF4-FFF2-40B4-BE49-F238E27FC236}">
                <a16:creationId xmlns:a16="http://schemas.microsoft.com/office/drawing/2014/main" id="{1440E948-39C4-C061-0595-0D405F64DE0D}"/>
              </a:ext>
            </a:extLst>
          </p:cNvPr>
          <p:cNvGraphicFramePr>
            <a:graphicFrameLocks noChangeAspect="1"/>
          </p:cNvGraphicFramePr>
          <p:nvPr>
            <p:extLst>
              <p:ext uri="{D42A27DB-BD31-4B8C-83A1-F6EECF244321}">
                <p14:modId xmlns:p14="http://schemas.microsoft.com/office/powerpoint/2010/main" val="2581881523"/>
              </p:ext>
            </p:extLst>
          </p:nvPr>
        </p:nvGraphicFramePr>
        <p:xfrm>
          <a:off x="1239174" y="3374867"/>
          <a:ext cx="10036175" cy="1479550"/>
        </p:xfrm>
        <a:graphic>
          <a:graphicData uri="http://schemas.openxmlformats.org/presentationml/2006/ole">
            <mc:AlternateContent xmlns:mc="http://schemas.openxmlformats.org/markup-compatibility/2006">
              <mc:Choice xmlns:v="urn:schemas-microsoft-com:vml" Requires="v">
                <p:oleObj name="Document" r:id="rId2" imgW="5943600" imgH="876300" progId="Word.Document.12">
                  <p:embed/>
                </p:oleObj>
              </mc:Choice>
              <mc:Fallback>
                <p:oleObj name="Document" r:id="rId2" imgW="5943600" imgH="876300" progId="Word.Document.12">
                  <p:embed/>
                  <p:pic>
                    <p:nvPicPr>
                      <p:cNvPr id="0" name=""/>
                      <p:cNvPicPr/>
                      <p:nvPr/>
                    </p:nvPicPr>
                    <p:blipFill>
                      <a:blip r:embed="rId3"/>
                      <a:stretch>
                        <a:fillRect/>
                      </a:stretch>
                    </p:blipFill>
                    <p:spPr>
                      <a:xfrm>
                        <a:off x="1239174" y="3374867"/>
                        <a:ext cx="10036175" cy="1479550"/>
                      </a:xfrm>
                      <a:prstGeom prst="rect">
                        <a:avLst/>
                      </a:prstGeom>
                    </p:spPr>
                  </p:pic>
                </p:oleObj>
              </mc:Fallback>
            </mc:AlternateContent>
          </a:graphicData>
        </a:graphic>
      </p:graphicFrame>
      <p:grpSp>
        <p:nvGrpSpPr>
          <p:cNvPr id="33" name="Group 32">
            <a:extLst>
              <a:ext uri="{FF2B5EF4-FFF2-40B4-BE49-F238E27FC236}">
                <a16:creationId xmlns:a16="http://schemas.microsoft.com/office/drawing/2014/main" id="{E484DA54-F84F-FDBC-8C01-4B8C93F4EDFA}"/>
              </a:ext>
            </a:extLst>
          </p:cNvPr>
          <p:cNvGrpSpPr/>
          <p:nvPr/>
        </p:nvGrpSpPr>
        <p:grpSpPr>
          <a:xfrm>
            <a:off x="577666" y="1703590"/>
            <a:ext cx="13371955" cy="1639849"/>
            <a:chOff x="758536" y="1418138"/>
            <a:chExt cx="13371955" cy="1639849"/>
          </a:xfrm>
        </p:grpSpPr>
        <p:graphicFrame>
          <p:nvGraphicFramePr>
            <p:cNvPr id="9" name="Object 8">
              <a:extLst>
                <a:ext uri="{FF2B5EF4-FFF2-40B4-BE49-F238E27FC236}">
                  <a16:creationId xmlns:a16="http://schemas.microsoft.com/office/drawing/2014/main" id="{F2CABB25-F61B-1C50-6585-07A2335D8A8E}"/>
                </a:ext>
              </a:extLst>
            </p:cNvPr>
            <p:cNvGraphicFramePr>
              <a:graphicFrameLocks noChangeAspect="1"/>
            </p:cNvGraphicFramePr>
            <p:nvPr>
              <p:extLst>
                <p:ext uri="{D42A27DB-BD31-4B8C-83A1-F6EECF244321}">
                  <p14:modId xmlns:p14="http://schemas.microsoft.com/office/powerpoint/2010/main" val="3754881148"/>
                </p:ext>
              </p:extLst>
            </p:nvPr>
          </p:nvGraphicFramePr>
          <p:xfrm>
            <a:off x="758536" y="1998114"/>
            <a:ext cx="11022677" cy="1059873"/>
          </p:xfrm>
          <a:graphic>
            <a:graphicData uri="http://schemas.openxmlformats.org/presentationml/2006/ole">
              <mc:AlternateContent xmlns:mc="http://schemas.openxmlformats.org/markup-compatibility/2006">
                <mc:Choice xmlns:v="urn:schemas-microsoft-com:vml" Requires="v">
                  <p:oleObj name="Document" r:id="rId4" imgW="5943600" imgH="571500" progId="Word.Document.12">
                    <p:embed/>
                  </p:oleObj>
                </mc:Choice>
                <mc:Fallback>
                  <p:oleObj name="Document" r:id="rId4" imgW="5943600" imgH="571500" progId="Word.Document.12">
                    <p:embed/>
                    <p:pic>
                      <p:nvPicPr>
                        <p:cNvPr id="0" name=""/>
                        <p:cNvPicPr/>
                        <p:nvPr/>
                      </p:nvPicPr>
                      <p:blipFill>
                        <a:blip r:embed="rId5"/>
                        <a:stretch>
                          <a:fillRect/>
                        </a:stretch>
                      </p:blipFill>
                      <p:spPr>
                        <a:xfrm>
                          <a:off x="758536" y="1998114"/>
                          <a:ext cx="11022677" cy="1059873"/>
                        </a:xfrm>
                        <a:prstGeom prst="rect">
                          <a:avLst/>
                        </a:prstGeom>
                      </p:spPr>
                    </p:pic>
                  </p:oleObj>
                </mc:Fallback>
              </mc:AlternateContent>
            </a:graphicData>
          </a:graphic>
        </p:graphicFrame>
        <p:cxnSp>
          <p:nvCxnSpPr>
            <p:cNvPr id="15" name="Straight Connector 14">
              <a:extLst>
                <a:ext uri="{FF2B5EF4-FFF2-40B4-BE49-F238E27FC236}">
                  <a16:creationId xmlns:a16="http://schemas.microsoft.com/office/drawing/2014/main" id="{E3359762-A8BC-8767-6C5F-8CDE03AD6F0D}"/>
                </a:ext>
              </a:extLst>
            </p:cNvPr>
            <p:cNvCxnSpPr>
              <a:cxnSpLocks/>
            </p:cNvCxnSpPr>
            <p:nvPr/>
          </p:nvCxnSpPr>
          <p:spPr>
            <a:xfrm flipH="1">
              <a:off x="6683188" y="1818881"/>
              <a:ext cx="4408528" cy="125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14DDBA4-AE4A-D973-47E2-F85A37D482DF}"/>
                </a:ext>
              </a:extLst>
            </p:cNvPr>
            <p:cNvCxnSpPr>
              <a:cxnSpLocks/>
            </p:cNvCxnSpPr>
            <p:nvPr/>
          </p:nvCxnSpPr>
          <p:spPr>
            <a:xfrm flipV="1">
              <a:off x="6683188" y="1828131"/>
              <a:ext cx="0" cy="16998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0E69568-1D59-72D1-FF94-ED9006C014C2}"/>
                </a:ext>
              </a:extLst>
            </p:cNvPr>
            <p:cNvCxnSpPr>
              <a:cxnSpLocks/>
            </p:cNvCxnSpPr>
            <p:nvPr/>
          </p:nvCxnSpPr>
          <p:spPr>
            <a:xfrm flipV="1">
              <a:off x="11091716" y="1816769"/>
              <a:ext cx="0" cy="165847"/>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4B5B6BD-F9D7-EAFA-7A59-BA2555972B61}"/>
                </a:ext>
              </a:extLst>
            </p:cNvPr>
            <p:cNvSpPr txBox="1"/>
            <p:nvPr/>
          </p:nvSpPr>
          <p:spPr>
            <a:xfrm>
              <a:off x="7644281" y="1418138"/>
              <a:ext cx="6486210" cy="369332"/>
            </a:xfrm>
            <a:prstGeom prst="rect">
              <a:avLst/>
            </a:prstGeom>
            <a:noFill/>
          </p:spPr>
          <p:txBody>
            <a:bodyPr wrap="square">
              <a:spAutoFit/>
            </a:bodyPr>
            <a:lstStyle/>
            <a:p>
              <a:r>
                <a:rPr lang="en-US" sz="1800" i="1"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Pre-existing difference</a:t>
              </a:r>
              <a:endParaRPr lang="en-US" i="1" dirty="0"/>
            </a:p>
          </p:txBody>
        </p:sp>
      </p:grpSp>
    </p:spTree>
    <p:extLst>
      <p:ext uri="{BB962C8B-B14F-4D97-AF65-F5344CB8AC3E}">
        <p14:creationId xmlns:p14="http://schemas.microsoft.com/office/powerpoint/2010/main" val="392145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21</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40263" y="125034"/>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38954" y="1156240"/>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A611A19-366C-338E-F9F1-4581DAF46646}"/>
              </a:ext>
            </a:extLst>
          </p:cNvPr>
          <p:cNvSpPr txBox="1"/>
          <p:nvPr/>
        </p:nvSpPr>
        <p:spPr>
          <a:xfrm>
            <a:off x="738954" y="368761"/>
            <a:ext cx="6487610" cy="561949"/>
          </a:xfrm>
          <a:prstGeom prst="rect">
            <a:avLst/>
          </a:prstGeom>
          <a:noFill/>
        </p:spPr>
        <p:txBody>
          <a:bodyPr wrap="square">
            <a:spAutoFit/>
          </a:bodyPr>
          <a:lstStyle/>
          <a:p>
            <a:pPr lvl="0">
              <a:lnSpc>
                <a:spcPct val="200000"/>
              </a:lnSpc>
              <a:spcBef>
                <a:spcPts val="1200"/>
              </a:spcBef>
              <a:spcAft>
                <a:spcPts val="1200"/>
              </a:spcAft>
            </a:pPr>
            <a:r>
              <a:rPr lang="en-US" sz="1800"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(B) Projecting the impact trajectory</a:t>
            </a:r>
            <a:endParaRPr lang="en-AR" sz="1800"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1C0E5CB7-8C55-4534-D7CF-B8459D09B610}"/>
              </a:ext>
            </a:extLst>
          </p:cNvPr>
          <p:cNvSpPr txBox="1"/>
          <p:nvPr/>
        </p:nvSpPr>
        <p:spPr>
          <a:xfrm>
            <a:off x="-343071" y="3541708"/>
            <a:ext cx="5371878" cy="2923877"/>
          </a:xfrm>
          <a:prstGeom prst="rect">
            <a:avLst/>
          </a:prstGeom>
          <a:noFill/>
        </p:spPr>
        <p:txBody>
          <a:bodyPr wrap="square">
            <a:spAutoFit/>
          </a:bodyPr>
          <a:lstStyle/>
          <a:p>
            <a:pPr lvl="1" algn="ctr">
              <a:spcBef>
                <a:spcPts val="1200"/>
              </a:spcBef>
            </a:pPr>
            <a:r>
              <a:rPr lang="en-AR" b="1"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Young PE Markets</a:t>
            </a:r>
            <a:endParaRPr lang="de-DE" b="1"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a:p>
            <a:pPr marL="1657350" lvl="3" indent="-285750">
              <a:spcBef>
                <a:spcPts val="1200"/>
              </a:spcBef>
              <a:buFont typeface="Arial" panose="020B0604020202020204" pitchFamily="34" charset="0"/>
              <a:buChar char="•"/>
            </a:pPr>
            <a:r>
              <a:rPr lang="en-US"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Access to financing is limited, thus “hidden gems”</a:t>
            </a:r>
            <a:endPar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a:p>
            <a:pPr marL="1657350" lvl="3" indent="-285750">
              <a:spcBef>
                <a:spcPts val="1200"/>
              </a:spcBef>
              <a:buFont typeface="Arial" panose="020B0604020202020204" pitchFamily="34" charset="0"/>
              <a:buChar char="•"/>
            </a:pP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PE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firms</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en-US"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finance their growth, leading to </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high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employment</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in PE-</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backed</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companies</a:t>
            </a:r>
            <a:r>
              <a:rPr lang="en-AR"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endPar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a:p>
            <a:pPr lvl="1">
              <a:spcBef>
                <a:spcPts val="1200"/>
              </a:spcBef>
            </a:pPr>
            <a:endParaRPr lang="en-US"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a:p>
            <a:pPr lvl="1">
              <a:spcBef>
                <a:spcPts val="1200"/>
              </a:spcBef>
            </a:pPr>
            <a:endParaRPr lang="en-US"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CF4C31BE-7EE6-6731-5800-DC842E5CCA15}"/>
              </a:ext>
            </a:extLst>
          </p:cNvPr>
          <p:cNvSpPr txBox="1"/>
          <p:nvPr/>
        </p:nvSpPr>
        <p:spPr>
          <a:xfrm>
            <a:off x="5893768" y="3591551"/>
            <a:ext cx="5741183" cy="2062103"/>
          </a:xfrm>
          <a:prstGeom prst="rect">
            <a:avLst/>
          </a:prstGeom>
          <a:noFill/>
        </p:spPr>
        <p:txBody>
          <a:bodyPr wrap="square">
            <a:spAutoFit/>
          </a:bodyPr>
          <a:lstStyle/>
          <a:p>
            <a:pPr lvl="1" algn="ctr">
              <a:spcBef>
                <a:spcPts val="1200"/>
              </a:spcBef>
            </a:pPr>
            <a:r>
              <a:rPr lang="en-US" b="1"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Mature PE markets</a:t>
            </a:r>
          </a:p>
          <a:p>
            <a:pPr marL="1657350" lvl="3" indent="-285750">
              <a:spcBef>
                <a:spcPts val="1200"/>
              </a:spcBef>
              <a:buFont typeface="Arial" panose="020B0604020202020204" pitchFamily="34" charset="0"/>
              <a:buChar char="•"/>
            </a:pP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Companies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access</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financing</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with</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ease</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scarcity</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of</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en-US" sz="1800" kern="0" dirty="0">
                <a:solidFill>
                  <a:srgbClr val="000000"/>
                </a:solidFill>
                <a:effectLst/>
                <a:latin typeface="Times New Roman" panose="02020603050405020304" pitchFamily="18" charset="0"/>
                <a:ea typeface="DengXian Light" panose="02010600030101010101" pitchFamily="2" charset="-122"/>
                <a:cs typeface="Times New Roman" panose="02020603050405020304" pitchFamily="18" charset="0"/>
              </a:rPr>
              <a:t>“hidden gems” </a:t>
            </a:r>
            <a:endPar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a:p>
            <a:pPr marL="1657350" lvl="3" indent="-285750">
              <a:spcBef>
                <a:spcPts val="1200"/>
              </a:spcBef>
              <a:buFont typeface="Arial" panose="020B0604020202020204" pitchFamily="34" charset="0"/>
              <a:buChar char="•"/>
            </a:pP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Since</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all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companies</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acccess</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financing</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there</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is</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no</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difference</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in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employment</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in PE-</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backed</a:t>
            </a:r>
            <a:r>
              <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companies</a:t>
            </a:r>
            <a:endParaRPr lang="de-DE"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p:txBody>
      </p:sp>
      <p:sp>
        <p:nvSpPr>
          <p:cNvPr id="21" name="Footer Placeholder 5">
            <a:extLst>
              <a:ext uri="{FF2B5EF4-FFF2-40B4-BE49-F238E27FC236}">
                <a16:creationId xmlns:a16="http://schemas.microsoft.com/office/drawing/2014/main" id="{3E738530-6C75-0F6E-13D3-E3632E4D2B2F}"/>
              </a:ext>
            </a:extLst>
          </p:cNvPr>
          <p:cNvSpPr txBox="1">
            <a:spLocks/>
          </p:cNvSpPr>
          <p:nvPr/>
        </p:nvSpPr>
        <p:spPr>
          <a:xfrm>
            <a:off x="-40263"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Limitations and Future Research</a:t>
            </a:r>
          </a:p>
        </p:txBody>
      </p:sp>
      <p:sp>
        <p:nvSpPr>
          <p:cNvPr id="27" name="TextBox 26">
            <a:extLst>
              <a:ext uri="{FF2B5EF4-FFF2-40B4-BE49-F238E27FC236}">
                <a16:creationId xmlns:a16="http://schemas.microsoft.com/office/drawing/2014/main" id="{D42921C7-2786-BBE2-E78C-619F4DC79606}"/>
              </a:ext>
            </a:extLst>
          </p:cNvPr>
          <p:cNvSpPr txBox="1"/>
          <p:nvPr/>
        </p:nvSpPr>
        <p:spPr>
          <a:xfrm>
            <a:off x="2679336" y="1206960"/>
            <a:ext cx="7168163" cy="1115947"/>
          </a:xfrm>
          <a:prstGeom prst="rect">
            <a:avLst/>
          </a:prstGeom>
          <a:noFill/>
        </p:spPr>
        <p:txBody>
          <a:bodyPr wrap="square">
            <a:spAutoFit/>
          </a:bodyPr>
          <a:lstStyle/>
          <a:p>
            <a:pPr algn="ctr">
              <a:lnSpc>
                <a:spcPct val="200000"/>
              </a:lnSpc>
              <a:spcAft>
                <a:spcPts val="1200"/>
              </a:spcAft>
            </a:pPr>
            <a:r>
              <a:rPr lang="en-US" sz="1800" i="1" kern="0" dirty="0">
                <a:effectLst/>
                <a:latin typeface="Times New Roman" panose="02020603050405020304" pitchFamily="18" charset="0"/>
                <a:ea typeface="Times New Roman" panose="02020603050405020304" pitchFamily="18" charset="0"/>
              </a:rPr>
              <a:t>As financial markets develop, "hidden gems" become scarce and the difference in employment could dissipate</a:t>
            </a:r>
            <a:endParaRPr lang="de-DE" sz="1800" i="1" dirty="0">
              <a:effectLst/>
              <a:latin typeface="Times New Roman" panose="02020603050405020304" pitchFamily="18" charset="0"/>
              <a:ea typeface="Times New Roman" panose="02020603050405020304" pitchFamily="18" charset="0"/>
            </a:endParaRPr>
          </a:p>
        </p:txBody>
      </p:sp>
      <p:sp>
        <p:nvSpPr>
          <p:cNvPr id="28" name="Arc 27">
            <a:extLst>
              <a:ext uri="{FF2B5EF4-FFF2-40B4-BE49-F238E27FC236}">
                <a16:creationId xmlns:a16="http://schemas.microsoft.com/office/drawing/2014/main" id="{99FDB67F-1D78-EA30-B5C9-9CA316A0689A}"/>
              </a:ext>
            </a:extLst>
          </p:cNvPr>
          <p:cNvSpPr/>
          <p:nvPr/>
        </p:nvSpPr>
        <p:spPr>
          <a:xfrm rot="19177105">
            <a:off x="3762208" y="2490474"/>
            <a:ext cx="4799304" cy="4863954"/>
          </a:xfrm>
          <a:prstGeom prst="arc">
            <a:avLst>
              <a:gd name="adj1" fmla="val 16200000"/>
              <a:gd name="adj2" fmla="val 21087462"/>
            </a:avLst>
          </a:prstGeom>
          <a:ln w="22225" cmpd="sng">
            <a:solidFill>
              <a:schemeClr val="tx1"/>
            </a:solidFill>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6B9B7F51-CA9B-ADCC-13B2-68468845DC40}"/>
              </a:ext>
            </a:extLst>
          </p:cNvPr>
          <p:cNvSpPr/>
          <p:nvPr/>
        </p:nvSpPr>
        <p:spPr>
          <a:xfrm>
            <a:off x="546669" y="3426956"/>
            <a:ext cx="4593336" cy="234530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17F264-0448-1183-B6DD-4E2B08A28957}"/>
              </a:ext>
            </a:extLst>
          </p:cNvPr>
          <p:cNvSpPr/>
          <p:nvPr/>
        </p:nvSpPr>
        <p:spPr>
          <a:xfrm>
            <a:off x="7184151" y="3464814"/>
            <a:ext cx="4593336" cy="24047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83AA88-217A-7EB2-47B3-755A9BACFD45}"/>
              </a:ext>
            </a:extLst>
          </p:cNvPr>
          <p:cNvSpPr txBox="1"/>
          <p:nvPr/>
        </p:nvSpPr>
        <p:spPr>
          <a:xfrm>
            <a:off x="2053460" y="5786373"/>
            <a:ext cx="6116782" cy="261610"/>
          </a:xfrm>
          <a:prstGeom prst="rect">
            <a:avLst/>
          </a:prstGeom>
          <a:noFill/>
        </p:spPr>
        <p:txBody>
          <a:bodyPr wrap="square">
            <a:spAutoFit/>
          </a:bodyPr>
          <a:lstStyle/>
          <a:p>
            <a:pPr lvl="3">
              <a:spcBef>
                <a:spcPts val="1200"/>
              </a:spcBef>
            </a:pPr>
            <a:r>
              <a:rPr lang="de-DE" sz="1100"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a:t>
            </a:r>
            <a:r>
              <a:rPr lang="de-DE" sz="1100" kern="0" dirty="0" err="1">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Boucly</a:t>
            </a:r>
            <a:r>
              <a:rPr lang="de-DE" sz="1100"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rPr>
              <a:t> et al (2009)</a:t>
            </a:r>
            <a:endParaRPr lang="en-US" sz="1100" kern="0" dirty="0">
              <a:solidFill>
                <a:srgbClr val="000000"/>
              </a:solidFill>
              <a:latin typeface="Times New Roman" panose="02020603050405020304" pitchFamily="18" charset="0"/>
              <a:ea typeface="DengXian Light" panose="02010600030101010101" pitchFamily="2" charset="-122"/>
              <a:cs typeface="Times New Roman" panose="02020603050405020304" pitchFamily="18" charset="0"/>
            </a:endParaRPr>
          </a:p>
        </p:txBody>
      </p:sp>
      <p:sp>
        <p:nvSpPr>
          <p:cNvPr id="35" name="TextBox 34">
            <a:extLst>
              <a:ext uri="{FF2B5EF4-FFF2-40B4-BE49-F238E27FC236}">
                <a16:creationId xmlns:a16="http://schemas.microsoft.com/office/drawing/2014/main" id="{B4FC321A-ADA9-7C94-B07A-1CAEED41CA6D}"/>
              </a:ext>
            </a:extLst>
          </p:cNvPr>
          <p:cNvSpPr txBox="1"/>
          <p:nvPr/>
        </p:nvSpPr>
        <p:spPr>
          <a:xfrm>
            <a:off x="6611043" y="5831400"/>
            <a:ext cx="6116782" cy="261610"/>
          </a:xfrm>
          <a:prstGeom prst="rect">
            <a:avLst/>
          </a:prstGeom>
          <a:noFill/>
        </p:spPr>
        <p:txBody>
          <a:bodyPr wrap="square">
            <a:spAutoFit/>
          </a:bodyPr>
          <a:lstStyle/>
          <a:p>
            <a:pPr lvl="3">
              <a:spcBef>
                <a:spcPts val="1200"/>
              </a:spcBef>
            </a:pPr>
            <a:r>
              <a:rPr lang="en-US" sz="1100" kern="0" dirty="0">
                <a:solidFill>
                  <a:srgbClr val="262626"/>
                </a:solidFill>
                <a:effectLst/>
                <a:latin typeface="Times New Roman" panose="02020603050405020304" pitchFamily="18" charset="0"/>
                <a:ea typeface="Times New Roman" panose="02020603050405020304" pitchFamily="18" charset="0"/>
              </a:rPr>
              <a:t>Davis et al. (2011; 2013: 2014)</a:t>
            </a:r>
            <a:r>
              <a:rPr lang="en-US" sz="1100" kern="0" dirty="0">
                <a:solidFill>
                  <a:srgbClr val="000000"/>
                </a:solidFill>
                <a:latin typeface="Times New Roman" panose="02020603050405020304" pitchFamily="18" charset="0"/>
                <a:ea typeface="Times New Roman" panose="02020603050405020304" pitchFamily="18" charset="0"/>
              </a:rPr>
              <a:t> </a:t>
            </a:r>
            <a:r>
              <a:rPr lang="en-AR" sz="1100" dirty="0">
                <a:solidFill>
                  <a:srgbClr val="000000"/>
                </a:solidFill>
                <a:latin typeface="Times New Roman" panose="02020603050405020304" pitchFamily="18" charset="0"/>
              </a:rPr>
              <a:t>Jensen (1989)</a:t>
            </a:r>
            <a:r>
              <a:rPr lang="en-US" sz="1100" dirty="0">
                <a:solidFill>
                  <a:srgbClr val="000000"/>
                </a:solidFill>
                <a:latin typeface="Times New Roman" panose="02020603050405020304" pitchFamily="18" charset="0"/>
              </a:rPr>
              <a:t> and Kaplan</a:t>
            </a:r>
            <a:r>
              <a:rPr lang="en-AR" sz="1100" dirty="0">
                <a:solidFill>
                  <a:srgbClr val="000000"/>
                </a:solidFill>
                <a:latin typeface="Times New Roman" panose="02020603050405020304" pitchFamily="18" charset="0"/>
              </a:rPr>
              <a:t> (1989)</a:t>
            </a:r>
            <a:endParaRPr lang="de-DE" sz="11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6074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22</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Conclusion</a:t>
            </a: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918739" y="1167706"/>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A90BA1F-B75B-11D0-5554-1FB2AE23618C}"/>
              </a:ext>
            </a:extLst>
          </p:cNvPr>
          <p:cNvSpPr txBox="1"/>
          <p:nvPr/>
        </p:nvSpPr>
        <p:spPr>
          <a:xfrm>
            <a:off x="918739" y="643449"/>
            <a:ext cx="989033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Key Takeaways</a:t>
            </a:r>
          </a:p>
        </p:txBody>
      </p:sp>
      <p:sp>
        <p:nvSpPr>
          <p:cNvPr id="3" name="TextBox 2">
            <a:extLst>
              <a:ext uri="{FF2B5EF4-FFF2-40B4-BE49-F238E27FC236}">
                <a16:creationId xmlns:a16="http://schemas.microsoft.com/office/drawing/2014/main" id="{9BBE75F9-0AAC-D2AC-FC8B-334277121166}"/>
              </a:ext>
            </a:extLst>
          </p:cNvPr>
          <p:cNvSpPr txBox="1"/>
          <p:nvPr/>
        </p:nvSpPr>
        <p:spPr>
          <a:xfrm>
            <a:off x="1199551" y="1775427"/>
            <a:ext cx="9507071" cy="419749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o evidence of an association between </a:t>
            </a:r>
            <a:r>
              <a:rPr lang="en-US" dirty="0">
                <a:latin typeface="Times New Roman" panose="02020603050405020304" pitchFamily="18" charset="0"/>
                <a:cs typeface="Times New Roman" panose="02020603050405020304" pitchFamily="18" charset="0"/>
              </a:rPr>
              <a:t>low employment</a:t>
            </a:r>
            <a:r>
              <a:rPr lang="en-US" sz="1800" dirty="0">
                <a:latin typeface="Times New Roman" panose="02020603050405020304" pitchFamily="18" charset="0"/>
                <a:cs typeface="Times New Roman" panose="02020603050405020304" pitchFamily="18" charset="0"/>
              </a:rPr>
              <a:t> and PE financing in Africa. On the contrary, PE financing is associated with higher employment through “hidden gems.” </a:t>
            </a:r>
          </a:p>
          <a:p>
            <a:pPr>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PE</a:t>
            </a:r>
            <a:r>
              <a:rPr lang="en-US" sz="1800" dirty="0">
                <a:effectLst/>
                <a:latin typeface="Times New Roman" panose="02020603050405020304" pitchFamily="18" charset="0"/>
                <a:ea typeface="Times New Roman" panose="02020603050405020304" pitchFamily="18" charset="0"/>
              </a:rPr>
              <a:t> should be promoted in markets where limited financial accessibility suggests the existence of “hidden gems.”</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However, policymakers should be wary of the high use of leverage in takeovers.</a:t>
            </a: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Future research could perform a difference-in-difference analysis to estimate the causal effect of PE on employment, and project the long-run trajectory of the effect on employment. </a:t>
            </a: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87058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23</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809B5A5D-790B-AD99-19DD-BDD995581F3A}"/>
              </a:ext>
            </a:extLst>
          </p:cNvPr>
          <p:cNvSpPr txBox="1"/>
          <p:nvPr/>
        </p:nvSpPr>
        <p:spPr>
          <a:xfrm>
            <a:off x="831273" y="814046"/>
            <a:ext cx="10536382" cy="5806590"/>
          </a:xfrm>
          <a:prstGeom prst="rect">
            <a:avLst/>
          </a:prstGeom>
          <a:noFill/>
        </p:spPr>
        <p:txBody>
          <a:bodyPr wrap="square">
            <a:spAutoFit/>
          </a:bodyPr>
          <a:lstStyle/>
          <a:p>
            <a:pPr marL="277813" indent="-277813">
              <a:lnSpc>
                <a:spcPct val="115000"/>
              </a:lnSpc>
              <a:spcAft>
                <a:spcPts val="1200"/>
              </a:spcAft>
            </a:pPr>
            <a:r>
              <a:rPr lang="en-US" sz="1600" dirty="0">
                <a:effectLst/>
                <a:latin typeface="Times New Roman" panose="02020603050405020304" pitchFamily="18" charset="0"/>
                <a:ea typeface="Times New Roman" panose="02020603050405020304" pitchFamily="18" charset="0"/>
              </a:rPr>
              <a:t>Appelbaum, E., &amp; Batt, R. (2019). Private Equity Pillage: Grocery Stores and Workers At Risk. </a:t>
            </a:r>
            <a:r>
              <a:rPr lang="en-US" sz="1600" i="1" dirty="0">
                <a:effectLst/>
                <a:latin typeface="Times New Roman" panose="02020603050405020304" pitchFamily="18" charset="0"/>
                <a:ea typeface="Times New Roman" panose="02020603050405020304" pitchFamily="18" charset="0"/>
              </a:rPr>
              <a:t>Center for Economic Policy and Research</a:t>
            </a:r>
            <a:r>
              <a:rPr lang="en-US" sz="1600" dirty="0">
                <a:effectLst/>
                <a:latin typeface="Times New Roman" panose="02020603050405020304" pitchFamily="18" charset="0"/>
                <a:ea typeface="Times New Roman" panose="02020603050405020304" pitchFamily="18" charset="0"/>
              </a:rPr>
              <a:t> (CEPR). Available at: </a:t>
            </a:r>
            <a:r>
              <a:rPr lang="en-US" sz="1600" u="sng" dirty="0">
                <a:solidFill>
                  <a:srgbClr val="0000FF"/>
                </a:solidFill>
                <a:effectLst/>
                <a:latin typeface="Times New Roman" panose="02020603050405020304" pitchFamily="18" charset="0"/>
                <a:ea typeface="Times New Roman" panose="02020603050405020304" pitchFamily="18" charset="0"/>
                <a:hlinkClick r:id="rId2"/>
              </a:rPr>
              <a:t>https://cepr.shorthandstories.com/private-equity-pillage/index.html</a:t>
            </a:r>
            <a:r>
              <a:rPr lang="en-US" sz="1600" dirty="0">
                <a:effectLst/>
                <a:latin typeface="Times New Roman" panose="02020603050405020304" pitchFamily="18" charset="0"/>
                <a:ea typeface="Times New Roman" panose="02020603050405020304" pitchFamily="18" charset="0"/>
              </a:rPr>
              <a:t> </a:t>
            </a:r>
          </a:p>
          <a:p>
            <a:pPr marL="277813" indent="-2778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Boucly, Q., Sraer, D., &amp; Thesmar, D. (2009). Leveraged buyouts - evidence from French deals. In </a:t>
            </a:r>
            <a:r>
              <a:rPr lang="en-AR" sz="1600" i="1" dirty="0">
                <a:effectLst/>
                <a:latin typeface="Times New Roman" panose="02020603050405020304" pitchFamily="18" charset="0"/>
                <a:ea typeface="Times New Roman" panose="02020603050405020304" pitchFamily="18" charset="0"/>
              </a:rPr>
              <a:t>The Global Economic Impact of Private Equity Report 2009, Globalization of Alternative Investments, Working Papers Volume 2</a:t>
            </a:r>
            <a:r>
              <a:rPr lang="en-AR" sz="1600" dirty="0">
                <a:effectLst/>
                <a:latin typeface="Times New Roman" panose="02020603050405020304" pitchFamily="18" charset="0"/>
                <a:ea typeface="Times New Roman" panose="02020603050405020304" pitchFamily="18" charset="0"/>
              </a:rPr>
              <a:t>.</a:t>
            </a:r>
          </a:p>
          <a:p>
            <a:pPr marL="277813" indent="-277813">
              <a:lnSpc>
                <a:spcPct val="115000"/>
              </a:lnSpc>
              <a:spcAft>
                <a:spcPts val="1200"/>
              </a:spcAft>
            </a:pPr>
            <a:r>
              <a:rPr lang="en-US" sz="1600" dirty="0">
                <a:effectLst/>
                <a:latin typeface="Times New Roman" panose="02020603050405020304" pitchFamily="18" charset="0"/>
                <a:ea typeface="Times New Roman" panose="02020603050405020304" pitchFamily="18" charset="0"/>
              </a:rPr>
              <a:t>Cendrowski, H., Petro, L. W., Martin, J. P., &amp; </a:t>
            </a:r>
            <a:r>
              <a:rPr lang="en-US" sz="1600" dirty="0" err="1">
                <a:effectLst/>
                <a:latin typeface="Times New Roman" panose="02020603050405020304" pitchFamily="18" charset="0"/>
                <a:ea typeface="Times New Roman" panose="02020603050405020304" pitchFamily="18" charset="0"/>
              </a:rPr>
              <a:t>Wadecki</a:t>
            </a:r>
            <a:r>
              <a:rPr lang="en-US" sz="1600" dirty="0">
                <a:effectLst/>
                <a:latin typeface="Times New Roman" panose="02020603050405020304" pitchFamily="18" charset="0"/>
                <a:ea typeface="Times New Roman" panose="02020603050405020304" pitchFamily="18" charset="0"/>
              </a:rPr>
              <a:t>, A. A. (2012). Private equity: History, governance, and operations (2nd ed.). John Wiley &amp; Sons. ISBN 978-1-118-13850-2 (cloth); ISBN 978-1-118-22542-4 (</a:t>
            </a:r>
            <a:r>
              <a:rPr lang="en-US" sz="1600" dirty="0" err="1">
                <a:effectLst/>
                <a:latin typeface="Times New Roman" panose="02020603050405020304" pitchFamily="18" charset="0"/>
                <a:ea typeface="Times New Roman" panose="02020603050405020304" pitchFamily="18" charset="0"/>
              </a:rPr>
              <a:t>ebk</a:t>
            </a:r>
            <a:r>
              <a:rPr lang="en-US" sz="1600" dirty="0">
                <a:effectLst/>
                <a:latin typeface="Times New Roman" panose="02020603050405020304" pitchFamily="18" charset="0"/>
                <a:ea typeface="Times New Roman" panose="02020603050405020304" pitchFamily="18" charset="0"/>
              </a:rPr>
              <a:t>); ISBN 978-1-118-23885-1 (</a:t>
            </a:r>
            <a:r>
              <a:rPr lang="en-US" sz="1600" dirty="0" err="1">
                <a:effectLst/>
                <a:latin typeface="Times New Roman" panose="02020603050405020304" pitchFamily="18" charset="0"/>
                <a:ea typeface="Times New Roman" panose="02020603050405020304" pitchFamily="18" charset="0"/>
              </a:rPr>
              <a:t>ebk</a:t>
            </a:r>
            <a:r>
              <a:rPr lang="en-US" sz="1600" dirty="0">
                <a:effectLst/>
                <a:latin typeface="Times New Roman" panose="02020603050405020304" pitchFamily="18" charset="0"/>
                <a:ea typeface="Times New Roman" panose="02020603050405020304" pitchFamily="18" charset="0"/>
              </a:rPr>
              <a:t>); ISBN 978-1-118-26350-1 (</a:t>
            </a:r>
            <a:r>
              <a:rPr lang="en-US" sz="1600" dirty="0" err="1">
                <a:effectLst/>
                <a:latin typeface="Times New Roman" panose="02020603050405020304" pitchFamily="18" charset="0"/>
                <a:ea typeface="Times New Roman" panose="02020603050405020304" pitchFamily="18" charset="0"/>
              </a:rPr>
              <a:t>ebk</a:t>
            </a:r>
            <a:r>
              <a:rPr lang="en-US" sz="1600" dirty="0">
                <a:effectLst/>
                <a:latin typeface="Times New Roman" panose="02020603050405020304" pitchFamily="18" charset="0"/>
                <a:ea typeface="Times New Roman" panose="02020603050405020304" pitchFamily="18" charset="0"/>
              </a:rPr>
              <a:t>).</a:t>
            </a:r>
          </a:p>
          <a:p>
            <a:pPr marL="277813" indent="-277813">
              <a:lnSpc>
                <a:spcPct val="115000"/>
              </a:lnSpc>
              <a:spcAft>
                <a:spcPts val="1200"/>
              </a:spcAft>
            </a:pPr>
            <a:r>
              <a:rPr lang="en-US" sz="1600" dirty="0">
                <a:effectLst/>
                <a:latin typeface="Times New Roman" panose="02020603050405020304" pitchFamily="18" charset="0"/>
                <a:ea typeface="Times New Roman" panose="02020603050405020304" pitchFamily="18" charset="0"/>
              </a:rPr>
              <a:t>Cendrowski, H., Petro, L. W., Martin, J. P., &amp; </a:t>
            </a:r>
            <a:r>
              <a:rPr lang="en-US" sz="1600" dirty="0" err="1">
                <a:effectLst/>
                <a:latin typeface="Times New Roman" panose="02020603050405020304" pitchFamily="18" charset="0"/>
                <a:ea typeface="Times New Roman" panose="02020603050405020304" pitchFamily="18" charset="0"/>
              </a:rPr>
              <a:t>Wadecki</a:t>
            </a:r>
            <a:r>
              <a:rPr lang="en-US" sz="1600" dirty="0">
                <a:effectLst/>
                <a:latin typeface="Times New Roman" panose="02020603050405020304" pitchFamily="18" charset="0"/>
                <a:ea typeface="Times New Roman" panose="02020603050405020304" pitchFamily="18" charset="0"/>
              </a:rPr>
              <a:t>, A. A. (2012). *Private equity: History, governance, and operations* (2nd ed.). John Wiley &amp; Sons. ISBN 978-1-118-13850-2 (cloth); ISBN 978-1-118-22542-4 (</a:t>
            </a:r>
            <a:r>
              <a:rPr lang="en-US" sz="1600" dirty="0" err="1">
                <a:effectLst/>
                <a:latin typeface="Times New Roman" panose="02020603050405020304" pitchFamily="18" charset="0"/>
                <a:ea typeface="Times New Roman" panose="02020603050405020304" pitchFamily="18" charset="0"/>
              </a:rPr>
              <a:t>ebk</a:t>
            </a:r>
            <a:r>
              <a:rPr lang="en-US" sz="1600" dirty="0">
                <a:effectLst/>
                <a:latin typeface="Times New Roman" panose="02020603050405020304" pitchFamily="18" charset="0"/>
                <a:ea typeface="Times New Roman" panose="02020603050405020304" pitchFamily="18" charset="0"/>
              </a:rPr>
              <a:t>); ISBN 978-1-118-23885-1 (</a:t>
            </a:r>
            <a:r>
              <a:rPr lang="en-US" sz="1600" dirty="0" err="1">
                <a:effectLst/>
                <a:latin typeface="Times New Roman" panose="02020603050405020304" pitchFamily="18" charset="0"/>
                <a:ea typeface="Times New Roman" panose="02020603050405020304" pitchFamily="18" charset="0"/>
              </a:rPr>
              <a:t>ebk</a:t>
            </a:r>
            <a:r>
              <a:rPr lang="en-US" sz="1600" dirty="0">
                <a:effectLst/>
                <a:latin typeface="Times New Roman" panose="02020603050405020304" pitchFamily="18" charset="0"/>
                <a:ea typeface="Times New Roman" panose="02020603050405020304" pitchFamily="18" charset="0"/>
              </a:rPr>
              <a:t>); ISBN 978-1-118-26350-1 (</a:t>
            </a:r>
            <a:r>
              <a:rPr lang="en-US" sz="1600" dirty="0" err="1">
                <a:effectLst/>
                <a:latin typeface="Times New Roman" panose="02020603050405020304" pitchFamily="18" charset="0"/>
                <a:ea typeface="Times New Roman" panose="02020603050405020304" pitchFamily="18" charset="0"/>
              </a:rPr>
              <a:t>ebk</a:t>
            </a:r>
            <a:r>
              <a:rPr lang="en-US" sz="1600" dirty="0">
                <a:effectLst/>
                <a:latin typeface="Times New Roman" panose="02020603050405020304" pitchFamily="18" charset="0"/>
                <a:ea typeface="Times New Roman" panose="02020603050405020304" pitchFamily="18" charset="0"/>
              </a:rPr>
              <a:t>).</a:t>
            </a:r>
            <a:endParaRPr lang="en-AR" sz="1600" dirty="0">
              <a:effectLst/>
              <a:latin typeface="Times New Roman" panose="02020603050405020304" pitchFamily="18" charset="0"/>
              <a:ea typeface="Times New Roman" panose="02020603050405020304" pitchFamily="18" charset="0"/>
            </a:endParaRP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Davis, S. J., Haltiwanger, J. C., &amp; Lerner, J. (2011). Private Equity and Employment. </a:t>
            </a:r>
            <a:r>
              <a:rPr lang="en-AR" sz="1600" i="1" dirty="0">
                <a:effectLst/>
                <a:latin typeface="Times New Roman" panose="02020603050405020304" pitchFamily="18" charset="0"/>
                <a:ea typeface="Times New Roman" panose="02020603050405020304" pitchFamily="18" charset="0"/>
              </a:rPr>
              <a:t>National Bureau of Economic Research Working Paper 17399</a:t>
            </a:r>
            <a:r>
              <a:rPr lang="en-AR" sz="1600" dirty="0">
                <a:effectLst/>
                <a:latin typeface="Times New Roman" panose="02020603050405020304" pitchFamily="18" charset="0"/>
                <a:ea typeface="Times New Roman" panose="02020603050405020304" pitchFamily="18" charset="0"/>
              </a:rPr>
              <a:t>. Cambridge, MA: National Bureau of Economic Research.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3"/>
              </a:rPr>
              <a:t>http://www.nber.org/papers/w17399</a:t>
            </a:r>
            <a:r>
              <a:rPr lang="en-AR" sz="1600" dirty="0">
                <a:effectLst/>
                <a:latin typeface="Times New Roman" panose="02020603050405020304" pitchFamily="18" charset="0"/>
                <a:ea typeface="Times New Roman" panose="02020603050405020304" pitchFamily="18" charset="0"/>
              </a:rPr>
              <a:t> </a:t>
            </a: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Davis, S. J., Haltiwanger, J. C., Handley, K., Jarmin, R. S., Lerner, J., &amp; Miranda, J. (2013). Private Equity, Jobs, and Productivity. </a:t>
            </a:r>
            <a:r>
              <a:rPr lang="en-AR" sz="1600" i="1" dirty="0">
                <a:effectLst/>
                <a:latin typeface="Times New Roman" panose="02020603050405020304" pitchFamily="18" charset="0"/>
                <a:ea typeface="Times New Roman" panose="02020603050405020304" pitchFamily="18" charset="0"/>
              </a:rPr>
              <a:t>National Bureau of Economic Research Working Paper 19458</a:t>
            </a:r>
            <a:r>
              <a:rPr lang="en-AR" sz="1600" dirty="0">
                <a:effectLst/>
                <a:latin typeface="Times New Roman" panose="02020603050405020304" pitchFamily="18" charset="0"/>
                <a:ea typeface="Times New Roman" panose="02020603050405020304" pitchFamily="18" charset="0"/>
              </a:rPr>
              <a:t>. Cambridge, MA: National Bureau of Economic Research.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4"/>
              </a:rPr>
              <a:t>http://www.nber.org/papers/w19458</a:t>
            </a:r>
            <a:endParaRPr lang="en-AR" sz="1600" dirty="0">
              <a:effectLst/>
              <a:latin typeface="Times New Roman" panose="02020603050405020304" pitchFamily="18" charset="0"/>
              <a:ea typeface="Times New Roman" panose="02020603050405020304" pitchFamily="18" charset="0"/>
            </a:endParaRPr>
          </a:p>
          <a:p>
            <a:pPr indent="-269875">
              <a:lnSpc>
                <a:spcPct val="115000"/>
              </a:lnSpc>
              <a:spcAft>
                <a:spcPts val="1200"/>
              </a:spcAft>
            </a:pPr>
            <a:endParaRPr lang="en-AR" sz="1600" dirty="0">
              <a:effectLst/>
              <a:latin typeface="Times New Roman" panose="02020603050405020304" pitchFamily="18" charset="0"/>
              <a:ea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145729"/>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A90BA1F-B75B-11D0-5554-1FB2AE23618C}"/>
              </a:ext>
            </a:extLst>
          </p:cNvPr>
          <p:cNvSpPr txBox="1"/>
          <p:nvPr/>
        </p:nvSpPr>
        <p:spPr>
          <a:xfrm>
            <a:off x="1007918" y="222286"/>
            <a:ext cx="9890339"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55413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24</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809B5A5D-790B-AD99-19DD-BDD995581F3A}"/>
              </a:ext>
            </a:extLst>
          </p:cNvPr>
          <p:cNvSpPr txBox="1"/>
          <p:nvPr/>
        </p:nvSpPr>
        <p:spPr>
          <a:xfrm>
            <a:off x="827809" y="609686"/>
            <a:ext cx="10536382" cy="6243632"/>
          </a:xfrm>
          <a:prstGeom prst="rect">
            <a:avLst/>
          </a:prstGeom>
          <a:noFill/>
        </p:spPr>
        <p:txBody>
          <a:bodyPr wrap="square">
            <a:spAutoFit/>
          </a:bodyPr>
          <a:lstStyle/>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Davis, S. J., Haltiwanger, J. C., Jarmin, R. S., Lerner, J., &amp; Miranda, J. (2008). Private Equity and Employment. In Anuradha Gurung &amp; Javier Lerner (Eds.), </a:t>
            </a:r>
            <a:r>
              <a:rPr lang="en-AR" sz="1600" i="1" dirty="0">
                <a:effectLst/>
                <a:latin typeface="Times New Roman" panose="02020603050405020304" pitchFamily="18" charset="0"/>
                <a:ea typeface="Times New Roman" panose="02020603050405020304" pitchFamily="18" charset="0"/>
              </a:rPr>
              <a:t>Globalization of Alternative Investments, Working Papers, vol. 1, Global Economic Impact of Private Equity 2009</a:t>
            </a:r>
            <a:r>
              <a:rPr lang="en-AR" sz="1600" dirty="0">
                <a:effectLst/>
                <a:latin typeface="Times New Roman" panose="02020603050405020304" pitchFamily="18" charset="0"/>
                <a:ea typeface="Times New Roman" panose="02020603050405020304" pitchFamily="18" charset="0"/>
              </a:rPr>
              <a:t> (pp. 1-36). New York: World Economic Forum USA.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2"/>
              </a:rPr>
              <a:t>http://www3.weforum.org/docs/WEF_IV_PrivateEquity_Report_2008.pdf</a:t>
            </a:r>
            <a:r>
              <a:rPr lang="en-AR" sz="1600" dirty="0">
                <a:effectLst/>
                <a:latin typeface="Times New Roman" panose="02020603050405020304" pitchFamily="18" charset="0"/>
                <a:ea typeface="Times New Roman" panose="02020603050405020304" pitchFamily="18" charset="0"/>
              </a:rPr>
              <a:t> </a:t>
            </a:r>
          </a:p>
          <a:p>
            <a:pPr indent="-269875">
              <a:lnSpc>
                <a:spcPct val="115000"/>
              </a:lnSpc>
              <a:spcAft>
                <a:spcPts val="1200"/>
              </a:spcAft>
            </a:pPr>
            <a:r>
              <a:rPr lang="en-AR" sz="1600" dirty="0">
                <a:effectLst/>
                <a:latin typeface="Times New Roman" panose="02020603050405020304" pitchFamily="18" charset="0"/>
                <a:ea typeface="Times New Roman" panose="02020603050405020304" pitchFamily="18" charset="0"/>
              </a:rPr>
              <a:t>Davis, S. J., Haltiwanger, J., Handley, K., Jarmin, R., Lerner, J., &amp; Miranda, J. (2014). Private Equity, Jobs, and Productivity. </a:t>
            </a:r>
            <a:r>
              <a:rPr lang="en-AR" sz="1600" i="1" dirty="0">
                <a:effectLst/>
                <a:latin typeface="Times New Roman" panose="02020603050405020304" pitchFamily="18" charset="0"/>
                <a:ea typeface="Times New Roman" panose="02020603050405020304" pitchFamily="18" charset="0"/>
              </a:rPr>
              <a:t>The American Economic Review, 104</a:t>
            </a:r>
            <a:r>
              <a:rPr lang="en-AR" sz="1600" dirty="0">
                <a:effectLst/>
                <a:latin typeface="Times New Roman" panose="02020603050405020304" pitchFamily="18" charset="0"/>
                <a:ea typeface="Times New Roman" panose="02020603050405020304" pitchFamily="18" charset="0"/>
              </a:rPr>
              <a:t>(12), 3956-3990.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3"/>
              </a:rPr>
              <a:t>https://www.jstor.org/stable/43495362</a:t>
            </a:r>
            <a:endParaRPr lang="en-AR" sz="1600" dirty="0">
              <a:effectLst/>
              <a:latin typeface="Times New Roman" panose="02020603050405020304" pitchFamily="18" charset="0"/>
              <a:ea typeface="Times New Roman" panose="02020603050405020304" pitchFamily="18" charset="0"/>
            </a:endParaRP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Jensen, M. C., &amp; Meckling, W. H. (1976). Theory of the firm: Managerial behavior, agency cost, and ownership structure. Journal of Financial Economics, 3, 305–360.</a:t>
            </a: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Jensen, R. (2010). The (Perceived) Returns to Education and the Demand for Schooling. </a:t>
            </a:r>
            <a:r>
              <a:rPr lang="en-AR" sz="1600" i="1" dirty="0">
                <a:effectLst/>
                <a:latin typeface="Times New Roman" panose="02020603050405020304" pitchFamily="18" charset="0"/>
                <a:ea typeface="Times New Roman" panose="02020603050405020304" pitchFamily="18" charset="0"/>
              </a:rPr>
              <a:t>The Quarterly Journal of Economics, 125</a:t>
            </a:r>
            <a:r>
              <a:rPr lang="en-AR" sz="1600" dirty="0">
                <a:effectLst/>
                <a:latin typeface="Times New Roman" panose="02020603050405020304" pitchFamily="18" charset="0"/>
                <a:ea typeface="Times New Roman" panose="02020603050405020304" pitchFamily="18" charset="0"/>
              </a:rPr>
              <a:t>(2), 515-548.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4"/>
              </a:rPr>
              <a:t>https://ideas.repec.org/a/oup/qjecon/v125y2010i2p515-548.html</a:t>
            </a:r>
            <a:r>
              <a:rPr lang="en-AR" sz="1600" dirty="0">
                <a:solidFill>
                  <a:srgbClr val="0D0D0D"/>
                </a:solidFill>
                <a:effectLst/>
                <a:highlight>
                  <a:srgbClr val="FFFFFF"/>
                </a:highlight>
                <a:latin typeface="Times New Roman" panose="02020603050405020304" pitchFamily="18" charset="0"/>
                <a:ea typeface="Times New Roman" panose="02020603050405020304" pitchFamily="18" charset="0"/>
              </a:rPr>
              <a:t> </a:t>
            </a: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Rasmussen, P. N. (2008, April 10). Taming the private equity ‘locusts’. The Guardian. </a:t>
            </a:r>
            <a:r>
              <a:rPr lang="en-US" sz="1600" dirty="0">
                <a:effectLst/>
                <a:latin typeface="Times New Roman" panose="02020603050405020304" pitchFamily="18" charset="0"/>
                <a:ea typeface="Times New Roman" panose="02020603050405020304" pitchFamily="18" charset="0"/>
              </a:rPr>
              <a:t>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5"/>
              </a:rPr>
              <a:t>https://www.theguardian.com/commentisfree/2008/apr/10/tamingtheprivateequitylo</a:t>
            </a:r>
            <a:endParaRPr lang="en-AR" sz="1600" u="sng" dirty="0">
              <a:solidFill>
                <a:srgbClr val="0000FF"/>
              </a:solidFill>
              <a:effectLst/>
              <a:latin typeface="Times New Roman" panose="02020603050405020304" pitchFamily="18" charset="0"/>
              <a:ea typeface="Times New Roman" panose="02020603050405020304" pitchFamily="18" charset="0"/>
            </a:endParaRP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Rasmussen, P. N. (2008, April 10). Taming the private equity ‘locusts’. The Guardian. </a:t>
            </a:r>
            <a:r>
              <a:rPr lang="en-US" sz="1600" dirty="0">
                <a:effectLst/>
                <a:latin typeface="Times New Roman" panose="02020603050405020304" pitchFamily="18" charset="0"/>
                <a:ea typeface="Times New Roman" panose="02020603050405020304" pitchFamily="18" charset="0"/>
              </a:rPr>
              <a:t>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5"/>
              </a:rPr>
              <a:t>https://www.theguardian.com/commentisfree/2008/apr/10/tamingtheprivateequitylo</a:t>
            </a:r>
            <a:endParaRPr lang="en-AR" sz="1600" dirty="0">
              <a:effectLst/>
              <a:latin typeface="Times New Roman" panose="02020603050405020304" pitchFamily="18" charset="0"/>
              <a:ea typeface="Times New Roman" panose="02020603050405020304" pitchFamily="18" charset="0"/>
            </a:endParaRP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Strömberg, P. (2008). The new demography of private equity. In </a:t>
            </a:r>
            <a:r>
              <a:rPr lang="en-AR" sz="1600" i="1" dirty="0">
                <a:effectLst/>
                <a:latin typeface="Times New Roman" panose="02020603050405020304" pitchFamily="18" charset="0"/>
                <a:ea typeface="Times New Roman" panose="02020603050405020304" pitchFamily="18" charset="0"/>
              </a:rPr>
              <a:t>Globalization of Alternative Investment Working Papers Volume 1, The Global Economic Impact of Private Equity Report 2008</a:t>
            </a:r>
            <a:r>
              <a:rPr lang="en-AR" sz="1600" dirty="0">
                <a:effectLst/>
                <a:latin typeface="Times New Roman" panose="02020603050405020304" pitchFamily="18" charset="0"/>
                <a:ea typeface="Times New Roman" panose="02020603050405020304" pitchFamily="18" charset="0"/>
              </a:rPr>
              <a:t>. World Economic Forum, Geneva.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6"/>
              </a:rPr>
              <a:t>https://www.hhs.se/contentassets/662e98040ed14d6c93b1119e5a9796a4/strombergdemography2008.pdf</a:t>
            </a:r>
            <a:endParaRPr lang="en-AR" sz="1600" dirty="0">
              <a:effectLst/>
              <a:latin typeface="Times New Roman" panose="02020603050405020304" pitchFamily="18" charset="0"/>
              <a:ea typeface="Times New Roman" panose="02020603050405020304" pitchFamily="18" charset="0"/>
            </a:endParaRPr>
          </a:p>
          <a:p>
            <a:pPr indent="-269875">
              <a:lnSpc>
                <a:spcPct val="115000"/>
              </a:lnSpc>
              <a:spcAft>
                <a:spcPts val="1200"/>
              </a:spcAft>
            </a:pPr>
            <a:endParaRPr lang="en-AR" sz="1600" dirty="0">
              <a:effectLst/>
              <a:latin typeface="Times New Roman" panose="02020603050405020304" pitchFamily="18" charset="0"/>
              <a:ea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145729"/>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A90BA1F-B75B-11D0-5554-1FB2AE23618C}"/>
              </a:ext>
            </a:extLst>
          </p:cNvPr>
          <p:cNvSpPr txBox="1"/>
          <p:nvPr/>
        </p:nvSpPr>
        <p:spPr>
          <a:xfrm>
            <a:off x="1007918" y="222286"/>
            <a:ext cx="9890339"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47414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680F827-7D61-453C-2CA3-3E8E362082F4}"/>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25</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0" y="0"/>
            <a:ext cx="12192000" cy="10598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809B5A5D-790B-AD99-19DD-BDD995581F3A}"/>
              </a:ext>
            </a:extLst>
          </p:cNvPr>
          <p:cNvSpPr txBox="1"/>
          <p:nvPr/>
        </p:nvSpPr>
        <p:spPr>
          <a:xfrm>
            <a:off x="827808" y="692430"/>
            <a:ext cx="10906991" cy="6643742"/>
          </a:xfrm>
          <a:prstGeom prst="rect">
            <a:avLst/>
          </a:prstGeom>
          <a:noFill/>
        </p:spPr>
        <p:txBody>
          <a:bodyPr wrap="square">
            <a:spAutoFit/>
          </a:bodyPr>
          <a:lstStyle/>
          <a:p>
            <a:pPr marL="185738" indent="-176213">
              <a:lnSpc>
                <a:spcPct val="115000"/>
              </a:lnSpc>
              <a:spcAft>
                <a:spcPts val="1200"/>
              </a:spcAft>
            </a:pPr>
            <a:r>
              <a:rPr lang="en-US" sz="1600" dirty="0">
                <a:effectLst/>
                <a:latin typeface="Times New Roman" panose="02020603050405020304" pitchFamily="18" charset="0"/>
                <a:ea typeface="Times New Roman" panose="02020603050405020304" pitchFamily="18" charset="0"/>
              </a:rPr>
              <a:t>Taylor, A., &amp; Bryant, C. (2007, April 2). Private Equity Deals that Cement Business Growth. Financial Times. Retrieved from: </a:t>
            </a:r>
            <a:r>
              <a:rPr lang="en-US" sz="1600" u="sng" dirty="0">
                <a:solidFill>
                  <a:srgbClr val="0000FF"/>
                </a:solidFill>
                <a:effectLst/>
                <a:latin typeface="Times New Roman" panose="02020603050405020304" pitchFamily="18" charset="0"/>
                <a:ea typeface="Times New Roman" panose="02020603050405020304" pitchFamily="18" charset="0"/>
                <a:hlinkClick r:id="rId2"/>
              </a:rPr>
              <a:t>https://www.ft.com/content/757b1c6c-e096-11db-8b48-000b5df10621</a:t>
            </a:r>
            <a:r>
              <a:rPr lang="en-US" sz="1600" dirty="0">
                <a:effectLst/>
                <a:latin typeface="Times New Roman" panose="02020603050405020304" pitchFamily="18" charset="0"/>
                <a:ea typeface="Times New Roman" panose="02020603050405020304" pitchFamily="18" charset="0"/>
              </a:rPr>
              <a:t> </a:t>
            </a:r>
            <a:endParaRPr lang="en-AR" sz="1600" dirty="0">
              <a:effectLst/>
              <a:latin typeface="Times New Roman" panose="02020603050405020304" pitchFamily="18" charset="0"/>
              <a:ea typeface="Times New Roman" panose="02020603050405020304" pitchFamily="18" charset="0"/>
            </a:endParaRP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Trade Union Congress. (2007, May 23). Private equity - a TUC perspective</a:t>
            </a:r>
            <a:r>
              <a:rPr lang="en-US" sz="1600" dirty="0">
                <a:effectLst/>
                <a:latin typeface="Times New Roman" panose="02020603050405020304" pitchFamily="18" charset="0"/>
                <a:ea typeface="Times New Roman" panose="02020603050405020304" pitchFamily="18" charset="0"/>
              </a:rPr>
              <a:t>. Trade Union Congress (TUC). Retrieved from: </a:t>
            </a:r>
            <a:r>
              <a:rPr lang="en-AR" sz="1600" u="sng" dirty="0">
                <a:solidFill>
                  <a:srgbClr val="0000FF"/>
                </a:solidFill>
                <a:effectLst/>
                <a:latin typeface="Times New Roman" panose="02020603050405020304" pitchFamily="18" charset="0"/>
                <a:ea typeface="Times New Roman" panose="02020603050405020304" pitchFamily="18" charset="0"/>
                <a:hlinkClick r:id="rId3"/>
              </a:rPr>
              <a:t>https://www.tuc.org.uk/research-analysis/reports/private-equity-tuc-perspective</a:t>
            </a:r>
            <a:r>
              <a:rPr lang="en-AR" sz="1600" dirty="0">
                <a:effectLst/>
                <a:latin typeface="Times New Roman" panose="02020603050405020304" pitchFamily="18" charset="0"/>
                <a:ea typeface="Times New Roman" panose="02020603050405020304" pitchFamily="18" charset="0"/>
              </a:rPr>
              <a:t> </a:t>
            </a:r>
          </a:p>
          <a:p>
            <a:pPr marL="185738" indent="-176213"/>
            <a:r>
              <a:rPr lang="en-US" sz="1600" dirty="0">
                <a:effectLst/>
                <a:latin typeface="Times New Roman" panose="02020603050405020304" pitchFamily="18" charset="0"/>
                <a:cs typeface="Times New Roman" panose="02020603050405020304" pitchFamily="18" charset="0"/>
              </a:rPr>
              <a:t>Clark, G. L., &amp; </a:t>
            </a:r>
            <a:r>
              <a:rPr lang="en-US" sz="1600" dirty="0" err="1">
                <a:effectLst/>
                <a:latin typeface="Times New Roman" panose="02020603050405020304" pitchFamily="18" charset="0"/>
                <a:cs typeface="Times New Roman" panose="02020603050405020304" pitchFamily="18" charset="0"/>
              </a:rPr>
              <a:t>Wójcik</a:t>
            </a:r>
            <a:r>
              <a:rPr lang="en-US" sz="1600" dirty="0">
                <a:effectLst/>
                <a:latin typeface="Times New Roman" panose="02020603050405020304" pitchFamily="18" charset="0"/>
                <a:cs typeface="Times New Roman" panose="02020603050405020304" pitchFamily="18" charset="0"/>
              </a:rPr>
              <a:t>, D. (2003). An Economic Geography of Global Finance: Ownership Concentration and Stock-Price Volatility in German Firms and Regions. </a:t>
            </a:r>
            <a:r>
              <a:rPr lang="en-US" sz="1600" i="1" dirty="0">
                <a:effectLst/>
                <a:latin typeface="Times New Roman" panose="02020603050405020304" pitchFamily="18" charset="0"/>
                <a:cs typeface="Times New Roman" panose="02020603050405020304" pitchFamily="18" charset="0"/>
              </a:rPr>
              <a:t>Annals of the Association of American Geographers</a:t>
            </a:r>
            <a:r>
              <a:rPr lang="en-US" sz="1600" dirty="0">
                <a:effectLst/>
                <a:latin typeface="Times New Roman" panose="02020603050405020304" pitchFamily="18" charset="0"/>
                <a:cs typeface="Times New Roman" panose="02020603050405020304" pitchFamily="18" charset="0"/>
              </a:rPr>
              <a:t>, </a:t>
            </a:r>
            <a:r>
              <a:rPr lang="en-US" sz="1600" i="1" dirty="0">
                <a:effectLst/>
                <a:latin typeface="Times New Roman" panose="02020603050405020304" pitchFamily="18" charset="0"/>
                <a:cs typeface="Times New Roman" panose="02020603050405020304" pitchFamily="18" charset="0"/>
              </a:rPr>
              <a:t>93</a:t>
            </a:r>
            <a:r>
              <a:rPr lang="en-US" sz="1600" dirty="0">
                <a:effectLst/>
                <a:latin typeface="Times New Roman" panose="02020603050405020304" pitchFamily="18" charset="0"/>
                <a:cs typeface="Times New Roman" panose="02020603050405020304" pitchFamily="18" charset="0"/>
              </a:rPr>
              <a:t>(4), 909–924. </a:t>
            </a:r>
            <a:r>
              <a:rPr lang="en-US" sz="1600" dirty="0">
                <a:effectLst/>
                <a:latin typeface="Times New Roman" panose="02020603050405020304" pitchFamily="18" charset="0"/>
                <a:cs typeface="Times New Roman" panose="02020603050405020304" pitchFamily="18" charset="0"/>
                <a:hlinkClick r:id="rId4"/>
              </a:rPr>
              <a:t>http://www.jstor.org/stable/1515361</a:t>
            </a:r>
            <a:endParaRPr lang="en-US" sz="1600" dirty="0">
              <a:latin typeface="Times New Roman" panose="02020603050405020304" pitchFamily="18" charset="0"/>
              <a:cs typeface="Times New Roman" panose="02020603050405020304" pitchFamily="18" charset="0"/>
            </a:endParaRPr>
          </a:p>
          <a:p>
            <a:pPr marL="185738" indent="-176213"/>
            <a:endParaRPr lang="en-US" sz="1600" dirty="0">
              <a:effectLst/>
              <a:latin typeface="Times New Roman" panose="02020603050405020304" pitchFamily="18" charset="0"/>
              <a:cs typeface="Times New Roman" panose="02020603050405020304" pitchFamily="18" charset="0"/>
            </a:endParaRPr>
          </a:p>
          <a:p>
            <a:pPr marL="185738" indent="-176213"/>
            <a:r>
              <a:rPr lang="en-US" sz="1600" dirty="0" err="1">
                <a:latin typeface="Times New Roman" panose="02020603050405020304" pitchFamily="18" charset="0"/>
                <a:cs typeface="Times New Roman" panose="02020603050405020304" pitchFamily="18" charset="0"/>
              </a:rPr>
              <a:t>Guery</a:t>
            </a:r>
            <a:r>
              <a:rPr lang="en-US" sz="1600" dirty="0">
                <a:latin typeface="Times New Roman" panose="02020603050405020304" pitchFamily="18" charset="0"/>
                <a:cs typeface="Times New Roman" panose="02020603050405020304" pitchFamily="18" charset="0"/>
              </a:rPr>
              <a:t>, L., </a:t>
            </a:r>
            <a:r>
              <a:rPr lang="en-US" sz="1600" dirty="0" err="1">
                <a:latin typeface="Times New Roman" panose="02020603050405020304" pitchFamily="18" charset="0"/>
                <a:cs typeface="Times New Roman" panose="02020603050405020304" pitchFamily="18" charset="0"/>
              </a:rPr>
              <a:t>Stevenot</a:t>
            </a:r>
            <a:r>
              <a:rPr lang="en-US" sz="1600" dirty="0">
                <a:latin typeface="Times New Roman" panose="02020603050405020304" pitchFamily="18" charset="0"/>
                <a:cs typeface="Times New Roman" panose="02020603050405020304" pitchFamily="18" charset="0"/>
              </a:rPr>
              <a:t>, A., Wood, G. T., &amp; Brewster, C. (2017). The Impact of Private Equity on Employment: The Consequences of Fund Country of Origin—New Evidence from France. Industrial Relations: A Journal of Economy and Society, 56(4), 723-750.</a:t>
            </a:r>
          </a:p>
          <a:p>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cs typeface="Times New Roman" panose="02020603050405020304" pitchFamily="18" charset="0"/>
              </a:rPr>
              <a:t>Wright, M., Amess, K., Bacon, N., &amp; Siegel, D. S. (2008). The impact of private equity-backed buyouts on employee relations. Centre for Management Buy Out Research.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AR" sz="1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https://www.lborolondon.ac.uk/media/wwwlborolondonacuk/downloads/research/enterprise-development/doc_rp_cmborstudy_1.pdf</a:t>
            </a:r>
            <a:r>
              <a:rPr lang="en-AR"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cs typeface="Times New Roman" panose="02020603050405020304" pitchFamily="18" charset="0"/>
              </a:rPr>
              <a:t>Jensen, M. (1986). Agency costs of free cash flow, corporate finance, and takeovers. American Economic Review, 76(2), 323–329.</a:t>
            </a:r>
          </a:p>
          <a:p>
            <a:pPr marL="185738" indent="-176213">
              <a:lnSpc>
                <a:spcPct val="115000"/>
              </a:lnSpc>
              <a:spcAft>
                <a:spcPts val="1200"/>
              </a:spcAft>
            </a:pPr>
            <a:r>
              <a:rPr lang="en-AR" sz="1600" dirty="0">
                <a:effectLst/>
                <a:latin typeface="Times New Roman" panose="02020603050405020304" pitchFamily="18" charset="0"/>
                <a:ea typeface="Times New Roman" panose="02020603050405020304" pitchFamily="18" charset="0"/>
              </a:rPr>
              <a:t>Jensen, M. C. (1989, revised 1997). Eclipse of the Public Corporation. </a:t>
            </a:r>
            <a:r>
              <a:rPr lang="en-AR" sz="1600" i="1" dirty="0">
                <a:effectLst/>
                <a:latin typeface="Times New Roman" panose="02020603050405020304" pitchFamily="18" charset="0"/>
                <a:ea typeface="Times New Roman" panose="02020603050405020304" pitchFamily="18" charset="0"/>
              </a:rPr>
              <a:t>Harvard Business Review</a:t>
            </a:r>
            <a:r>
              <a:rPr lang="en-AR" sz="1600" dirty="0">
                <a:effectLst/>
                <a:latin typeface="Times New Roman" panose="02020603050405020304" pitchFamily="18" charset="0"/>
                <a:ea typeface="Times New Roman" panose="02020603050405020304" pitchFamily="18" charset="0"/>
              </a:rPr>
              <a:t>. Available at SSRN: </a:t>
            </a:r>
            <a:r>
              <a:rPr lang="en-AR" sz="1600" u="sng" dirty="0">
                <a:solidFill>
                  <a:srgbClr val="0000FF"/>
                </a:solidFill>
                <a:effectLst/>
                <a:latin typeface="Times New Roman" panose="02020603050405020304" pitchFamily="18" charset="0"/>
                <a:ea typeface="Times New Roman" panose="02020603050405020304" pitchFamily="18" charset="0"/>
                <a:hlinkClick r:id="rId6"/>
              </a:rPr>
              <a:t>https://ssrn.com/abstract=146149</a:t>
            </a:r>
            <a:r>
              <a:rPr lang="en-AR" sz="1600" dirty="0">
                <a:effectLst/>
                <a:latin typeface="Times New Roman" panose="02020603050405020304" pitchFamily="18" charset="0"/>
                <a:ea typeface="Times New Roman" panose="02020603050405020304" pitchFamily="18" charset="0"/>
              </a:rPr>
              <a:t> or </a:t>
            </a:r>
            <a:r>
              <a:rPr lang="en-AR" sz="1600" u="sng" dirty="0">
                <a:solidFill>
                  <a:srgbClr val="0000FF"/>
                </a:solidFill>
                <a:effectLst/>
                <a:latin typeface="Times New Roman" panose="02020603050405020304" pitchFamily="18" charset="0"/>
                <a:ea typeface="Times New Roman" panose="02020603050405020304" pitchFamily="18" charset="0"/>
                <a:hlinkClick r:id="rId7"/>
              </a:rPr>
              <a:t>http://dx.doi.org/10.2139/ssrn.146149</a:t>
            </a:r>
            <a:endParaRPr lang="en-AR" sz="1600" dirty="0">
              <a:effectLst/>
              <a:latin typeface="Times New Roman" panose="02020603050405020304" pitchFamily="18" charset="0"/>
              <a:ea typeface="Times New Roman" panose="02020603050405020304" pitchFamily="18" charset="0"/>
            </a:endParaRPr>
          </a:p>
          <a:p>
            <a:pPr marL="185738" indent="-176213">
              <a:lnSpc>
                <a:spcPct val="115000"/>
              </a:lnSpc>
              <a:spcAft>
                <a:spcPts val="1200"/>
              </a:spcAft>
            </a:pPr>
            <a:endParaRPr lang="en-AR" sz="1600" dirty="0">
              <a:effectLst/>
              <a:latin typeface="Times New Roman" panose="02020603050405020304" pitchFamily="18" charset="0"/>
              <a:ea typeface="Times New Roman" panose="02020603050405020304" pitchFamily="18" charset="0"/>
            </a:endParaRPr>
          </a:p>
          <a:p>
            <a:endParaRPr lang="en-AR" sz="1600" dirty="0">
              <a:effectLst/>
              <a:latin typeface="Times New Roman" panose="02020603050405020304" pitchFamily="18" charset="0"/>
              <a:ea typeface="Times New Roman" panose="02020603050405020304" pitchFamily="18" charset="0"/>
            </a:endParaRPr>
          </a:p>
          <a:p>
            <a:pPr indent="-269875">
              <a:lnSpc>
                <a:spcPct val="115000"/>
              </a:lnSpc>
              <a:spcAft>
                <a:spcPts val="1200"/>
              </a:spcAft>
            </a:pPr>
            <a:endParaRPr lang="en-AR" sz="1600" dirty="0">
              <a:effectLst/>
              <a:latin typeface="Times New Roman" panose="02020603050405020304" pitchFamily="18" charset="0"/>
              <a:ea typeface="Times New Roman" panose="02020603050405020304" pitchFamily="18" charset="0"/>
            </a:endParaRP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758536" y="145729"/>
            <a:ext cx="10536382"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A90BA1F-B75B-11D0-5554-1FB2AE23618C}"/>
              </a:ext>
            </a:extLst>
          </p:cNvPr>
          <p:cNvSpPr txBox="1"/>
          <p:nvPr/>
        </p:nvSpPr>
        <p:spPr>
          <a:xfrm>
            <a:off x="1007918" y="222286"/>
            <a:ext cx="9890339"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57988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3</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488672" y="-533383"/>
            <a:ext cx="12192000" cy="89277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Motivation</a:t>
            </a:r>
          </a:p>
        </p:txBody>
      </p:sp>
      <p:cxnSp>
        <p:nvCxnSpPr>
          <p:cNvPr id="12" name="Straight Connector 11">
            <a:extLst>
              <a:ext uri="{FF2B5EF4-FFF2-40B4-BE49-F238E27FC236}">
                <a16:creationId xmlns:a16="http://schemas.microsoft.com/office/drawing/2014/main" id="{5F157C3C-7408-B0D3-0AEE-ED86EAB4EF56}"/>
              </a:ext>
            </a:extLst>
          </p:cNvPr>
          <p:cNvCxnSpPr>
            <a:cxnSpLocks/>
          </p:cNvCxnSpPr>
          <p:nvPr/>
        </p:nvCxnSpPr>
        <p:spPr>
          <a:xfrm>
            <a:off x="5967520" y="1357093"/>
            <a:ext cx="0" cy="162525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A3F539BB-3276-FD56-C9C2-91290FFD5971}"/>
              </a:ext>
            </a:extLst>
          </p:cNvPr>
          <p:cNvSpPr txBox="1"/>
          <p:nvPr/>
        </p:nvSpPr>
        <p:spPr>
          <a:xfrm>
            <a:off x="1579391" y="3740481"/>
            <a:ext cx="3619500" cy="2108269"/>
          </a:xfrm>
          <a:prstGeom prst="rect">
            <a:avLst/>
          </a:prstGeom>
          <a:noFill/>
        </p:spPr>
        <p:txBody>
          <a:bodyPr wrap="square">
            <a:spAutoFit/>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Organizational form</a:t>
            </a:r>
          </a:p>
          <a:p>
            <a:pPr algn="ct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AR" sz="1800" kern="1200" dirty="0">
                <a:solidFill>
                  <a:schemeClr val="dk1"/>
                </a:solidFill>
                <a:effectLst/>
                <a:latin typeface="Times New Roman" panose="02020603050405020304" pitchFamily="18" charset="0"/>
                <a:ea typeface="+mn-ea"/>
                <a:cs typeface="Times New Roman" panose="02020603050405020304" pitchFamily="18" charset="0"/>
              </a:rPr>
              <a:t>Limited partner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s (LPs) finance takeovers. </a:t>
            </a:r>
          </a:p>
          <a:p>
            <a:pPr marL="285750" indent="-285750">
              <a:spcBef>
                <a:spcPts val="600"/>
              </a:spcBef>
              <a:buFont typeface="Arial" panose="020B0604020202020204" pitchFamily="34" charset="0"/>
              <a:buChar char="•"/>
            </a:pPr>
            <a:r>
              <a:rPr lang="en-AR" sz="1800" b="0" kern="1200" dirty="0">
                <a:solidFill>
                  <a:schemeClr val="dk1"/>
                </a:solidFill>
                <a:effectLst/>
                <a:latin typeface="Times New Roman" panose="02020603050405020304" pitchFamily="18" charset="0"/>
                <a:ea typeface="+mn-ea"/>
                <a:cs typeface="Times New Roman" panose="02020603050405020304" pitchFamily="18" charset="0"/>
              </a:rPr>
              <a:t>General partners</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(GPs) actively manage portfolio companies</a:t>
            </a:r>
            <a:r>
              <a:rPr lang="en-AR" sz="1800" b="0" dirty="0">
                <a:effectLst/>
                <a:latin typeface="Times New Roman" panose="02020603050405020304" pitchFamily="18" charset="0"/>
                <a:cs typeface="Times New Roman" panose="02020603050405020304" pitchFamily="18" charset="0"/>
              </a:rPr>
              <a:t> </a:t>
            </a:r>
            <a:endParaRPr lang="en-US" sz="1800" b="0" dirty="0">
              <a:solidFill>
                <a:schemeClr val="tx1"/>
              </a:solidFill>
              <a:latin typeface="Times New Roman" panose="02020603050405020304" pitchFamily="18" charset="0"/>
              <a:cs typeface="Times New Roman" panose="02020603050405020304" pitchFamily="18" charset="0"/>
            </a:endParaRPr>
          </a:p>
          <a:p>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23656A62-E3B5-3AC3-46B6-D62B463A7232}"/>
              </a:ext>
            </a:extLst>
          </p:cNvPr>
          <p:cNvSpPr txBox="1"/>
          <p:nvPr/>
        </p:nvSpPr>
        <p:spPr>
          <a:xfrm>
            <a:off x="2725845" y="759491"/>
            <a:ext cx="6483350" cy="646331"/>
          </a:xfrm>
          <a:prstGeom prst="rect">
            <a:avLst/>
          </a:prstGeom>
          <a:noFill/>
        </p:spPr>
        <p:txBody>
          <a:bodyPr wrap="square">
            <a:spAutoFit/>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Private Equity (PE) </a:t>
            </a:r>
          </a:p>
          <a:p>
            <a:pPr algn="ctr"/>
            <a:endParaRPr lang="en-US" sz="1800" b="0" dirty="0">
              <a:solidFill>
                <a:schemeClr val="tx1"/>
              </a:solidFill>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1CBFC708-40E0-77E3-330B-8C74FDB0266A}"/>
              </a:ext>
            </a:extLst>
          </p:cNvPr>
          <p:cNvCxnSpPr>
            <a:cxnSpLocks/>
          </p:cNvCxnSpPr>
          <p:nvPr/>
        </p:nvCxnSpPr>
        <p:spPr>
          <a:xfrm>
            <a:off x="3262995" y="2971278"/>
            <a:ext cx="548525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02007DC-F461-24A3-66A0-5B848F1E7398}"/>
              </a:ext>
            </a:extLst>
          </p:cNvPr>
          <p:cNvSpPr txBox="1"/>
          <p:nvPr/>
        </p:nvSpPr>
        <p:spPr>
          <a:xfrm>
            <a:off x="7148342" y="3740481"/>
            <a:ext cx="3619497" cy="1831271"/>
          </a:xfrm>
          <a:prstGeom prst="rect">
            <a:avLst/>
          </a:prstGeom>
          <a:noFill/>
        </p:spPr>
        <p:txBody>
          <a:bodyPr wrap="square">
            <a:spAutoFit/>
          </a:bodyPr>
          <a:lstStyle/>
          <a:p>
            <a:pPr algn="ctr"/>
            <a:r>
              <a:rPr lang="en-US" sz="1800" b="1" kern="1200" dirty="0">
                <a:solidFill>
                  <a:schemeClr val="tx1"/>
                </a:solidFill>
                <a:effectLst/>
                <a:latin typeface="Times New Roman" panose="02020603050405020304" pitchFamily="18" charset="0"/>
                <a:ea typeface="+mn-ea"/>
                <a:cs typeface="Times New Roman" panose="02020603050405020304" pitchFamily="18" charset="0"/>
              </a:rPr>
              <a:t>Transaction type</a:t>
            </a:r>
          </a:p>
          <a:p>
            <a:pPr algn="ctr"/>
            <a:endParaRPr lang="en-US" sz="1800" b="1" kern="1200" dirty="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Buyouts: high leverage and a controlling stake</a:t>
            </a:r>
          </a:p>
          <a:p>
            <a:pPr marL="285750" indent="-285750">
              <a:spcBef>
                <a:spcPts val="600"/>
              </a:spcBef>
              <a:buFont typeface="Arial" panose="020B0604020202020204" pitchFamily="34" charset="0"/>
              <a:buChar cha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Growth: cash and a minority stake</a:t>
            </a:r>
            <a:endParaRPr lang="en-AR"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82B77455-F015-739C-E65E-A5C94AA31329}"/>
              </a:ext>
            </a:extLst>
          </p:cNvPr>
          <p:cNvCxnSpPr>
            <a:cxnSpLocks/>
          </p:cNvCxnSpPr>
          <p:nvPr/>
        </p:nvCxnSpPr>
        <p:spPr>
          <a:xfrm>
            <a:off x="3251828" y="2964700"/>
            <a:ext cx="0" cy="56964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21CCCD6-BA7D-59FA-3F2D-72D7CF4E8898}"/>
              </a:ext>
            </a:extLst>
          </p:cNvPr>
          <p:cNvCxnSpPr>
            <a:cxnSpLocks/>
          </p:cNvCxnSpPr>
          <p:nvPr/>
        </p:nvCxnSpPr>
        <p:spPr>
          <a:xfrm>
            <a:off x="8748246" y="2963488"/>
            <a:ext cx="0" cy="569643"/>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BAC0E5F-1929-A56E-93C2-7C7CFCF7191E}"/>
              </a:ext>
            </a:extLst>
          </p:cNvPr>
          <p:cNvSpPr txBox="1"/>
          <p:nvPr/>
        </p:nvSpPr>
        <p:spPr>
          <a:xfrm>
            <a:off x="6332644" y="1624476"/>
            <a:ext cx="3725754" cy="923330"/>
          </a:xfrm>
          <a:prstGeom prst="rect">
            <a:avLst/>
          </a:prstGeom>
          <a:noFill/>
        </p:spPr>
        <p:txBody>
          <a:bodyPr wrap="square">
            <a:spAutoFit/>
          </a:bodyPr>
          <a:lstStyle/>
          <a:p>
            <a:r>
              <a:rPr lang="en-US" sz="1800" b="0" i="1" kern="1200" dirty="0">
                <a:solidFill>
                  <a:schemeClr val="tx1"/>
                </a:solidFill>
                <a:effectLst/>
                <a:latin typeface="Times New Roman" panose="02020603050405020304" pitchFamily="18" charset="0"/>
                <a:ea typeface="+mn-ea"/>
                <a:cs typeface="Times New Roman" panose="02020603050405020304" pitchFamily="18" charset="0"/>
              </a:rPr>
              <a:t>Invest in privat</a:t>
            </a:r>
            <a:r>
              <a:rPr lang="en-US" i="1" dirty="0">
                <a:latin typeface="Times New Roman" panose="02020603050405020304" pitchFamily="18" charset="0"/>
                <a:cs typeface="Times New Roman" panose="02020603050405020304" pitchFamily="18" charset="0"/>
              </a:rPr>
              <a:t>e companies through a fund in exchange for equity</a:t>
            </a:r>
            <a:endParaRPr lang="en-US" sz="1800" i="1" kern="1200" dirty="0">
              <a:solidFill>
                <a:schemeClr val="tx1"/>
              </a:solidFill>
              <a:effectLst/>
              <a:latin typeface="Times New Roman" panose="02020603050405020304" pitchFamily="18" charset="0"/>
              <a:ea typeface="+mn-ea"/>
              <a:cs typeface="Times New Roman" panose="02020603050405020304" pitchFamily="18" charset="0"/>
            </a:endParaRPr>
          </a:p>
          <a:p>
            <a:pPr algn="ctr"/>
            <a:endParaRPr lang="en-US" sz="1800" b="0" dirty="0">
              <a:solidFill>
                <a:schemeClr val="tx1"/>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E9C46B22-5248-84A0-BDFE-E59BBDF64B6F}"/>
              </a:ext>
            </a:extLst>
          </p:cNvPr>
          <p:cNvCxnSpPr>
            <a:cxnSpLocks/>
          </p:cNvCxnSpPr>
          <p:nvPr/>
        </p:nvCxnSpPr>
        <p:spPr>
          <a:xfrm>
            <a:off x="939761" y="496251"/>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40C14E0-6F12-932F-533E-EFC7EE419304}"/>
              </a:ext>
            </a:extLst>
          </p:cNvPr>
          <p:cNvSpPr txBox="1"/>
          <p:nvPr/>
        </p:nvSpPr>
        <p:spPr>
          <a:xfrm>
            <a:off x="8958090" y="5916969"/>
            <a:ext cx="6733308" cy="261610"/>
          </a:xfrm>
          <a:prstGeom prst="rect">
            <a:avLst/>
          </a:prstGeom>
          <a:noFill/>
        </p:spPr>
        <p:txBody>
          <a:bodyPr wrap="square">
            <a:spAutoFit/>
          </a:bodyPr>
          <a:lstStyle/>
          <a:p>
            <a:r>
              <a:rPr lang="en-US" sz="1100" dirty="0">
                <a:effectLst/>
                <a:latin typeface="Times New Roman" panose="02020603050405020304" pitchFamily="18" charset="0"/>
                <a:ea typeface="Times New Roman" panose="02020603050405020304" pitchFamily="18" charset="0"/>
              </a:rPr>
              <a:t>Adapted from Cendrowski et al. (2012)</a:t>
            </a:r>
            <a:endParaRPr lang="en-US" sz="1100" dirty="0"/>
          </a:p>
        </p:txBody>
      </p:sp>
      <p:cxnSp>
        <p:nvCxnSpPr>
          <p:cNvPr id="30" name="Straight Connector 29">
            <a:extLst>
              <a:ext uri="{FF2B5EF4-FFF2-40B4-BE49-F238E27FC236}">
                <a16:creationId xmlns:a16="http://schemas.microsoft.com/office/drawing/2014/main" id="{C9C72BD5-FB47-A3C1-C22A-267293180D30}"/>
              </a:ext>
            </a:extLst>
          </p:cNvPr>
          <p:cNvCxnSpPr>
            <a:cxnSpLocks/>
          </p:cNvCxnSpPr>
          <p:nvPr/>
        </p:nvCxnSpPr>
        <p:spPr>
          <a:xfrm>
            <a:off x="842773" y="6231486"/>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19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Arrow Connector 111">
            <a:extLst>
              <a:ext uri="{FF2B5EF4-FFF2-40B4-BE49-F238E27FC236}">
                <a16:creationId xmlns:a16="http://schemas.microsoft.com/office/drawing/2014/main" id="{55E7869F-D8BD-F496-127B-F8C2A2CFF0A7}"/>
              </a:ext>
            </a:extLst>
          </p:cNvPr>
          <p:cNvCxnSpPr>
            <a:cxnSpLocks/>
          </p:cNvCxnSpPr>
          <p:nvPr/>
        </p:nvCxnSpPr>
        <p:spPr>
          <a:xfrm>
            <a:off x="5991641" y="3617984"/>
            <a:ext cx="0" cy="626187"/>
          </a:xfrm>
          <a:prstGeom prst="straightConnector1">
            <a:avLst/>
          </a:prstGeom>
          <a:ln>
            <a:solidFill>
              <a:schemeClr val="tx1"/>
            </a:solidFill>
            <a:tailEnd type="oval"/>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2C8F2256-9551-3B41-5734-49FEE28AD4FC}"/>
              </a:ext>
            </a:extLst>
          </p:cNvPr>
          <p:cNvSpPr txBox="1">
            <a:spLocks/>
          </p:cNvSpPr>
          <p:nvPr/>
        </p:nvSpPr>
        <p:spPr>
          <a:xfrm>
            <a:off x="-289367" y="8615"/>
            <a:ext cx="12192000" cy="94557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	Selected Cases of PE Promotion</a:t>
            </a:r>
            <a:endParaRPr lang="en-US" sz="1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65014"/>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4</a:t>
            </a:fld>
            <a:endParaRPr lang="en-US" sz="16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28EBE17-BCC2-FE1D-F054-3FA8FBC8C97C}"/>
              </a:ext>
            </a:extLst>
          </p:cNvPr>
          <p:cNvSpPr txBox="1">
            <a:spLocks/>
          </p:cNvSpPr>
          <p:nvPr/>
        </p:nvSpPr>
        <p:spPr>
          <a:xfrm>
            <a:off x="-102097" y="945422"/>
            <a:ext cx="12192000" cy="89277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4066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Motivation</a:t>
            </a:r>
          </a:p>
        </p:txBody>
      </p:sp>
      <p:sp>
        <p:nvSpPr>
          <p:cNvPr id="63" name="TextBox 62">
            <a:extLst>
              <a:ext uri="{FF2B5EF4-FFF2-40B4-BE49-F238E27FC236}">
                <a16:creationId xmlns:a16="http://schemas.microsoft.com/office/drawing/2014/main" id="{214AF43B-D033-E630-3312-B9ED2FF5217F}"/>
              </a:ext>
            </a:extLst>
          </p:cNvPr>
          <p:cNvSpPr txBox="1"/>
          <p:nvPr/>
        </p:nvSpPr>
        <p:spPr>
          <a:xfrm>
            <a:off x="2316059" y="3364847"/>
            <a:ext cx="204965" cy="409786"/>
          </a:xfrm>
          <a:prstGeom prst="rect">
            <a:avLst/>
          </a:prstGeom>
          <a:noFill/>
        </p:spPr>
        <p:txBody>
          <a:bodyPr wrap="square" rtlCol="0">
            <a:spAutoFit/>
          </a:bodyPr>
          <a:lstStyle/>
          <a:p>
            <a:endParaRPr lang="en-US" dirty="0"/>
          </a:p>
        </p:txBody>
      </p:sp>
      <p:cxnSp>
        <p:nvCxnSpPr>
          <p:cNvPr id="121" name="Straight Arrow Connector 120">
            <a:extLst>
              <a:ext uri="{FF2B5EF4-FFF2-40B4-BE49-F238E27FC236}">
                <a16:creationId xmlns:a16="http://schemas.microsoft.com/office/drawing/2014/main" id="{34DDF71C-2C04-5A28-C0D8-D060BE6DC9CE}"/>
              </a:ext>
            </a:extLst>
          </p:cNvPr>
          <p:cNvCxnSpPr>
            <a:cxnSpLocks/>
          </p:cNvCxnSpPr>
          <p:nvPr/>
        </p:nvCxnSpPr>
        <p:spPr>
          <a:xfrm flipV="1">
            <a:off x="8071145" y="2166147"/>
            <a:ext cx="0" cy="926926"/>
          </a:xfrm>
          <a:prstGeom prst="straightConnector1">
            <a:avLst/>
          </a:prstGeom>
          <a:ln>
            <a:solidFill>
              <a:schemeClr val="tx1"/>
            </a:solidFill>
            <a:tailEnd type="ova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F157C3C-7408-B0D3-0AEE-ED86EAB4EF56}"/>
              </a:ext>
            </a:extLst>
          </p:cNvPr>
          <p:cNvCxnSpPr>
            <a:cxnSpLocks/>
            <a:stCxn id="78" idx="6"/>
            <a:endCxn id="53" idx="6"/>
          </p:cNvCxnSpPr>
          <p:nvPr/>
        </p:nvCxnSpPr>
        <p:spPr>
          <a:xfrm flipH="1">
            <a:off x="1356208" y="3336824"/>
            <a:ext cx="8472032" cy="0"/>
          </a:xfrm>
          <a:prstGeom prst="line">
            <a:avLst/>
          </a:prstGeom>
          <a:ln w="165100">
            <a:solidFill>
              <a:schemeClr val="bg2"/>
            </a:solidFill>
          </a:ln>
        </p:spPr>
        <p:style>
          <a:lnRef idx="2">
            <a:schemeClr val="accent1"/>
          </a:lnRef>
          <a:fillRef idx="0">
            <a:schemeClr val="accent1"/>
          </a:fillRef>
          <a:effectRef idx="1">
            <a:schemeClr val="accent1"/>
          </a:effectRef>
          <a:fontRef idx="minor">
            <a:schemeClr val="tx1"/>
          </a:fontRef>
        </p:style>
      </p:cxnSp>
      <p:grpSp>
        <p:nvGrpSpPr>
          <p:cNvPr id="79" name="Group 78">
            <a:extLst>
              <a:ext uri="{FF2B5EF4-FFF2-40B4-BE49-F238E27FC236}">
                <a16:creationId xmlns:a16="http://schemas.microsoft.com/office/drawing/2014/main" id="{6CC5A4E4-3275-4A0A-DB5B-823C64D022EA}"/>
              </a:ext>
            </a:extLst>
          </p:cNvPr>
          <p:cNvGrpSpPr/>
          <p:nvPr/>
        </p:nvGrpSpPr>
        <p:grpSpPr>
          <a:xfrm>
            <a:off x="1356208" y="2951489"/>
            <a:ext cx="9270866" cy="770669"/>
            <a:chOff x="1791638" y="2743200"/>
            <a:chExt cx="9270866" cy="770669"/>
          </a:xfrm>
        </p:grpSpPr>
        <p:sp>
          <p:nvSpPr>
            <p:cNvPr id="53" name="Oval 52">
              <a:extLst>
                <a:ext uri="{FF2B5EF4-FFF2-40B4-BE49-F238E27FC236}">
                  <a16:creationId xmlns:a16="http://schemas.microsoft.com/office/drawing/2014/main" id="{1873E219-221E-A0FA-14D8-8CBAABD4D0B3}"/>
                </a:ext>
              </a:extLst>
            </p:cNvPr>
            <p:cNvSpPr/>
            <p:nvPr/>
          </p:nvSpPr>
          <p:spPr>
            <a:xfrm rot="10800000" flipV="1">
              <a:off x="1791638" y="2743201"/>
              <a:ext cx="798834" cy="770668"/>
            </a:xfrm>
            <a:prstGeom prst="ellipse">
              <a:avLst/>
            </a:prstGeom>
            <a:solidFill>
              <a:schemeClr val="bg2"/>
            </a:solid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1980</a:t>
              </a:r>
            </a:p>
          </p:txBody>
        </p:sp>
        <p:sp>
          <p:nvSpPr>
            <p:cNvPr id="75" name="Oval 74">
              <a:extLst>
                <a:ext uri="{FF2B5EF4-FFF2-40B4-BE49-F238E27FC236}">
                  <a16:creationId xmlns:a16="http://schemas.microsoft.com/office/drawing/2014/main" id="{F3C19873-42EE-6831-4D5E-1BA9E3B165DF}"/>
                </a:ext>
              </a:extLst>
            </p:cNvPr>
            <p:cNvSpPr/>
            <p:nvPr/>
          </p:nvSpPr>
          <p:spPr>
            <a:xfrm rot="10800000" flipV="1">
              <a:off x="3909647" y="2743200"/>
              <a:ext cx="798834" cy="770668"/>
            </a:xfrm>
            <a:prstGeom prst="ellipse">
              <a:avLst/>
            </a:prstGeom>
            <a:solidFill>
              <a:schemeClr val="bg2"/>
            </a:solid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1990</a:t>
              </a:r>
            </a:p>
          </p:txBody>
        </p:sp>
        <p:sp>
          <p:nvSpPr>
            <p:cNvPr id="76" name="Oval 75">
              <a:extLst>
                <a:ext uri="{FF2B5EF4-FFF2-40B4-BE49-F238E27FC236}">
                  <a16:creationId xmlns:a16="http://schemas.microsoft.com/office/drawing/2014/main" id="{026E2FAB-D22D-0142-DA38-B9BBCF86F027}"/>
                </a:ext>
              </a:extLst>
            </p:cNvPr>
            <p:cNvSpPr/>
            <p:nvPr/>
          </p:nvSpPr>
          <p:spPr>
            <a:xfrm rot="10800000" flipV="1">
              <a:off x="6027654" y="2743201"/>
              <a:ext cx="798834" cy="770668"/>
            </a:xfrm>
            <a:prstGeom prst="ellipse">
              <a:avLst/>
            </a:prstGeom>
            <a:solidFill>
              <a:schemeClr val="bg2"/>
            </a:solid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2000</a:t>
              </a:r>
            </a:p>
          </p:txBody>
        </p:sp>
        <p:sp>
          <p:nvSpPr>
            <p:cNvPr id="77" name="Oval 76">
              <a:extLst>
                <a:ext uri="{FF2B5EF4-FFF2-40B4-BE49-F238E27FC236}">
                  <a16:creationId xmlns:a16="http://schemas.microsoft.com/office/drawing/2014/main" id="{D7891D34-6B53-ADBE-5E60-3AA64D81C55D}"/>
                </a:ext>
              </a:extLst>
            </p:cNvPr>
            <p:cNvSpPr/>
            <p:nvPr/>
          </p:nvSpPr>
          <p:spPr>
            <a:xfrm rot="10800000" flipV="1">
              <a:off x="8145661" y="2743201"/>
              <a:ext cx="798834" cy="770668"/>
            </a:xfrm>
            <a:prstGeom prst="ellipse">
              <a:avLst/>
            </a:prstGeom>
            <a:solidFill>
              <a:schemeClr val="bg2"/>
            </a:solid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2010</a:t>
              </a:r>
            </a:p>
          </p:txBody>
        </p:sp>
        <p:sp>
          <p:nvSpPr>
            <p:cNvPr id="78" name="Oval 77">
              <a:extLst>
                <a:ext uri="{FF2B5EF4-FFF2-40B4-BE49-F238E27FC236}">
                  <a16:creationId xmlns:a16="http://schemas.microsoft.com/office/drawing/2014/main" id="{C263805D-3B76-668E-68DD-8B614E21F8DB}"/>
                </a:ext>
              </a:extLst>
            </p:cNvPr>
            <p:cNvSpPr/>
            <p:nvPr/>
          </p:nvSpPr>
          <p:spPr>
            <a:xfrm rot="10800000" flipV="1">
              <a:off x="10263670" y="2743201"/>
              <a:ext cx="798834" cy="770668"/>
            </a:xfrm>
            <a:prstGeom prst="ellipse">
              <a:avLst/>
            </a:prstGeom>
            <a:solidFill>
              <a:schemeClr val="bg2"/>
            </a:solidFill>
            <a:ln w="63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2020</a:t>
              </a:r>
            </a:p>
          </p:txBody>
        </p:sp>
      </p:grpSp>
      <p:sp>
        <p:nvSpPr>
          <p:cNvPr id="84" name="TextBox 83">
            <a:extLst>
              <a:ext uri="{FF2B5EF4-FFF2-40B4-BE49-F238E27FC236}">
                <a16:creationId xmlns:a16="http://schemas.microsoft.com/office/drawing/2014/main" id="{482B64A3-8CBA-4C2E-B2F3-E33A8E6EBB2B}"/>
              </a:ext>
            </a:extLst>
          </p:cNvPr>
          <p:cNvSpPr txBox="1"/>
          <p:nvPr/>
        </p:nvSpPr>
        <p:spPr>
          <a:xfrm>
            <a:off x="5084108" y="4255920"/>
            <a:ext cx="3542812" cy="815608"/>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PE co-investment facilities in Brazil, China, and India </a:t>
            </a:r>
          </a:p>
          <a:p>
            <a:r>
              <a:rPr lang="en-US" sz="1100" kern="0" dirty="0">
                <a:solidFill>
                  <a:srgbClr val="262626"/>
                </a:solidFill>
                <a:effectLst/>
                <a:latin typeface="Times New Roman" panose="02020603050405020304" pitchFamily="18" charset="0"/>
                <a:ea typeface="Times New Roman" panose="02020603050405020304" pitchFamily="18" charset="0"/>
              </a:rPr>
              <a:t>Lerner &amp; </a:t>
            </a:r>
            <a:r>
              <a:rPr lang="en-US" sz="1100" kern="0" dirty="0" err="1">
                <a:solidFill>
                  <a:srgbClr val="262626"/>
                </a:solidFill>
                <a:effectLst/>
                <a:latin typeface="Times New Roman" panose="02020603050405020304" pitchFamily="18" charset="0"/>
                <a:ea typeface="Times New Roman" panose="02020603050405020304" pitchFamily="18" charset="0"/>
              </a:rPr>
              <a:t>Schoar</a:t>
            </a:r>
            <a:r>
              <a:rPr lang="en-US" sz="1100" kern="0" dirty="0">
                <a:solidFill>
                  <a:srgbClr val="262626"/>
                </a:solidFill>
                <a:latin typeface="Times New Roman" panose="02020603050405020304" pitchFamily="18" charset="0"/>
                <a:ea typeface="Times New Roman" panose="02020603050405020304" pitchFamily="18" charset="0"/>
              </a:rPr>
              <a:t> (</a:t>
            </a:r>
            <a:r>
              <a:rPr lang="en-US" sz="1100" kern="0" dirty="0">
                <a:solidFill>
                  <a:srgbClr val="262626"/>
                </a:solidFill>
                <a:effectLst/>
                <a:latin typeface="Times New Roman" panose="02020603050405020304" pitchFamily="18" charset="0"/>
                <a:ea typeface="Times New Roman" panose="02020603050405020304" pitchFamily="18" charset="0"/>
              </a:rPr>
              <a:t>2004)</a:t>
            </a:r>
            <a:r>
              <a:rPr lang="en-US" sz="1100" kern="0" dirty="0">
                <a:effectLst/>
                <a:latin typeface="Times New Roman" panose="02020603050405020304" pitchFamily="18" charset="0"/>
                <a:ea typeface="Times New Roman" panose="02020603050405020304" pitchFamily="18" charset="0"/>
              </a:rPr>
              <a:t> </a:t>
            </a:r>
            <a:endParaRPr lang="en-US" sz="1100" dirty="0"/>
          </a:p>
        </p:txBody>
      </p:sp>
      <p:sp>
        <p:nvSpPr>
          <p:cNvPr id="86" name="TextBox 85">
            <a:extLst>
              <a:ext uri="{FF2B5EF4-FFF2-40B4-BE49-F238E27FC236}">
                <a16:creationId xmlns:a16="http://schemas.microsoft.com/office/drawing/2014/main" id="{61DB85F4-B015-D82E-B75D-F0878C69C885}"/>
              </a:ext>
            </a:extLst>
          </p:cNvPr>
          <p:cNvSpPr txBox="1"/>
          <p:nvPr/>
        </p:nvSpPr>
        <p:spPr>
          <a:xfrm>
            <a:off x="2014941" y="5170242"/>
            <a:ext cx="3737498" cy="984885"/>
          </a:xfrm>
          <a:prstGeom prst="rect">
            <a:avLst/>
          </a:prstGeom>
          <a:noFill/>
        </p:spPr>
        <p:txBody>
          <a:bodyPr wrap="square">
            <a:spAutoFit/>
          </a:bodyPr>
          <a:lstStyle/>
          <a:p>
            <a:r>
              <a:rPr lang="en-US" sz="1800" kern="0" dirty="0">
                <a:solidFill>
                  <a:srgbClr val="262626"/>
                </a:solidFill>
                <a:effectLst/>
                <a:latin typeface="Times New Roman" panose="02020603050405020304" pitchFamily="18" charset="0"/>
                <a:ea typeface="Times New Roman" panose="02020603050405020304" pitchFamily="18" charset="0"/>
              </a:rPr>
              <a:t>The IFC and EBRD allocate billions of dollars to PE funds. </a:t>
            </a:r>
          </a:p>
          <a:p>
            <a:r>
              <a:rPr lang="en-US" sz="1100" kern="0" dirty="0">
                <a:solidFill>
                  <a:srgbClr val="262626"/>
                </a:solidFill>
                <a:effectLst/>
                <a:latin typeface="Times New Roman" panose="02020603050405020304" pitchFamily="18" charset="0"/>
                <a:ea typeface="Times New Roman" panose="02020603050405020304" pitchFamily="18" charset="0"/>
              </a:rPr>
              <a:t>International Finance Corporation (IFC) and European Bank for Reconstruction and Development (EBRD). Brenner</a:t>
            </a:r>
            <a:r>
              <a:rPr lang="en-US" sz="1100" kern="0" dirty="0">
                <a:solidFill>
                  <a:srgbClr val="262626"/>
                </a:solidFill>
                <a:latin typeface="Times New Roman" panose="02020603050405020304" pitchFamily="18" charset="0"/>
                <a:ea typeface="Times New Roman" panose="02020603050405020304" pitchFamily="18" charset="0"/>
              </a:rPr>
              <a:t> (</a:t>
            </a:r>
            <a:r>
              <a:rPr lang="en-US" sz="1100" kern="0" dirty="0">
                <a:solidFill>
                  <a:srgbClr val="262626"/>
                </a:solidFill>
                <a:effectLst/>
                <a:latin typeface="Times New Roman" panose="02020603050405020304" pitchFamily="18" charset="0"/>
                <a:ea typeface="Times New Roman" panose="02020603050405020304" pitchFamily="18" charset="0"/>
              </a:rPr>
              <a:t>1999) </a:t>
            </a:r>
            <a:endParaRPr lang="en-US" sz="1100" dirty="0"/>
          </a:p>
        </p:txBody>
      </p:sp>
      <p:sp>
        <p:nvSpPr>
          <p:cNvPr id="88" name="TextBox 87">
            <a:extLst>
              <a:ext uri="{FF2B5EF4-FFF2-40B4-BE49-F238E27FC236}">
                <a16:creationId xmlns:a16="http://schemas.microsoft.com/office/drawing/2014/main" id="{2CED4E79-5735-A1F7-A725-8BECFF043D64}"/>
              </a:ext>
            </a:extLst>
          </p:cNvPr>
          <p:cNvSpPr txBox="1"/>
          <p:nvPr/>
        </p:nvSpPr>
        <p:spPr>
          <a:xfrm>
            <a:off x="7627729" y="1216179"/>
            <a:ext cx="3861145" cy="707886"/>
          </a:xfrm>
          <a:prstGeom prst="rect">
            <a:avLst/>
          </a:prstGeom>
          <a:noFill/>
        </p:spPr>
        <p:txBody>
          <a:bodyPr wrap="square">
            <a:spAutoFit/>
          </a:bodyPr>
          <a:lstStyle/>
          <a:p>
            <a:r>
              <a:rPr lang="en-US" kern="0" dirty="0">
                <a:latin typeface="Times New Roman" panose="02020603050405020304" pitchFamily="18" charset="0"/>
                <a:ea typeface="Times New Roman" panose="02020603050405020304" pitchFamily="18" charset="0"/>
              </a:rPr>
              <a:t>P</a:t>
            </a:r>
            <a:r>
              <a:rPr lang="en-US" sz="1800" kern="0" dirty="0">
                <a:effectLst/>
                <a:latin typeface="Times New Roman" panose="02020603050405020304" pitchFamily="18" charset="0"/>
                <a:ea typeface="Times New Roman" panose="02020603050405020304" pitchFamily="18" charset="0"/>
              </a:rPr>
              <a:t>rivate trading in the NEEQ in China</a:t>
            </a:r>
          </a:p>
          <a:p>
            <a:r>
              <a:rPr lang="en-US" sz="1100" kern="0" dirty="0">
                <a:effectLst/>
                <a:latin typeface="Times New Roman" panose="02020603050405020304" pitchFamily="18" charset="0"/>
                <a:ea typeface="Times New Roman" panose="02020603050405020304" pitchFamily="18" charset="0"/>
              </a:rPr>
              <a:t>National Equities Exchange and Quotations (NEEQ) </a:t>
            </a:r>
          </a:p>
          <a:p>
            <a:r>
              <a:rPr lang="en-US" sz="1100" kern="0" dirty="0">
                <a:effectLst/>
                <a:latin typeface="Times New Roman" panose="02020603050405020304" pitchFamily="18" charset="0"/>
                <a:ea typeface="Times New Roman" panose="02020603050405020304" pitchFamily="18" charset="0"/>
              </a:rPr>
              <a:t>Li, Meng, and Wei</a:t>
            </a:r>
            <a:r>
              <a:rPr lang="en-US" sz="1100" kern="0" dirty="0">
                <a:latin typeface="Times New Roman" panose="02020603050405020304" pitchFamily="18" charset="0"/>
                <a:ea typeface="Times New Roman" panose="02020603050405020304" pitchFamily="18" charset="0"/>
              </a:rPr>
              <a:t> (</a:t>
            </a:r>
            <a:r>
              <a:rPr lang="en-US" sz="1100" kern="0" dirty="0">
                <a:effectLst/>
                <a:latin typeface="Times New Roman" panose="02020603050405020304" pitchFamily="18" charset="0"/>
                <a:ea typeface="Times New Roman" panose="02020603050405020304" pitchFamily="18" charset="0"/>
              </a:rPr>
              <a:t>2015)</a:t>
            </a:r>
            <a:endParaRPr lang="en-US" sz="1100" dirty="0"/>
          </a:p>
        </p:txBody>
      </p:sp>
      <p:sp>
        <p:nvSpPr>
          <p:cNvPr id="90" name="TextBox 89">
            <a:extLst>
              <a:ext uri="{FF2B5EF4-FFF2-40B4-BE49-F238E27FC236}">
                <a16:creationId xmlns:a16="http://schemas.microsoft.com/office/drawing/2014/main" id="{0554F05F-63DC-C29F-8833-8B587EAE9D43}"/>
              </a:ext>
            </a:extLst>
          </p:cNvPr>
          <p:cNvSpPr txBox="1"/>
          <p:nvPr/>
        </p:nvSpPr>
        <p:spPr>
          <a:xfrm>
            <a:off x="723672" y="1067256"/>
            <a:ext cx="3594704" cy="538609"/>
          </a:xfrm>
          <a:prstGeom prst="rect">
            <a:avLst/>
          </a:prstGeom>
          <a:noFill/>
        </p:spPr>
        <p:txBody>
          <a:bodyPr wrap="square">
            <a:spAutoFit/>
          </a:bodyPr>
          <a:lstStyle/>
          <a:p>
            <a:pPr marL="0" indent="9525">
              <a:lnSpc>
                <a:spcPct val="100000"/>
              </a:lnSpc>
              <a:tabLst/>
            </a:pPr>
            <a:r>
              <a:rPr lang="en-US" dirty="0">
                <a:solidFill>
                  <a:schemeClr val="dk1"/>
                </a:solidFill>
                <a:latin typeface="Times New Roman" panose="02020603050405020304" pitchFamily="18" charset="0"/>
                <a:ea typeface="+mn-ea"/>
                <a:cs typeface="Times New Roman" panose="02020603050405020304" pitchFamily="18" charset="0"/>
              </a:rPr>
              <a:t>Emergence of PE</a:t>
            </a:r>
          </a:p>
          <a:p>
            <a:pPr marL="0" indent="9525">
              <a:lnSpc>
                <a:spcPct val="100000"/>
              </a:lnSpc>
              <a:tabLst/>
            </a:pPr>
            <a:r>
              <a:rPr lang="en-US" sz="1100" kern="1200" dirty="0">
                <a:solidFill>
                  <a:schemeClr val="dk1"/>
                </a:solidFill>
                <a:effectLst/>
                <a:latin typeface="Times New Roman" panose="02020603050405020304" pitchFamily="18" charset="0"/>
                <a:ea typeface="+mn-ea"/>
                <a:cs typeface="Times New Roman" panose="02020603050405020304" pitchFamily="18" charset="0"/>
              </a:rPr>
              <a:t>Jensen (1986) and Applebaum &amp; Blatt (2019)</a:t>
            </a:r>
            <a:endParaRPr lang="en-US" sz="1100" kern="1200" dirty="0">
              <a:solidFill>
                <a:schemeClr val="dk1"/>
              </a:solidFill>
              <a:effectLst/>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A3FE7940-E44D-5887-B33B-175A92494595}"/>
              </a:ext>
            </a:extLst>
          </p:cNvPr>
          <p:cNvSpPr txBox="1"/>
          <p:nvPr/>
        </p:nvSpPr>
        <p:spPr>
          <a:xfrm>
            <a:off x="3507803" y="1728493"/>
            <a:ext cx="3682008" cy="538609"/>
          </a:xfrm>
          <a:prstGeom prst="rect">
            <a:avLst/>
          </a:prstGeom>
          <a:noFill/>
        </p:spPr>
        <p:txBody>
          <a:bodyPr wrap="square">
            <a:spAutoFit/>
          </a:bodyPr>
          <a:lstStyle/>
          <a:p>
            <a:pPr indent="9525"/>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Development institutions promote PE</a:t>
            </a:r>
          </a:p>
          <a:p>
            <a:pPr indent="9525"/>
            <a:r>
              <a:rPr lang="en-AR" sz="11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Lerner </a:t>
            </a:r>
            <a:r>
              <a:rPr lang="en-US" sz="11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&amp;</a:t>
            </a:r>
            <a:r>
              <a:rPr lang="en-AR" sz="11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Schoar</a:t>
            </a:r>
            <a:r>
              <a:rPr lang="en-AR" sz="1100" kern="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rPr>
              <a:t> (</a:t>
            </a:r>
            <a:r>
              <a:rPr lang="en-AR" sz="11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2004), Brenner</a:t>
            </a:r>
            <a:r>
              <a:rPr lang="en-AR" sz="1100" kern="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rPr>
              <a:t> (</a:t>
            </a:r>
            <a:r>
              <a:rPr lang="en-AR" sz="11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1999)</a:t>
            </a:r>
            <a:r>
              <a:rPr lang="en-US" sz="1100" kern="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94" name="TextBox 93">
            <a:extLst>
              <a:ext uri="{FF2B5EF4-FFF2-40B4-BE49-F238E27FC236}">
                <a16:creationId xmlns:a16="http://schemas.microsoft.com/office/drawing/2014/main" id="{F3B2CA2F-0BD5-AE3E-10E2-4C24FB6F8AE9}"/>
              </a:ext>
            </a:extLst>
          </p:cNvPr>
          <p:cNvSpPr txBox="1"/>
          <p:nvPr/>
        </p:nvSpPr>
        <p:spPr>
          <a:xfrm>
            <a:off x="8448556" y="5154900"/>
            <a:ext cx="3542811" cy="815608"/>
          </a:xfrm>
          <a:prstGeom prst="rect">
            <a:avLst/>
          </a:prstGeom>
          <a:noFill/>
        </p:spPr>
        <p:txBody>
          <a:bodyPr wrap="square">
            <a:spAutoFit/>
          </a:bodyPr>
          <a:lstStyle/>
          <a:p>
            <a:pPr indent="9525"/>
            <a:r>
              <a:rPr lang="en-US" sz="1800" kern="0" dirty="0">
                <a:solidFill>
                  <a:srgbClr val="262626"/>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 </a:t>
            </a:r>
            <a:r>
              <a:rPr lang="en-AR"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EIB </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commits over USD 1.6 billion </a:t>
            </a:r>
            <a:r>
              <a:rPr lang="en-AR"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 </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 </a:t>
            </a:r>
            <a:r>
              <a:rPr lang="en-AR"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 </a:t>
            </a:r>
            <a:r>
              <a:rPr lang="en-US" sz="18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Sub-Saharan Africa </a:t>
            </a:r>
          </a:p>
          <a:p>
            <a:pPr indent="9525"/>
            <a:r>
              <a:rPr lang="en-AR" sz="11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European Investment Bank (EIB)</a:t>
            </a:r>
            <a:r>
              <a:rPr lang="en-US" sz="1100" kern="0" dirty="0">
                <a:solidFill>
                  <a:srgbClr val="262626"/>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(EIB, 2023)</a:t>
            </a:r>
          </a:p>
        </p:txBody>
      </p:sp>
      <p:cxnSp>
        <p:nvCxnSpPr>
          <p:cNvPr id="96" name="Straight Arrow Connector 95">
            <a:extLst>
              <a:ext uri="{FF2B5EF4-FFF2-40B4-BE49-F238E27FC236}">
                <a16:creationId xmlns:a16="http://schemas.microsoft.com/office/drawing/2014/main" id="{CD062E11-E69D-C333-CF43-63A36A572608}"/>
              </a:ext>
            </a:extLst>
          </p:cNvPr>
          <p:cNvCxnSpPr>
            <a:cxnSpLocks/>
          </p:cNvCxnSpPr>
          <p:nvPr/>
        </p:nvCxnSpPr>
        <p:spPr>
          <a:xfrm flipV="1">
            <a:off x="1734527" y="1728493"/>
            <a:ext cx="21098" cy="1222996"/>
          </a:xfrm>
          <a:prstGeom prst="straightConnector1">
            <a:avLst/>
          </a:prstGeom>
          <a:ln>
            <a:solidFill>
              <a:schemeClr val="tx1"/>
            </a:solidFill>
            <a:tailEnd type="oval"/>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A8B786BE-B248-4C36-755B-113E0084B30C}"/>
              </a:ext>
            </a:extLst>
          </p:cNvPr>
          <p:cNvCxnSpPr>
            <a:cxnSpLocks/>
          </p:cNvCxnSpPr>
          <p:nvPr/>
        </p:nvCxnSpPr>
        <p:spPr>
          <a:xfrm>
            <a:off x="3873634" y="3716144"/>
            <a:ext cx="0" cy="1265233"/>
          </a:xfrm>
          <a:prstGeom prst="straightConnector1">
            <a:avLst/>
          </a:prstGeom>
          <a:ln>
            <a:solidFill>
              <a:schemeClr val="tx1"/>
            </a:solidFill>
            <a:tailEnd type="oval"/>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0582B38-6D90-CEDB-AD36-825E088F9AB5}"/>
              </a:ext>
            </a:extLst>
          </p:cNvPr>
          <p:cNvCxnSpPr>
            <a:cxnSpLocks/>
          </p:cNvCxnSpPr>
          <p:nvPr/>
        </p:nvCxnSpPr>
        <p:spPr>
          <a:xfrm flipV="1">
            <a:off x="4600143" y="2467787"/>
            <a:ext cx="0" cy="713984"/>
          </a:xfrm>
          <a:prstGeom prst="straightConnector1">
            <a:avLst/>
          </a:prstGeom>
          <a:ln>
            <a:solidFill>
              <a:schemeClr val="tx1"/>
            </a:solidFill>
            <a:tailEnd type="oval"/>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6D420613-5B35-7143-27BC-DBB587BA9E3F}"/>
              </a:ext>
            </a:extLst>
          </p:cNvPr>
          <p:cNvCxnSpPr>
            <a:cxnSpLocks/>
            <a:stCxn id="78" idx="4"/>
          </p:cNvCxnSpPr>
          <p:nvPr/>
        </p:nvCxnSpPr>
        <p:spPr>
          <a:xfrm>
            <a:off x="10227657" y="3722158"/>
            <a:ext cx="0" cy="1329125"/>
          </a:xfrm>
          <a:prstGeom prst="straightConnector1">
            <a:avLst/>
          </a:prstGeom>
          <a:ln>
            <a:solidFill>
              <a:schemeClr val="tx1"/>
            </a:solidFill>
            <a:tailEnd type="ova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40A6954B-5E76-FF85-DBB7-EF83B3A65F55}"/>
              </a:ext>
            </a:extLst>
          </p:cNvPr>
          <p:cNvCxnSpPr>
            <a:cxnSpLocks/>
          </p:cNvCxnSpPr>
          <p:nvPr/>
        </p:nvCxnSpPr>
        <p:spPr>
          <a:xfrm>
            <a:off x="703117" y="780524"/>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19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973376-4242-FA67-3E65-9433CA4B0F41}"/>
              </a:ext>
            </a:extLst>
          </p:cNvPr>
          <p:cNvSpPr txBox="1">
            <a:spLocks/>
          </p:cNvSpPr>
          <p:nvPr/>
        </p:nvSpPr>
        <p:spPr>
          <a:xfrm>
            <a:off x="0" y="6413058"/>
            <a:ext cx="12192000" cy="444941"/>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ECE053-38FD-FCD0-B039-A242739861A8}"/>
              </a:ext>
            </a:extLst>
          </p:cNvPr>
          <p:cNvSpPr>
            <a:spLocks noGrp="1"/>
          </p:cNvSpPr>
          <p:nvPr>
            <p:ph idx="1"/>
          </p:nvPr>
        </p:nvSpPr>
        <p:spPr>
          <a:xfrm>
            <a:off x="3948540" y="1278038"/>
            <a:ext cx="7121236" cy="1241076"/>
          </a:xfrm>
          <a:ln>
            <a:solidFill>
              <a:schemeClr val="tx1"/>
            </a:solidFill>
          </a:ln>
        </p:spPr>
        <p:txBody>
          <a:bodyPr>
            <a:noAutofit/>
          </a:bodyPr>
          <a:lstStyle/>
          <a:p>
            <a:pPr marL="0" indent="0">
              <a:lnSpc>
                <a:spcPct val="150000"/>
              </a:lnSpc>
              <a:buNone/>
            </a:pPr>
            <a:r>
              <a:rPr lang="en-AR" sz="1800" dirty="0">
                <a:solidFill>
                  <a:srgbClr val="262626"/>
                </a:solidFill>
                <a:effectLst/>
                <a:latin typeface="Times New Roman" panose="02020603050405020304" pitchFamily="18" charset="0"/>
                <a:ea typeface="Times New Roman" panose="02020603050405020304" pitchFamily="18" charset="0"/>
              </a:rPr>
              <a:t>“</a:t>
            </a:r>
            <a:r>
              <a:rPr lang="en-US" sz="1800" dirty="0">
                <a:solidFill>
                  <a:srgbClr val="262626"/>
                </a:solidFill>
                <a:effectLst/>
                <a:latin typeface="Times New Roman" panose="02020603050405020304" pitchFamily="18" charset="0"/>
                <a:ea typeface="Times New Roman" panose="02020603050405020304" pitchFamily="18" charset="0"/>
              </a:rPr>
              <a:t>PE firms </a:t>
            </a:r>
            <a:r>
              <a:rPr lang="en-AR" sz="1800" dirty="0">
                <a:solidFill>
                  <a:srgbClr val="262626"/>
                </a:solidFill>
                <a:effectLst/>
                <a:latin typeface="Times New Roman" panose="02020603050405020304" pitchFamily="18" charset="0"/>
                <a:ea typeface="Times New Roman" panose="02020603050405020304" pitchFamily="18" charset="0"/>
              </a:rPr>
              <a:t>can leave the company saddled with debt and interest payments, its </a:t>
            </a:r>
            <a:r>
              <a:rPr lang="en-AR" sz="1800" b="1" dirty="0">
                <a:solidFill>
                  <a:srgbClr val="262626"/>
                </a:solidFill>
                <a:effectLst/>
                <a:latin typeface="Times New Roman" panose="02020603050405020304" pitchFamily="18" charset="0"/>
                <a:ea typeface="Times New Roman" panose="02020603050405020304" pitchFamily="18" charset="0"/>
              </a:rPr>
              <a:t>workers are laid off</a:t>
            </a:r>
            <a:r>
              <a:rPr lang="en-AR" sz="1800" dirty="0">
                <a:solidFill>
                  <a:srgbClr val="262626"/>
                </a:solidFill>
                <a:effectLst/>
                <a:latin typeface="Times New Roman" panose="02020603050405020304" pitchFamily="18" charset="0"/>
                <a:ea typeface="Times New Roman" panose="02020603050405020304" pitchFamily="18" charset="0"/>
              </a:rPr>
              <a:t>, and its assets are sold." </a:t>
            </a:r>
            <a:endParaRPr lang="en-AR" sz="1800" dirty="0">
              <a:solidFill>
                <a:srgbClr val="262626"/>
              </a:solidFill>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711921" y="6413059"/>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5</a:t>
            </a:fld>
            <a:endParaRPr lang="en-US" sz="1600" dirty="0">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id="{52A5B5D5-F5C3-650B-B90D-74D926744D40}"/>
              </a:ext>
            </a:extLst>
          </p:cNvPr>
          <p:cNvSpPr txBox="1">
            <a:spLocks/>
          </p:cNvSpPr>
          <p:nvPr/>
        </p:nvSpPr>
        <p:spPr>
          <a:xfrm>
            <a:off x="-774560" y="6430276"/>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Relevance</a:t>
            </a:r>
          </a:p>
        </p:txBody>
      </p:sp>
      <p:cxnSp>
        <p:nvCxnSpPr>
          <p:cNvPr id="2" name="Straight Connector 1">
            <a:extLst>
              <a:ext uri="{FF2B5EF4-FFF2-40B4-BE49-F238E27FC236}">
                <a16:creationId xmlns:a16="http://schemas.microsoft.com/office/drawing/2014/main" id="{A66D619B-B75F-2E25-2CC9-EDB080C80605}"/>
              </a:ext>
            </a:extLst>
          </p:cNvPr>
          <p:cNvCxnSpPr>
            <a:cxnSpLocks/>
          </p:cNvCxnSpPr>
          <p:nvPr/>
        </p:nvCxnSpPr>
        <p:spPr>
          <a:xfrm>
            <a:off x="748551" y="976210"/>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115C574-A3CD-4D70-9AED-1E47B9206823}"/>
              </a:ext>
            </a:extLst>
          </p:cNvPr>
          <p:cNvSpPr txBox="1"/>
          <p:nvPr/>
        </p:nvSpPr>
        <p:spPr>
          <a:xfrm>
            <a:off x="748552" y="340196"/>
            <a:ext cx="9525000" cy="458074"/>
          </a:xfrm>
          <a:prstGeom prst="rect">
            <a:avLst/>
          </a:prstGeom>
          <a:noFill/>
        </p:spPr>
        <p:txBody>
          <a:bodyPr wrap="square">
            <a:spAutoFit/>
          </a:bodyPr>
          <a:lstStyle/>
          <a:p>
            <a:pPr indent="0">
              <a:lnSpc>
                <a:spcPct val="150000"/>
              </a:lnSpc>
              <a:buNone/>
            </a:pPr>
            <a:r>
              <a:rPr lang="en-US" sz="1800" dirty="0">
                <a:latin typeface="Times New Roman" panose="02020603050405020304" pitchFamily="18" charset="0"/>
                <a:cs typeface="Times New Roman" panose="02020603050405020304" pitchFamily="18" charset="0"/>
              </a:rPr>
              <a:t>The Political Controversy Over Private Equity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826018-6455-EFAA-572D-9DAFBBAEE474}"/>
              </a:ext>
            </a:extLst>
          </p:cNvPr>
          <p:cNvSpPr txBox="1"/>
          <p:nvPr/>
        </p:nvSpPr>
        <p:spPr>
          <a:xfrm>
            <a:off x="969824" y="2914117"/>
            <a:ext cx="6844144" cy="1278905"/>
          </a:xfrm>
          <a:prstGeom prst="rect">
            <a:avLst/>
          </a:prstGeom>
          <a:noFill/>
          <a:ln>
            <a:solidFill>
              <a:schemeClr val="tx1"/>
            </a:solidFill>
          </a:ln>
        </p:spPr>
        <p:txBody>
          <a:bodyPr wrap="square">
            <a:spAutoFit/>
          </a:bodyPr>
          <a:lstStyle/>
          <a:p>
            <a:pPr>
              <a:lnSpc>
                <a:spcPct val="150000"/>
              </a:lnSpc>
            </a:pPr>
            <a:r>
              <a:rPr lang="en-AR" sz="1800" dirty="0">
                <a:solidFill>
                  <a:srgbClr val="262626"/>
                </a:solidFill>
                <a:effectLst/>
                <a:latin typeface="Times New Roman" panose="02020603050405020304" pitchFamily="18" charset="0"/>
                <a:ea typeface="Times New Roman" panose="02020603050405020304" pitchFamily="18" charset="0"/>
              </a:rPr>
              <a:t>"Typically, it's easier to </a:t>
            </a:r>
            <a:r>
              <a:rPr lang="en-AR" sz="1800" b="1" dirty="0">
                <a:solidFill>
                  <a:srgbClr val="262626"/>
                </a:solidFill>
                <a:effectLst/>
                <a:latin typeface="Times New Roman" panose="02020603050405020304" pitchFamily="18" charset="0"/>
                <a:ea typeface="Times New Roman" panose="02020603050405020304" pitchFamily="18" charset="0"/>
              </a:rPr>
              <a:t>decrease costs quickly by cutting heads</a:t>
            </a:r>
            <a:r>
              <a:rPr lang="en-AR" sz="1800" dirty="0">
                <a:solidFill>
                  <a:srgbClr val="262626"/>
                </a:solidFill>
                <a:effectLst/>
                <a:latin typeface="Times New Roman" panose="02020603050405020304" pitchFamily="18" charset="0"/>
                <a:ea typeface="Times New Roman" panose="02020603050405020304" pitchFamily="18" charset="0"/>
              </a:rPr>
              <a:t>, which is why buyouts have typically been accompanied by layoffs."</a:t>
            </a:r>
            <a:r>
              <a:rPr lang="en-US" sz="1800" dirty="0">
                <a:solidFill>
                  <a:srgbClr val="262626"/>
                </a:solidFill>
                <a:effectLst/>
                <a:latin typeface="Times New Roman" panose="02020603050405020304" pitchFamily="18" charset="0"/>
                <a:ea typeface="Times New Roman" panose="02020603050405020304" pitchFamily="18" charset="0"/>
              </a:rPr>
              <a:t> 	</a:t>
            </a:r>
          </a:p>
        </p:txBody>
      </p:sp>
      <p:sp>
        <p:nvSpPr>
          <p:cNvPr id="11" name="TextBox 10">
            <a:extLst>
              <a:ext uri="{FF2B5EF4-FFF2-40B4-BE49-F238E27FC236}">
                <a16:creationId xmlns:a16="http://schemas.microsoft.com/office/drawing/2014/main" id="{39E4E47D-D6DE-83D9-BFA1-5A0CE1EEEA40}"/>
              </a:ext>
            </a:extLst>
          </p:cNvPr>
          <p:cNvSpPr txBox="1"/>
          <p:nvPr/>
        </p:nvSpPr>
        <p:spPr>
          <a:xfrm>
            <a:off x="4585850" y="4849064"/>
            <a:ext cx="6483926" cy="1057022"/>
          </a:xfrm>
          <a:prstGeom prst="rect">
            <a:avLst/>
          </a:prstGeom>
          <a:noFill/>
          <a:ln>
            <a:solidFill>
              <a:schemeClr val="tx1"/>
            </a:solidFill>
          </a:ln>
        </p:spPr>
        <p:txBody>
          <a:bodyPr wrap="square">
            <a:spAutoFit/>
          </a:bodyPr>
          <a:lstStyle/>
          <a:p>
            <a:pPr>
              <a:lnSpc>
                <a:spcPct val="150000"/>
              </a:lnSpc>
            </a:pPr>
            <a:r>
              <a:rPr lang="en-AR" sz="1800" dirty="0">
                <a:solidFill>
                  <a:srgbClr val="262626"/>
                </a:solidFill>
                <a:latin typeface="Times New Roman" panose="02020603050405020304" pitchFamily="18" charset="0"/>
                <a:ea typeface="Times New Roman" panose="02020603050405020304" pitchFamily="18" charset="0"/>
              </a:rPr>
              <a:t> </a:t>
            </a:r>
            <a:r>
              <a:rPr lang="en-US" sz="1800" kern="0" dirty="0">
                <a:solidFill>
                  <a:srgbClr val="222222"/>
                </a:solidFill>
                <a:effectLst/>
                <a:highlight>
                  <a:srgbClr val="FFFFFF"/>
                </a:highlight>
                <a:latin typeface="Times New Roman" panose="02020603050405020304" pitchFamily="18" charset="0"/>
                <a:ea typeface="Times New Roman" panose="02020603050405020304" pitchFamily="18" charset="0"/>
              </a:rPr>
              <a:t>US Senator Elizabeth Warren accused PE firms of </a:t>
            </a:r>
            <a:r>
              <a:rPr lang="en-US" sz="1800" b="1" kern="0" dirty="0">
                <a:effectLst/>
                <a:latin typeface="Times New Roman" panose="02020603050405020304" pitchFamily="18" charset="0"/>
                <a:ea typeface="Times New Roman" panose="02020603050405020304" pitchFamily="18" charset="0"/>
              </a:rPr>
              <a:t>"looting companies" </a:t>
            </a:r>
            <a:r>
              <a:rPr lang="en-US" sz="1800" kern="0" dirty="0">
                <a:effectLst/>
                <a:latin typeface="Times New Roman" panose="02020603050405020304" pitchFamily="18" charset="0"/>
                <a:ea typeface="Times New Roman" panose="02020603050405020304" pitchFamily="18" charset="0"/>
              </a:rPr>
              <a:t>and </a:t>
            </a:r>
            <a:r>
              <a:rPr lang="en-US" sz="1800" b="1" kern="0" dirty="0">
                <a:effectLst/>
                <a:latin typeface="Times New Roman" panose="02020603050405020304" pitchFamily="18" charset="0"/>
                <a:ea typeface="Times New Roman" panose="02020603050405020304" pitchFamily="18" charset="0"/>
              </a:rPr>
              <a:t>"toppling markets.” </a:t>
            </a:r>
          </a:p>
        </p:txBody>
      </p:sp>
      <p:sp>
        <p:nvSpPr>
          <p:cNvPr id="13" name="TextBox 12">
            <a:extLst>
              <a:ext uri="{FF2B5EF4-FFF2-40B4-BE49-F238E27FC236}">
                <a16:creationId xmlns:a16="http://schemas.microsoft.com/office/drawing/2014/main" id="{063D974B-5B58-3CEC-6DF2-4C1FEB28BCB2}"/>
              </a:ext>
            </a:extLst>
          </p:cNvPr>
          <p:cNvSpPr txBox="1"/>
          <p:nvPr/>
        </p:nvSpPr>
        <p:spPr>
          <a:xfrm>
            <a:off x="3325094" y="4212000"/>
            <a:ext cx="6844144" cy="315792"/>
          </a:xfrm>
          <a:prstGeom prst="rect">
            <a:avLst/>
          </a:prstGeom>
          <a:noFill/>
        </p:spPr>
        <p:txBody>
          <a:bodyPr wrap="square">
            <a:spAutoFit/>
          </a:bodyPr>
          <a:lstStyle/>
          <a:p>
            <a:pPr>
              <a:lnSpc>
                <a:spcPct val="150000"/>
              </a:lnSpc>
            </a:pPr>
            <a:r>
              <a:rPr lang="en-US" sz="1100" dirty="0">
                <a:solidFill>
                  <a:srgbClr val="262626"/>
                </a:solidFill>
                <a:effectLst/>
                <a:latin typeface="Times New Roman" panose="02020603050405020304" pitchFamily="18" charset="0"/>
                <a:ea typeface="Times New Roman" panose="02020603050405020304" pitchFamily="18" charset="0"/>
              </a:rPr>
              <a:t>	</a:t>
            </a:r>
            <a:r>
              <a:rPr lang="en-AR" sz="1100" dirty="0">
                <a:solidFill>
                  <a:srgbClr val="262626"/>
                </a:solidFill>
                <a:effectLst/>
                <a:latin typeface="Times New Roman" panose="02020603050405020304" pitchFamily="18" charset="0"/>
                <a:ea typeface="Times New Roman" panose="02020603050405020304" pitchFamily="18" charset="0"/>
              </a:rPr>
              <a:t>John Adler (2007), Service Employees International Union</a:t>
            </a:r>
          </a:p>
        </p:txBody>
      </p:sp>
      <p:sp>
        <p:nvSpPr>
          <p:cNvPr id="15" name="TextBox 14">
            <a:extLst>
              <a:ext uri="{FF2B5EF4-FFF2-40B4-BE49-F238E27FC236}">
                <a16:creationId xmlns:a16="http://schemas.microsoft.com/office/drawing/2014/main" id="{739C1CC8-039F-D943-B381-C162EF5D5DEB}"/>
              </a:ext>
            </a:extLst>
          </p:cNvPr>
          <p:cNvSpPr txBox="1"/>
          <p:nvPr/>
        </p:nvSpPr>
        <p:spPr>
          <a:xfrm>
            <a:off x="5289845" y="5856078"/>
            <a:ext cx="6483926" cy="315856"/>
          </a:xfrm>
          <a:prstGeom prst="rect">
            <a:avLst/>
          </a:prstGeom>
          <a:noFill/>
        </p:spPr>
        <p:txBody>
          <a:bodyPr wrap="square">
            <a:spAutoFit/>
          </a:bodyPr>
          <a:lstStyle/>
          <a:p>
            <a:pPr>
              <a:lnSpc>
                <a:spcPct val="150000"/>
              </a:lnSpc>
            </a:pPr>
            <a:r>
              <a:rPr lang="en-US" sz="1100" b="1" kern="0" dirty="0">
                <a:latin typeface="Times New Roman" panose="02020603050405020304" pitchFamily="18" charset="0"/>
                <a:ea typeface="Times New Roman" panose="02020603050405020304" pitchFamily="18" charset="0"/>
              </a:rPr>
              <a:t>					</a:t>
            </a:r>
            <a:r>
              <a:rPr lang="en-US" sz="1100" kern="0" dirty="0">
                <a:effectLst/>
                <a:latin typeface="Times New Roman" panose="02020603050405020304" pitchFamily="18" charset="0"/>
                <a:ea typeface="Times New Roman" panose="02020603050405020304" pitchFamily="18" charset="0"/>
              </a:rPr>
              <a:t>Jamerson (2019)</a:t>
            </a:r>
            <a:endParaRPr lang="en-US" sz="1100" dirty="0">
              <a:solidFill>
                <a:srgbClr val="262626"/>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108C2C25-8F6D-18A3-3092-1FD0E1F9CE18}"/>
              </a:ext>
            </a:extLst>
          </p:cNvPr>
          <p:cNvSpPr txBox="1"/>
          <p:nvPr/>
        </p:nvSpPr>
        <p:spPr>
          <a:xfrm>
            <a:off x="6192976" y="2508309"/>
            <a:ext cx="6483926" cy="315792"/>
          </a:xfrm>
          <a:prstGeom prst="rect">
            <a:avLst/>
          </a:prstGeom>
          <a:noFill/>
        </p:spPr>
        <p:txBody>
          <a:bodyPr wrap="square">
            <a:spAutoFit/>
          </a:bodyPr>
          <a:lstStyle/>
          <a:p>
            <a:pPr marL="0" indent="0">
              <a:lnSpc>
                <a:spcPct val="150000"/>
              </a:lnSpc>
              <a:buNone/>
            </a:pPr>
            <a:r>
              <a:rPr lang="en-AR" sz="1100" dirty="0">
                <a:solidFill>
                  <a:srgbClr val="262626"/>
                </a:solidFill>
                <a:effectLst/>
                <a:latin typeface="Times New Roman" panose="02020603050405020304" pitchFamily="18" charset="0"/>
                <a:ea typeface="Times New Roman" panose="02020603050405020304" pitchFamily="18" charset="0"/>
              </a:rPr>
              <a:t>		 Danish Prime Minister Poul Rasmussen (2008)</a:t>
            </a:r>
          </a:p>
        </p:txBody>
      </p:sp>
    </p:spTree>
    <p:extLst>
      <p:ext uri="{BB962C8B-B14F-4D97-AF65-F5344CB8AC3E}">
        <p14:creationId xmlns:p14="http://schemas.microsoft.com/office/powerpoint/2010/main" val="383898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9075687" y="6387039"/>
            <a:ext cx="2743200" cy="365125"/>
          </a:xfrm>
        </p:spPr>
        <p:txBody>
          <a:bodyPr/>
          <a:lstStyle/>
          <a:p>
            <a:fld id="{905AE732-7AAB-3C4C-ADB1-8A38B26DE6EB}" type="slidenum">
              <a:rPr lang="en-US" smtClean="0"/>
              <a:t>6</a:t>
            </a:fld>
            <a:endParaRPr lang="en-US" dirty="0"/>
          </a:p>
        </p:txBody>
      </p:sp>
      <p:sp>
        <p:nvSpPr>
          <p:cNvPr id="2" name="Title 1">
            <a:extLst>
              <a:ext uri="{FF2B5EF4-FFF2-40B4-BE49-F238E27FC236}">
                <a16:creationId xmlns:a16="http://schemas.microsoft.com/office/drawing/2014/main" id="{DFEBD144-AC6D-5084-3267-6FB1589E8A0D}"/>
              </a:ext>
            </a:extLst>
          </p:cNvPr>
          <p:cNvSpPr>
            <a:spLocks noGrp="1"/>
          </p:cNvSpPr>
          <p:nvPr>
            <p:ph type="title"/>
          </p:nvPr>
        </p:nvSpPr>
        <p:spPr>
          <a:xfrm>
            <a:off x="0" y="0"/>
            <a:ext cx="12192000" cy="600165"/>
          </a:xfrm>
          <a:solidFill>
            <a:schemeClr val="tx2">
              <a:lumMod val="25000"/>
              <a:lumOff val="75000"/>
            </a:schemeClr>
          </a:solidFill>
        </p:spPr>
        <p:txBody>
          <a:bodyPr>
            <a:normAutofit/>
          </a:bodyPr>
          <a:lstStyle/>
          <a:p>
            <a:r>
              <a:rPr lang="en-US" sz="1800" dirty="0">
                <a:latin typeface="Times New Roman" panose="02020603050405020304" pitchFamily="18" charset="0"/>
                <a:cs typeface="Times New Roman" panose="02020603050405020304" pitchFamily="18" charset="0"/>
              </a:rPr>
              <a:t>	Three Decades of Sustained Financial Market Development in Africa</a:t>
            </a:r>
            <a:endParaRPr lang="en-US" sz="1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7A1C2D8-5795-24DC-1114-658A6D5C6633}"/>
              </a:ext>
            </a:extLst>
          </p:cNvPr>
          <p:cNvPicPr>
            <a:picLocks noChangeAspect="1"/>
          </p:cNvPicPr>
          <p:nvPr/>
        </p:nvPicPr>
        <p:blipFill rotWithShape="1">
          <a:blip r:embed="rId2">
            <a:extLst>
              <a:ext uri="{28A0092B-C50C-407E-A947-70E740481C1C}">
                <a14:useLocalDpi xmlns:a14="http://schemas.microsoft.com/office/drawing/2010/main" val="0"/>
              </a:ext>
            </a:extLst>
          </a:blip>
          <a:srcRect t="2222" b="49074"/>
          <a:stretch/>
        </p:blipFill>
        <p:spPr bwMode="auto">
          <a:xfrm>
            <a:off x="2132762" y="858137"/>
            <a:ext cx="7386376" cy="5265139"/>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754103FF-910D-1664-7924-CAD3C155A91C}"/>
              </a:ext>
            </a:extLst>
          </p:cNvPr>
          <p:cNvSpPr txBox="1"/>
          <p:nvPr/>
        </p:nvSpPr>
        <p:spPr>
          <a:xfrm>
            <a:off x="1617783" y="6121856"/>
            <a:ext cx="9184195" cy="600164"/>
          </a:xfrm>
          <a:prstGeom prst="rect">
            <a:avLst/>
          </a:prstGeom>
          <a:noFill/>
        </p:spPr>
        <p:txBody>
          <a:bodyPr wrap="square">
            <a:spAutoFit/>
          </a:bodyPr>
          <a:lstStyle/>
          <a:p>
            <a:pPr>
              <a:spcAft>
                <a:spcPts val="120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Figure 1.</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Financial Market Access Index (FMA) compiles data on the percent of market capitalizations outside of the 10 top largest companies and the total number of debt issuers (domestic and external, non-financial, and financial corporations) per 100,000 adults. The </a:t>
            </a:r>
            <a:r>
              <a:rPr lang="en-AR" sz="1100" dirty="0">
                <a:effectLst/>
                <a:latin typeface="Times New Roman" panose="02020603050405020304" pitchFamily="18" charset="0"/>
                <a:ea typeface="Times New Roman" panose="02020603050405020304" pitchFamily="18" charset="0"/>
                <a:cs typeface="Times New Roman" panose="02020603050405020304" pitchFamily="18" charset="0"/>
              </a:rPr>
              <a:t>Financial Markets Depth Index (FMD) compiles data on international debt securities of government to GDP and total debt securities of financial and non-financial corporations to GDP. </a:t>
            </a:r>
          </a:p>
        </p:txBody>
      </p:sp>
      <p:pic>
        <p:nvPicPr>
          <p:cNvPr id="12" name="Picture 11" descr="A close-up of a logo&#10;&#10;Description automatically generated">
            <a:extLst>
              <a:ext uri="{FF2B5EF4-FFF2-40B4-BE49-F238E27FC236}">
                <a16:creationId xmlns:a16="http://schemas.microsoft.com/office/drawing/2014/main" id="{4A73840D-7F19-0741-9A1B-6C58394987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0099" y="4362152"/>
            <a:ext cx="945588" cy="637638"/>
          </a:xfrm>
          <a:prstGeom prst="rect">
            <a:avLst/>
          </a:prstGeom>
        </p:spPr>
      </p:pic>
      <p:sp>
        <p:nvSpPr>
          <p:cNvPr id="14" name="Footer Placeholder 5">
            <a:extLst>
              <a:ext uri="{FF2B5EF4-FFF2-40B4-BE49-F238E27FC236}">
                <a16:creationId xmlns:a16="http://schemas.microsoft.com/office/drawing/2014/main" id="{930FB7BA-7333-CAD1-D25D-579597AF3FC2}"/>
              </a:ext>
            </a:extLst>
          </p:cNvPr>
          <p:cNvSpPr txBox="1">
            <a:spLocks/>
          </p:cNvSpPr>
          <p:nvPr/>
        </p:nvSpPr>
        <p:spPr>
          <a:xfrm>
            <a:off x="-1348368" y="635689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Relevance</a:t>
            </a:r>
          </a:p>
        </p:txBody>
      </p:sp>
    </p:spTree>
    <p:extLst>
      <p:ext uri="{BB962C8B-B14F-4D97-AF65-F5344CB8AC3E}">
        <p14:creationId xmlns:p14="http://schemas.microsoft.com/office/powerpoint/2010/main" val="392097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610600" y="6422537"/>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7</a:t>
            </a:fld>
            <a:endParaRPr lang="en-US" sz="1600" dirty="0">
              <a:latin typeface="Times New Roman" panose="02020603050405020304" pitchFamily="18" charset="0"/>
              <a:cs typeface="Times New Roman" panose="02020603050405020304" pitchFamily="18" charset="0"/>
            </a:endParaRPr>
          </a:p>
        </p:txBody>
      </p:sp>
      <p:sp>
        <p:nvSpPr>
          <p:cNvPr id="9" name="Footer Placeholder 5">
            <a:extLst>
              <a:ext uri="{FF2B5EF4-FFF2-40B4-BE49-F238E27FC236}">
                <a16:creationId xmlns:a16="http://schemas.microsoft.com/office/drawing/2014/main" id="{215A00C8-55BC-90B9-60CE-FAEA47A82A08}"/>
              </a:ext>
            </a:extLst>
          </p:cNvPr>
          <p:cNvSpPr txBox="1">
            <a:spLocks/>
          </p:cNvSpPr>
          <p:nvPr/>
        </p:nvSpPr>
        <p:spPr>
          <a:xfrm>
            <a:off x="-774560" y="6347146"/>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Research Question</a:t>
            </a:r>
          </a:p>
        </p:txBody>
      </p:sp>
      <p:sp>
        <p:nvSpPr>
          <p:cNvPr id="5" name="Content Placeholder 4">
            <a:extLst>
              <a:ext uri="{FF2B5EF4-FFF2-40B4-BE49-F238E27FC236}">
                <a16:creationId xmlns:a16="http://schemas.microsoft.com/office/drawing/2014/main" id="{88ED7C62-1C50-14BA-22A2-69CF0AADE69A}"/>
              </a:ext>
            </a:extLst>
          </p:cNvPr>
          <p:cNvSpPr>
            <a:spLocks noGrp="1"/>
          </p:cNvSpPr>
          <p:nvPr>
            <p:ph idx="1"/>
          </p:nvPr>
        </p:nvSpPr>
        <p:spPr>
          <a:xfrm>
            <a:off x="2835854" y="704584"/>
            <a:ext cx="9723709" cy="4351338"/>
          </a:xfrm>
        </p:spPr>
        <p:txBody>
          <a:bodyPr vert="horz" lIns="91440" tIns="45720" rIns="91440" bIns="45720" rtlCol="0">
            <a:noAutofit/>
          </a:bodyPr>
          <a:lstStyle/>
          <a:p>
            <a:pPr indent="0">
              <a:lnSpc>
                <a:spcPct val="150000"/>
              </a:lnSpc>
              <a:buNone/>
            </a:pPr>
            <a:endParaRPr lang="en-US" sz="1000" dirty="0">
              <a:solidFill>
                <a:srgbClr val="000000"/>
              </a:solidFill>
              <a:latin typeface="Times New Roman" panose="02020603050405020304" pitchFamily="18" charset="0"/>
            </a:endParaRPr>
          </a:p>
          <a:p>
            <a:pPr marL="514350" indent="-285750">
              <a:lnSpc>
                <a:spcPct val="150000"/>
              </a:lnSpc>
            </a:pPr>
            <a:endParaRPr lang="en-US" sz="1800" dirty="0">
              <a:solidFill>
                <a:srgbClr val="000000"/>
              </a:solidFill>
              <a:latin typeface="Times New Roman" panose="02020603050405020304" pitchFamily="18" charset="0"/>
            </a:endParaRPr>
          </a:p>
          <a:p>
            <a:pPr indent="0">
              <a:lnSpc>
                <a:spcPct val="150000"/>
              </a:lnSpc>
              <a:buNone/>
            </a:pPr>
            <a:r>
              <a:rPr lang="en-US" sz="1800" dirty="0">
                <a:latin typeface="Times New Roman" panose="02020603050405020304" pitchFamily="18" charset="0"/>
                <a:ea typeface="Times New Roman" panose="02020603050405020304" pitchFamily="18" charset="0"/>
              </a:rPr>
              <a:t>1) Political controversy over the employment costs of PE</a:t>
            </a:r>
            <a:endParaRPr lang="en-AR" sz="1100" dirty="0">
              <a:solidFill>
                <a:srgbClr val="000000"/>
              </a:solidFill>
              <a:latin typeface="Times New Roman" panose="02020603050405020304" pitchFamily="18" charset="0"/>
            </a:endParaRPr>
          </a:p>
          <a:p>
            <a:pPr indent="0">
              <a:lnSpc>
                <a:spcPct val="150000"/>
              </a:lnSpc>
              <a:buNone/>
            </a:pPr>
            <a:r>
              <a:rPr lang="en-US" sz="1800" dirty="0">
                <a:latin typeface="Times New Roman" panose="02020603050405020304" pitchFamily="18" charset="0"/>
                <a:ea typeface="Times New Roman" panose="02020603050405020304" pitchFamily="18" charset="0"/>
              </a:rPr>
              <a:t>3) Sustained development of African financial market depth</a:t>
            </a:r>
            <a:endParaRPr lang="de-DE" sz="1100" dirty="0">
              <a:solidFill>
                <a:srgbClr val="000000"/>
              </a:solidFill>
              <a:latin typeface="Times New Roman" panose="02020603050405020304" pitchFamily="18" charset="0"/>
            </a:endParaRPr>
          </a:p>
        </p:txBody>
      </p:sp>
      <p:sp>
        <p:nvSpPr>
          <p:cNvPr id="6" name="TextBox 5">
            <a:extLst>
              <a:ext uri="{FF2B5EF4-FFF2-40B4-BE49-F238E27FC236}">
                <a16:creationId xmlns:a16="http://schemas.microsoft.com/office/drawing/2014/main" id="{7CE422FC-734D-A94F-5210-A8B89949B490}"/>
              </a:ext>
            </a:extLst>
          </p:cNvPr>
          <p:cNvSpPr txBox="1"/>
          <p:nvPr/>
        </p:nvSpPr>
        <p:spPr>
          <a:xfrm>
            <a:off x="2102906" y="4106566"/>
            <a:ext cx="7621649" cy="609696"/>
          </a:xfrm>
          <a:prstGeom prst="rect">
            <a:avLst/>
          </a:prstGeom>
          <a:solidFill>
            <a:srgbClr val="FFFF00">
              <a:alpha val="64314"/>
            </a:srgbClr>
          </a:solidFill>
          <a:ln w="25400">
            <a:solidFill>
              <a:schemeClr val="bg1"/>
            </a:solidFill>
          </a:ln>
        </p:spPr>
        <p:txBody>
          <a:bodyPr wrap="square" anchor="ctr">
            <a:spAutoFit/>
          </a:bodyPr>
          <a:lstStyle/>
          <a:p>
            <a:pPr indent="0" algn="ctr">
              <a:lnSpc>
                <a:spcPct val="15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RQ</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What is the association between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 financing and employment in Africa? </a:t>
            </a:r>
          </a:p>
        </p:txBody>
      </p:sp>
      <p:grpSp>
        <p:nvGrpSpPr>
          <p:cNvPr id="16" name="Group 15">
            <a:extLst>
              <a:ext uri="{FF2B5EF4-FFF2-40B4-BE49-F238E27FC236}">
                <a16:creationId xmlns:a16="http://schemas.microsoft.com/office/drawing/2014/main" id="{51B4DF5F-2C38-1A5A-D639-E78B4B89A80C}"/>
              </a:ext>
            </a:extLst>
          </p:cNvPr>
          <p:cNvGrpSpPr/>
          <p:nvPr/>
        </p:nvGrpSpPr>
        <p:grpSpPr>
          <a:xfrm>
            <a:off x="2742472" y="2654109"/>
            <a:ext cx="6660138" cy="389074"/>
            <a:chOff x="2479229" y="2418578"/>
            <a:chExt cx="6660138" cy="389074"/>
          </a:xfrm>
        </p:grpSpPr>
        <p:cxnSp>
          <p:nvCxnSpPr>
            <p:cNvPr id="10" name="Straight Connector 9">
              <a:extLst>
                <a:ext uri="{FF2B5EF4-FFF2-40B4-BE49-F238E27FC236}">
                  <a16:creationId xmlns:a16="http://schemas.microsoft.com/office/drawing/2014/main" id="{B2F65C30-84FA-4A16-AA65-A9C59CF0B8C8}"/>
                </a:ext>
              </a:extLst>
            </p:cNvPr>
            <p:cNvCxnSpPr>
              <a:cxnSpLocks/>
            </p:cNvCxnSpPr>
            <p:nvPr/>
          </p:nvCxnSpPr>
          <p:spPr>
            <a:xfrm flipV="1">
              <a:off x="2479229" y="2800952"/>
              <a:ext cx="6637154"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8072B51-4F83-5A52-F6B8-861C485A74F2}"/>
                </a:ext>
              </a:extLst>
            </p:cNvPr>
            <p:cNvCxnSpPr>
              <a:cxnSpLocks/>
            </p:cNvCxnSpPr>
            <p:nvPr/>
          </p:nvCxnSpPr>
          <p:spPr>
            <a:xfrm>
              <a:off x="2489093" y="2494667"/>
              <a:ext cx="0" cy="29231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EBD37F9-8AA1-9C01-41D2-10AD389AB3EC}"/>
                </a:ext>
              </a:extLst>
            </p:cNvPr>
            <p:cNvCxnSpPr>
              <a:cxnSpLocks/>
            </p:cNvCxnSpPr>
            <p:nvPr/>
          </p:nvCxnSpPr>
          <p:spPr>
            <a:xfrm>
              <a:off x="9139367" y="2418578"/>
              <a:ext cx="0" cy="389074"/>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4" name="Straight Connector 13">
            <a:extLst>
              <a:ext uri="{FF2B5EF4-FFF2-40B4-BE49-F238E27FC236}">
                <a16:creationId xmlns:a16="http://schemas.microsoft.com/office/drawing/2014/main" id="{68150306-4108-09BB-49E3-6746F3CD28A8}"/>
              </a:ext>
            </a:extLst>
          </p:cNvPr>
          <p:cNvCxnSpPr>
            <a:cxnSpLocks/>
          </p:cNvCxnSpPr>
          <p:nvPr/>
        </p:nvCxnSpPr>
        <p:spPr>
          <a:xfrm>
            <a:off x="536857" y="6003700"/>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1FAE3FF-FB61-3A44-8CDF-9729D2C54A97}"/>
              </a:ext>
            </a:extLst>
          </p:cNvPr>
          <p:cNvCxnSpPr>
            <a:cxnSpLocks/>
          </p:cNvCxnSpPr>
          <p:nvPr/>
        </p:nvCxnSpPr>
        <p:spPr>
          <a:xfrm>
            <a:off x="370602" y="600415"/>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D4F813B-0AAD-24F8-DA03-84B77CC474BA}"/>
              </a:ext>
            </a:extLst>
          </p:cNvPr>
          <p:cNvCxnSpPr>
            <a:cxnSpLocks/>
          </p:cNvCxnSpPr>
          <p:nvPr/>
        </p:nvCxnSpPr>
        <p:spPr>
          <a:xfrm flipV="1">
            <a:off x="2655352" y="1370928"/>
            <a:ext cx="6637154"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17CA303-D243-6C55-FC15-E9D5ED6662B7}"/>
              </a:ext>
            </a:extLst>
          </p:cNvPr>
          <p:cNvCxnSpPr>
            <a:cxnSpLocks/>
          </p:cNvCxnSpPr>
          <p:nvPr/>
        </p:nvCxnSpPr>
        <p:spPr>
          <a:xfrm>
            <a:off x="5833709" y="3024103"/>
            <a:ext cx="0" cy="87129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2598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959104" y="6356895"/>
            <a:ext cx="2743200" cy="365125"/>
          </a:xfrm>
        </p:spPr>
        <p:txBody>
          <a:bodyPr/>
          <a:lstStyle/>
          <a:p>
            <a:fld id="{905AE732-7AAB-3C4C-ADB1-8A38B26DE6EB}" type="slidenum">
              <a:rPr lang="en-US" smtClean="0"/>
              <a:t>8</a:t>
            </a:fld>
            <a:endParaRPr lang="en-US" dirty="0"/>
          </a:p>
        </p:txBody>
      </p:sp>
      <p:sp>
        <p:nvSpPr>
          <p:cNvPr id="2" name="Title 1">
            <a:extLst>
              <a:ext uri="{FF2B5EF4-FFF2-40B4-BE49-F238E27FC236}">
                <a16:creationId xmlns:a16="http://schemas.microsoft.com/office/drawing/2014/main" id="{DFEBD144-AC6D-5084-3267-6FB1589E8A0D}"/>
              </a:ext>
            </a:extLst>
          </p:cNvPr>
          <p:cNvSpPr>
            <a:spLocks noGrp="1"/>
          </p:cNvSpPr>
          <p:nvPr>
            <p:ph type="title"/>
          </p:nvPr>
        </p:nvSpPr>
        <p:spPr>
          <a:xfrm>
            <a:off x="0" y="1"/>
            <a:ext cx="12192000" cy="683288"/>
          </a:xfrm>
          <a:solidFill>
            <a:schemeClr val="tx2">
              <a:lumMod val="25000"/>
              <a:lumOff val="75000"/>
            </a:schemeClr>
          </a:solidFill>
        </p:spPr>
        <p:txBody>
          <a:bodyPr>
            <a:normAutofit/>
          </a:bodyPr>
          <a:lstStyle/>
          <a:p>
            <a:r>
              <a:rPr lang="en-US" sz="1800" dirty="0">
                <a:latin typeface="Times New Roman" panose="02020603050405020304" pitchFamily="18" charset="0"/>
                <a:cs typeface="Times New Roman" panose="02020603050405020304" pitchFamily="18" charset="0"/>
              </a:rPr>
              <a:t>	</a:t>
            </a:r>
            <a:r>
              <a:rPr lang="en-US" sz="1800" kern="0" dirty="0">
                <a:solidFill>
                  <a:srgbClr val="262626"/>
                </a:solidFill>
                <a:latin typeface="Times New Roman" panose="02020603050405020304" pitchFamily="18" charset="0"/>
                <a:cs typeface="Times New Roman" panose="02020603050405020304" pitchFamily="18" charset="0"/>
              </a:rPr>
              <a:t>A</a:t>
            </a:r>
            <a:r>
              <a:rPr lang="en-US" sz="18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nnual unemployment rates and financial market depth for African PE markets. </a:t>
            </a:r>
            <a:endParaRPr lang="en-US" sz="1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54103FF-910D-1664-7924-CAD3C155A91C}"/>
                  </a:ext>
                </a:extLst>
              </p:cNvPr>
              <p:cNvSpPr txBox="1"/>
              <p:nvPr/>
            </p:nvSpPr>
            <p:spPr>
              <a:xfrm>
                <a:off x="1989450" y="6356895"/>
                <a:ext cx="8886368" cy="430887"/>
              </a:xfrm>
              <a:prstGeom prst="rect">
                <a:avLst/>
              </a:prstGeom>
              <a:noFill/>
            </p:spPr>
            <p:txBody>
              <a:bodyPr wrap="square">
                <a:spAutoFit/>
              </a:bodyPr>
              <a:lstStyle/>
              <a:p>
                <a:r>
                  <a:rPr lang="en-US" sz="1100" b="1" dirty="0">
                    <a:solidFill>
                      <a:srgbClr val="000000"/>
                    </a:solidFill>
                    <a:effectLst/>
                    <a:latin typeface="Times New Roman" panose="02020603050405020304" pitchFamily="18" charset="0"/>
                    <a:ea typeface="Times New Roman" panose="02020603050405020304" pitchFamily="18" charset="0"/>
                  </a:rPr>
                  <a:t>Figure 2</a:t>
                </a:r>
                <a:r>
                  <a:rPr lang="en-US" sz="1100" dirty="0">
                    <a:solidFill>
                      <a:srgbClr val="000000"/>
                    </a:solidFill>
                    <a:effectLst/>
                    <a:latin typeface="Times New Roman" panose="02020603050405020304" pitchFamily="18" charset="0"/>
                    <a:ea typeface="Times New Roman" panose="02020603050405020304" pitchFamily="18" charset="0"/>
                  </a:rPr>
                  <a:t>. A linear trend model is computed for average yearly unemployment given the average yearly FMD. Trendline: </a:t>
                </a:r>
                <a:r>
                  <a:rPr lang="en-US" sz="1100" i="1" dirty="0">
                    <a:solidFill>
                      <a:srgbClr val="000000"/>
                    </a:solidFill>
                    <a:effectLst/>
                    <a:latin typeface="Times New Roman" panose="02020603050405020304" pitchFamily="18" charset="0"/>
                    <a:ea typeface="Times New Roman" panose="02020603050405020304" pitchFamily="18" charset="0"/>
                  </a:rPr>
                  <a:t>Unemployment = 34,3(FMD) + 2,8</a:t>
                </a:r>
                <a:r>
                  <a:rPr lang="en-US" sz="1100" dirty="0">
                    <a:solidFill>
                      <a:srgbClr val="000000"/>
                    </a:solidFill>
                    <a:effectLst/>
                    <a:latin typeface="Times New Roman" panose="02020603050405020304" pitchFamily="18" charset="0"/>
                    <a:ea typeface="Times New Roman" panose="02020603050405020304" pitchFamily="18" charset="0"/>
                  </a:rPr>
                  <a:t>. The model may be significant at p </a:t>
                </a:r>
                <a14:m>
                  <m:oMath xmlns:m="http://schemas.openxmlformats.org/officeDocument/2006/math">
                    <m:r>
                      <a:rPr lang="en-US" sz="1100" i="1">
                        <a:solidFill>
                          <a:srgbClr val="000000"/>
                        </a:solidFill>
                        <a:effectLst/>
                        <a:latin typeface="Cambria Math" panose="02040503050406030204" pitchFamily="18" charset="0"/>
                        <a:ea typeface="Times New Roman" panose="02020603050405020304" pitchFamily="18" charset="0"/>
                      </a:rPr>
                      <m:t>≤ </m:t>
                    </m:r>
                  </m:oMath>
                </a14:m>
                <a:r>
                  <a:rPr lang="en-US" sz="1100" dirty="0">
                    <a:solidFill>
                      <a:srgbClr val="000000"/>
                    </a:solidFill>
                    <a:effectLst/>
                    <a:latin typeface="Times New Roman" panose="02020603050405020304" pitchFamily="18" charset="0"/>
                    <a:ea typeface="Times New Roman" panose="02020603050405020304" pitchFamily="18" charset="0"/>
                  </a:rPr>
                  <a:t>0,05. R-Squared: 0,896. Standard error: 1,788. P-value (significance): &lt; 0,0001. </a:t>
                </a:r>
                <a:endParaRPr lang="en-AR" sz="1100" dirty="0">
                  <a:effectLst/>
                  <a:latin typeface="Times New Roman" panose="02020603050405020304" pitchFamily="18" charset="0"/>
                  <a:ea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754103FF-910D-1664-7924-CAD3C155A91C}"/>
                  </a:ext>
                </a:extLst>
              </p:cNvPr>
              <p:cNvSpPr txBox="1">
                <a:spLocks noRot="1" noChangeAspect="1" noMove="1" noResize="1" noEditPoints="1" noAdjustHandles="1" noChangeArrowheads="1" noChangeShapeType="1" noTextEdit="1"/>
              </p:cNvSpPr>
              <p:nvPr/>
            </p:nvSpPr>
            <p:spPr>
              <a:xfrm>
                <a:off x="1989450" y="6356895"/>
                <a:ext cx="8886368" cy="430887"/>
              </a:xfrm>
              <a:prstGeom prst="rect">
                <a:avLst/>
              </a:prstGeom>
              <a:blipFill>
                <a:blip r:embed="rId2"/>
                <a:stretch>
                  <a:fillRect b="-1142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5E06722-C799-A0F3-6848-93227B743EFE}"/>
              </a:ext>
            </a:extLst>
          </p:cNvPr>
          <p:cNvPicPr>
            <a:picLocks noChangeAspect="1"/>
          </p:cNvPicPr>
          <p:nvPr/>
        </p:nvPicPr>
        <p:blipFill rotWithShape="1">
          <a:blip r:embed="rId3">
            <a:extLst>
              <a:ext uri="{28A0092B-C50C-407E-A947-70E740481C1C}">
                <a14:useLocalDpi xmlns:a14="http://schemas.microsoft.com/office/drawing/2010/main" val="0"/>
              </a:ext>
            </a:extLst>
          </a:blip>
          <a:srcRect t="4170"/>
          <a:stretch/>
        </p:blipFill>
        <p:spPr bwMode="auto">
          <a:xfrm>
            <a:off x="2213264" y="685737"/>
            <a:ext cx="7048030" cy="5606045"/>
          </a:xfrm>
          <a:prstGeom prst="rect">
            <a:avLst/>
          </a:prstGeom>
          <a:ln>
            <a:noFill/>
          </a:ln>
          <a:extLst>
            <a:ext uri="{53640926-AAD7-44D8-BBD7-CCE9431645EC}">
              <a14:shadowObscured xmlns:a14="http://schemas.microsoft.com/office/drawing/2010/main"/>
            </a:ext>
          </a:extLst>
        </p:spPr>
      </p:pic>
      <p:sp>
        <p:nvSpPr>
          <p:cNvPr id="7" name="Footer Placeholder 5">
            <a:extLst>
              <a:ext uri="{FF2B5EF4-FFF2-40B4-BE49-F238E27FC236}">
                <a16:creationId xmlns:a16="http://schemas.microsoft.com/office/drawing/2014/main" id="{E346137F-FB82-0E82-5909-F2038E058359}"/>
              </a:ext>
            </a:extLst>
          </p:cNvPr>
          <p:cNvSpPr txBox="1">
            <a:spLocks/>
          </p:cNvSpPr>
          <p:nvPr/>
        </p:nvSpPr>
        <p:spPr>
          <a:xfrm>
            <a:off x="-1351634" y="6356895"/>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Relevance</a:t>
            </a:r>
          </a:p>
        </p:txBody>
      </p:sp>
    </p:spTree>
    <p:extLst>
      <p:ext uri="{BB962C8B-B14F-4D97-AF65-F5344CB8AC3E}">
        <p14:creationId xmlns:p14="http://schemas.microsoft.com/office/powerpoint/2010/main" val="380443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5104A4-7E0F-7F16-9098-9EB327928818}"/>
              </a:ext>
            </a:extLst>
          </p:cNvPr>
          <p:cNvSpPr txBox="1">
            <a:spLocks/>
          </p:cNvSpPr>
          <p:nvPr/>
        </p:nvSpPr>
        <p:spPr>
          <a:xfrm>
            <a:off x="0" y="6347146"/>
            <a:ext cx="12192000" cy="510853"/>
          </a:xfrm>
          <a:prstGeom prst="rect">
            <a:avLst/>
          </a:prstGeom>
          <a:solidFill>
            <a:schemeClr val="tx2">
              <a:lumMod val="25000"/>
              <a:lumOff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273F61-A3FB-6DB3-E2E4-0C8F2033768C}"/>
              </a:ext>
            </a:extLst>
          </p:cNvPr>
          <p:cNvSpPr>
            <a:spLocks noGrp="1"/>
          </p:cNvSpPr>
          <p:nvPr>
            <p:ph type="sldNum" sz="quarter" idx="12"/>
          </p:nvPr>
        </p:nvSpPr>
        <p:spPr>
          <a:xfrm>
            <a:off x="8610600" y="6422537"/>
            <a:ext cx="2743200" cy="365125"/>
          </a:xfrm>
        </p:spPr>
        <p:txBody>
          <a:bodyPr/>
          <a:lstStyle/>
          <a:p>
            <a:fld id="{905AE732-7AAB-3C4C-ADB1-8A38B26DE6EB}" type="slidenum">
              <a:rPr lang="en-US" sz="1600" smtClean="0">
                <a:latin typeface="Times New Roman" panose="02020603050405020304" pitchFamily="18" charset="0"/>
                <a:cs typeface="Times New Roman" panose="02020603050405020304" pitchFamily="18" charset="0"/>
              </a:rPr>
              <a:t>9</a:t>
            </a:fld>
            <a:endParaRPr lang="en-US" sz="1600" dirty="0">
              <a:latin typeface="Times New Roman" panose="02020603050405020304" pitchFamily="18" charset="0"/>
              <a:cs typeface="Times New Roman" panose="02020603050405020304" pitchFamily="18" charset="0"/>
            </a:endParaRPr>
          </a:p>
        </p:txBody>
      </p:sp>
      <p:sp>
        <p:nvSpPr>
          <p:cNvPr id="9" name="Footer Placeholder 5">
            <a:extLst>
              <a:ext uri="{FF2B5EF4-FFF2-40B4-BE49-F238E27FC236}">
                <a16:creationId xmlns:a16="http://schemas.microsoft.com/office/drawing/2014/main" id="{215A00C8-55BC-90B9-60CE-FAEA47A82A08}"/>
              </a:ext>
            </a:extLst>
          </p:cNvPr>
          <p:cNvSpPr txBox="1">
            <a:spLocks/>
          </p:cNvSpPr>
          <p:nvPr/>
        </p:nvSpPr>
        <p:spPr>
          <a:xfrm>
            <a:off x="-774560" y="6347146"/>
            <a:ext cx="4114800" cy="365125"/>
          </a:xfrm>
          <a:prstGeom prst="rect">
            <a:avLst/>
          </a:prstGeom>
        </p:spPr>
        <p:txBody>
          <a:bodyPr vert="horz" lIns="91440" tIns="45720" rIns="91440" bIns="45720" rtlCol="0" anchor="ctr"/>
          <a:lstStyle>
            <a:defPPr>
              <a:defRPr lang="en-AR"/>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Literature Review</a:t>
            </a:r>
          </a:p>
        </p:txBody>
      </p:sp>
      <p:sp>
        <p:nvSpPr>
          <p:cNvPr id="5" name="Content Placeholder 4">
            <a:extLst>
              <a:ext uri="{FF2B5EF4-FFF2-40B4-BE49-F238E27FC236}">
                <a16:creationId xmlns:a16="http://schemas.microsoft.com/office/drawing/2014/main" id="{88ED7C62-1C50-14BA-22A2-69CF0AADE69A}"/>
              </a:ext>
            </a:extLst>
          </p:cNvPr>
          <p:cNvSpPr>
            <a:spLocks noGrp="1"/>
          </p:cNvSpPr>
          <p:nvPr>
            <p:ph idx="1"/>
          </p:nvPr>
        </p:nvSpPr>
        <p:spPr>
          <a:xfrm>
            <a:off x="1007044" y="1057640"/>
            <a:ext cx="9723709" cy="4351338"/>
          </a:xfrm>
        </p:spPr>
        <p:txBody>
          <a:bodyPr vert="horz" lIns="91440" tIns="45720" rIns="91440" bIns="45720" rtlCol="0">
            <a:noAutofit/>
          </a:bodyPr>
          <a:lstStyle/>
          <a:p>
            <a:pPr indent="0">
              <a:lnSpc>
                <a:spcPct val="150000"/>
              </a:lnSpc>
              <a:buNone/>
            </a:pPr>
            <a:endParaRPr lang="en-US" sz="1000" dirty="0">
              <a:solidFill>
                <a:srgbClr val="000000"/>
              </a:solidFill>
              <a:latin typeface="Times New Roman" panose="02020603050405020304" pitchFamily="18" charset="0"/>
            </a:endParaRPr>
          </a:p>
          <a:p>
            <a:pPr marL="514350" indent="-285750">
              <a:lnSpc>
                <a:spcPct val="150000"/>
              </a:lnSpc>
            </a:pPr>
            <a:endParaRPr lang="en-US" sz="1800" dirty="0">
              <a:solidFill>
                <a:srgbClr val="000000"/>
              </a:solidFill>
              <a:latin typeface="Times New Roman" panose="02020603050405020304" pitchFamily="18" charset="0"/>
            </a:endParaRPr>
          </a:p>
          <a:p>
            <a:pPr marL="514350" indent="-285750">
              <a:lnSpc>
                <a:spcPct val="150000"/>
              </a:lnSpc>
            </a:pPr>
            <a:r>
              <a:rPr lang="en-US" sz="1800" b="1" dirty="0">
                <a:latin typeface="Times New Roman" panose="02020603050405020304" pitchFamily="18" charset="0"/>
                <a:ea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rPr>
              <a:t>heoretical expectations. </a:t>
            </a:r>
            <a:r>
              <a:rPr lang="en-US" sz="1800" dirty="0">
                <a:solidFill>
                  <a:srgbClr val="000000"/>
                </a:solidFill>
                <a:highlight>
                  <a:srgbClr val="FFFFFF"/>
                </a:highlight>
                <a:latin typeface="Times New Roman" panose="02020603050405020304" pitchFamily="18" charset="0"/>
                <a:ea typeface="Times New Roman" panose="02020603050405020304" pitchFamily="18" charset="0"/>
              </a:rPr>
              <a:t>PE firms relax financing constraints and thus increase employment.</a:t>
            </a:r>
            <a:r>
              <a:rPr lang="en-US" sz="1800" b="1" dirty="0">
                <a:effectLst/>
                <a:latin typeface="Times New Roman" panose="02020603050405020304" pitchFamily="18" charset="0"/>
                <a:ea typeface="Times New Roman" panose="02020603050405020304" pitchFamily="18" charset="0"/>
              </a:rPr>
              <a:t>             </a:t>
            </a:r>
            <a:r>
              <a:rPr lang="en-AR" sz="1100" dirty="0">
                <a:solidFill>
                  <a:srgbClr val="000000"/>
                </a:solidFill>
                <a:effectLst/>
                <a:highlight>
                  <a:srgbClr val="FFFFFF"/>
                </a:highlight>
                <a:latin typeface="Times New Roman" panose="02020603050405020304" pitchFamily="18" charset="0"/>
                <a:ea typeface="Times New Roman" panose="02020603050405020304" pitchFamily="18" charset="0"/>
              </a:rPr>
              <a:t>Kaplan &amp; Strömberg</a:t>
            </a:r>
            <a:r>
              <a:rPr lang="de-DE" sz="11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AR" sz="1100" dirty="0">
                <a:solidFill>
                  <a:srgbClr val="000000"/>
                </a:solidFill>
                <a:effectLst/>
                <a:highlight>
                  <a:srgbClr val="FFFFFF"/>
                </a:highlight>
                <a:latin typeface="Times New Roman" panose="02020603050405020304" pitchFamily="18" charset="0"/>
                <a:ea typeface="Times New Roman" panose="02020603050405020304" pitchFamily="18" charset="0"/>
              </a:rPr>
              <a:t>2009</a:t>
            </a:r>
            <a:r>
              <a:rPr lang="de-DE" sz="1100" dirty="0">
                <a:solidFill>
                  <a:srgbClr val="000000"/>
                </a:solidFill>
                <a:highlight>
                  <a:srgbClr val="FFFFFF"/>
                </a:highlight>
                <a:latin typeface="Times New Roman" panose="02020603050405020304" pitchFamily="18" charset="0"/>
                <a:ea typeface="Times New Roman" panose="02020603050405020304" pitchFamily="18" charset="0"/>
              </a:rPr>
              <a:t>)</a:t>
            </a:r>
            <a:r>
              <a:rPr lang="en-AR" sz="1100" dirty="0">
                <a:solidFill>
                  <a:srgbClr val="000000"/>
                </a:solidFill>
                <a:effectLst/>
                <a:highlight>
                  <a:srgbClr val="FFFFFF"/>
                </a:highlight>
                <a:latin typeface="Times New Roman" panose="02020603050405020304" pitchFamily="18" charset="0"/>
                <a:ea typeface="Times New Roman" panose="02020603050405020304" pitchFamily="18" charset="0"/>
              </a:rPr>
              <a:t> Wright et al. </a:t>
            </a:r>
            <a:r>
              <a:rPr lang="de-DE" sz="1100" dirty="0">
                <a:solidFill>
                  <a:srgbClr val="000000"/>
                </a:solidFill>
                <a:effectLst/>
                <a:highlight>
                  <a:srgbClr val="FFFFFF"/>
                </a:highlight>
                <a:latin typeface="Times New Roman" panose="02020603050405020304" pitchFamily="18" charset="0"/>
                <a:ea typeface="Times New Roman" panose="02020603050405020304" pitchFamily="18" charset="0"/>
              </a:rPr>
              <a:t>(</a:t>
            </a:r>
            <a:r>
              <a:rPr lang="en-AR" sz="1100" dirty="0">
                <a:solidFill>
                  <a:srgbClr val="000000"/>
                </a:solidFill>
                <a:effectLst/>
                <a:highlight>
                  <a:srgbClr val="FFFFFF"/>
                </a:highlight>
                <a:latin typeface="Times New Roman" panose="02020603050405020304" pitchFamily="18" charset="0"/>
                <a:ea typeface="Times New Roman" panose="02020603050405020304" pitchFamily="18" charset="0"/>
              </a:rPr>
              <a:t>2000</a:t>
            </a:r>
            <a:r>
              <a:rPr lang="de-DE" sz="1100" dirty="0">
                <a:solidFill>
                  <a:srgbClr val="000000"/>
                </a:solidFill>
                <a:highlight>
                  <a:srgbClr val="FFFFFF"/>
                </a:highlight>
                <a:latin typeface="Times New Roman" panose="02020603050405020304" pitchFamily="18" charset="0"/>
                <a:ea typeface="Times New Roman" panose="02020603050405020304" pitchFamily="18" charset="0"/>
              </a:rPr>
              <a:t>;</a:t>
            </a:r>
            <a:r>
              <a:rPr lang="en-AR" sz="1100" dirty="0">
                <a:solidFill>
                  <a:srgbClr val="000000"/>
                </a:solidFill>
                <a:effectLst/>
                <a:highlight>
                  <a:srgbClr val="FFFFFF"/>
                </a:highlight>
                <a:latin typeface="Times New Roman" panose="02020603050405020304" pitchFamily="18" charset="0"/>
                <a:ea typeface="Times New Roman" panose="02020603050405020304" pitchFamily="18" charset="0"/>
              </a:rPr>
              <a:t> 2001)</a:t>
            </a:r>
            <a:r>
              <a:rPr lang="en-US" sz="11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AR" sz="1100" dirty="0">
              <a:solidFill>
                <a:srgbClr val="000000"/>
              </a:solidFill>
              <a:latin typeface="Times New Roman" panose="02020603050405020304" pitchFamily="18" charset="0"/>
            </a:endParaRPr>
          </a:p>
          <a:p>
            <a:pPr marL="514350" indent="-285750">
              <a:lnSpc>
                <a:spcPct val="150000"/>
              </a:lnSpc>
            </a:pPr>
            <a:r>
              <a:rPr lang="en-US" sz="1800" b="1" dirty="0">
                <a:latin typeface="Times New Roman" panose="02020603050405020304" pitchFamily="18" charset="0"/>
                <a:ea typeface="Times New Roman" panose="02020603050405020304" pitchFamily="18" charset="0"/>
              </a:rPr>
              <a:t>Empirical results</a:t>
            </a:r>
            <a:r>
              <a:rPr lang="en-US" sz="1800" b="1" dirty="0">
                <a:effectLst/>
                <a:latin typeface="Times New Roman" panose="02020603050405020304" pitchFamily="18" charset="0"/>
                <a:ea typeface="Times New Roman" panose="02020603050405020304" pitchFamily="18" charset="0"/>
              </a:rPr>
              <a:t>. </a:t>
            </a:r>
            <a:r>
              <a:rPr lang="de-DE" sz="1800" dirty="0">
                <a:solidFill>
                  <a:srgbClr val="000000"/>
                </a:solidFill>
                <a:highlight>
                  <a:srgbClr val="FFFFFF"/>
                </a:highlight>
                <a:latin typeface="Times New Roman" panose="02020603050405020304" pitchFamily="18" charset="0"/>
                <a:ea typeface="Times New Roman" panose="02020603050405020304" pitchFamily="18" charset="0"/>
              </a:rPr>
              <a:t>Most find </a:t>
            </a:r>
            <a:r>
              <a:rPr lang="de-DE" sz="1800" dirty="0" err="1">
                <a:solidFill>
                  <a:srgbClr val="000000"/>
                </a:solidFill>
                <a:highlight>
                  <a:srgbClr val="FFFFFF"/>
                </a:highlight>
                <a:latin typeface="Times New Roman" panose="02020603050405020304" pitchFamily="18" charset="0"/>
                <a:ea typeface="Times New Roman" panose="02020603050405020304" pitchFamily="18" charset="0"/>
              </a:rPr>
              <a:t>no</a:t>
            </a:r>
            <a:r>
              <a:rPr lang="de-DE" sz="1800" dirty="0">
                <a:solidFill>
                  <a:srgbClr val="000000"/>
                </a:solidFill>
                <a:highlight>
                  <a:srgbClr val="FFFFFF"/>
                </a:highlight>
                <a:latin typeface="Times New Roman" panose="02020603050405020304" pitchFamily="18" charset="0"/>
                <a:ea typeface="Times New Roman" panose="02020603050405020304" pitchFamily="18" charset="0"/>
              </a:rPr>
              <a:t> </a:t>
            </a:r>
            <a:r>
              <a:rPr lang="de-DE" sz="1800" dirty="0" err="1">
                <a:solidFill>
                  <a:srgbClr val="000000"/>
                </a:solidFill>
                <a:highlight>
                  <a:srgbClr val="FFFFFF"/>
                </a:highlight>
                <a:latin typeface="Times New Roman" panose="02020603050405020304" pitchFamily="18" charset="0"/>
                <a:ea typeface="Times New Roman" panose="02020603050405020304" pitchFamily="18" charset="0"/>
              </a:rPr>
              <a:t>significant</a:t>
            </a:r>
            <a:r>
              <a:rPr lang="de-DE" sz="180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kern="0" dirty="0">
                <a:solidFill>
                  <a:srgbClr val="000000"/>
                </a:solidFill>
                <a:effectLst/>
                <a:latin typeface="Times New Roman" panose="02020603050405020304" pitchFamily="18" charset="0"/>
                <a:ea typeface="Times New Roman" panose="02020603050405020304" pitchFamily="18" charset="0"/>
              </a:rPr>
              <a:t>difference in </a:t>
            </a:r>
            <a:r>
              <a:rPr lang="en-US" sz="1800" kern="0" dirty="0" err="1">
                <a:solidFill>
                  <a:srgbClr val="000000"/>
                </a:solidFill>
                <a:effectLst/>
                <a:latin typeface="Times New Roman" panose="02020603050405020304" pitchFamily="18" charset="0"/>
                <a:ea typeface="Times New Roman" panose="02020603050405020304" pitchFamily="18" charset="0"/>
              </a:rPr>
              <a:t>employement</a:t>
            </a:r>
            <a:r>
              <a:rPr lang="en-US" sz="1800" kern="0" dirty="0">
                <a:solidFill>
                  <a:srgbClr val="000000"/>
                </a:solidFill>
                <a:effectLst/>
                <a:latin typeface="Times New Roman" panose="02020603050405020304" pitchFamily="18" charset="0"/>
                <a:ea typeface="Times New Roman" panose="02020603050405020304" pitchFamily="18" charset="0"/>
              </a:rPr>
              <a:t>, but </a:t>
            </a:r>
            <a:r>
              <a:rPr lang="de-DE" sz="1800" dirty="0" err="1">
                <a:solidFill>
                  <a:srgbClr val="000000"/>
                </a:solidFill>
                <a:latin typeface="Times New Roman" panose="02020603050405020304" pitchFamily="18" charset="0"/>
              </a:rPr>
              <a:t>Boucly</a:t>
            </a:r>
            <a:r>
              <a:rPr lang="de-DE" sz="1800" dirty="0">
                <a:solidFill>
                  <a:srgbClr val="000000"/>
                </a:solidFill>
                <a:latin typeface="Times New Roman" panose="02020603050405020304" pitchFamily="18" charset="0"/>
              </a:rPr>
              <a:t> et. al (2009) </a:t>
            </a:r>
            <a:r>
              <a:rPr lang="de-DE" sz="1800" dirty="0" err="1">
                <a:solidFill>
                  <a:srgbClr val="000000"/>
                </a:solidFill>
                <a:latin typeface="Times New Roman" panose="02020603050405020304" pitchFamily="18" charset="0"/>
              </a:rPr>
              <a:t>finds</a:t>
            </a:r>
            <a:r>
              <a:rPr lang="de-DE" sz="1800" dirty="0">
                <a:solidFill>
                  <a:srgbClr val="000000"/>
                </a:solidFill>
                <a:latin typeface="Times New Roman" panose="02020603050405020304" pitchFamily="18" charset="0"/>
              </a:rPr>
              <a:t> </a:t>
            </a:r>
            <a:r>
              <a:rPr lang="de-DE" sz="1800" dirty="0" err="1">
                <a:solidFill>
                  <a:srgbClr val="000000"/>
                </a:solidFill>
                <a:latin typeface="Times New Roman" panose="02020603050405020304" pitchFamily="18" charset="0"/>
              </a:rPr>
              <a:t>higher</a:t>
            </a:r>
            <a:r>
              <a:rPr lang="de-DE" sz="1800" dirty="0">
                <a:solidFill>
                  <a:srgbClr val="000000"/>
                </a:solidFill>
                <a:latin typeface="Times New Roman" panose="02020603050405020304" pitchFamily="18" charset="0"/>
              </a:rPr>
              <a:t> </a:t>
            </a:r>
            <a:r>
              <a:rPr lang="de-DE" sz="1800" dirty="0" err="1">
                <a:solidFill>
                  <a:srgbClr val="000000"/>
                </a:solidFill>
                <a:latin typeface="Times New Roman" panose="02020603050405020304" pitchFamily="18" charset="0"/>
              </a:rPr>
              <a:t>employment</a:t>
            </a:r>
            <a:r>
              <a:rPr lang="de-DE" sz="1800" dirty="0">
                <a:solidFill>
                  <a:srgbClr val="000000"/>
                </a:solidFill>
                <a:latin typeface="Times New Roman" panose="02020603050405020304" pitchFamily="18" charset="0"/>
              </a:rPr>
              <a:t> in PE-</a:t>
            </a:r>
            <a:r>
              <a:rPr lang="de-DE" sz="1800" dirty="0" err="1">
                <a:solidFill>
                  <a:srgbClr val="000000"/>
                </a:solidFill>
                <a:latin typeface="Times New Roman" panose="02020603050405020304" pitchFamily="18" charset="0"/>
              </a:rPr>
              <a:t>backed</a:t>
            </a:r>
            <a:r>
              <a:rPr lang="de-DE" sz="1800" dirty="0">
                <a:solidFill>
                  <a:srgbClr val="000000"/>
                </a:solidFill>
                <a:latin typeface="Times New Roman" panose="02020603050405020304" pitchFamily="18" charset="0"/>
              </a:rPr>
              <a:t> </a:t>
            </a:r>
            <a:r>
              <a:rPr lang="de-DE" sz="1800" dirty="0" err="1">
                <a:solidFill>
                  <a:srgbClr val="000000"/>
                </a:solidFill>
                <a:latin typeface="Times New Roman" panose="02020603050405020304" pitchFamily="18" charset="0"/>
              </a:rPr>
              <a:t>companies</a:t>
            </a:r>
            <a:r>
              <a:rPr lang="de-DE" sz="1800" dirty="0">
                <a:solidFill>
                  <a:srgbClr val="000000"/>
                </a:solidFill>
                <a:latin typeface="Times New Roman" panose="02020603050405020304" pitchFamily="18" charset="0"/>
              </a:rPr>
              <a:t>.                                                                                                                   </a:t>
            </a:r>
            <a:r>
              <a:rPr lang="en-US" sz="1100" kern="0" dirty="0">
                <a:solidFill>
                  <a:srgbClr val="262626"/>
                </a:solidFill>
                <a:effectLst/>
                <a:latin typeface="Times New Roman" panose="02020603050405020304" pitchFamily="18" charset="0"/>
                <a:ea typeface="Times New Roman" panose="02020603050405020304" pitchFamily="18" charset="0"/>
              </a:rPr>
              <a:t>Davis et al. (2011; 2013)</a:t>
            </a:r>
            <a:r>
              <a:rPr lang="en-US" sz="1100" kern="0" dirty="0">
                <a:solidFill>
                  <a:srgbClr val="000000"/>
                </a:solidFill>
                <a:latin typeface="Times New Roman" panose="02020603050405020304" pitchFamily="18" charset="0"/>
                <a:ea typeface="Times New Roman" panose="02020603050405020304" pitchFamily="18" charset="0"/>
              </a:rPr>
              <a:t> </a:t>
            </a:r>
            <a:r>
              <a:rPr lang="en-AR" sz="1100" dirty="0">
                <a:solidFill>
                  <a:srgbClr val="000000"/>
                </a:solidFill>
                <a:latin typeface="Times New Roman" panose="02020603050405020304" pitchFamily="18" charset="0"/>
              </a:rPr>
              <a:t>Jensen (1989)</a:t>
            </a:r>
            <a:r>
              <a:rPr lang="en-US" sz="1100" dirty="0">
                <a:solidFill>
                  <a:srgbClr val="000000"/>
                </a:solidFill>
                <a:latin typeface="Times New Roman" panose="02020603050405020304" pitchFamily="18" charset="0"/>
              </a:rPr>
              <a:t> and Kaplan</a:t>
            </a:r>
            <a:r>
              <a:rPr lang="en-AR" sz="1100" dirty="0">
                <a:solidFill>
                  <a:srgbClr val="000000"/>
                </a:solidFill>
                <a:latin typeface="Times New Roman" panose="02020603050405020304" pitchFamily="18" charset="0"/>
              </a:rPr>
              <a:t> (1989)</a:t>
            </a:r>
            <a:endParaRPr lang="de-DE" sz="1100" dirty="0">
              <a:solidFill>
                <a:srgbClr val="000000"/>
              </a:solidFill>
              <a:latin typeface="Times New Roman" panose="02020603050405020304" pitchFamily="18" charset="0"/>
            </a:endParaRPr>
          </a:p>
          <a:p>
            <a:pPr marL="514350" indent="-285750">
              <a:lnSpc>
                <a:spcPct val="150000"/>
              </a:lnSpc>
            </a:pPr>
            <a:r>
              <a:rPr lang="de-DE" sz="1800" b="1" dirty="0">
                <a:solidFill>
                  <a:srgbClr val="000000"/>
                </a:solidFill>
                <a:latin typeface="Times New Roman" panose="02020603050405020304" pitchFamily="18" charset="0"/>
              </a:rPr>
              <a:t>Limited </a:t>
            </a:r>
            <a:r>
              <a:rPr lang="de-DE" sz="1800" b="1" dirty="0" err="1">
                <a:solidFill>
                  <a:srgbClr val="000000"/>
                </a:solidFill>
                <a:latin typeface="Times New Roman" panose="02020603050405020304" pitchFamily="18" charset="0"/>
              </a:rPr>
              <a:t>focus</a:t>
            </a:r>
            <a:r>
              <a:rPr lang="de-DE" sz="1800" b="1" dirty="0">
                <a:solidFill>
                  <a:srgbClr val="000000"/>
                </a:solidFill>
                <a:latin typeface="Times New Roman" panose="02020603050405020304" pitchFamily="18" charset="0"/>
              </a:rPr>
              <a:t> on </a:t>
            </a:r>
            <a:r>
              <a:rPr lang="de-DE" sz="1800" b="1" dirty="0" err="1">
                <a:solidFill>
                  <a:srgbClr val="000000"/>
                </a:solidFill>
                <a:latin typeface="Times New Roman" panose="02020603050405020304" pitchFamily="18" charset="0"/>
              </a:rPr>
              <a:t>developing</a:t>
            </a:r>
            <a:r>
              <a:rPr lang="de-DE" sz="1800" b="1" dirty="0">
                <a:solidFill>
                  <a:srgbClr val="000000"/>
                </a:solidFill>
                <a:latin typeface="Times New Roman" panose="02020603050405020304" pitchFamily="18" charset="0"/>
              </a:rPr>
              <a:t> countries. </a:t>
            </a:r>
            <a:r>
              <a:rPr lang="en-US" sz="1800" dirty="0">
                <a:solidFill>
                  <a:srgbClr val="000000"/>
                </a:solidFill>
                <a:latin typeface="Times New Roman" panose="02020603050405020304" pitchFamily="18" charset="0"/>
              </a:rPr>
              <a:t>Davis et al. (2014) underscores </a:t>
            </a:r>
            <a:r>
              <a:rPr lang="en-AR" sz="1800" dirty="0">
                <a:solidFill>
                  <a:srgbClr val="000000"/>
                </a:solidFill>
                <a:latin typeface="Times New Roman" panose="02020603050405020304" pitchFamily="18" charset="0"/>
              </a:rPr>
              <a:t>the need to </a:t>
            </a:r>
            <a:r>
              <a:rPr lang="de-DE" sz="1800" dirty="0" err="1">
                <a:solidFill>
                  <a:srgbClr val="000000"/>
                </a:solidFill>
                <a:latin typeface="Times New Roman" panose="02020603050405020304" pitchFamily="18" charset="0"/>
              </a:rPr>
              <a:t>research</a:t>
            </a:r>
            <a:r>
              <a:rPr lang="de-DE" sz="1800" dirty="0">
                <a:solidFill>
                  <a:srgbClr val="000000"/>
                </a:solidFill>
                <a:latin typeface="Times New Roman" panose="02020603050405020304" pitchFamily="18" charset="0"/>
              </a:rPr>
              <a:t> </a:t>
            </a:r>
            <a:r>
              <a:rPr lang="de-DE" sz="1800" dirty="0" err="1">
                <a:solidFill>
                  <a:srgbClr val="000000"/>
                </a:solidFill>
                <a:latin typeface="Times New Roman" panose="02020603050405020304" pitchFamily="18" charset="0"/>
              </a:rPr>
              <a:t>cases</a:t>
            </a:r>
            <a:r>
              <a:rPr lang="en-AR" sz="1800" dirty="0">
                <a:solidFill>
                  <a:srgbClr val="000000"/>
                </a:solidFill>
                <a:latin typeface="Times New Roman" panose="02020603050405020304" pitchFamily="18" charset="0"/>
              </a:rPr>
              <a:t> </a:t>
            </a:r>
            <a:r>
              <a:rPr lang="de-DE" sz="1800" dirty="0" err="1">
                <a:solidFill>
                  <a:srgbClr val="000000"/>
                </a:solidFill>
                <a:latin typeface="Times New Roman" panose="02020603050405020304" pitchFamily="18" charset="0"/>
              </a:rPr>
              <a:t>with</a:t>
            </a:r>
            <a:r>
              <a:rPr lang="de-DE" sz="1800" dirty="0">
                <a:solidFill>
                  <a:srgbClr val="000000"/>
                </a:solidFill>
                <a:latin typeface="Times New Roman" panose="02020603050405020304" pitchFamily="18" charset="0"/>
              </a:rPr>
              <a:t> </a:t>
            </a:r>
            <a:r>
              <a:rPr lang="en-US" sz="1800" kern="0" dirty="0">
                <a:solidFill>
                  <a:srgbClr val="000000"/>
                </a:solidFill>
                <a:latin typeface="Times New Roman" panose="02020603050405020304" pitchFamily="18" charset="0"/>
              </a:rPr>
              <a:t>low financial development</a:t>
            </a:r>
            <a:r>
              <a:rPr lang="en-US" sz="1800" b="1" kern="0" dirty="0">
                <a:solidFill>
                  <a:srgbClr val="000000"/>
                </a:solidFill>
                <a:latin typeface="Times New Roman" panose="02020603050405020304" pitchFamily="18" charset="0"/>
              </a:rPr>
              <a:t>. </a:t>
            </a:r>
            <a:r>
              <a:rPr lang="en-AR" sz="1100" dirty="0">
                <a:solidFill>
                  <a:srgbClr val="000000"/>
                </a:solidFill>
                <a:latin typeface="Times New Roman" panose="02020603050405020304" pitchFamily="18" charset="0"/>
              </a:rPr>
              <a:t>Lerner and Schor (2004) and Groh (2009; 2014)</a:t>
            </a:r>
            <a:r>
              <a:rPr lang="de-DE" sz="1100" dirty="0">
                <a:solidFill>
                  <a:srgbClr val="000000"/>
                </a:solidFill>
                <a:latin typeface="Times New Roman" panose="02020603050405020304" pitchFamily="18" charset="0"/>
              </a:rPr>
              <a:t>.</a:t>
            </a:r>
            <a:endParaRPr lang="en-US" sz="1100" dirty="0">
              <a:solidFill>
                <a:srgbClr val="000000"/>
              </a:solidFill>
              <a:latin typeface="Times New Roman" panose="02020603050405020304" pitchFamily="18" charset="0"/>
            </a:endParaRPr>
          </a:p>
        </p:txBody>
      </p:sp>
      <p:cxnSp>
        <p:nvCxnSpPr>
          <p:cNvPr id="2" name="Straight Connector 1">
            <a:extLst>
              <a:ext uri="{FF2B5EF4-FFF2-40B4-BE49-F238E27FC236}">
                <a16:creationId xmlns:a16="http://schemas.microsoft.com/office/drawing/2014/main" id="{F1EABF81-C59A-794D-3797-50FCD1ECC0AB}"/>
              </a:ext>
            </a:extLst>
          </p:cNvPr>
          <p:cNvCxnSpPr>
            <a:cxnSpLocks/>
          </p:cNvCxnSpPr>
          <p:nvPr/>
        </p:nvCxnSpPr>
        <p:spPr>
          <a:xfrm>
            <a:off x="854032" y="1370243"/>
            <a:ext cx="10785765" cy="0"/>
          </a:xfrm>
          <a:prstGeom prst="line">
            <a:avLst/>
          </a:prstGeom>
          <a:ln w="38100">
            <a:solidFill>
              <a:schemeClr val="tx2">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4F1B67-A103-A0F0-299B-113A93C801E9}"/>
              </a:ext>
            </a:extLst>
          </p:cNvPr>
          <p:cNvSpPr txBox="1"/>
          <p:nvPr/>
        </p:nvSpPr>
        <p:spPr>
          <a:xfrm>
            <a:off x="854032" y="599566"/>
            <a:ext cx="9525000" cy="458074"/>
          </a:xfrm>
          <a:prstGeom prst="rect">
            <a:avLst/>
          </a:prstGeom>
          <a:noFill/>
        </p:spPr>
        <p:txBody>
          <a:bodyPr wrap="square">
            <a:spAutoFit/>
          </a:bodyPr>
          <a:lstStyle/>
          <a:p>
            <a:pPr indent="0">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Financial Economics and the “Growth Perspective”</a:t>
            </a:r>
          </a:p>
        </p:txBody>
      </p:sp>
    </p:spTree>
    <p:extLst>
      <p:ext uri="{BB962C8B-B14F-4D97-AF65-F5344CB8AC3E}">
        <p14:creationId xmlns:p14="http://schemas.microsoft.com/office/powerpoint/2010/main" val="75767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4184</TotalTime>
  <Words>2743</Words>
  <Application>Microsoft Macintosh PowerPoint</Application>
  <PresentationFormat>Widescreen</PresentationFormat>
  <Paragraphs>219</Paragraphs>
  <Slides>25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Aptos</vt:lpstr>
      <vt:lpstr>Aptos Display</vt:lpstr>
      <vt:lpstr>Arial</vt:lpstr>
      <vt:lpstr>Cambria Math</vt:lpstr>
      <vt:lpstr>Times New Roman</vt:lpstr>
      <vt:lpstr>Office Theme</vt:lpstr>
      <vt:lpstr>Document</vt:lpstr>
      <vt:lpstr>PowerPoint Presentation</vt:lpstr>
      <vt:lpstr>PowerPoint Presentation</vt:lpstr>
      <vt:lpstr>PowerPoint Presentation</vt:lpstr>
      <vt:lpstr>PowerPoint Presentation</vt:lpstr>
      <vt:lpstr>PowerPoint Presentation</vt:lpstr>
      <vt:lpstr> Three Decades of Sustained Financial Market Development in Africa</vt:lpstr>
      <vt:lpstr>PowerPoint Presentation</vt:lpstr>
      <vt:lpstr> Annual unemployment rates and financial market depth for African PE markets.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Ospital Greslebin Greslebin, Javier Octavio</dc:creator>
  <cp:lastModifiedBy>Ospital Greslebin, Javier Octavio</cp:lastModifiedBy>
  <cp:revision>18</cp:revision>
  <dcterms:created xsi:type="dcterms:W3CDTF">2024-03-15T15:15:38Z</dcterms:created>
  <dcterms:modified xsi:type="dcterms:W3CDTF">2024-09-21T10:53:39Z</dcterms:modified>
</cp:coreProperties>
</file>