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4" r:id="rId10"/>
    <p:sldId id="265" r:id="rId11"/>
    <p:sldId id="266" r:id="rId12"/>
    <p:sldId id="267" r:id="rId13"/>
    <p:sldId id="268" r:id="rId14"/>
    <p:sldId id="269" r:id="rId15"/>
    <p:sldId id="270" r:id="rId16"/>
    <p:sldId id="271" r:id="rId17"/>
    <p:sldId id="272" r:id="rId18"/>
    <p:sldId id="262" r:id="rId19"/>
    <p:sldId id="26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66C0F6-71BF-4ABD-A118-3F1DF376778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687D9D4-EB7D-47F9-AE39-5EE6F0C65D5E}">
      <dgm:prSet/>
      <dgm:spPr/>
      <dgm:t>
        <a:bodyPr/>
        <a:lstStyle/>
        <a:p>
          <a:r>
            <a:rPr lang="es-MX"/>
            <a:t>Objetivos (Generales y Específicos)</a:t>
          </a:r>
          <a:endParaRPr lang="en-US"/>
        </a:p>
      </dgm:t>
    </dgm:pt>
    <dgm:pt modelId="{05C01558-7737-4D0C-A68A-56A5C8CD5BC7}" type="parTrans" cxnId="{7D6D78D0-B10B-45DB-AA8C-10F586F157FB}">
      <dgm:prSet/>
      <dgm:spPr/>
      <dgm:t>
        <a:bodyPr/>
        <a:lstStyle/>
        <a:p>
          <a:endParaRPr lang="en-US"/>
        </a:p>
      </dgm:t>
    </dgm:pt>
    <dgm:pt modelId="{123B1D52-F5E2-466B-873F-04C2FC37691A}" type="sibTrans" cxnId="{7D6D78D0-B10B-45DB-AA8C-10F586F157FB}">
      <dgm:prSet/>
      <dgm:spPr/>
      <dgm:t>
        <a:bodyPr/>
        <a:lstStyle/>
        <a:p>
          <a:endParaRPr lang="en-US"/>
        </a:p>
      </dgm:t>
    </dgm:pt>
    <dgm:pt modelId="{573EFD9B-5D92-4E09-910F-D082D49C9022}">
      <dgm:prSet/>
      <dgm:spPr/>
      <dgm:t>
        <a:bodyPr/>
        <a:lstStyle/>
        <a:p>
          <a:r>
            <a:rPr lang="es-MX"/>
            <a:t>Modelo del problema</a:t>
          </a:r>
          <a:endParaRPr lang="en-US"/>
        </a:p>
      </dgm:t>
    </dgm:pt>
    <dgm:pt modelId="{8989817F-E638-48B5-9FE9-3D84195A1B8F}" type="parTrans" cxnId="{17E3A471-5A81-4F1B-B809-822B23CAF57E}">
      <dgm:prSet/>
      <dgm:spPr/>
      <dgm:t>
        <a:bodyPr/>
        <a:lstStyle/>
        <a:p>
          <a:endParaRPr lang="en-US"/>
        </a:p>
      </dgm:t>
    </dgm:pt>
    <dgm:pt modelId="{7752F2BE-2C44-462F-A88A-D9A582AFBF26}" type="sibTrans" cxnId="{17E3A471-5A81-4F1B-B809-822B23CAF57E}">
      <dgm:prSet/>
      <dgm:spPr/>
      <dgm:t>
        <a:bodyPr/>
        <a:lstStyle/>
        <a:p>
          <a:endParaRPr lang="en-US"/>
        </a:p>
      </dgm:t>
    </dgm:pt>
    <dgm:pt modelId="{9F7AF98C-3D42-4452-8DCB-498E491CC60E}">
      <dgm:prSet/>
      <dgm:spPr/>
      <dgm:t>
        <a:bodyPr/>
        <a:lstStyle/>
        <a:p>
          <a:r>
            <a:rPr lang="es-MX"/>
            <a:t>Simulaciones</a:t>
          </a:r>
          <a:endParaRPr lang="en-US"/>
        </a:p>
      </dgm:t>
    </dgm:pt>
    <dgm:pt modelId="{2F6C4982-F052-4BE0-9FEC-ADA1AF7FBF75}" type="parTrans" cxnId="{B3EFC862-63F3-416E-B6A0-CAF7F5490F7C}">
      <dgm:prSet/>
      <dgm:spPr/>
      <dgm:t>
        <a:bodyPr/>
        <a:lstStyle/>
        <a:p>
          <a:endParaRPr lang="en-US"/>
        </a:p>
      </dgm:t>
    </dgm:pt>
    <dgm:pt modelId="{CCBC06AB-9E88-44E0-AA95-3016B5B1AC79}" type="sibTrans" cxnId="{B3EFC862-63F3-416E-B6A0-CAF7F5490F7C}">
      <dgm:prSet/>
      <dgm:spPr/>
      <dgm:t>
        <a:bodyPr/>
        <a:lstStyle/>
        <a:p>
          <a:endParaRPr lang="en-US"/>
        </a:p>
      </dgm:t>
    </dgm:pt>
    <dgm:pt modelId="{D049EB65-F00C-410D-937E-FA0CE48ACE69}">
      <dgm:prSet/>
      <dgm:spPr/>
      <dgm:t>
        <a:bodyPr/>
        <a:lstStyle/>
        <a:p>
          <a:r>
            <a:rPr lang="es-MX"/>
            <a:t>Visualización de resultados de simulación</a:t>
          </a:r>
          <a:endParaRPr lang="en-US"/>
        </a:p>
      </dgm:t>
    </dgm:pt>
    <dgm:pt modelId="{CDDBCDB6-E1D6-45CD-BA66-FFA2087CE64F}" type="parTrans" cxnId="{35C33202-E016-4320-97A5-55A4FD8D7347}">
      <dgm:prSet/>
      <dgm:spPr/>
      <dgm:t>
        <a:bodyPr/>
        <a:lstStyle/>
        <a:p>
          <a:endParaRPr lang="en-US"/>
        </a:p>
      </dgm:t>
    </dgm:pt>
    <dgm:pt modelId="{5035D21F-EE47-4178-8B78-018870EF55A3}" type="sibTrans" cxnId="{35C33202-E016-4320-97A5-55A4FD8D7347}">
      <dgm:prSet/>
      <dgm:spPr/>
      <dgm:t>
        <a:bodyPr/>
        <a:lstStyle/>
        <a:p>
          <a:endParaRPr lang="en-US"/>
        </a:p>
      </dgm:t>
    </dgm:pt>
    <dgm:pt modelId="{59EBAD41-7E47-4498-B32F-031BAB133039}">
      <dgm:prSet/>
      <dgm:spPr/>
      <dgm:t>
        <a:bodyPr/>
        <a:lstStyle/>
        <a:p>
          <a:r>
            <a:rPr lang="es-MX"/>
            <a:t>Conclusiones</a:t>
          </a:r>
          <a:endParaRPr lang="en-US"/>
        </a:p>
      </dgm:t>
    </dgm:pt>
    <dgm:pt modelId="{102A1959-3544-49B7-8716-BD9A0538E9E1}" type="parTrans" cxnId="{80D98033-BE9B-4DB7-A185-954EFB5E313D}">
      <dgm:prSet/>
      <dgm:spPr/>
      <dgm:t>
        <a:bodyPr/>
        <a:lstStyle/>
        <a:p>
          <a:endParaRPr lang="en-US"/>
        </a:p>
      </dgm:t>
    </dgm:pt>
    <dgm:pt modelId="{7FEE10A6-3C5C-47DD-86CD-EB647E7C2093}" type="sibTrans" cxnId="{80D98033-BE9B-4DB7-A185-954EFB5E313D}">
      <dgm:prSet/>
      <dgm:spPr/>
      <dgm:t>
        <a:bodyPr/>
        <a:lstStyle/>
        <a:p>
          <a:endParaRPr lang="en-US"/>
        </a:p>
      </dgm:t>
    </dgm:pt>
    <dgm:pt modelId="{FBA1B9FE-1D34-4EE6-B424-8D6C6B55631C}">
      <dgm:prSet/>
      <dgm:spPr/>
      <dgm:t>
        <a:bodyPr/>
        <a:lstStyle/>
        <a:p>
          <a:r>
            <a:rPr lang="es-MX"/>
            <a:t>Referencias</a:t>
          </a:r>
          <a:endParaRPr lang="en-US"/>
        </a:p>
      </dgm:t>
    </dgm:pt>
    <dgm:pt modelId="{E20ACCEC-FC1F-45E0-8CEA-E0EC5E265FAF}" type="parTrans" cxnId="{F3CD3CC3-7756-4CEA-99BB-C96797D80FBB}">
      <dgm:prSet/>
      <dgm:spPr/>
      <dgm:t>
        <a:bodyPr/>
        <a:lstStyle/>
        <a:p>
          <a:endParaRPr lang="en-US"/>
        </a:p>
      </dgm:t>
    </dgm:pt>
    <dgm:pt modelId="{1ECA935B-3088-43B2-96C6-73A82658D526}" type="sibTrans" cxnId="{F3CD3CC3-7756-4CEA-99BB-C96797D80FBB}">
      <dgm:prSet/>
      <dgm:spPr/>
      <dgm:t>
        <a:bodyPr/>
        <a:lstStyle/>
        <a:p>
          <a:endParaRPr lang="en-US"/>
        </a:p>
      </dgm:t>
    </dgm:pt>
    <dgm:pt modelId="{091B9F22-5E18-4F36-8855-C06BDDF4333D}" type="pres">
      <dgm:prSet presAssocID="{9466C0F6-71BF-4ABD-A118-3F1DF376778E}" presName="root" presStyleCnt="0">
        <dgm:presLayoutVars>
          <dgm:dir/>
          <dgm:resizeHandles val="exact"/>
        </dgm:presLayoutVars>
      </dgm:prSet>
      <dgm:spPr/>
    </dgm:pt>
    <dgm:pt modelId="{05A933E0-F09F-49C1-9A68-E209A22BCCD1}" type="pres">
      <dgm:prSet presAssocID="{1687D9D4-EB7D-47F9-AE39-5EE6F0C65D5E}" presName="compNode" presStyleCnt="0"/>
      <dgm:spPr/>
    </dgm:pt>
    <dgm:pt modelId="{DF76A228-7D26-4BC9-9EAA-92319D35AF1F}" type="pres">
      <dgm:prSet presAssocID="{1687D9D4-EB7D-47F9-AE39-5EE6F0C65D5E}" presName="bgRect" presStyleLbl="bgShp" presStyleIdx="0" presStyleCnt="6"/>
      <dgm:spPr/>
    </dgm:pt>
    <dgm:pt modelId="{2CD1679F-EBF9-459E-B417-A0C68304F732}" type="pres">
      <dgm:prSet presAssocID="{1687D9D4-EB7D-47F9-AE39-5EE6F0C65D5E}"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ext>
      </dgm:extLst>
    </dgm:pt>
    <dgm:pt modelId="{469E9CF5-9F32-4E9C-8835-C8555BABD884}" type="pres">
      <dgm:prSet presAssocID="{1687D9D4-EB7D-47F9-AE39-5EE6F0C65D5E}" presName="spaceRect" presStyleCnt="0"/>
      <dgm:spPr/>
    </dgm:pt>
    <dgm:pt modelId="{FDEF5DDD-9BD2-42FB-A2A4-0A8B72174995}" type="pres">
      <dgm:prSet presAssocID="{1687D9D4-EB7D-47F9-AE39-5EE6F0C65D5E}" presName="parTx" presStyleLbl="revTx" presStyleIdx="0" presStyleCnt="6">
        <dgm:presLayoutVars>
          <dgm:chMax val="0"/>
          <dgm:chPref val="0"/>
        </dgm:presLayoutVars>
      </dgm:prSet>
      <dgm:spPr/>
    </dgm:pt>
    <dgm:pt modelId="{C3C44D9E-DF15-4EE6-9C19-99E5A7FE2868}" type="pres">
      <dgm:prSet presAssocID="{123B1D52-F5E2-466B-873F-04C2FC37691A}" presName="sibTrans" presStyleCnt="0"/>
      <dgm:spPr/>
    </dgm:pt>
    <dgm:pt modelId="{B4B6D01F-421E-471C-9439-DED1F43B6CB5}" type="pres">
      <dgm:prSet presAssocID="{573EFD9B-5D92-4E09-910F-D082D49C9022}" presName="compNode" presStyleCnt="0"/>
      <dgm:spPr/>
    </dgm:pt>
    <dgm:pt modelId="{4125875C-CC3E-43AC-82DF-BA455B1AFFE6}" type="pres">
      <dgm:prSet presAssocID="{573EFD9B-5D92-4E09-910F-D082D49C9022}" presName="bgRect" presStyleLbl="bgShp" presStyleIdx="1" presStyleCnt="6"/>
      <dgm:spPr/>
    </dgm:pt>
    <dgm:pt modelId="{C63924AD-4F44-437B-A329-75DA5B9FF75A}" type="pres">
      <dgm:prSet presAssocID="{573EFD9B-5D92-4E09-910F-D082D49C902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uzzle"/>
        </a:ext>
      </dgm:extLst>
    </dgm:pt>
    <dgm:pt modelId="{315C8450-52DB-4E9A-811B-B84A440C7D5C}" type="pres">
      <dgm:prSet presAssocID="{573EFD9B-5D92-4E09-910F-D082D49C9022}" presName="spaceRect" presStyleCnt="0"/>
      <dgm:spPr/>
    </dgm:pt>
    <dgm:pt modelId="{CF7B8280-DC7C-4B29-AB72-9B6A254895A1}" type="pres">
      <dgm:prSet presAssocID="{573EFD9B-5D92-4E09-910F-D082D49C9022}" presName="parTx" presStyleLbl="revTx" presStyleIdx="1" presStyleCnt="6">
        <dgm:presLayoutVars>
          <dgm:chMax val="0"/>
          <dgm:chPref val="0"/>
        </dgm:presLayoutVars>
      </dgm:prSet>
      <dgm:spPr/>
    </dgm:pt>
    <dgm:pt modelId="{14CD0077-F9FA-4040-A500-036D84489F92}" type="pres">
      <dgm:prSet presAssocID="{7752F2BE-2C44-462F-A88A-D9A582AFBF26}" presName="sibTrans" presStyleCnt="0"/>
      <dgm:spPr/>
    </dgm:pt>
    <dgm:pt modelId="{DACB05C2-3A9D-4D01-8808-E40B2E19D222}" type="pres">
      <dgm:prSet presAssocID="{9F7AF98C-3D42-4452-8DCB-498E491CC60E}" presName="compNode" presStyleCnt="0"/>
      <dgm:spPr/>
    </dgm:pt>
    <dgm:pt modelId="{1F6428D5-3CCD-4D5D-9BA8-B670B810957D}" type="pres">
      <dgm:prSet presAssocID="{9F7AF98C-3D42-4452-8DCB-498E491CC60E}" presName="bgRect" presStyleLbl="bgShp" presStyleIdx="2" presStyleCnt="6"/>
      <dgm:spPr/>
    </dgm:pt>
    <dgm:pt modelId="{94416FDB-F89B-48EE-A81E-ED03DBF01628}" type="pres">
      <dgm:prSet presAssocID="{9F7AF98C-3D42-4452-8DCB-498E491CC60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DD4E1280-5D0B-4778-B68E-2893772B081B}" type="pres">
      <dgm:prSet presAssocID="{9F7AF98C-3D42-4452-8DCB-498E491CC60E}" presName="spaceRect" presStyleCnt="0"/>
      <dgm:spPr/>
    </dgm:pt>
    <dgm:pt modelId="{7E092E2E-E183-4319-BE65-F157F88B64D4}" type="pres">
      <dgm:prSet presAssocID="{9F7AF98C-3D42-4452-8DCB-498E491CC60E}" presName="parTx" presStyleLbl="revTx" presStyleIdx="2" presStyleCnt="6">
        <dgm:presLayoutVars>
          <dgm:chMax val="0"/>
          <dgm:chPref val="0"/>
        </dgm:presLayoutVars>
      </dgm:prSet>
      <dgm:spPr/>
    </dgm:pt>
    <dgm:pt modelId="{A57E2F50-97F7-4F61-A87A-B79A0488ED7D}" type="pres">
      <dgm:prSet presAssocID="{CCBC06AB-9E88-44E0-AA95-3016B5B1AC79}" presName="sibTrans" presStyleCnt="0"/>
      <dgm:spPr/>
    </dgm:pt>
    <dgm:pt modelId="{C3EA6040-6F6D-4E16-B0FE-FF30160270D8}" type="pres">
      <dgm:prSet presAssocID="{D049EB65-F00C-410D-937E-FA0CE48ACE69}" presName="compNode" presStyleCnt="0"/>
      <dgm:spPr/>
    </dgm:pt>
    <dgm:pt modelId="{CD870FCA-4E2A-4484-9F69-D793100CC442}" type="pres">
      <dgm:prSet presAssocID="{D049EB65-F00C-410D-937E-FA0CE48ACE69}" presName="bgRect" presStyleLbl="bgShp" presStyleIdx="3" presStyleCnt="6"/>
      <dgm:spPr/>
    </dgm:pt>
    <dgm:pt modelId="{6AD874D5-2770-41C2-BE1E-DF392D84CAA0}" type="pres">
      <dgm:prSet presAssocID="{D049EB65-F00C-410D-937E-FA0CE48ACE6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EE187A82-EF33-4D4B-9C0F-C731B08C33CE}" type="pres">
      <dgm:prSet presAssocID="{D049EB65-F00C-410D-937E-FA0CE48ACE69}" presName="spaceRect" presStyleCnt="0"/>
      <dgm:spPr/>
    </dgm:pt>
    <dgm:pt modelId="{9C7F6A72-41EB-4066-B44D-B9524B704761}" type="pres">
      <dgm:prSet presAssocID="{D049EB65-F00C-410D-937E-FA0CE48ACE69}" presName="parTx" presStyleLbl="revTx" presStyleIdx="3" presStyleCnt="6">
        <dgm:presLayoutVars>
          <dgm:chMax val="0"/>
          <dgm:chPref val="0"/>
        </dgm:presLayoutVars>
      </dgm:prSet>
      <dgm:spPr/>
    </dgm:pt>
    <dgm:pt modelId="{D66BD1F6-433F-4A25-A5DA-5E3D17CCE884}" type="pres">
      <dgm:prSet presAssocID="{5035D21F-EE47-4178-8B78-018870EF55A3}" presName="sibTrans" presStyleCnt="0"/>
      <dgm:spPr/>
    </dgm:pt>
    <dgm:pt modelId="{C83E487E-9B5A-475B-87C5-F172E0D90020}" type="pres">
      <dgm:prSet presAssocID="{59EBAD41-7E47-4498-B32F-031BAB133039}" presName="compNode" presStyleCnt="0"/>
      <dgm:spPr/>
    </dgm:pt>
    <dgm:pt modelId="{0869C367-63E9-4B3A-BC15-C09076854A60}" type="pres">
      <dgm:prSet presAssocID="{59EBAD41-7E47-4498-B32F-031BAB133039}" presName="bgRect" presStyleLbl="bgShp" presStyleIdx="4" presStyleCnt="6"/>
      <dgm:spPr/>
    </dgm:pt>
    <dgm:pt modelId="{A10692AA-37A2-406F-9D92-923E9F0ECB60}" type="pres">
      <dgm:prSet presAssocID="{59EBAD41-7E47-4498-B32F-031BAB13303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B11A726F-6241-4B2A-98BB-B3EE0AC532C2}" type="pres">
      <dgm:prSet presAssocID="{59EBAD41-7E47-4498-B32F-031BAB133039}" presName="spaceRect" presStyleCnt="0"/>
      <dgm:spPr/>
    </dgm:pt>
    <dgm:pt modelId="{AC399520-A6E1-46BF-889F-B9D2F2BD4976}" type="pres">
      <dgm:prSet presAssocID="{59EBAD41-7E47-4498-B32F-031BAB133039}" presName="parTx" presStyleLbl="revTx" presStyleIdx="4" presStyleCnt="6">
        <dgm:presLayoutVars>
          <dgm:chMax val="0"/>
          <dgm:chPref val="0"/>
        </dgm:presLayoutVars>
      </dgm:prSet>
      <dgm:spPr/>
    </dgm:pt>
    <dgm:pt modelId="{DACB0B8F-8E8C-49F1-A545-9DE3934B6ECF}" type="pres">
      <dgm:prSet presAssocID="{7FEE10A6-3C5C-47DD-86CD-EB647E7C2093}" presName="sibTrans" presStyleCnt="0"/>
      <dgm:spPr/>
    </dgm:pt>
    <dgm:pt modelId="{63E5546C-E1A2-457B-A3C9-DA064E1E622B}" type="pres">
      <dgm:prSet presAssocID="{FBA1B9FE-1D34-4EE6-B424-8D6C6B55631C}" presName="compNode" presStyleCnt="0"/>
      <dgm:spPr/>
    </dgm:pt>
    <dgm:pt modelId="{84D26EFF-A3E5-41D1-90FB-9BE9260C343D}" type="pres">
      <dgm:prSet presAssocID="{FBA1B9FE-1D34-4EE6-B424-8D6C6B55631C}" presName="bgRect" presStyleLbl="bgShp" presStyleIdx="5" presStyleCnt="6"/>
      <dgm:spPr/>
    </dgm:pt>
    <dgm:pt modelId="{C71455E9-BF91-4496-8691-32DFA77F3A8D}" type="pres">
      <dgm:prSet presAssocID="{FBA1B9FE-1D34-4EE6-B424-8D6C6B55631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ooks"/>
        </a:ext>
      </dgm:extLst>
    </dgm:pt>
    <dgm:pt modelId="{A06551E7-0326-4355-8B07-F6B0004C7B0B}" type="pres">
      <dgm:prSet presAssocID="{FBA1B9FE-1D34-4EE6-B424-8D6C6B55631C}" presName="spaceRect" presStyleCnt="0"/>
      <dgm:spPr/>
    </dgm:pt>
    <dgm:pt modelId="{88D38435-A4B6-42AF-BC7F-593722EC94F8}" type="pres">
      <dgm:prSet presAssocID="{FBA1B9FE-1D34-4EE6-B424-8D6C6B55631C}" presName="parTx" presStyleLbl="revTx" presStyleIdx="5" presStyleCnt="6">
        <dgm:presLayoutVars>
          <dgm:chMax val="0"/>
          <dgm:chPref val="0"/>
        </dgm:presLayoutVars>
      </dgm:prSet>
      <dgm:spPr/>
    </dgm:pt>
  </dgm:ptLst>
  <dgm:cxnLst>
    <dgm:cxn modelId="{35C33202-E016-4320-97A5-55A4FD8D7347}" srcId="{9466C0F6-71BF-4ABD-A118-3F1DF376778E}" destId="{D049EB65-F00C-410D-937E-FA0CE48ACE69}" srcOrd="3" destOrd="0" parTransId="{CDDBCDB6-E1D6-45CD-BA66-FFA2087CE64F}" sibTransId="{5035D21F-EE47-4178-8B78-018870EF55A3}"/>
    <dgm:cxn modelId="{DEF8DB04-487E-4769-B8BE-6937DA01F5AA}" type="presOf" srcId="{59EBAD41-7E47-4498-B32F-031BAB133039}" destId="{AC399520-A6E1-46BF-889F-B9D2F2BD4976}" srcOrd="0" destOrd="0" presId="urn:microsoft.com/office/officeart/2018/2/layout/IconVerticalSolidList"/>
    <dgm:cxn modelId="{45E9EB2A-BE20-407B-BE3C-CFE7CE8FFE15}" type="presOf" srcId="{9F7AF98C-3D42-4452-8DCB-498E491CC60E}" destId="{7E092E2E-E183-4319-BE65-F157F88B64D4}" srcOrd="0" destOrd="0" presId="urn:microsoft.com/office/officeart/2018/2/layout/IconVerticalSolidList"/>
    <dgm:cxn modelId="{80D98033-BE9B-4DB7-A185-954EFB5E313D}" srcId="{9466C0F6-71BF-4ABD-A118-3F1DF376778E}" destId="{59EBAD41-7E47-4498-B32F-031BAB133039}" srcOrd="4" destOrd="0" parTransId="{102A1959-3544-49B7-8716-BD9A0538E9E1}" sibTransId="{7FEE10A6-3C5C-47DD-86CD-EB647E7C2093}"/>
    <dgm:cxn modelId="{B3EFC862-63F3-416E-B6A0-CAF7F5490F7C}" srcId="{9466C0F6-71BF-4ABD-A118-3F1DF376778E}" destId="{9F7AF98C-3D42-4452-8DCB-498E491CC60E}" srcOrd="2" destOrd="0" parTransId="{2F6C4982-F052-4BE0-9FEC-ADA1AF7FBF75}" sibTransId="{CCBC06AB-9E88-44E0-AA95-3016B5B1AC79}"/>
    <dgm:cxn modelId="{17E3A471-5A81-4F1B-B809-822B23CAF57E}" srcId="{9466C0F6-71BF-4ABD-A118-3F1DF376778E}" destId="{573EFD9B-5D92-4E09-910F-D082D49C9022}" srcOrd="1" destOrd="0" parTransId="{8989817F-E638-48B5-9FE9-3D84195A1B8F}" sibTransId="{7752F2BE-2C44-462F-A88A-D9A582AFBF26}"/>
    <dgm:cxn modelId="{6D0CDB79-3612-4F6A-A46C-78D04A3B57EB}" type="presOf" srcId="{D049EB65-F00C-410D-937E-FA0CE48ACE69}" destId="{9C7F6A72-41EB-4066-B44D-B9524B704761}" srcOrd="0" destOrd="0" presId="urn:microsoft.com/office/officeart/2018/2/layout/IconVerticalSolidList"/>
    <dgm:cxn modelId="{138E2E9A-29BE-46AA-AC35-01DF0F78F9C7}" type="presOf" srcId="{9466C0F6-71BF-4ABD-A118-3F1DF376778E}" destId="{091B9F22-5E18-4F36-8855-C06BDDF4333D}" srcOrd="0" destOrd="0" presId="urn:microsoft.com/office/officeart/2018/2/layout/IconVerticalSolidList"/>
    <dgm:cxn modelId="{1B5C519A-6598-4AD4-A7BE-1C33C1F0E86B}" type="presOf" srcId="{1687D9D4-EB7D-47F9-AE39-5EE6F0C65D5E}" destId="{FDEF5DDD-9BD2-42FB-A2A4-0A8B72174995}" srcOrd="0" destOrd="0" presId="urn:microsoft.com/office/officeart/2018/2/layout/IconVerticalSolidList"/>
    <dgm:cxn modelId="{F3CD3CC3-7756-4CEA-99BB-C96797D80FBB}" srcId="{9466C0F6-71BF-4ABD-A118-3F1DF376778E}" destId="{FBA1B9FE-1D34-4EE6-B424-8D6C6B55631C}" srcOrd="5" destOrd="0" parTransId="{E20ACCEC-FC1F-45E0-8CEA-E0EC5E265FAF}" sibTransId="{1ECA935B-3088-43B2-96C6-73A82658D526}"/>
    <dgm:cxn modelId="{BD360BCD-3AF6-41B1-BBC1-32D3C25F85D3}" type="presOf" srcId="{FBA1B9FE-1D34-4EE6-B424-8D6C6B55631C}" destId="{88D38435-A4B6-42AF-BC7F-593722EC94F8}" srcOrd="0" destOrd="0" presId="urn:microsoft.com/office/officeart/2018/2/layout/IconVerticalSolidList"/>
    <dgm:cxn modelId="{7D6D78D0-B10B-45DB-AA8C-10F586F157FB}" srcId="{9466C0F6-71BF-4ABD-A118-3F1DF376778E}" destId="{1687D9D4-EB7D-47F9-AE39-5EE6F0C65D5E}" srcOrd="0" destOrd="0" parTransId="{05C01558-7737-4D0C-A68A-56A5C8CD5BC7}" sibTransId="{123B1D52-F5E2-466B-873F-04C2FC37691A}"/>
    <dgm:cxn modelId="{B63647EF-A70E-4CB6-9DA5-9E15335A89CE}" type="presOf" srcId="{573EFD9B-5D92-4E09-910F-D082D49C9022}" destId="{CF7B8280-DC7C-4B29-AB72-9B6A254895A1}" srcOrd="0" destOrd="0" presId="urn:microsoft.com/office/officeart/2018/2/layout/IconVerticalSolidList"/>
    <dgm:cxn modelId="{081B9711-10D1-4C89-AEAD-737E28648911}" type="presParOf" srcId="{091B9F22-5E18-4F36-8855-C06BDDF4333D}" destId="{05A933E0-F09F-49C1-9A68-E209A22BCCD1}" srcOrd="0" destOrd="0" presId="urn:microsoft.com/office/officeart/2018/2/layout/IconVerticalSolidList"/>
    <dgm:cxn modelId="{CB98FA3C-A410-467D-9405-3A562A3460E8}" type="presParOf" srcId="{05A933E0-F09F-49C1-9A68-E209A22BCCD1}" destId="{DF76A228-7D26-4BC9-9EAA-92319D35AF1F}" srcOrd="0" destOrd="0" presId="urn:microsoft.com/office/officeart/2018/2/layout/IconVerticalSolidList"/>
    <dgm:cxn modelId="{DC19A6F4-0725-4E36-ACAF-7B586A58CF2A}" type="presParOf" srcId="{05A933E0-F09F-49C1-9A68-E209A22BCCD1}" destId="{2CD1679F-EBF9-459E-B417-A0C68304F732}" srcOrd="1" destOrd="0" presId="urn:microsoft.com/office/officeart/2018/2/layout/IconVerticalSolidList"/>
    <dgm:cxn modelId="{A8B7EC93-DA6E-4DD9-BBC9-7ACBF9E2FB8E}" type="presParOf" srcId="{05A933E0-F09F-49C1-9A68-E209A22BCCD1}" destId="{469E9CF5-9F32-4E9C-8835-C8555BABD884}" srcOrd="2" destOrd="0" presId="urn:microsoft.com/office/officeart/2018/2/layout/IconVerticalSolidList"/>
    <dgm:cxn modelId="{183F402C-0259-435E-8A62-169A039E8D5F}" type="presParOf" srcId="{05A933E0-F09F-49C1-9A68-E209A22BCCD1}" destId="{FDEF5DDD-9BD2-42FB-A2A4-0A8B72174995}" srcOrd="3" destOrd="0" presId="urn:microsoft.com/office/officeart/2018/2/layout/IconVerticalSolidList"/>
    <dgm:cxn modelId="{20D12552-0C17-410C-903D-7E46712380F7}" type="presParOf" srcId="{091B9F22-5E18-4F36-8855-C06BDDF4333D}" destId="{C3C44D9E-DF15-4EE6-9C19-99E5A7FE2868}" srcOrd="1" destOrd="0" presId="urn:microsoft.com/office/officeart/2018/2/layout/IconVerticalSolidList"/>
    <dgm:cxn modelId="{39B86B65-73EE-482D-89D0-AEE86D63FABC}" type="presParOf" srcId="{091B9F22-5E18-4F36-8855-C06BDDF4333D}" destId="{B4B6D01F-421E-471C-9439-DED1F43B6CB5}" srcOrd="2" destOrd="0" presId="urn:microsoft.com/office/officeart/2018/2/layout/IconVerticalSolidList"/>
    <dgm:cxn modelId="{610905EE-2857-4879-B00B-241261DA4492}" type="presParOf" srcId="{B4B6D01F-421E-471C-9439-DED1F43B6CB5}" destId="{4125875C-CC3E-43AC-82DF-BA455B1AFFE6}" srcOrd="0" destOrd="0" presId="urn:microsoft.com/office/officeart/2018/2/layout/IconVerticalSolidList"/>
    <dgm:cxn modelId="{495BA95D-BAD7-4D6A-A834-7AEE4F94B67F}" type="presParOf" srcId="{B4B6D01F-421E-471C-9439-DED1F43B6CB5}" destId="{C63924AD-4F44-437B-A329-75DA5B9FF75A}" srcOrd="1" destOrd="0" presId="urn:microsoft.com/office/officeart/2018/2/layout/IconVerticalSolidList"/>
    <dgm:cxn modelId="{6A5B8DD9-C097-4E4A-9AF7-52958A47EB1B}" type="presParOf" srcId="{B4B6D01F-421E-471C-9439-DED1F43B6CB5}" destId="{315C8450-52DB-4E9A-811B-B84A440C7D5C}" srcOrd="2" destOrd="0" presId="urn:microsoft.com/office/officeart/2018/2/layout/IconVerticalSolidList"/>
    <dgm:cxn modelId="{BDBB5559-63A5-4BD1-84EC-14FA8E5CB37D}" type="presParOf" srcId="{B4B6D01F-421E-471C-9439-DED1F43B6CB5}" destId="{CF7B8280-DC7C-4B29-AB72-9B6A254895A1}" srcOrd="3" destOrd="0" presId="urn:microsoft.com/office/officeart/2018/2/layout/IconVerticalSolidList"/>
    <dgm:cxn modelId="{4B865AB4-6A3A-487A-9666-E6C361A38C39}" type="presParOf" srcId="{091B9F22-5E18-4F36-8855-C06BDDF4333D}" destId="{14CD0077-F9FA-4040-A500-036D84489F92}" srcOrd="3" destOrd="0" presId="urn:microsoft.com/office/officeart/2018/2/layout/IconVerticalSolidList"/>
    <dgm:cxn modelId="{F64E208B-884A-49D3-9CFB-AC632F9EF97C}" type="presParOf" srcId="{091B9F22-5E18-4F36-8855-C06BDDF4333D}" destId="{DACB05C2-3A9D-4D01-8808-E40B2E19D222}" srcOrd="4" destOrd="0" presId="urn:microsoft.com/office/officeart/2018/2/layout/IconVerticalSolidList"/>
    <dgm:cxn modelId="{F89A01EA-E91F-480F-A253-BD7772C9920E}" type="presParOf" srcId="{DACB05C2-3A9D-4D01-8808-E40B2E19D222}" destId="{1F6428D5-3CCD-4D5D-9BA8-B670B810957D}" srcOrd="0" destOrd="0" presId="urn:microsoft.com/office/officeart/2018/2/layout/IconVerticalSolidList"/>
    <dgm:cxn modelId="{AA6B06A2-0782-4D0E-A604-4DCC41833CAF}" type="presParOf" srcId="{DACB05C2-3A9D-4D01-8808-E40B2E19D222}" destId="{94416FDB-F89B-48EE-A81E-ED03DBF01628}" srcOrd="1" destOrd="0" presId="urn:microsoft.com/office/officeart/2018/2/layout/IconVerticalSolidList"/>
    <dgm:cxn modelId="{FE2C53C5-4542-42AB-B0D2-E3176573D8CF}" type="presParOf" srcId="{DACB05C2-3A9D-4D01-8808-E40B2E19D222}" destId="{DD4E1280-5D0B-4778-B68E-2893772B081B}" srcOrd="2" destOrd="0" presId="urn:microsoft.com/office/officeart/2018/2/layout/IconVerticalSolidList"/>
    <dgm:cxn modelId="{8ABA0077-CF2E-4F3D-B807-96285F18BDE6}" type="presParOf" srcId="{DACB05C2-3A9D-4D01-8808-E40B2E19D222}" destId="{7E092E2E-E183-4319-BE65-F157F88B64D4}" srcOrd="3" destOrd="0" presId="urn:microsoft.com/office/officeart/2018/2/layout/IconVerticalSolidList"/>
    <dgm:cxn modelId="{3942DBE2-57CE-4C99-993C-46D9358D7F04}" type="presParOf" srcId="{091B9F22-5E18-4F36-8855-C06BDDF4333D}" destId="{A57E2F50-97F7-4F61-A87A-B79A0488ED7D}" srcOrd="5" destOrd="0" presId="urn:microsoft.com/office/officeart/2018/2/layout/IconVerticalSolidList"/>
    <dgm:cxn modelId="{A7ED1327-0310-4EEB-9749-CCC11F3FA77E}" type="presParOf" srcId="{091B9F22-5E18-4F36-8855-C06BDDF4333D}" destId="{C3EA6040-6F6D-4E16-B0FE-FF30160270D8}" srcOrd="6" destOrd="0" presId="urn:microsoft.com/office/officeart/2018/2/layout/IconVerticalSolidList"/>
    <dgm:cxn modelId="{507BED7F-4ADD-4FA2-9827-3B7CACCBB840}" type="presParOf" srcId="{C3EA6040-6F6D-4E16-B0FE-FF30160270D8}" destId="{CD870FCA-4E2A-4484-9F69-D793100CC442}" srcOrd="0" destOrd="0" presId="urn:microsoft.com/office/officeart/2018/2/layout/IconVerticalSolidList"/>
    <dgm:cxn modelId="{BB2F43AB-DC3F-447D-9E02-87AFA3293FD5}" type="presParOf" srcId="{C3EA6040-6F6D-4E16-B0FE-FF30160270D8}" destId="{6AD874D5-2770-41C2-BE1E-DF392D84CAA0}" srcOrd="1" destOrd="0" presId="urn:microsoft.com/office/officeart/2018/2/layout/IconVerticalSolidList"/>
    <dgm:cxn modelId="{EF9E1B93-4E6B-4C22-8983-CE8EF53057B0}" type="presParOf" srcId="{C3EA6040-6F6D-4E16-B0FE-FF30160270D8}" destId="{EE187A82-EF33-4D4B-9C0F-C731B08C33CE}" srcOrd="2" destOrd="0" presId="urn:microsoft.com/office/officeart/2018/2/layout/IconVerticalSolidList"/>
    <dgm:cxn modelId="{408B3F56-1E5F-4EE8-A841-141D89272D3C}" type="presParOf" srcId="{C3EA6040-6F6D-4E16-B0FE-FF30160270D8}" destId="{9C7F6A72-41EB-4066-B44D-B9524B704761}" srcOrd="3" destOrd="0" presId="urn:microsoft.com/office/officeart/2018/2/layout/IconVerticalSolidList"/>
    <dgm:cxn modelId="{7044412C-EBFC-44AE-86D7-2624C055AB86}" type="presParOf" srcId="{091B9F22-5E18-4F36-8855-C06BDDF4333D}" destId="{D66BD1F6-433F-4A25-A5DA-5E3D17CCE884}" srcOrd="7" destOrd="0" presId="urn:microsoft.com/office/officeart/2018/2/layout/IconVerticalSolidList"/>
    <dgm:cxn modelId="{0BB2AF80-E151-4FA4-9F60-BA2F5048A5B4}" type="presParOf" srcId="{091B9F22-5E18-4F36-8855-C06BDDF4333D}" destId="{C83E487E-9B5A-475B-87C5-F172E0D90020}" srcOrd="8" destOrd="0" presId="urn:microsoft.com/office/officeart/2018/2/layout/IconVerticalSolidList"/>
    <dgm:cxn modelId="{450ED1FA-4632-4D75-BF1A-6CE4723E081D}" type="presParOf" srcId="{C83E487E-9B5A-475B-87C5-F172E0D90020}" destId="{0869C367-63E9-4B3A-BC15-C09076854A60}" srcOrd="0" destOrd="0" presId="urn:microsoft.com/office/officeart/2018/2/layout/IconVerticalSolidList"/>
    <dgm:cxn modelId="{80DF0600-2AB6-403C-AFEE-C1AFECD3E935}" type="presParOf" srcId="{C83E487E-9B5A-475B-87C5-F172E0D90020}" destId="{A10692AA-37A2-406F-9D92-923E9F0ECB60}" srcOrd="1" destOrd="0" presId="urn:microsoft.com/office/officeart/2018/2/layout/IconVerticalSolidList"/>
    <dgm:cxn modelId="{D65B7A64-B799-4456-9C7E-C94850079DEA}" type="presParOf" srcId="{C83E487E-9B5A-475B-87C5-F172E0D90020}" destId="{B11A726F-6241-4B2A-98BB-B3EE0AC532C2}" srcOrd="2" destOrd="0" presId="urn:microsoft.com/office/officeart/2018/2/layout/IconVerticalSolidList"/>
    <dgm:cxn modelId="{9E1ED0A8-C182-4956-9E3E-CB9900BBB861}" type="presParOf" srcId="{C83E487E-9B5A-475B-87C5-F172E0D90020}" destId="{AC399520-A6E1-46BF-889F-B9D2F2BD4976}" srcOrd="3" destOrd="0" presId="urn:microsoft.com/office/officeart/2018/2/layout/IconVerticalSolidList"/>
    <dgm:cxn modelId="{B2103773-A399-40F6-8A9F-71A158144C02}" type="presParOf" srcId="{091B9F22-5E18-4F36-8855-C06BDDF4333D}" destId="{DACB0B8F-8E8C-49F1-A545-9DE3934B6ECF}" srcOrd="9" destOrd="0" presId="urn:microsoft.com/office/officeart/2018/2/layout/IconVerticalSolidList"/>
    <dgm:cxn modelId="{D3BDEA70-9D08-4EAE-AB98-548A5E4D39D9}" type="presParOf" srcId="{091B9F22-5E18-4F36-8855-C06BDDF4333D}" destId="{63E5546C-E1A2-457B-A3C9-DA064E1E622B}" srcOrd="10" destOrd="0" presId="urn:microsoft.com/office/officeart/2018/2/layout/IconVerticalSolidList"/>
    <dgm:cxn modelId="{F7696D23-3A48-4CF5-B72B-76FAA63C1327}" type="presParOf" srcId="{63E5546C-E1A2-457B-A3C9-DA064E1E622B}" destId="{84D26EFF-A3E5-41D1-90FB-9BE9260C343D}" srcOrd="0" destOrd="0" presId="urn:microsoft.com/office/officeart/2018/2/layout/IconVerticalSolidList"/>
    <dgm:cxn modelId="{7C409B6C-4187-4495-9EB0-447682504A84}" type="presParOf" srcId="{63E5546C-E1A2-457B-A3C9-DA064E1E622B}" destId="{C71455E9-BF91-4496-8691-32DFA77F3A8D}" srcOrd="1" destOrd="0" presId="urn:microsoft.com/office/officeart/2018/2/layout/IconVerticalSolidList"/>
    <dgm:cxn modelId="{A9333038-28D4-4C9D-93C8-00E2D5D98D3D}" type="presParOf" srcId="{63E5546C-E1A2-457B-A3C9-DA064E1E622B}" destId="{A06551E7-0326-4355-8B07-F6B0004C7B0B}" srcOrd="2" destOrd="0" presId="urn:microsoft.com/office/officeart/2018/2/layout/IconVerticalSolidList"/>
    <dgm:cxn modelId="{48BD7157-996D-4752-98A5-2A381B409F0D}" type="presParOf" srcId="{63E5546C-E1A2-457B-A3C9-DA064E1E622B}" destId="{88D38435-A4B6-42AF-BC7F-593722EC94F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6A228-7D26-4BC9-9EAA-92319D35AF1F}">
      <dsp:nvSpPr>
        <dsp:cNvPr id="0" name=""/>
        <dsp:cNvSpPr/>
      </dsp:nvSpPr>
      <dsp:spPr>
        <a:xfrm>
          <a:off x="0" y="1610"/>
          <a:ext cx="6628804"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D1679F-EBF9-459E-B417-A0C68304F732}">
      <dsp:nvSpPr>
        <dsp:cNvPr id="0" name=""/>
        <dsp:cNvSpPr/>
      </dsp:nvSpPr>
      <dsp:spPr>
        <a:xfrm>
          <a:off x="207634" y="156049"/>
          <a:ext cx="377516" cy="3775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DEF5DDD-9BD2-42FB-A2A4-0A8B72174995}">
      <dsp:nvSpPr>
        <dsp:cNvPr id="0" name=""/>
        <dsp:cNvSpPr/>
      </dsp:nvSpPr>
      <dsp:spPr>
        <a:xfrm>
          <a:off x="792785" y="1610"/>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90000"/>
            </a:lnSpc>
            <a:spcBef>
              <a:spcPct val="0"/>
            </a:spcBef>
            <a:spcAft>
              <a:spcPct val="35000"/>
            </a:spcAft>
            <a:buNone/>
          </a:pPr>
          <a:r>
            <a:rPr lang="es-MX" sz="1900" kern="1200"/>
            <a:t>Objetivos (Generales y Específicos)</a:t>
          </a:r>
          <a:endParaRPr lang="en-US" sz="1900" kern="1200"/>
        </a:p>
      </dsp:txBody>
      <dsp:txXfrm>
        <a:off x="792785" y="1610"/>
        <a:ext cx="5836018" cy="686394"/>
      </dsp:txXfrm>
    </dsp:sp>
    <dsp:sp modelId="{4125875C-CC3E-43AC-82DF-BA455B1AFFE6}">
      <dsp:nvSpPr>
        <dsp:cNvPr id="0" name=""/>
        <dsp:cNvSpPr/>
      </dsp:nvSpPr>
      <dsp:spPr>
        <a:xfrm>
          <a:off x="0" y="859603"/>
          <a:ext cx="6628804"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3924AD-4F44-437B-A329-75DA5B9FF75A}">
      <dsp:nvSpPr>
        <dsp:cNvPr id="0" name=""/>
        <dsp:cNvSpPr/>
      </dsp:nvSpPr>
      <dsp:spPr>
        <a:xfrm>
          <a:off x="207634" y="1014042"/>
          <a:ext cx="377516" cy="3775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F7B8280-DC7C-4B29-AB72-9B6A254895A1}">
      <dsp:nvSpPr>
        <dsp:cNvPr id="0" name=""/>
        <dsp:cNvSpPr/>
      </dsp:nvSpPr>
      <dsp:spPr>
        <a:xfrm>
          <a:off x="792785" y="859603"/>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90000"/>
            </a:lnSpc>
            <a:spcBef>
              <a:spcPct val="0"/>
            </a:spcBef>
            <a:spcAft>
              <a:spcPct val="35000"/>
            </a:spcAft>
            <a:buNone/>
          </a:pPr>
          <a:r>
            <a:rPr lang="es-MX" sz="1900" kern="1200"/>
            <a:t>Modelo del problema</a:t>
          </a:r>
          <a:endParaRPr lang="en-US" sz="1900" kern="1200"/>
        </a:p>
      </dsp:txBody>
      <dsp:txXfrm>
        <a:off x="792785" y="859603"/>
        <a:ext cx="5836018" cy="686394"/>
      </dsp:txXfrm>
    </dsp:sp>
    <dsp:sp modelId="{1F6428D5-3CCD-4D5D-9BA8-B670B810957D}">
      <dsp:nvSpPr>
        <dsp:cNvPr id="0" name=""/>
        <dsp:cNvSpPr/>
      </dsp:nvSpPr>
      <dsp:spPr>
        <a:xfrm>
          <a:off x="0" y="1717596"/>
          <a:ext cx="6628804"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416FDB-F89B-48EE-A81E-ED03DBF01628}">
      <dsp:nvSpPr>
        <dsp:cNvPr id="0" name=""/>
        <dsp:cNvSpPr/>
      </dsp:nvSpPr>
      <dsp:spPr>
        <a:xfrm>
          <a:off x="207634" y="1872035"/>
          <a:ext cx="377516" cy="3775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E092E2E-E183-4319-BE65-F157F88B64D4}">
      <dsp:nvSpPr>
        <dsp:cNvPr id="0" name=""/>
        <dsp:cNvSpPr/>
      </dsp:nvSpPr>
      <dsp:spPr>
        <a:xfrm>
          <a:off x="792785" y="1717596"/>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90000"/>
            </a:lnSpc>
            <a:spcBef>
              <a:spcPct val="0"/>
            </a:spcBef>
            <a:spcAft>
              <a:spcPct val="35000"/>
            </a:spcAft>
            <a:buNone/>
          </a:pPr>
          <a:r>
            <a:rPr lang="es-MX" sz="1900" kern="1200"/>
            <a:t>Simulaciones</a:t>
          </a:r>
          <a:endParaRPr lang="en-US" sz="1900" kern="1200"/>
        </a:p>
      </dsp:txBody>
      <dsp:txXfrm>
        <a:off x="792785" y="1717596"/>
        <a:ext cx="5836018" cy="686394"/>
      </dsp:txXfrm>
    </dsp:sp>
    <dsp:sp modelId="{CD870FCA-4E2A-4484-9F69-D793100CC442}">
      <dsp:nvSpPr>
        <dsp:cNvPr id="0" name=""/>
        <dsp:cNvSpPr/>
      </dsp:nvSpPr>
      <dsp:spPr>
        <a:xfrm>
          <a:off x="0" y="2575589"/>
          <a:ext cx="6628804"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D874D5-2770-41C2-BE1E-DF392D84CAA0}">
      <dsp:nvSpPr>
        <dsp:cNvPr id="0" name=""/>
        <dsp:cNvSpPr/>
      </dsp:nvSpPr>
      <dsp:spPr>
        <a:xfrm>
          <a:off x="207634" y="2730028"/>
          <a:ext cx="377516" cy="3775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C7F6A72-41EB-4066-B44D-B9524B704761}">
      <dsp:nvSpPr>
        <dsp:cNvPr id="0" name=""/>
        <dsp:cNvSpPr/>
      </dsp:nvSpPr>
      <dsp:spPr>
        <a:xfrm>
          <a:off x="792785" y="2575589"/>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90000"/>
            </a:lnSpc>
            <a:spcBef>
              <a:spcPct val="0"/>
            </a:spcBef>
            <a:spcAft>
              <a:spcPct val="35000"/>
            </a:spcAft>
            <a:buNone/>
          </a:pPr>
          <a:r>
            <a:rPr lang="es-MX" sz="1900" kern="1200"/>
            <a:t>Visualización de resultados de simulación</a:t>
          </a:r>
          <a:endParaRPr lang="en-US" sz="1900" kern="1200"/>
        </a:p>
      </dsp:txBody>
      <dsp:txXfrm>
        <a:off x="792785" y="2575589"/>
        <a:ext cx="5836018" cy="686394"/>
      </dsp:txXfrm>
    </dsp:sp>
    <dsp:sp modelId="{0869C367-63E9-4B3A-BC15-C09076854A60}">
      <dsp:nvSpPr>
        <dsp:cNvPr id="0" name=""/>
        <dsp:cNvSpPr/>
      </dsp:nvSpPr>
      <dsp:spPr>
        <a:xfrm>
          <a:off x="0" y="3433582"/>
          <a:ext cx="6628804"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0692AA-37A2-406F-9D92-923E9F0ECB60}">
      <dsp:nvSpPr>
        <dsp:cNvPr id="0" name=""/>
        <dsp:cNvSpPr/>
      </dsp:nvSpPr>
      <dsp:spPr>
        <a:xfrm>
          <a:off x="207634" y="3588021"/>
          <a:ext cx="377516" cy="37751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C399520-A6E1-46BF-889F-B9D2F2BD4976}">
      <dsp:nvSpPr>
        <dsp:cNvPr id="0" name=""/>
        <dsp:cNvSpPr/>
      </dsp:nvSpPr>
      <dsp:spPr>
        <a:xfrm>
          <a:off x="792785" y="3433582"/>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90000"/>
            </a:lnSpc>
            <a:spcBef>
              <a:spcPct val="0"/>
            </a:spcBef>
            <a:spcAft>
              <a:spcPct val="35000"/>
            </a:spcAft>
            <a:buNone/>
          </a:pPr>
          <a:r>
            <a:rPr lang="es-MX" sz="1900" kern="1200"/>
            <a:t>Conclusiones</a:t>
          </a:r>
          <a:endParaRPr lang="en-US" sz="1900" kern="1200"/>
        </a:p>
      </dsp:txBody>
      <dsp:txXfrm>
        <a:off x="792785" y="3433582"/>
        <a:ext cx="5836018" cy="686394"/>
      </dsp:txXfrm>
    </dsp:sp>
    <dsp:sp modelId="{84D26EFF-A3E5-41D1-90FB-9BE9260C343D}">
      <dsp:nvSpPr>
        <dsp:cNvPr id="0" name=""/>
        <dsp:cNvSpPr/>
      </dsp:nvSpPr>
      <dsp:spPr>
        <a:xfrm>
          <a:off x="0" y="4291575"/>
          <a:ext cx="6628804"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1455E9-BF91-4496-8691-32DFA77F3A8D}">
      <dsp:nvSpPr>
        <dsp:cNvPr id="0" name=""/>
        <dsp:cNvSpPr/>
      </dsp:nvSpPr>
      <dsp:spPr>
        <a:xfrm>
          <a:off x="207634" y="4446014"/>
          <a:ext cx="377516" cy="37751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8D38435-A4B6-42AF-BC7F-593722EC94F8}">
      <dsp:nvSpPr>
        <dsp:cNvPr id="0" name=""/>
        <dsp:cNvSpPr/>
      </dsp:nvSpPr>
      <dsp:spPr>
        <a:xfrm>
          <a:off x="792785" y="4291575"/>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90000"/>
            </a:lnSpc>
            <a:spcBef>
              <a:spcPct val="0"/>
            </a:spcBef>
            <a:spcAft>
              <a:spcPct val="35000"/>
            </a:spcAft>
            <a:buNone/>
          </a:pPr>
          <a:r>
            <a:rPr lang="es-MX" sz="1900" kern="1200"/>
            <a:t>Referencias</a:t>
          </a:r>
          <a:endParaRPr lang="en-US" sz="1900" kern="1200"/>
        </a:p>
      </dsp:txBody>
      <dsp:txXfrm>
        <a:off x="792785" y="4291575"/>
        <a:ext cx="5836018" cy="68639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728D8F1-B698-4A74-B104-BB1EA4FABF5C}" type="datetimeFigureOut">
              <a:rPr lang="es-MX" smtClean="0"/>
              <a:t>03/12/2019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9F1C154-18D4-495B-8989-05AC6B8A6131}" type="slidenum">
              <a:rPr lang="es-MX" smtClean="0"/>
              <a:t>‹Nº›</a:t>
            </a:fld>
            <a:endParaRPr lang="es-MX"/>
          </a:p>
        </p:txBody>
      </p:sp>
    </p:spTree>
    <p:extLst>
      <p:ext uri="{BB962C8B-B14F-4D97-AF65-F5344CB8AC3E}">
        <p14:creationId xmlns:p14="http://schemas.microsoft.com/office/powerpoint/2010/main" val="817080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728D8F1-B698-4A74-B104-BB1EA4FABF5C}" type="datetimeFigureOut">
              <a:rPr lang="es-MX" smtClean="0"/>
              <a:t>03/12/2019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9F1C154-18D4-495B-8989-05AC6B8A6131}" type="slidenum">
              <a:rPr lang="es-MX" smtClean="0"/>
              <a:t>‹Nº›</a:t>
            </a:fld>
            <a:endParaRPr lang="es-MX"/>
          </a:p>
        </p:txBody>
      </p:sp>
    </p:spTree>
    <p:extLst>
      <p:ext uri="{BB962C8B-B14F-4D97-AF65-F5344CB8AC3E}">
        <p14:creationId xmlns:p14="http://schemas.microsoft.com/office/powerpoint/2010/main" val="1559373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728D8F1-B698-4A74-B104-BB1EA4FABF5C}" type="datetimeFigureOut">
              <a:rPr lang="es-MX" smtClean="0"/>
              <a:t>03/12/2019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9F1C154-18D4-495B-8989-05AC6B8A6131}" type="slidenum">
              <a:rPr lang="es-MX" smtClean="0"/>
              <a:t>‹Nº›</a:t>
            </a:fld>
            <a:endParaRPr lang="es-MX"/>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67982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728D8F1-B698-4A74-B104-BB1EA4FABF5C}" type="datetimeFigureOut">
              <a:rPr lang="es-MX" smtClean="0"/>
              <a:t>03/12/2019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9F1C154-18D4-495B-8989-05AC6B8A6131}" type="slidenum">
              <a:rPr lang="es-MX" smtClean="0"/>
              <a:t>‹Nº›</a:t>
            </a:fld>
            <a:endParaRPr lang="es-MX"/>
          </a:p>
        </p:txBody>
      </p:sp>
    </p:spTree>
    <p:extLst>
      <p:ext uri="{BB962C8B-B14F-4D97-AF65-F5344CB8AC3E}">
        <p14:creationId xmlns:p14="http://schemas.microsoft.com/office/powerpoint/2010/main" val="52448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728D8F1-B698-4A74-B104-BB1EA4FABF5C}" type="datetimeFigureOut">
              <a:rPr lang="es-MX" smtClean="0"/>
              <a:t>03/12/2019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9F1C154-18D4-495B-8989-05AC6B8A6131}"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975435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728D8F1-B698-4A74-B104-BB1EA4FABF5C}" type="datetimeFigureOut">
              <a:rPr lang="es-MX" smtClean="0"/>
              <a:t>03/12/2019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9F1C154-18D4-495B-8989-05AC6B8A6131}" type="slidenum">
              <a:rPr lang="es-MX" smtClean="0"/>
              <a:t>‹Nº›</a:t>
            </a:fld>
            <a:endParaRPr lang="es-MX"/>
          </a:p>
        </p:txBody>
      </p:sp>
    </p:spTree>
    <p:extLst>
      <p:ext uri="{BB962C8B-B14F-4D97-AF65-F5344CB8AC3E}">
        <p14:creationId xmlns:p14="http://schemas.microsoft.com/office/powerpoint/2010/main" val="4033046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728D8F1-B698-4A74-B104-BB1EA4FABF5C}" type="datetimeFigureOut">
              <a:rPr lang="es-MX" smtClean="0"/>
              <a:t>03/12/2019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9F1C154-18D4-495B-8989-05AC6B8A6131}" type="slidenum">
              <a:rPr lang="es-MX" smtClean="0"/>
              <a:t>‹Nº›</a:t>
            </a:fld>
            <a:endParaRPr lang="es-MX"/>
          </a:p>
        </p:txBody>
      </p:sp>
    </p:spTree>
    <p:extLst>
      <p:ext uri="{BB962C8B-B14F-4D97-AF65-F5344CB8AC3E}">
        <p14:creationId xmlns:p14="http://schemas.microsoft.com/office/powerpoint/2010/main" val="2919708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728D8F1-B698-4A74-B104-BB1EA4FABF5C}" type="datetimeFigureOut">
              <a:rPr lang="es-MX" smtClean="0"/>
              <a:t>03/12/2019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9F1C154-18D4-495B-8989-05AC6B8A6131}" type="slidenum">
              <a:rPr lang="es-MX" smtClean="0"/>
              <a:t>‹Nº›</a:t>
            </a:fld>
            <a:endParaRPr lang="es-MX"/>
          </a:p>
        </p:txBody>
      </p:sp>
    </p:spTree>
    <p:extLst>
      <p:ext uri="{BB962C8B-B14F-4D97-AF65-F5344CB8AC3E}">
        <p14:creationId xmlns:p14="http://schemas.microsoft.com/office/powerpoint/2010/main" val="30255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728D8F1-B698-4A74-B104-BB1EA4FABF5C}" type="datetimeFigureOut">
              <a:rPr lang="es-MX" smtClean="0"/>
              <a:t>03/12/2019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9F1C154-18D4-495B-8989-05AC6B8A6131}" type="slidenum">
              <a:rPr lang="es-MX" smtClean="0"/>
              <a:t>‹Nº›</a:t>
            </a:fld>
            <a:endParaRPr lang="es-MX"/>
          </a:p>
        </p:txBody>
      </p:sp>
    </p:spTree>
    <p:extLst>
      <p:ext uri="{BB962C8B-B14F-4D97-AF65-F5344CB8AC3E}">
        <p14:creationId xmlns:p14="http://schemas.microsoft.com/office/powerpoint/2010/main" val="3181336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728D8F1-B698-4A74-B104-BB1EA4FABF5C}" type="datetimeFigureOut">
              <a:rPr lang="es-MX" smtClean="0"/>
              <a:t>03/12/2019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9F1C154-18D4-495B-8989-05AC6B8A6131}" type="slidenum">
              <a:rPr lang="es-MX" smtClean="0"/>
              <a:t>‹Nº›</a:t>
            </a:fld>
            <a:endParaRPr lang="es-MX"/>
          </a:p>
        </p:txBody>
      </p:sp>
    </p:spTree>
    <p:extLst>
      <p:ext uri="{BB962C8B-B14F-4D97-AF65-F5344CB8AC3E}">
        <p14:creationId xmlns:p14="http://schemas.microsoft.com/office/powerpoint/2010/main" val="2387033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728D8F1-B698-4A74-B104-BB1EA4FABF5C}" type="datetimeFigureOut">
              <a:rPr lang="es-MX" smtClean="0"/>
              <a:t>03/12/2019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9F1C154-18D4-495B-8989-05AC6B8A6131}" type="slidenum">
              <a:rPr lang="es-MX" smtClean="0"/>
              <a:t>‹Nº›</a:t>
            </a:fld>
            <a:endParaRPr lang="es-MX"/>
          </a:p>
        </p:txBody>
      </p:sp>
    </p:spTree>
    <p:extLst>
      <p:ext uri="{BB962C8B-B14F-4D97-AF65-F5344CB8AC3E}">
        <p14:creationId xmlns:p14="http://schemas.microsoft.com/office/powerpoint/2010/main" val="1110915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728D8F1-B698-4A74-B104-BB1EA4FABF5C}" type="datetimeFigureOut">
              <a:rPr lang="es-MX" smtClean="0"/>
              <a:t>03/12/2019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D9F1C154-18D4-495B-8989-05AC6B8A6131}" type="slidenum">
              <a:rPr lang="es-MX" smtClean="0"/>
              <a:t>‹Nº›</a:t>
            </a:fld>
            <a:endParaRPr lang="es-MX"/>
          </a:p>
        </p:txBody>
      </p:sp>
    </p:spTree>
    <p:extLst>
      <p:ext uri="{BB962C8B-B14F-4D97-AF65-F5344CB8AC3E}">
        <p14:creationId xmlns:p14="http://schemas.microsoft.com/office/powerpoint/2010/main" val="2647969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728D8F1-B698-4A74-B104-BB1EA4FABF5C}" type="datetimeFigureOut">
              <a:rPr lang="es-MX" smtClean="0"/>
              <a:t>03/12/2019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D9F1C154-18D4-495B-8989-05AC6B8A6131}" type="slidenum">
              <a:rPr lang="es-MX" smtClean="0"/>
              <a:t>‹Nº›</a:t>
            </a:fld>
            <a:endParaRPr lang="es-MX"/>
          </a:p>
        </p:txBody>
      </p:sp>
    </p:spTree>
    <p:extLst>
      <p:ext uri="{BB962C8B-B14F-4D97-AF65-F5344CB8AC3E}">
        <p14:creationId xmlns:p14="http://schemas.microsoft.com/office/powerpoint/2010/main" val="1185001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28D8F1-B698-4A74-B104-BB1EA4FABF5C}" type="datetimeFigureOut">
              <a:rPr lang="es-MX" smtClean="0"/>
              <a:t>03/12/2019</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D9F1C154-18D4-495B-8989-05AC6B8A6131}" type="slidenum">
              <a:rPr lang="es-MX" smtClean="0"/>
              <a:t>‹Nº›</a:t>
            </a:fld>
            <a:endParaRPr lang="es-MX"/>
          </a:p>
        </p:txBody>
      </p:sp>
    </p:spTree>
    <p:extLst>
      <p:ext uri="{BB962C8B-B14F-4D97-AF65-F5344CB8AC3E}">
        <p14:creationId xmlns:p14="http://schemas.microsoft.com/office/powerpoint/2010/main" val="2701907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728D8F1-B698-4A74-B104-BB1EA4FABF5C}" type="datetimeFigureOut">
              <a:rPr lang="es-MX" smtClean="0"/>
              <a:t>03/12/2019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9F1C154-18D4-495B-8989-05AC6B8A6131}" type="slidenum">
              <a:rPr lang="es-MX" smtClean="0"/>
              <a:t>‹Nº›</a:t>
            </a:fld>
            <a:endParaRPr lang="es-MX"/>
          </a:p>
        </p:txBody>
      </p:sp>
    </p:spTree>
    <p:extLst>
      <p:ext uri="{BB962C8B-B14F-4D97-AF65-F5344CB8AC3E}">
        <p14:creationId xmlns:p14="http://schemas.microsoft.com/office/powerpoint/2010/main" val="1245883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728D8F1-B698-4A74-B104-BB1EA4FABF5C}" type="datetimeFigureOut">
              <a:rPr lang="es-MX" smtClean="0"/>
              <a:t>03/12/2019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9F1C154-18D4-495B-8989-05AC6B8A6131}" type="slidenum">
              <a:rPr lang="es-MX" smtClean="0"/>
              <a:t>‹Nº›</a:t>
            </a:fld>
            <a:endParaRPr lang="es-MX"/>
          </a:p>
        </p:txBody>
      </p:sp>
    </p:spTree>
    <p:extLst>
      <p:ext uri="{BB962C8B-B14F-4D97-AF65-F5344CB8AC3E}">
        <p14:creationId xmlns:p14="http://schemas.microsoft.com/office/powerpoint/2010/main" val="2116967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728D8F1-B698-4A74-B104-BB1EA4FABF5C}" type="datetimeFigureOut">
              <a:rPr lang="es-MX" smtClean="0"/>
              <a:t>03/12/2019</a:t>
            </a:fld>
            <a:endParaRPr lang="es-MX"/>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9F1C154-18D4-495B-8989-05AC6B8A6131}" type="slidenum">
              <a:rPr lang="es-MX" smtClean="0"/>
              <a:t>‹Nº›</a:t>
            </a:fld>
            <a:endParaRPr lang="es-MX"/>
          </a:p>
        </p:txBody>
      </p:sp>
    </p:spTree>
    <p:extLst>
      <p:ext uri="{BB962C8B-B14F-4D97-AF65-F5344CB8AC3E}">
        <p14:creationId xmlns:p14="http://schemas.microsoft.com/office/powerpoint/2010/main" val="39959527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cxnSp>
        <p:nvCxnSpPr>
          <p:cNvPr id="20" name="Straight Connector 19">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791DE431-D6EF-4464-886B-EE36E9F1664D}"/>
              </a:ext>
            </a:extLst>
          </p:cNvPr>
          <p:cNvSpPr>
            <a:spLocks noGrp="1"/>
          </p:cNvSpPr>
          <p:nvPr>
            <p:ph type="ctrTitle"/>
          </p:nvPr>
        </p:nvSpPr>
        <p:spPr>
          <a:xfrm>
            <a:off x="643467" y="816638"/>
            <a:ext cx="3367359" cy="5224724"/>
          </a:xfrm>
        </p:spPr>
        <p:txBody>
          <a:bodyPr vert="horz" lIns="91440" tIns="45720" rIns="91440" bIns="45720" rtlCol="0" anchor="ctr">
            <a:normAutofit/>
          </a:bodyPr>
          <a:lstStyle/>
          <a:p>
            <a:pPr algn="l"/>
            <a:r>
              <a:rPr lang="en-US" sz="3600" dirty="0"/>
              <a:t>Sistema </a:t>
            </a:r>
            <a:r>
              <a:rPr lang="en-US" sz="3600" dirty="0" err="1"/>
              <a:t>ecológico</a:t>
            </a:r>
            <a:r>
              <a:rPr lang="en-US" sz="3600" dirty="0"/>
              <a:t> de 2  </a:t>
            </a:r>
            <a:r>
              <a:rPr lang="en-US" sz="3600" dirty="0" err="1"/>
              <a:t>especies</a:t>
            </a:r>
            <a:endParaRPr lang="en-US" sz="3600" dirty="0"/>
          </a:p>
        </p:txBody>
      </p:sp>
      <p:sp>
        <p:nvSpPr>
          <p:cNvPr id="3" name="Subtítulo 2">
            <a:extLst>
              <a:ext uri="{FF2B5EF4-FFF2-40B4-BE49-F238E27FC236}">
                <a16:creationId xmlns:a16="http://schemas.microsoft.com/office/drawing/2014/main" id="{DBC37141-61A2-43DF-94BD-B5813162E05F}"/>
              </a:ext>
            </a:extLst>
          </p:cNvPr>
          <p:cNvSpPr>
            <a:spLocks noGrp="1"/>
          </p:cNvSpPr>
          <p:nvPr>
            <p:ph type="subTitle" idx="1"/>
          </p:nvPr>
        </p:nvSpPr>
        <p:spPr>
          <a:xfrm>
            <a:off x="4654295" y="816638"/>
            <a:ext cx="4619706" cy="5224724"/>
          </a:xfrm>
        </p:spPr>
        <p:txBody>
          <a:bodyPr vert="horz" lIns="91440" tIns="45720" rIns="91440" bIns="45720" rtlCol="0" anchor="ctr">
            <a:normAutofit/>
          </a:bodyPr>
          <a:lstStyle/>
          <a:p>
            <a:pPr algn="l"/>
            <a:r>
              <a:rPr lang="en-US" dirty="0">
                <a:solidFill>
                  <a:schemeClr val="tx1">
                    <a:lumMod val="75000"/>
                    <a:lumOff val="25000"/>
                  </a:schemeClr>
                </a:solidFill>
              </a:rPr>
              <a:t>Integrantes:</a:t>
            </a:r>
          </a:p>
          <a:p>
            <a:pPr algn="l">
              <a:buFont typeface="Wingdings 3" charset="2"/>
              <a:buChar char=""/>
            </a:pPr>
            <a:r>
              <a:rPr lang="en-US" dirty="0">
                <a:solidFill>
                  <a:schemeClr val="tx1">
                    <a:lumMod val="75000"/>
                    <a:lumOff val="25000"/>
                  </a:schemeClr>
                </a:solidFill>
              </a:rPr>
              <a:t>Erick Mendoza</a:t>
            </a:r>
          </a:p>
          <a:p>
            <a:pPr algn="l">
              <a:buFont typeface="Wingdings 3" charset="2"/>
              <a:buChar char=""/>
            </a:pPr>
            <a:r>
              <a:rPr lang="en-US" dirty="0">
                <a:solidFill>
                  <a:schemeClr val="tx1">
                    <a:lumMod val="75000"/>
                    <a:lumOff val="25000"/>
                  </a:schemeClr>
                </a:solidFill>
              </a:rPr>
              <a:t>Javier Preciado</a:t>
            </a:r>
          </a:p>
          <a:p>
            <a:pPr algn="l">
              <a:buFont typeface="Wingdings 3" charset="2"/>
              <a:buChar char=""/>
            </a:pPr>
            <a:r>
              <a:rPr lang="en-US" dirty="0">
                <a:solidFill>
                  <a:schemeClr val="tx1">
                    <a:lumMod val="75000"/>
                    <a:lumOff val="25000"/>
                  </a:schemeClr>
                </a:solidFill>
              </a:rPr>
              <a:t>Carlos Irigoyen</a:t>
            </a:r>
          </a:p>
          <a:p>
            <a:pPr algn="l">
              <a:buFont typeface="Wingdings 3" charset="2"/>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3600984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85F363-1DBF-4807-B5FE-E18B81AB2CCB}"/>
              </a:ext>
            </a:extLst>
          </p:cNvPr>
          <p:cNvSpPr>
            <a:spLocks noGrp="1"/>
          </p:cNvSpPr>
          <p:nvPr>
            <p:ph type="title"/>
          </p:nvPr>
        </p:nvSpPr>
        <p:spPr>
          <a:xfrm>
            <a:off x="6343484" y="609600"/>
            <a:ext cx="2930518" cy="1320800"/>
          </a:xfrm>
        </p:spPr>
        <p:txBody>
          <a:bodyPr vert="horz" lIns="91440" tIns="45720" rIns="91440" bIns="45720" rtlCol="0" anchor="ctr">
            <a:normAutofit/>
          </a:bodyPr>
          <a:lstStyle/>
          <a:p>
            <a:r>
              <a:rPr lang="en-US"/>
              <a:t>Simulaciones</a:t>
            </a:r>
          </a:p>
        </p:txBody>
      </p:sp>
      <p:sp>
        <p:nvSpPr>
          <p:cNvPr id="6" name="Rectángulo 5">
            <a:extLst>
              <a:ext uri="{FF2B5EF4-FFF2-40B4-BE49-F238E27FC236}">
                <a16:creationId xmlns:a16="http://schemas.microsoft.com/office/drawing/2014/main" id="{48222947-079A-4600-9253-FB205EAD3B6B}"/>
              </a:ext>
            </a:extLst>
          </p:cNvPr>
          <p:cNvSpPr/>
          <p:nvPr/>
        </p:nvSpPr>
        <p:spPr>
          <a:xfrm>
            <a:off x="6343484" y="2160589"/>
            <a:ext cx="2930517" cy="3880773"/>
          </a:xfrm>
          <a:prstGeom prst="rect">
            <a:avLst/>
          </a:prstGeo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s-MX" sz="1700" dirty="0">
                <a:solidFill>
                  <a:schemeClr val="tx1">
                    <a:lumMod val="75000"/>
                    <a:lumOff val="25000"/>
                  </a:schemeClr>
                </a:solidFill>
              </a:rPr>
              <a:t>En ésta gráfica hubo un cambio de datos en los años (t=200), y en las habilidades las dos especies, por lo tanto el futuro de las especie tiende a converger por el sistema ecológico que va nivelando el número de población, se puede ver que por más correcaminos que sean, sus habilidades para huir/cazar son bastante competitivas, hasta ahora es la gráfica con mayor acercamiento a la realidad.</a:t>
            </a:r>
            <a:endParaRPr lang="en-US" sz="1700" dirty="0">
              <a:solidFill>
                <a:schemeClr val="tx1">
                  <a:lumMod val="75000"/>
                  <a:lumOff val="25000"/>
                </a:schemeClr>
              </a:solidFill>
            </a:endParaRPr>
          </a:p>
        </p:txBody>
      </p:sp>
      <p:pic>
        <p:nvPicPr>
          <p:cNvPr id="3" name="Imagen 2">
            <a:extLst>
              <a:ext uri="{FF2B5EF4-FFF2-40B4-BE49-F238E27FC236}">
                <a16:creationId xmlns:a16="http://schemas.microsoft.com/office/drawing/2014/main" id="{9AD4F2F0-972F-4E72-9574-E674078178D1}"/>
              </a:ext>
            </a:extLst>
          </p:cNvPr>
          <p:cNvPicPr>
            <a:picLocks noChangeAspect="1"/>
          </p:cNvPicPr>
          <p:nvPr/>
        </p:nvPicPr>
        <p:blipFill>
          <a:blip r:embed="rId2"/>
          <a:stretch>
            <a:fillRect/>
          </a:stretch>
        </p:blipFill>
        <p:spPr>
          <a:xfrm>
            <a:off x="1545153" y="609600"/>
            <a:ext cx="1952625" cy="2181225"/>
          </a:xfrm>
          <a:prstGeom prst="rect">
            <a:avLst/>
          </a:prstGeom>
        </p:spPr>
      </p:pic>
      <p:pic>
        <p:nvPicPr>
          <p:cNvPr id="7" name="Imagen 6">
            <a:extLst>
              <a:ext uri="{FF2B5EF4-FFF2-40B4-BE49-F238E27FC236}">
                <a16:creationId xmlns:a16="http://schemas.microsoft.com/office/drawing/2014/main" id="{5857570D-6628-439D-85A2-9B64C75573E9}"/>
              </a:ext>
            </a:extLst>
          </p:cNvPr>
          <p:cNvPicPr>
            <a:picLocks noChangeAspect="1"/>
          </p:cNvPicPr>
          <p:nvPr/>
        </p:nvPicPr>
        <p:blipFill>
          <a:blip r:embed="rId3"/>
          <a:stretch>
            <a:fillRect/>
          </a:stretch>
        </p:blipFill>
        <p:spPr>
          <a:xfrm>
            <a:off x="1367299" y="3171923"/>
            <a:ext cx="4260958" cy="3229062"/>
          </a:xfrm>
          <a:prstGeom prst="rect">
            <a:avLst/>
          </a:prstGeom>
        </p:spPr>
      </p:pic>
    </p:spTree>
    <p:extLst>
      <p:ext uri="{BB962C8B-B14F-4D97-AF65-F5344CB8AC3E}">
        <p14:creationId xmlns:p14="http://schemas.microsoft.com/office/powerpoint/2010/main" val="1077685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85F363-1DBF-4807-B5FE-E18B81AB2CCB}"/>
              </a:ext>
            </a:extLst>
          </p:cNvPr>
          <p:cNvSpPr>
            <a:spLocks noGrp="1"/>
          </p:cNvSpPr>
          <p:nvPr>
            <p:ph type="title"/>
          </p:nvPr>
        </p:nvSpPr>
        <p:spPr>
          <a:xfrm>
            <a:off x="6343484" y="609600"/>
            <a:ext cx="2930518" cy="1320800"/>
          </a:xfrm>
        </p:spPr>
        <p:txBody>
          <a:bodyPr vert="horz" lIns="91440" tIns="45720" rIns="91440" bIns="45720" rtlCol="0" anchor="ctr">
            <a:normAutofit/>
          </a:bodyPr>
          <a:lstStyle/>
          <a:p>
            <a:r>
              <a:rPr lang="en-US"/>
              <a:t>Simulaciones</a:t>
            </a:r>
          </a:p>
        </p:txBody>
      </p:sp>
      <p:sp>
        <p:nvSpPr>
          <p:cNvPr id="6" name="Rectángulo 5">
            <a:extLst>
              <a:ext uri="{FF2B5EF4-FFF2-40B4-BE49-F238E27FC236}">
                <a16:creationId xmlns:a16="http://schemas.microsoft.com/office/drawing/2014/main" id="{48222947-079A-4600-9253-FB205EAD3B6B}"/>
              </a:ext>
            </a:extLst>
          </p:cNvPr>
          <p:cNvSpPr/>
          <p:nvPr/>
        </p:nvSpPr>
        <p:spPr>
          <a:xfrm>
            <a:off x="6343484" y="2160589"/>
            <a:ext cx="2930517" cy="3880773"/>
          </a:xfrm>
          <a:prstGeom prst="rect">
            <a:avLst/>
          </a:prstGeo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s-MX" sz="1700" dirty="0">
                <a:solidFill>
                  <a:schemeClr val="tx1">
                    <a:lumMod val="75000"/>
                    <a:lumOff val="25000"/>
                  </a:schemeClr>
                </a:solidFill>
              </a:rPr>
              <a:t>Para saber que pasó en esta gráfica podemos observar que el tiempo en 200 años, funciona de manera cíclica con las habilidades originales del problema, las dos especies tienen puntos máximos y mínimos de población, van a sobrevivir en 200 años.</a:t>
            </a:r>
            <a:endParaRPr lang="en-US" sz="1700" dirty="0">
              <a:solidFill>
                <a:schemeClr val="tx1">
                  <a:lumMod val="75000"/>
                  <a:lumOff val="25000"/>
                </a:schemeClr>
              </a:solidFill>
            </a:endParaRPr>
          </a:p>
        </p:txBody>
      </p:sp>
      <p:pic>
        <p:nvPicPr>
          <p:cNvPr id="4" name="Imagen 3">
            <a:extLst>
              <a:ext uri="{FF2B5EF4-FFF2-40B4-BE49-F238E27FC236}">
                <a16:creationId xmlns:a16="http://schemas.microsoft.com/office/drawing/2014/main" id="{02DA2231-FA42-49D1-9F36-FC9376D7EF6D}"/>
              </a:ext>
            </a:extLst>
          </p:cNvPr>
          <p:cNvPicPr>
            <a:picLocks noChangeAspect="1"/>
          </p:cNvPicPr>
          <p:nvPr/>
        </p:nvPicPr>
        <p:blipFill>
          <a:blip r:embed="rId2"/>
          <a:stretch>
            <a:fillRect/>
          </a:stretch>
        </p:blipFill>
        <p:spPr>
          <a:xfrm>
            <a:off x="1367299" y="609600"/>
            <a:ext cx="2276475" cy="2209800"/>
          </a:xfrm>
          <a:prstGeom prst="rect">
            <a:avLst/>
          </a:prstGeom>
        </p:spPr>
      </p:pic>
      <p:pic>
        <p:nvPicPr>
          <p:cNvPr id="5" name="Imagen 4">
            <a:extLst>
              <a:ext uri="{FF2B5EF4-FFF2-40B4-BE49-F238E27FC236}">
                <a16:creationId xmlns:a16="http://schemas.microsoft.com/office/drawing/2014/main" id="{D1587677-51CA-4491-AAC3-13EF0B24D390}"/>
              </a:ext>
            </a:extLst>
          </p:cNvPr>
          <p:cNvPicPr>
            <a:picLocks noChangeAspect="1"/>
          </p:cNvPicPr>
          <p:nvPr/>
        </p:nvPicPr>
        <p:blipFill>
          <a:blip r:embed="rId3"/>
          <a:stretch>
            <a:fillRect/>
          </a:stretch>
        </p:blipFill>
        <p:spPr>
          <a:xfrm>
            <a:off x="1406739" y="3158664"/>
            <a:ext cx="4071889" cy="2882698"/>
          </a:xfrm>
          <a:prstGeom prst="rect">
            <a:avLst/>
          </a:prstGeom>
        </p:spPr>
      </p:pic>
    </p:spTree>
    <p:extLst>
      <p:ext uri="{BB962C8B-B14F-4D97-AF65-F5344CB8AC3E}">
        <p14:creationId xmlns:p14="http://schemas.microsoft.com/office/powerpoint/2010/main" val="268799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85F363-1DBF-4807-B5FE-E18B81AB2CCB}"/>
              </a:ext>
            </a:extLst>
          </p:cNvPr>
          <p:cNvSpPr>
            <a:spLocks noGrp="1"/>
          </p:cNvSpPr>
          <p:nvPr>
            <p:ph type="title"/>
          </p:nvPr>
        </p:nvSpPr>
        <p:spPr>
          <a:xfrm>
            <a:off x="6343484" y="609600"/>
            <a:ext cx="2930518" cy="1320800"/>
          </a:xfrm>
        </p:spPr>
        <p:txBody>
          <a:bodyPr vert="horz" lIns="91440" tIns="45720" rIns="91440" bIns="45720" rtlCol="0" anchor="ctr">
            <a:normAutofit/>
          </a:bodyPr>
          <a:lstStyle/>
          <a:p>
            <a:r>
              <a:rPr lang="en-US"/>
              <a:t>Simulaciones</a:t>
            </a:r>
          </a:p>
        </p:txBody>
      </p:sp>
      <p:sp>
        <p:nvSpPr>
          <p:cNvPr id="6" name="Rectángulo 5">
            <a:extLst>
              <a:ext uri="{FF2B5EF4-FFF2-40B4-BE49-F238E27FC236}">
                <a16:creationId xmlns:a16="http://schemas.microsoft.com/office/drawing/2014/main" id="{48222947-079A-4600-9253-FB205EAD3B6B}"/>
              </a:ext>
            </a:extLst>
          </p:cNvPr>
          <p:cNvSpPr/>
          <p:nvPr/>
        </p:nvSpPr>
        <p:spPr>
          <a:xfrm>
            <a:off x="6343484" y="2160589"/>
            <a:ext cx="2930517" cy="3880773"/>
          </a:xfrm>
          <a:prstGeom prst="rect">
            <a:avLst/>
          </a:prstGeo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s-MX" sz="1700" dirty="0">
                <a:solidFill>
                  <a:schemeClr val="tx1">
                    <a:lumMod val="75000"/>
                    <a:lumOff val="25000"/>
                  </a:schemeClr>
                </a:solidFill>
              </a:rPr>
              <a:t>El tiempo se mantiene en 200, pero las habilidades de las especies han cambiado, como podemos observar los coyotes han mejorado bastante y su población ha crecido de tal manera que por poco alcanza a la de los correcaminos, es importante resaltar que es una función cíclica como funciona en la realidad, sin que hubiese intervención del ser humano.</a:t>
            </a:r>
            <a:endParaRPr lang="en-US" sz="1700" dirty="0">
              <a:solidFill>
                <a:schemeClr val="tx1">
                  <a:lumMod val="75000"/>
                  <a:lumOff val="25000"/>
                </a:schemeClr>
              </a:solidFill>
            </a:endParaRPr>
          </a:p>
        </p:txBody>
      </p:sp>
      <p:pic>
        <p:nvPicPr>
          <p:cNvPr id="3" name="Imagen 2">
            <a:extLst>
              <a:ext uri="{FF2B5EF4-FFF2-40B4-BE49-F238E27FC236}">
                <a16:creationId xmlns:a16="http://schemas.microsoft.com/office/drawing/2014/main" id="{C933A193-FBDD-44AB-B7FA-F5C7D7D0C66D}"/>
              </a:ext>
            </a:extLst>
          </p:cNvPr>
          <p:cNvPicPr>
            <a:picLocks noChangeAspect="1"/>
          </p:cNvPicPr>
          <p:nvPr/>
        </p:nvPicPr>
        <p:blipFill>
          <a:blip r:embed="rId2"/>
          <a:stretch>
            <a:fillRect/>
          </a:stretch>
        </p:blipFill>
        <p:spPr>
          <a:xfrm>
            <a:off x="1406739" y="609600"/>
            <a:ext cx="2190750" cy="2219325"/>
          </a:xfrm>
          <a:prstGeom prst="rect">
            <a:avLst/>
          </a:prstGeom>
        </p:spPr>
      </p:pic>
      <p:pic>
        <p:nvPicPr>
          <p:cNvPr id="7" name="Imagen 6">
            <a:extLst>
              <a:ext uri="{FF2B5EF4-FFF2-40B4-BE49-F238E27FC236}">
                <a16:creationId xmlns:a16="http://schemas.microsoft.com/office/drawing/2014/main" id="{9B3D1B4B-D346-47F9-854A-748745AD949B}"/>
              </a:ext>
            </a:extLst>
          </p:cNvPr>
          <p:cNvPicPr>
            <a:picLocks noChangeAspect="1"/>
          </p:cNvPicPr>
          <p:nvPr/>
        </p:nvPicPr>
        <p:blipFill>
          <a:blip r:embed="rId3"/>
          <a:stretch>
            <a:fillRect/>
          </a:stretch>
        </p:blipFill>
        <p:spPr>
          <a:xfrm>
            <a:off x="1406739" y="3072145"/>
            <a:ext cx="4133850" cy="3181977"/>
          </a:xfrm>
          <a:prstGeom prst="rect">
            <a:avLst/>
          </a:prstGeom>
        </p:spPr>
      </p:pic>
    </p:spTree>
    <p:extLst>
      <p:ext uri="{BB962C8B-B14F-4D97-AF65-F5344CB8AC3E}">
        <p14:creationId xmlns:p14="http://schemas.microsoft.com/office/powerpoint/2010/main" val="3686785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85F363-1DBF-4807-B5FE-E18B81AB2CCB}"/>
              </a:ext>
            </a:extLst>
          </p:cNvPr>
          <p:cNvSpPr>
            <a:spLocks noGrp="1"/>
          </p:cNvSpPr>
          <p:nvPr>
            <p:ph type="title"/>
          </p:nvPr>
        </p:nvSpPr>
        <p:spPr>
          <a:xfrm>
            <a:off x="6343484" y="609600"/>
            <a:ext cx="2930518" cy="1320800"/>
          </a:xfrm>
        </p:spPr>
        <p:txBody>
          <a:bodyPr vert="horz" lIns="91440" tIns="45720" rIns="91440" bIns="45720" rtlCol="0" anchor="ctr">
            <a:normAutofit/>
          </a:bodyPr>
          <a:lstStyle/>
          <a:p>
            <a:r>
              <a:rPr lang="en-US"/>
              <a:t>Simulaciones</a:t>
            </a:r>
          </a:p>
        </p:txBody>
      </p:sp>
      <p:sp>
        <p:nvSpPr>
          <p:cNvPr id="6" name="Rectángulo 5">
            <a:extLst>
              <a:ext uri="{FF2B5EF4-FFF2-40B4-BE49-F238E27FC236}">
                <a16:creationId xmlns:a16="http://schemas.microsoft.com/office/drawing/2014/main" id="{48222947-079A-4600-9253-FB205EAD3B6B}"/>
              </a:ext>
            </a:extLst>
          </p:cNvPr>
          <p:cNvSpPr/>
          <p:nvPr/>
        </p:nvSpPr>
        <p:spPr>
          <a:xfrm>
            <a:off x="6343484" y="2160589"/>
            <a:ext cx="2930517" cy="3880773"/>
          </a:xfrm>
          <a:prstGeom prst="rect">
            <a:avLst/>
          </a:prstGeo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s-MX" sz="1700" dirty="0">
                <a:solidFill>
                  <a:schemeClr val="tx1">
                    <a:lumMod val="75000"/>
                    <a:lumOff val="25000"/>
                  </a:schemeClr>
                </a:solidFill>
              </a:rPr>
              <a:t>En ésta gráfica los datos que cambiaron fueron los de población inicial y(0)= 50 coyotes, y x(0) = 5 correcaminos, se vuelve a dar un fenómeno cíclico aproximadamente aunque la población de coyotes sea mucho mayor, su habilidad de cazar sigue siendo mala, y la habilidad de huir de los correcaminos supera por muy alto a su próxima extinción.</a:t>
            </a:r>
            <a:endParaRPr lang="en-US" sz="1700" dirty="0">
              <a:solidFill>
                <a:schemeClr val="tx1">
                  <a:lumMod val="75000"/>
                  <a:lumOff val="25000"/>
                </a:schemeClr>
              </a:solidFill>
            </a:endParaRPr>
          </a:p>
        </p:txBody>
      </p:sp>
      <p:pic>
        <p:nvPicPr>
          <p:cNvPr id="4" name="Imagen 3">
            <a:extLst>
              <a:ext uri="{FF2B5EF4-FFF2-40B4-BE49-F238E27FC236}">
                <a16:creationId xmlns:a16="http://schemas.microsoft.com/office/drawing/2014/main" id="{1D569805-E073-47D5-87D3-F162B4D7C415}"/>
              </a:ext>
            </a:extLst>
          </p:cNvPr>
          <p:cNvPicPr>
            <a:picLocks noChangeAspect="1"/>
          </p:cNvPicPr>
          <p:nvPr/>
        </p:nvPicPr>
        <p:blipFill>
          <a:blip r:embed="rId2"/>
          <a:stretch>
            <a:fillRect/>
          </a:stretch>
        </p:blipFill>
        <p:spPr>
          <a:xfrm>
            <a:off x="1406739" y="530163"/>
            <a:ext cx="2543175" cy="2228850"/>
          </a:xfrm>
          <a:prstGeom prst="rect">
            <a:avLst/>
          </a:prstGeom>
        </p:spPr>
      </p:pic>
      <p:pic>
        <p:nvPicPr>
          <p:cNvPr id="5" name="Imagen 4">
            <a:extLst>
              <a:ext uri="{FF2B5EF4-FFF2-40B4-BE49-F238E27FC236}">
                <a16:creationId xmlns:a16="http://schemas.microsoft.com/office/drawing/2014/main" id="{01400A8A-E450-42F3-BAEF-49F28B17F033}"/>
              </a:ext>
            </a:extLst>
          </p:cNvPr>
          <p:cNvPicPr>
            <a:picLocks noChangeAspect="1"/>
          </p:cNvPicPr>
          <p:nvPr/>
        </p:nvPicPr>
        <p:blipFill>
          <a:blip r:embed="rId3"/>
          <a:stretch>
            <a:fillRect/>
          </a:stretch>
        </p:blipFill>
        <p:spPr>
          <a:xfrm>
            <a:off x="1309854" y="3142302"/>
            <a:ext cx="4538663" cy="3319749"/>
          </a:xfrm>
          <a:prstGeom prst="rect">
            <a:avLst/>
          </a:prstGeom>
        </p:spPr>
      </p:pic>
    </p:spTree>
    <p:extLst>
      <p:ext uri="{BB962C8B-B14F-4D97-AF65-F5344CB8AC3E}">
        <p14:creationId xmlns:p14="http://schemas.microsoft.com/office/powerpoint/2010/main" val="870232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85F363-1DBF-4807-B5FE-E18B81AB2CCB}"/>
              </a:ext>
            </a:extLst>
          </p:cNvPr>
          <p:cNvSpPr>
            <a:spLocks noGrp="1"/>
          </p:cNvSpPr>
          <p:nvPr>
            <p:ph type="title"/>
          </p:nvPr>
        </p:nvSpPr>
        <p:spPr>
          <a:xfrm>
            <a:off x="6343484" y="609600"/>
            <a:ext cx="2930518" cy="1320800"/>
          </a:xfrm>
        </p:spPr>
        <p:txBody>
          <a:bodyPr vert="horz" lIns="91440" tIns="45720" rIns="91440" bIns="45720" rtlCol="0" anchor="ctr">
            <a:normAutofit/>
          </a:bodyPr>
          <a:lstStyle/>
          <a:p>
            <a:r>
              <a:rPr lang="en-US"/>
              <a:t>Simulaciones</a:t>
            </a:r>
          </a:p>
        </p:txBody>
      </p:sp>
      <p:sp>
        <p:nvSpPr>
          <p:cNvPr id="6" name="Rectángulo 5">
            <a:extLst>
              <a:ext uri="{FF2B5EF4-FFF2-40B4-BE49-F238E27FC236}">
                <a16:creationId xmlns:a16="http://schemas.microsoft.com/office/drawing/2014/main" id="{48222947-079A-4600-9253-FB205EAD3B6B}"/>
              </a:ext>
            </a:extLst>
          </p:cNvPr>
          <p:cNvSpPr/>
          <p:nvPr/>
        </p:nvSpPr>
        <p:spPr>
          <a:xfrm>
            <a:off x="6343484" y="2160589"/>
            <a:ext cx="2930517" cy="3880773"/>
          </a:xfrm>
          <a:prstGeom prst="rect">
            <a:avLst/>
          </a:prstGeo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s-MX" sz="1700" dirty="0">
                <a:solidFill>
                  <a:schemeClr val="tx1">
                    <a:lumMod val="75000"/>
                    <a:lumOff val="25000"/>
                  </a:schemeClr>
                </a:solidFill>
              </a:rPr>
              <a:t>En la última gráfica se puede observar que con los datos modificados, siendo la misma población </a:t>
            </a:r>
            <a:r>
              <a:rPr lang="es-MX" sz="1700" dirty="0" err="1">
                <a:solidFill>
                  <a:schemeClr val="tx1">
                    <a:lumMod val="75000"/>
                    <a:lumOff val="25000"/>
                  </a:schemeClr>
                </a:solidFill>
              </a:rPr>
              <a:t>incial</a:t>
            </a:r>
            <a:r>
              <a:rPr lang="es-MX" sz="1700">
                <a:solidFill>
                  <a:schemeClr val="tx1">
                    <a:lumMod val="75000"/>
                    <a:lumOff val="25000"/>
                  </a:schemeClr>
                </a:solidFill>
              </a:rPr>
              <a:t> de coyotes y correcaminos, con habilidades nulas e iguales, la especie que tiene a sobrevivir en 200 años sería la de los coyotes, ésta vez la habilidad mínima e igualitaria está a favor de los coyotes.</a:t>
            </a:r>
            <a:endParaRPr lang="en-US" sz="1700" dirty="0">
              <a:solidFill>
                <a:schemeClr val="tx1">
                  <a:lumMod val="75000"/>
                  <a:lumOff val="25000"/>
                </a:schemeClr>
              </a:solidFill>
            </a:endParaRPr>
          </a:p>
        </p:txBody>
      </p:sp>
      <p:pic>
        <p:nvPicPr>
          <p:cNvPr id="3" name="Imagen 2">
            <a:extLst>
              <a:ext uri="{FF2B5EF4-FFF2-40B4-BE49-F238E27FC236}">
                <a16:creationId xmlns:a16="http://schemas.microsoft.com/office/drawing/2014/main" id="{3DF6B53D-E3D3-4136-81FC-261225E8ED8F}"/>
              </a:ext>
            </a:extLst>
          </p:cNvPr>
          <p:cNvPicPr>
            <a:picLocks noChangeAspect="1"/>
          </p:cNvPicPr>
          <p:nvPr/>
        </p:nvPicPr>
        <p:blipFill>
          <a:blip r:embed="rId2"/>
          <a:stretch>
            <a:fillRect/>
          </a:stretch>
        </p:blipFill>
        <p:spPr>
          <a:xfrm>
            <a:off x="1450435" y="545745"/>
            <a:ext cx="2295525" cy="2162175"/>
          </a:xfrm>
          <a:prstGeom prst="rect">
            <a:avLst/>
          </a:prstGeom>
        </p:spPr>
      </p:pic>
      <p:pic>
        <p:nvPicPr>
          <p:cNvPr id="7" name="Imagen 6">
            <a:extLst>
              <a:ext uri="{FF2B5EF4-FFF2-40B4-BE49-F238E27FC236}">
                <a16:creationId xmlns:a16="http://schemas.microsoft.com/office/drawing/2014/main" id="{5A18FE1A-B2FF-45BA-82B2-6F7ED8F1357C}"/>
              </a:ext>
            </a:extLst>
          </p:cNvPr>
          <p:cNvPicPr>
            <a:picLocks noChangeAspect="1"/>
          </p:cNvPicPr>
          <p:nvPr/>
        </p:nvPicPr>
        <p:blipFill>
          <a:blip r:embed="rId3"/>
          <a:stretch>
            <a:fillRect/>
          </a:stretch>
        </p:blipFill>
        <p:spPr>
          <a:xfrm>
            <a:off x="1450435" y="3241275"/>
            <a:ext cx="4055015" cy="3070980"/>
          </a:xfrm>
          <a:prstGeom prst="rect">
            <a:avLst/>
          </a:prstGeom>
        </p:spPr>
      </p:pic>
    </p:spTree>
    <p:extLst>
      <p:ext uri="{BB962C8B-B14F-4D97-AF65-F5344CB8AC3E}">
        <p14:creationId xmlns:p14="http://schemas.microsoft.com/office/powerpoint/2010/main" val="136741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8BF393-FE89-4351-8860-2F84E5820952}"/>
              </a:ext>
            </a:extLst>
          </p:cNvPr>
          <p:cNvSpPr>
            <a:spLocks noGrp="1"/>
          </p:cNvSpPr>
          <p:nvPr>
            <p:ph type="title"/>
          </p:nvPr>
        </p:nvSpPr>
        <p:spPr/>
        <p:txBody>
          <a:bodyPr/>
          <a:lstStyle/>
          <a:p>
            <a:r>
              <a:rPr lang="es-MX" dirty="0"/>
              <a:t>Conclusiones</a:t>
            </a:r>
          </a:p>
        </p:txBody>
      </p:sp>
      <p:sp>
        <p:nvSpPr>
          <p:cNvPr id="3" name="Marcador de contenido 2">
            <a:extLst>
              <a:ext uri="{FF2B5EF4-FFF2-40B4-BE49-F238E27FC236}">
                <a16:creationId xmlns:a16="http://schemas.microsoft.com/office/drawing/2014/main" id="{5D1ECC78-9936-47BD-A1AB-77B6F60DB916}"/>
              </a:ext>
            </a:extLst>
          </p:cNvPr>
          <p:cNvSpPr>
            <a:spLocks noGrp="1"/>
          </p:cNvSpPr>
          <p:nvPr>
            <p:ph idx="1"/>
          </p:nvPr>
        </p:nvSpPr>
        <p:spPr/>
        <p:txBody>
          <a:bodyPr/>
          <a:lstStyle/>
          <a:p>
            <a:r>
              <a:rPr lang="es-MX" dirty="0"/>
              <a:t>Gracias a este método de ecuaciones diferenciales nos pudimos dar cuenta que al simular un sistema ecológico de dos especies, cambiando sus habilidades y el tiempo, existe demasiada variación entre las 10 simulaciones y podríamos seguir simulando con otras especies y habilidades diferentes.</a:t>
            </a:r>
          </a:p>
          <a:p>
            <a:r>
              <a:rPr lang="es-MX" dirty="0"/>
              <a:t>Gracias al algoritmo pudimos obtener el tamaño de población de especies en 25 y 200 años, así como sus máximos y mínimos, si se extinguieron o sobrevivieron a lo largo del tiempo con n numero de especie.</a:t>
            </a:r>
          </a:p>
        </p:txBody>
      </p:sp>
    </p:spTree>
    <p:extLst>
      <p:ext uri="{BB962C8B-B14F-4D97-AF65-F5344CB8AC3E}">
        <p14:creationId xmlns:p14="http://schemas.microsoft.com/office/powerpoint/2010/main" val="2994907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D6F65A-EAB8-4C0F-851A-070D396564AB}"/>
              </a:ext>
            </a:extLst>
          </p:cNvPr>
          <p:cNvSpPr>
            <a:spLocks noGrp="1"/>
          </p:cNvSpPr>
          <p:nvPr>
            <p:ph type="title"/>
          </p:nvPr>
        </p:nvSpPr>
        <p:spPr/>
        <p:txBody>
          <a:bodyPr/>
          <a:lstStyle/>
          <a:p>
            <a:r>
              <a:rPr lang="es-MX" dirty="0"/>
              <a:t>Referencias</a:t>
            </a:r>
          </a:p>
        </p:txBody>
      </p:sp>
      <p:sp>
        <p:nvSpPr>
          <p:cNvPr id="3" name="Marcador de contenido 2">
            <a:extLst>
              <a:ext uri="{FF2B5EF4-FFF2-40B4-BE49-F238E27FC236}">
                <a16:creationId xmlns:a16="http://schemas.microsoft.com/office/drawing/2014/main" id="{0B1C21DD-7080-422F-8067-1DB56FEC4D9B}"/>
              </a:ext>
            </a:extLst>
          </p:cNvPr>
          <p:cNvSpPr>
            <a:spLocks noGrp="1"/>
          </p:cNvSpPr>
          <p:nvPr>
            <p:ph idx="1"/>
          </p:nvPr>
        </p:nvSpPr>
        <p:spPr/>
        <p:txBody>
          <a:bodyPr/>
          <a:lstStyle/>
          <a:p>
            <a:r>
              <a:rPr lang="es-MX" dirty="0"/>
              <a:t>Nieves Hurtado, A. and Domínguez Sánchez, F. (2013). Métodos numéricos: Aplicados a la ingeniería. 2nd ed. Pearson Educación, p.575.</a:t>
            </a:r>
          </a:p>
        </p:txBody>
      </p:sp>
    </p:spTree>
    <p:extLst>
      <p:ext uri="{BB962C8B-B14F-4D97-AF65-F5344CB8AC3E}">
        <p14:creationId xmlns:p14="http://schemas.microsoft.com/office/powerpoint/2010/main" val="2155563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4829DF5-4DC1-4CFB-83D4-D4619CB2F71A}"/>
              </a:ext>
            </a:extLst>
          </p:cNvPr>
          <p:cNvSpPr>
            <a:spLocks noGrp="1"/>
          </p:cNvSpPr>
          <p:nvPr>
            <p:ph type="title"/>
          </p:nvPr>
        </p:nvSpPr>
        <p:spPr>
          <a:xfrm>
            <a:off x="652481" y="1382486"/>
            <a:ext cx="3547581" cy="4093028"/>
          </a:xfrm>
        </p:spPr>
        <p:txBody>
          <a:bodyPr anchor="ctr">
            <a:normAutofit/>
          </a:bodyPr>
          <a:lstStyle/>
          <a:p>
            <a:r>
              <a:rPr lang="es-MX" sz="4400"/>
              <a:t>Índice</a:t>
            </a:r>
          </a:p>
        </p:txBody>
      </p:sp>
      <p:grpSp>
        <p:nvGrpSpPr>
          <p:cNvPr id="44" name="Group 43">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45" name="Straight Connector 44">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64" name="Straight Connector 45">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47"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Isosceles Triangle 52">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5" name="Rectangle 54">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7" name="Marcador de contenido 2">
            <a:extLst>
              <a:ext uri="{FF2B5EF4-FFF2-40B4-BE49-F238E27FC236}">
                <a16:creationId xmlns:a16="http://schemas.microsoft.com/office/drawing/2014/main" id="{BAD7BE21-91F4-49F7-BE35-ED8514D5A577}"/>
              </a:ext>
            </a:extLst>
          </p:cNvPr>
          <p:cNvGraphicFramePr>
            <a:graphicFrameLocks noGrp="1"/>
          </p:cNvGraphicFramePr>
          <p:nvPr>
            <p:ph idx="1"/>
            <p:extLst>
              <p:ext uri="{D42A27DB-BD31-4B8C-83A1-F6EECF244321}">
                <p14:modId xmlns:p14="http://schemas.microsoft.com/office/powerpoint/2010/main" val="1134368851"/>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5626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250ED5B-F862-4E5A-B4CD-0D7F5482C108}"/>
              </a:ext>
            </a:extLst>
          </p:cNvPr>
          <p:cNvSpPr>
            <a:spLocks noGrp="1"/>
          </p:cNvSpPr>
          <p:nvPr>
            <p:ph type="title"/>
          </p:nvPr>
        </p:nvSpPr>
        <p:spPr>
          <a:xfrm>
            <a:off x="1333502" y="609600"/>
            <a:ext cx="8596668" cy="1320800"/>
          </a:xfrm>
        </p:spPr>
        <p:txBody>
          <a:bodyPr>
            <a:normAutofit/>
          </a:bodyPr>
          <a:lstStyle/>
          <a:p>
            <a:r>
              <a:rPr lang="es-MX" dirty="0"/>
              <a:t>Objetivos</a:t>
            </a:r>
          </a:p>
        </p:txBody>
      </p:sp>
      <p:sp>
        <p:nvSpPr>
          <p:cNvPr id="17" name="Isosceles Triangle 9">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1">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4" name="Straight Connector 13">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Marcador de contenido 2">
            <a:extLst>
              <a:ext uri="{FF2B5EF4-FFF2-40B4-BE49-F238E27FC236}">
                <a16:creationId xmlns:a16="http://schemas.microsoft.com/office/drawing/2014/main" id="{5E946041-F8E7-40FC-9384-FF05849564D8}"/>
              </a:ext>
            </a:extLst>
          </p:cNvPr>
          <p:cNvSpPr>
            <a:spLocks noGrp="1"/>
          </p:cNvSpPr>
          <p:nvPr>
            <p:ph idx="1"/>
          </p:nvPr>
        </p:nvSpPr>
        <p:spPr>
          <a:xfrm>
            <a:off x="1333502" y="2160590"/>
            <a:ext cx="8470898" cy="3429260"/>
          </a:xfrm>
        </p:spPr>
        <p:txBody>
          <a:bodyPr>
            <a:normAutofit/>
          </a:bodyPr>
          <a:lstStyle/>
          <a:p>
            <a:r>
              <a:rPr lang="es-MX" dirty="0"/>
              <a:t>Generales:</a:t>
            </a:r>
          </a:p>
          <a:p>
            <a:pPr>
              <a:buFont typeface="Wingdings" panose="05000000000000000000" pitchFamily="2" charset="2"/>
              <a:buChar char="q"/>
            </a:pPr>
            <a:r>
              <a:rPr lang="es-MX" dirty="0"/>
              <a:t>Determinar la cantidad de especies (coyotes y correcaminos) en t años.</a:t>
            </a:r>
          </a:p>
          <a:p>
            <a:endParaRPr lang="es-MX" dirty="0"/>
          </a:p>
          <a:p>
            <a:r>
              <a:rPr lang="es-MX" dirty="0"/>
              <a:t>Específicos:</a:t>
            </a:r>
          </a:p>
          <a:p>
            <a:pPr>
              <a:buFont typeface="Wingdings" panose="05000000000000000000" pitchFamily="2" charset="2"/>
              <a:buChar char="q"/>
            </a:pPr>
            <a:r>
              <a:rPr lang="es-MX" dirty="0"/>
              <a:t>Desarrollar formula de tamaño de poblaciones.</a:t>
            </a:r>
          </a:p>
          <a:p>
            <a:pPr>
              <a:buFont typeface="Wingdings" panose="05000000000000000000" pitchFamily="2" charset="2"/>
              <a:buChar char="q"/>
            </a:pPr>
            <a:r>
              <a:rPr lang="es-MX" dirty="0"/>
              <a:t>Resolver numéricamente la ecuación.</a:t>
            </a:r>
          </a:p>
          <a:p>
            <a:pPr>
              <a:buFont typeface="Wingdings" panose="05000000000000000000" pitchFamily="2" charset="2"/>
              <a:buChar char="q"/>
            </a:pPr>
            <a:r>
              <a:rPr lang="es-MX" dirty="0"/>
              <a:t>Graficar para comparación de resultados.</a:t>
            </a:r>
          </a:p>
          <a:p>
            <a:pPr marL="0" indent="0">
              <a:buNone/>
            </a:pPr>
            <a:endParaRPr lang="es-MX" dirty="0"/>
          </a:p>
        </p:txBody>
      </p:sp>
      <p:sp>
        <p:nvSpPr>
          <p:cNvPr id="18"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68945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92B279-2A68-4893-BC3E-DE87332C4C38}"/>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a:t>Modelo del problema</a:t>
            </a:r>
          </a:p>
        </p:txBody>
      </p:sp>
      <p:sp>
        <p:nvSpPr>
          <p:cNvPr id="4" name="CuadroTexto 3">
            <a:extLst>
              <a:ext uri="{FF2B5EF4-FFF2-40B4-BE49-F238E27FC236}">
                <a16:creationId xmlns:a16="http://schemas.microsoft.com/office/drawing/2014/main" id="{42ED787C-99D0-4907-804A-ED76A4DA2599}"/>
              </a:ext>
            </a:extLst>
          </p:cNvPr>
          <p:cNvSpPr txBox="1"/>
          <p:nvPr/>
        </p:nvSpPr>
        <p:spPr>
          <a:xfrm>
            <a:off x="6336287" y="2160589"/>
            <a:ext cx="2934714" cy="3880773"/>
          </a:xfrm>
          <a:prstGeom prst="rect">
            <a:avLst/>
          </a:prstGeo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n-US" sz="1700" i="1" dirty="0">
                <a:solidFill>
                  <a:schemeClr val="tx1">
                    <a:lumMod val="75000"/>
                    <a:lumOff val="25000"/>
                  </a:schemeClr>
                </a:solidFill>
              </a:rPr>
              <a:t>k1</a:t>
            </a:r>
            <a:r>
              <a:rPr lang="en-US" sz="1700" dirty="0">
                <a:solidFill>
                  <a:schemeClr val="tx1">
                    <a:lumMod val="75000"/>
                    <a:lumOff val="25000"/>
                  </a:schemeClr>
                </a:solidFill>
              </a:rPr>
              <a:t> = </a:t>
            </a:r>
            <a:r>
              <a:rPr lang="en-US" sz="1700" dirty="0" err="1">
                <a:solidFill>
                  <a:schemeClr val="tx1">
                    <a:lumMod val="75000"/>
                    <a:lumOff val="25000"/>
                  </a:schemeClr>
                </a:solidFill>
              </a:rPr>
              <a:t>velocidad</a:t>
            </a:r>
            <a:r>
              <a:rPr lang="en-US" sz="1700" dirty="0">
                <a:solidFill>
                  <a:schemeClr val="tx1">
                    <a:lumMod val="75000"/>
                    <a:lumOff val="25000"/>
                  </a:schemeClr>
                </a:solidFill>
              </a:rPr>
              <a:t> de </a:t>
            </a:r>
            <a:r>
              <a:rPr lang="en-US" sz="1700" dirty="0" err="1">
                <a:solidFill>
                  <a:schemeClr val="tx1">
                    <a:lumMod val="75000"/>
                    <a:lumOff val="25000"/>
                  </a:schemeClr>
                </a:solidFill>
              </a:rPr>
              <a:t>crecimiento</a:t>
            </a:r>
            <a:r>
              <a:rPr lang="en-US" sz="1700" dirty="0">
                <a:solidFill>
                  <a:schemeClr val="tx1">
                    <a:lumMod val="75000"/>
                    <a:lumOff val="25000"/>
                  </a:schemeClr>
                </a:solidFill>
              </a:rPr>
              <a:t> de los </a:t>
            </a:r>
            <a:r>
              <a:rPr lang="en-US" sz="1700" dirty="0" err="1">
                <a:solidFill>
                  <a:schemeClr val="tx1">
                    <a:lumMod val="75000"/>
                    <a:lumOff val="25000"/>
                  </a:schemeClr>
                </a:solidFill>
              </a:rPr>
              <a:t>correcaminos</a:t>
            </a:r>
            <a:r>
              <a:rPr lang="en-US" sz="1700" dirty="0">
                <a:solidFill>
                  <a:schemeClr val="tx1">
                    <a:lumMod val="75000"/>
                    <a:lumOff val="25000"/>
                  </a:schemeClr>
                </a:solidFill>
              </a:rPr>
              <a:t>.</a:t>
            </a:r>
          </a:p>
          <a:p>
            <a:pPr>
              <a:lnSpc>
                <a:spcPct val="90000"/>
              </a:lnSpc>
              <a:spcBef>
                <a:spcPts val="1000"/>
              </a:spcBef>
              <a:buClr>
                <a:schemeClr val="accent1"/>
              </a:buClr>
              <a:buSzPct val="80000"/>
              <a:buFont typeface="Wingdings 3" charset="2"/>
              <a:buChar char=""/>
            </a:pPr>
            <a:endParaRPr lang="en-US" sz="17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700" i="1" dirty="0">
                <a:solidFill>
                  <a:schemeClr val="tx1">
                    <a:lumMod val="75000"/>
                    <a:lumOff val="25000"/>
                  </a:schemeClr>
                </a:solidFill>
              </a:rPr>
              <a:t>k2</a:t>
            </a:r>
            <a:r>
              <a:rPr lang="en-US" sz="1700" dirty="0">
                <a:solidFill>
                  <a:schemeClr val="tx1">
                    <a:lumMod val="75000"/>
                    <a:lumOff val="25000"/>
                  </a:schemeClr>
                </a:solidFill>
              </a:rPr>
              <a:t> = </a:t>
            </a:r>
            <a:r>
              <a:rPr lang="en-US" sz="1700" dirty="0" err="1">
                <a:solidFill>
                  <a:schemeClr val="tx1">
                    <a:lumMod val="75000"/>
                    <a:lumOff val="25000"/>
                  </a:schemeClr>
                </a:solidFill>
              </a:rPr>
              <a:t>habilidad</a:t>
            </a:r>
            <a:r>
              <a:rPr lang="en-US" sz="1700" dirty="0">
                <a:solidFill>
                  <a:schemeClr val="tx1">
                    <a:lumMod val="75000"/>
                    <a:lumOff val="25000"/>
                  </a:schemeClr>
                </a:solidFill>
              </a:rPr>
              <a:t> de coyotes de </a:t>
            </a:r>
            <a:r>
              <a:rPr lang="en-US" sz="1700" dirty="0" err="1">
                <a:solidFill>
                  <a:schemeClr val="tx1">
                    <a:lumMod val="75000"/>
                    <a:lumOff val="25000"/>
                  </a:schemeClr>
                </a:solidFill>
              </a:rPr>
              <a:t>atrapar</a:t>
            </a:r>
            <a:r>
              <a:rPr lang="en-US" sz="1700" dirty="0">
                <a:solidFill>
                  <a:schemeClr val="tx1">
                    <a:lumMod val="75000"/>
                    <a:lumOff val="25000"/>
                  </a:schemeClr>
                </a:solidFill>
              </a:rPr>
              <a:t> </a:t>
            </a:r>
            <a:r>
              <a:rPr lang="en-US" sz="1700" dirty="0" err="1">
                <a:solidFill>
                  <a:schemeClr val="tx1">
                    <a:lumMod val="75000"/>
                    <a:lumOff val="25000"/>
                  </a:schemeClr>
                </a:solidFill>
              </a:rPr>
              <a:t>correcaminos</a:t>
            </a:r>
            <a:r>
              <a:rPr lang="en-US" sz="1700" dirty="0">
                <a:solidFill>
                  <a:schemeClr val="tx1">
                    <a:lumMod val="75000"/>
                    <a:lumOff val="25000"/>
                  </a:schemeClr>
                </a:solidFill>
              </a:rPr>
              <a:t>.</a:t>
            </a:r>
          </a:p>
          <a:p>
            <a:pPr>
              <a:lnSpc>
                <a:spcPct val="90000"/>
              </a:lnSpc>
              <a:spcBef>
                <a:spcPts val="1000"/>
              </a:spcBef>
              <a:buClr>
                <a:schemeClr val="accent1"/>
              </a:buClr>
              <a:buSzPct val="80000"/>
              <a:buFont typeface="Wingdings 3" charset="2"/>
              <a:buChar char=""/>
            </a:pPr>
            <a:endParaRPr lang="en-US" sz="17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700" i="1" dirty="0">
                <a:solidFill>
                  <a:schemeClr val="tx1">
                    <a:lumMod val="75000"/>
                    <a:lumOff val="25000"/>
                  </a:schemeClr>
                </a:solidFill>
              </a:rPr>
              <a:t>k3</a:t>
            </a:r>
            <a:r>
              <a:rPr lang="en-US" sz="1700" dirty="0">
                <a:solidFill>
                  <a:schemeClr val="tx1">
                    <a:lumMod val="75000"/>
                    <a:lumOff val="25000"/>
                  </a:schemeClr>
                </a:solidFill>
              </a:rPr>
              <a:t> = </a:t>
            </a:r>
            <a:r>
              <a:rPr lang="en-US" sz="1700" dirty="0" err="1">
                <a:solidFill>
                  <a:schemeClr val="tx1">
                    <a:lumMod val="75000"/>
                    <a:lumOff val="25000"/>
                  </a:schemeClr>
                </a:solidFill>
              </a:rPr>
              <a:t>habilidad</a:t>
            </a:r>
            <a:r>
              <a:rPr lang="en-US" sz="1700" dirty="0">
                <a:solidFill>
                  <a:schemeClr val="tx1">
                    <a:lumMod val="75000"/>
                    <a:lumOff val="25000"/>
                  </a:schemeClr>
                </a:solidFill>
              </a:rPr>
              <a:t> de </a:t>
            </a:r>
            <a:r>
              <a:rPr lang="en-US" sz="1700" dirty="0" err="1">
                <a:solidFill>
                  <a:schemeClr val="tx1">
                    <a:lumMod val="75000"/>
                    <a:lumOff val="25000"/>
                  </a:schemeClr>
                </a:solidFill>
              </a:rPr>
              <a:t>correcaminos</a:t>
            </a:r>
            <a:r>
              <a:rPr lang="en-US" sz="1700" dirty="0">
                <a:solidFill>
                  <a:schemeClr val="tx1">
                    <a:lumMod val="75000"/>
                    <a:lumOff val="25000"/>
                  </a:schemeClr>
                </a:solidFill>
              </a:rPr>
              <a:t> de </a:t>
            </a:r>
            <a:r>
              <a:rPr lang="en-US" sz="1700" dirty="0" err="1">
                <a:solidFill>
                  <a:schemeClr val="tx1">
                    <a:lumMod val="75000"/>
                    <a:lumOff val="25000"/>
                  </a:schemeClr>
                </a:solidFill>
              </a:rPr>
              <a:t>huir</a:t>
            </a:r>
            <a:r>
              <a:rPr lang="en-US" sz="1700" dirty="0">
                <a:solidFill>
                  <a:schemeClr val="tx1">
                    <a:lumMod val="75000"/>
                    <a:lumOff val="25000"/>
                  </a:schemeClr>
                </a:solidFill>
              </a:rPr>
              <a:t>.</a:t>
            </a:r>
          </a:p>
          <a:p>
            <a:pPr>
              <a:lnSpc>
                <a:spcPct val="90000"/>
              </a:lnSpc>
              <a:spcBef>
                <a:spcPts val="1000"/>
              </a:spcBef>
              <a:buClr>
                <a:schemeClr val="accent1"/>
              </a:buClr>
              <a:buSzPct val="80000"/>
              <a:buFont typeface="Wingdings 3" charset="2"/>
              <a:buChar char=""/>
            </a:pPr>
            <a:endParaRPr lang="en-US" sz="17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700" i="1" dirty="0">
                <a:solidFill>
                  <a:schemeClr val="tx1">
                    <a:lumMod val="75000"/>
                    <a:lumOff val="25000"/>
                  </a:schemeClr>
                </a:solidFill>
              </a:rPr>
              <a:t>k4</a:t>
            </a:r>
            <a:r>
              <a:rPr lang="en-US" sz="1700" dirty="0">
                <a:solidFill>
                  <a:schemeClr val="tx1">
                    <a:lumMod val="75000"/>
                    <a:lumOff val="25000"/>
                  </a:schemeClr>
                </a:solidFill>
              </a:rPr>
              <a:t> = </a:t>
            </a:r>
            <a:r>
              <a:rPr lang="en-US" sz="1700" dirty="0" err="1">
                <a:solidFill>
                  <a:schemeClr val="tx1">
                    <a:lumMod val="75000"/>
                    <a:lumOff val="25000"/>
                  </a:schemeClr>
                </a:solidFill>
              </a:rPr>
              <a:t>velocidad</a:t>
            </a:r>
            <a:r>
              <a:rPr lang="en-US" sz="1700" dirty="0">
                <a:solidFill>
                  <a:schemeClr val="tx1">
                    <a:lumMod val="75000"/>
                    <a:lumOff val="25000"/>
                  </a:schemeClr>
                </a:solidFill>
              </a:rPr>
              <a:t> de </a:t>
            </a:r>
            <a:r>
              <a:rPr lang="en-US" sz="1700" dirty="0" err="1">
                <a:solidFill>
                  <a:schemeClr val="tx1">
                    <a:lumMod val="75000"/>
                    <a:lumOff val="25000"/>
                  </a:schemeClr>
                </a:solidFill>
              </a:rPr>
              <a:t>desaparición</a:t>
            </a:r>
            <a:r>
              <a:rPr lang="en-US" sz="1700" dirty="0">
                <a:solidFill>
                  <a:schemeClr val="tx1">
                    <a:lumMod val="75000"/>
                    <a:lumOff val="25000"/>
                  </a:schemeClr>
                </a:solidFill>
              </a:rPr>
              <a:t> de los coyotes.</a:t>
            </a:r>
          </a:p>
        </p:txBody>
      </p:sp>
      <p:pic>
        <p:nvPicPr>
          <p:cNvPr id="3" name="Imagen 2">
            <a:extLst>
              <a:ext uri="{FF2B5EF4-FFF2-40B4-BE49-F238E27FC236}">
                <a16:creationId xmlns:a16="http://schemas.microsoft.com/office/drawing/2014/main" id="{0A72E4BB-650D-47CA-9F00-7C58A301356B}"/>
              </a:ext>
            </a:extLst>
          </p:cNvPr>
          <p:cNvPicPr>
            <a:picLocks noChangeAspect="1"/>
          </p:cNvPicPr>
          <p:nvPr/>
        </p:nvPicPr>
        <p:blipFill rotWithShape="1">
          <a:blip r:embed="rId2"/>
          <a:srcRect l="6974" r="6060" b="1"/>
          <a:stretch/>
        </p:blipFill>
        <p:spPr>
          <a:xfrm>
            <a:off x="677334" y="2159331"/>
            <a:ext cx="5423429" cy="3882362"/>
          </a:xfrm>
          <a:prstGeom prst="rect">
            <a:avLst/>
          </a:prstGeom>
        </p:spPr>
      </p:pic>
    </p:spTree>
    <p:extLst>
      <p:ext uri="{BB962C8B-B14F-4D97-AF65-F5344CB8AC3E}">
        <p14:creationId xmlns:p14="http://schemas.microsoft.com/office/powerpoint/2010/main" val="2983006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85F363-1DBF-4807-B5FE-E18B81AB2CCB}"/>
              </a:ext>
            </a:extLst>
          </p:cNvPr>
          <p:cNvSpPr>
            <a:spLocks noGrp="1"/>
          </p:cNvSpPr>
          <p:nvPr>
            <p:ph type="title"/>
          </p:nvPr>
        </p:nvSpPr>
        <p:spPr>
          <a:xfrm>
            <a:off x="6343484" y="609600"/>
            <a:ext cx="2930518" cy="1320800"/>
          </a:xfrm>
        </p:spPr>
        <p:txBody>
          <a:bodyPr vert="horz" lIns="91440" tIns="45720" rIns="91440" bIns="45720" rtlCol="0" anchor="ctr">
            <a:normAutofit/>
          </a:bodyPr>
          <a:lstStyle/>
          <a:p>
            <a:r>
              <a:rPr lang="en-US"/>
              <a:t>Simulaciones</a:t>
            </a:r>
          </a:p>
        </p:txBody>
      </p:sp>
      <p:sp>
        <p:nvSpPr>
          <p:cNvPr id="6" name="Rectángulo 5">
            <a:extLst>
              <a:ext uri="{FF2B5EF4-FFF2-40B4-BE49-F238E27FC236}">
                <a16:creationId xmlns:a16="http://schemas.microsoft.com/office/drawing/2014/main" id="{48222947-079A-4600-9253-FB205EAD3B6B}"/>
              </a:ext>
            </a:extLst>
          </p:cNvPr>
          <p:cNvSpPr/>
          <p:nvPr/>
        </p:nvSpPr>
        <p:spPr>
          <a:xfrm>
            <a:off x="6343484" y="2160589"/>
            <a:ext cx="2930517" cy="3880773"/>
          </a:xfrm>
          <a:prstGeom prst="rect">
            <a:avLst/>
          </a:prstGeo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n-US" sz="1700" dirty="0">
                <a:solidFill>
                  <a:schemeClr val="tx1">
                    <a:lumMod val="75000"/>
                    <a:lumOff val="25000"/>
                  </a:schemeClr>
                </a:solidFill>
              </a:rPr>
              <a:t>Al </a:t>
            </a:r>
            <a:r>
              <a:rPr lang="en-US" sz="1700" dirty="0" err="1">
                <a:solidFill>
                  <a:schemeClr val="tx1">
                    <a:lumMod val="75000"/>
                    <a:lumOff val="25000"/>
                  </a:schemeClr>
                </a:solidFill>
              </a:rPr>
              <a:t>observar</a:t>
            </a:r>
            <a:r>
              <a:rPr lang="en-US" sz="1700" dirty="0">
                <a:solidFill>
                  <a:schemeClr val="tx1">
                    <a:lumMod val="75000"/>
                    <a:lumOff val="25000"/>
                  </a:schemeClr>
                </a:solidFill>
              </a:rPr>
              <a:t> la </a:t>
            </a:r>
            <a:r>
              <a:rPr lang="en-US" sz="1700" dirty="0" err="1">
                <a:solidFill>
                  <a:schemeClr val="tx1">
                    <a:lumMod val="75000"/>
                    <a:lumOff val="25000"/>
                  </a:schemeClr>
                </a:solidFill>
              </a:rPr>
              <a:t>gráfica</a:t>
            </a:r>
            <a:r>
              <a:rPr lang="en-US" sz="1700" dirty="0">
                <a:solidFill>
                  <a:schemeClr val="tx1">
                    <a:lumMod val="75000"/>
                    <a:lumOff val="25000"/>
                  </a:schemeClr>
                </a:solidFill>
              </a:rPr>
              <a:t>, </a:t>
            </a:r>
            <a:r>
              <a:rPr lang="en-US" sz="1700" dirty="0" err="1">
                <a:solidFill>
                  <a:schemeClr val="tx1">
                    <a:lumMod val="75000"/>
                    <a:lumOff val="25000"/>
                  </a:schemeClr>
                </a:solidFill>
              </a:rPr>
              <a:t>podemos</a:t>
            </a:r>
            <a:r>
              <a:rPr lang="en-US" sz="1700" dirty="0">
                <a:solidFill>
                  <a:schemeClr val="tx1">
                    <a:lumMod val="75000"/>
                    <a:lumOff val="25000"/>
                  </a:schemeClr>
                </a:solidFill>
              </a:rPr>
              <a:t> </a:t>
            </a:r>
            <a:r>
              <a:rPr lang="en-US" sz="1700" dirty="0" err="1">
                <a:solidFill>
                  <a:schemeClr val="tx1">
                    <a:lumMod val="75000"/>
                    <a:lumOff val="25000"/>
                  </a:schemeClr>
                </a:solidFill>
              </a:rPr>
              <a:t>intuir</a:t>
            </a:r>
            <a:r>
              <a:rPr lang="en-US" sz="1700" dirty="0">
                <a:solidFill>
                  <a:schemeClr val="tx1">
                    <a:lumMod val="75000"/>
                    <a:lumOff val="25000"/>
                  </a:schemeClr>
                </a:solidFill>
              </a:rPr>
              <a:t> que la población de </a:t>
            </a:r>
            <a:r>
              <a:rPr lang="en-US" sz="1700" dirty="0" err="1">
                <a:solidFill>
                  <a:schemeClr val="tx1">
                    <a:lumMod val="75000"/>
                    <a:lumOff val="25000"/>
                  </a:schemeClr>
                </a:solidFill>
              </a:rPr>
              <a:t>correcaminos</a:t>
            </a:r>
            <a:r>
              <a:rPr lang="en-US" sz="1700" dirty="0">
                <a:solidFill>
                  <a:schemeClr val="tx1">
                    <a:lumMod val="75000"/>
                    <a:lumOff val="25000"/>
                  </a:schemeClr>
                </a:solidFill>
              </a:rPr>
              <a:t> es </a:t>
            </a:r>
            <a:r>
              <a:rPr lang="en-US" sz="1700" dirty="0" err="1">
                <a:solidFill>
                  <a:schemeClr val="tx1">
                    <a:lumMod val="75000"/>
                    <a:lumOff val="25000"/>
                  </a:schemeClr>
                </a:solidFill>
              </a:rPr>
              <a:t>muchos</a:t>
            </a:r>
            <a:r>
              <a:rPr lang="en-US" sz="1700" dirty="0">
                <a:solidFill>
                  <a:schemeClr val="tx1">
                    <a:lumMod val="75000"/>
                    <a:lumOff val="25000"/>
                  </a:schemeClr>
                </a:solidFill>
              </a:rPr>
              <a:t> mayor que a de los coyotes </a:t>
            </a:r>
            <a:r>
              <a:rPr lang="en-US" sz="1700" dirty="0" err="1">
                <a:solidFill>
                  <a:schemeClr val="tx1">
                    <a:lumMod val="75000"/>
                    <a:lumOff val="25000"/>
                  </a:schemeClr>
                </a:solidFill>
              </a:rPr>
              <a:t>debido</a:t>
            </a:r>
            <a:r>
              <a:rPr lang="en-US" sz="1700" dirty="0">
                <a:solidFill>
                  <a:schemeClr val="tx1">
                    <a:lumMod val="75000"/>
                    <a:lumOff val="25000"/>
                  </a:schemeClr>
                </a:solidFill>
              </a:rPr>
              <a:t> a la </a:t>
            </a:r>
            <a:r>
              <a:rPr lang="en-US" sz="1700" dirty="0" err="1">
                <a:solidFill>
                  <a:schemeClr val="tx1">
                    <a:lumMod val="75000"/>
                    <a:lumOff val="25000"/>
                  </a:schemeClr>
                </a:solidFill>
              </a:rPr>
              <a:t>habilidad</a:t>
            </a:r>
            <a:r>
              <a:rPr lang="en-US" sz="1700" dirty="0">
                <a:solidFill>
                  <a:schemeClr val="tx1">
                    <a:lumMod val="75000"/>
                    <a:lumOff val="25000"/>
                  </a:schemeClr>
                </a:solidFill>
              </a:rPr>
              <a:t> de los coyotes para </a:t>
            </a:r>
            <a:r>
              <a:rPr lang="en-US" sz="1700" dirty="0" err="1">
                <a:solidFill>
                  <a:schemeClr val="tx1">
                    <a:lumMod val="75000"/>
                    <a:lumOff val="25000"/>
                  </a:schemeClr>
                </a:solidFill>
              </a:rPr>
              <a:t>cazar</a:t>
            </a:r>
            <a:r>
              <a:rPr lang="en-US" sz="1700" dirty="0">
                <a:solidFill>
                  <a:schemeClr val="tx1">
                    <a:lumMod val="75000"/>
                    <a:lumOff val="25000"/>
                  </a:schemeClr>
                </a:solidFill>
              </a:rPr>
              <a:t> que es de .001 (</a:t>
            </a:r>
            <a:r>
              <a:rPr lang="en-US" sz="1700" dirty="0" err="1">
                <a:solidFill>
                  <a:schemeClr val="tx1">
                    <a:lumMod val="75000"/>
                    <a:lumOff val="25000"/>
                  </a:schemeClr>
                </a:solidFill>
              </a:rPr>
              <a:t>atrapan</a:t>
            </a:r>
            <a:r>
              <a:rPr lang="en-US" sz="1700" dirty="0">
                <a:solidFill>
                  <a:schemeClr val="tx1">
                    <a:lumMod val="75000"/>
                    <a:lumOff val="25000"/>
                  </a:schemeClr>
                </a:solidFill>
              </a:rPr>
              <a:t> 1 de 1,000), por lo tanto a los 12 </a:t>
            </a:r>
            <a:r>
              <a:rPr lang="en-US" sz="1700" dirty="0" err="1">
                <a:solidFill>
                  <a:schemeClr val="tx1">
                    <a:lumMod val="75000"/>
                    <a:lumOff val="25000"/>
                  </a:schemeClr>
                </a:solidFill>
              </a:rPr>
              <a:t>años</a:t>
            </a:r>
            <a:r>
              <a:rPr lang="en-US" sz="1700" dirty="0">
                <a:solidFill>
                  <a:schemeClr val="tx1">
                    <a:lumMod val="75000"/>
                    <a:lumOff val="25000"/>
                  </a:schemeClr>
                </a:solidFill>
              </a:rPr>
              <a:t>, los </a:t>
            </a:r>
            <a:r>
              <a:rPr lang="en-US" sz="1700" dirty="0" err="1">
                <a:solidFill>
                  <a:schemeClr val="tx1">
                    <a:lumMod val="75000"/>
                    <a:lumOff val="25000"/>
                  </a:schemeClr>
                </a:solidFill>
              </a:rPr>
              <a:t>correcaminos</a:t>
            </a:r>
            <a:r>
              <a:rPr lang="en-US" sz="1700" dirty="0">
                <a:solidFill>
                  <a:schemeClr val="tx1">
                    <a:lumMod val="75000"/>
                    <a:lumOff val="25000"/>
                  </a:schemeClr>
                </a:solidFill>
              </a:rPr>
              <a:t> </a:t>
            </a:r>
            <a:r>
              <a:rPr lang="en-US" sz="1700" dirty="0" err="1">
                <a:solidFill>
                  <a:schemeClr val="tx1">
                    <a:lumMod val="75000"/>
                    <a:lumOff val="25000"/>
                  </a:schemeClr>
                </a:solidFill>
              </a:rPr>
              <a:t>alcanzan</a:t>
            </a:r>
            <a:r>
              <a:rPr lang="en-US" sz="1700" dirty="0">
                <a:solidFill>
                  <a:schemeClr val="tx1">
                    <a:lumMod val="75000"/>
                    <a:lumOff val="25000"/>
                  </a:schemeClr>
                </a:solidFill>
              </a:rPr>
              <a:t> </a:t>
            </a:r>
            <a:r>
              <a:rPr lang="en-US" sz="1700" dirty="0" err="1">
                <a:solidFill>
                  <a:schemeClr val="tx1">
                    <a:lumMod val="75000"/>
                    <a:lumOff val="25000"/>
                  </a:schemeClr>
                </a:solidFill>
              </a:rPr>
              <a:t>su</a:t>
            </a:r>
            <a:r>
              <a:rPr lang="en-US" sz="1700" dirty="0">
                <a:solidFill>
                  <a:schemeClr val="tx1">
                    <a:lumMod val="75000"/>
                    <a:lumOff val="25000"/>
                  </a:schemeClr>
                </a:solidFill>
              </a:rPr>
              <a:t> </a:t>
            </a:r>
            <a:r>
              <a:rPr lang="en-US" sz="1700" dirty="0" err="1">
                <a:solidFill>
                  <a:schemeClr val="tx1">
                    <a:lumMod val="75000"/>
                    <a:lumOff val="25000"/>
                  </a:schemeClr>
                </a:solidFill>
              </a:rPr>
              <a:t>máxima</a:t>
            </a:r>
            <a:r>
              <a:rPr lang="en-US" sz="1700" dirty="0">
                <a:solidFill>
                  <a:schemeClr val="tx1">
                    <a:lumMod val="75000"/>
                    <a:lumOff val="25000"/>
                  </a:schemeClr>
                </a:solidFill>
              </a:rPr>
              <a:t> población y </a:t>
            </a:r>
            <a:r>
              <a:rPr lang="en-US" sz="1700" dirty="0" err="1">
                <a:solidFill>
                  <a:schemeClr val="tx1">
                    <a:lumMod val="75000"/>
                    <a:lumOff val="25000"/>
                  </a:schemeClr>
                </a:solidFill>
              </a:rPr>
              <a:t>después</a:t>
            </a:r>
            <a:r>
              <a:rPr lang="en-US" sz="1700" dirty="0">
                <a:solidFill>
                  <a:schemeClr val="tx1">
                    <a:lumMod val="75000"/>
                    <a:lumOff val="25000"/>
                  </a:schemeClr>
                </a:solidFill>
              </a:rPr>
              <a:t> de 14 </a:t>
            </a:r>
            <a:r>
              <a:rPr lang="en-US" sz="1700" dirty="0" err="1">
                <a:solidFill>
                  <a:schemeClr val="tx1">
                    <a:lumMod val="75000"/>
                    <a:lumOff val="25000"/>
                  </a:schemeClr>
                </a:solidFill>
              </a:rPr>
              <a:t>años</a:t>
            </a:r>
            <a:r>
              <a:rPr lang="en-US" sz="1700" dirty="0">
                <a:solidFill>
                  <a:schemeClr val="tx1">
                    <a:lumMod val="75000"/>
                    <a:lumOff val="25000"/>
                  </a:schemeClr>
                </a:solidFill>
              </a:rPr>
              <a:t>, se </a:t>
            </a:r>
            <a:r>
              <a:rPr lang="en-US" sz="1700" dirty="0" err="1">
                <a:solidFill>
                  <a:schemeClr val="tx1">
                    <a:lumMod val="75000"/>
                    <a:lumOff val="25000"/>
                  </a:schemeClr>
                </a:solidFill>
              </a:rPr>
              <a:t>comienzan</a:t>
            </a:r>
            <a:r>
              <a:rPr lang="en-US" sz="1700" dirty="0">
                <a:solidFill>
                  <a:schemeClr val="tx1">
                    <a:lumMod val="75000"/>
                    <a:lumOff val="25000"/>
                  </a:schemeClr>
                </a:solidFill>
              </a:rPr>
              <a:t> a </a:t>
            </a:r>
            <a:r>
              <a:rPr lang="en-US" sz="1700" dirty="0" err="1">
                <a:solidFill>
                  <a:schemeClr val="tx1">
                    <a:lumMod val="75000"/>
                    <a:lumOff val="25000"/>
                  </a:schemeClr>
                </a:solidFill>
              </a:rPr>
              <a:t>igualar</a:t>
            </a:r>
            <a:r>
              <a:rPr lang="en-US" sz="1700" dirty="0">
                <a:solidFill>
                  <a:schemeClr val="tx1">
                    <a:lumMod val="75000"/>
                    <a:lumOff val="25000"/>
                  </a:schemeClr>
                </a:solidFill>
              </a:rPr>
              <a:t> el </a:t>
            </a:r>
            <a:r>
              <a:rPr lang="en-US" sz="1700" dirty="0" err="1">
                <a:solidFill>
                  <a:schemeClr val="tx1">
                    <a:lumMod val="75000"/>
                    <a:lumOff val="25000"/>
                  </a:schemeClr>
                </a:solidFill>
              </a:rPr>
              <a:t>tamaño</a:t>
            </a:r>
            <a:r>
              <a:rPr lang="en-US" sz="1700" dirty="0">
                <a:solidFill>
                  <a:schemeClr val="tx1">
                    <a:lumMod val="75000"/>
                    <a:lumOff val="25000"/>
                  </a:schemeClr>
                </a:solidFill>
              </a:rPr>
              <a:t> de población de las dos </a:t>
            </a:r>
            <a:r>
              <a:rPr lang="en-US" sz="1700" dirty="0" err="1">
                <a:solidFill>
                  <a:schemeClr val="tx1">
                    <a:lumMod val="75000"/>
                    <a:lumOff val="25000"/>
                  </a:schemeClr>
                </a:solidFill>
              </a:rPr>
              <a:t>especies</a:t>
            </a:r>
            <a:r>
              <a:rPr lang="en-US" sz="1700" dirty="0">
                <a:solidFill>
                  <a:schemeClr val="tx1">
                    <a:lumMod val="75000"/>
                    <a:lumOff val="25000"/>
                  </a:schemeClr>
                </a:solidFill>
              </a:rPr>
              <a:t>.</a:t>
            </a:r>
          </a:p>
        </p:txBody>
      </p:sp>
      <p:pic>
        <p:nvPicPr>
          <p:cNvPr id="5" name="Imagen 4">
            <a:extLst>
              <a:ext uri="{FF2B5EF4-FFF2-40B4-BE49-F238E27FC236}">
                <a16:creationId xmlns:a16="http://schemas.microsoft.com/office/drawing/2014/main" id="{6901CE6C-996B-4310-BFD2-9ED16B01E818}"/>
              </a:ext>
            </a:extLst>
          </p:cNvPr>
          <p:cNvPicPr>
            <a:picLocks noChangeAspect="1"/>
          </p:cNvPicPr>
          <p:nvPr/>
        </p:nvPicPr>
        <p:blipFill>
          <a:blip r:embed="rId2"/>
          <a:stretch>
            <a:fillRect/>
          </a:stretch>
        </p:blipFill>
        <p:spPr>
          <a:xfrm>
            <a:off x="1658785" y="3439020"/>
            <a:ext cx="3458260" cy="2602341"/>
          </a:xfrm>
          <a:prstGeom prst="rect">
            <a:avLst/>
          </a:prstGeom>
        </p:spPr>
      </p:pic>
      <p:pic>
        <p:nvPicPr>
          <p:cNvPr id="7" name="Imagen 6">
            <a:extLst>
              <a:ext uri="{FF2B5EF4-FFF2-40B4-BE49-F238E27FC236}">
                <a16:creationId xmlns:a16="http://schemas.microsoft.com/office/drawing/2014/main" id="{E329FB74-76A8-4F1F-B205-D0DE09E6FBD9}"/>
              </a:ext>
            </a:extLst>
          </p:cNvPr>
          <p:cNvPicPr>
            <a:picLocks noChangeAspect="1"/>
          </p:cNvPicPr>
          <p:nvPr/>
        </p:nvPicPr>
        <p:blipFill>
          <a:blip r:embed="rId3"/>
          <a:stretch>
            <a:fillRect/>
          </a:stretch>
        </p:blipFill>
        <p:spPr>
          <a:xfrm>
            <a:off x="1658785" y="500062"/>
            <a:ext cx="2038350" cy="2257425"/>
          </a:xfrm>
          <a:prstGeom prst="rect">
            <a:avLst/>
          </a:prstGeom>
        </p:spPr>
      </p:pic>
    </p:spTree>
    <p:extLst>
      <p:ext uri="{BB962C8B-B14F-4D97-AF65-F5344CB8AC3E}">
        <p14:creationId xmlns:p14="http://schemas.microsoft.com/office/powerpoint/2010/main" val="3105158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85F363-1DBF-4807-B5FE-E18B81AB2CCB}"/>
              </a:ext>
            </a:extLst>
          </p:cNvPr>
          <p:cNvSpPr>
            <a:spLocks noGrp="1"/>
          </p:cNvSpPr>
          <p:nvPr>
            <p:ph type="title"/>
          </p:nvPr>
        </p:nvSpPr>
        <p:spPr>
          <a:xfrm>
            <a:off x="6343484" y="609600"/>
            <a:ext cx="2930518" cy="1320800"/>
          </a:xfrm>
        </p:spPr>
        <p:txBody>
          <a:bodyPr vert="horz" lIns="91440" tIns="45720" rIns="91440" bIns="45720" rtlCol="0" anchor="ctr">
            <a:normAutofit/>
          </a:bodyPr>
          <a:lstStyle/>
          <a:p>
            <a:r>
              <a:rPr lang="en-US"/>
              <a:t>Simulaciones</a:t>
            </a:r>
          </a:p>
        </p:txBody>
      </p:sp>
      <p:sp>
        <p:nvSpPr>
          <p:cNvPr id="6" name="Rectángulo 5">
            <a:extLst>
              <a:ext uri="{FF2B5EF4-FFF2-40B4-BE49-F238E27FC236}">
                <a16:creationId xmlns:a16="http://schemas.microsoft.com/office/drawing/2014/main" id="{48222947-079A-4600-9253-FB205EAD3B6B}"/>
              </a:ext>
            </a:extLst>
          </p:cNvPr>
          <p:cNvSpPr/>
          <p:nvPr/>
        </p:nvSpPr>
        <p:spPr>
          <a:xfrm>
            <a:off x="6343484" y="2160589"/>
            <a:ext cx="2930517" cy="3880773"/>
          </a:xfrm>
          <a:prstGeom prst="rect">
            <a:avLst/>
          </a:prstGeo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s-MX" sz="1700" dirty="0">
                <a:solidFill>
                  <a:schemeClr val="tx1">
                    <a:lumMod val="75000"/>
                    <a:lumOff val="25000"/>
                  </a:schemeClr>
                </a:solidFill>
              </a:rPr>
              <a:t>Al observar la gráfica cambiamos nuestro k1 = 0.0006, podemos intuir que la población de correcaminos va a estar oscilando entre 25-30 mientras que la población de coyotes va tendiendo a 0; la especie que se mantendrá viva sería la de los correcaminos ya que en esta simulación la velocidad de crecimiento de los correcaminos bajo un alto porcentaje.</a:t>
            </a:r>
            <a:endParaRPr lang="en-US" sz="1700" dirty="0">
              <a:solidFill>
                <a:schemeClr val="tx1">
                  <a:lumMod val="75000"/>
                  <a:lumOff val="25000"/>
                </a:schemeClr>
              </a:solidFill>
            </a:endParaRPr>
          </a:p>
        </p:txBody>
      </p:sp>
      <p:pic>
        <p:nvPicPr>
          <p:cNvPr id="3" name="Imagen 2">
            <a:extLst>
              <a:ext uri="{FF2B5EF4-FFF2-40B4-BE49-F238E27FC236}">
                <a16:creationId xmlns:a16="http://schemas.microsoft.com/office/drawing/2014/main" id="{CCF1CF78-4F0A-40F1-A900-B925F5B1D781}"/>
              </a:ext>
            </a:extLst>
          </p:cNvPr>
          <p:cNvPicPr>
            <a:picLocks noChangeAspect="1"/>
          </p:cNvPicPr>
          <p:nvPr/>
        </p:nvPicPr>
        <p:blipFill>
          <a:blip r:embed="rId2"/>
          <a:stretch>
            <a:fillRect/>
          </a:stretch>
        </p:blipFill>
        <p:spPr>
          <a:xfrm>
            <a:off x="1266825" y="609600"/>
            <a:ext cx="1905000" cy="2219325"/>
          </a:xfrm>
          <a:prstGeom prst="rect">
            <a:avLst/>
          </a:prstGeom>
        </p:spPr>
      </p:pic>
      <p:pic>
        <p:nvPicPr>
          <p:cNvPr id="7" name="Imagen 6">
            <a:extLst>
              <a:ext uri="{FF2B5EF4-FFF2-40B4-BE49-F238E27FC236}">
                <a16:creationId xmlns:a16="http://schemas.microsoft.com/office/drawing/2014/main" id="{6B665053-1E68-46A8-B978-E2AA15BD9572}"/>
              </a:ext>
            </a:extLst>
          </p:cNvPr>
          <p:cNvPicPr>
            <a:picLocks noChangeAspect="1"/>
          </p:cNvPicPr>
          <p:nvPr/>
        </p:nvPicPr>
        <p:blipFill>
          <a:blip r:embed="rId3"/>
          <a:stretch>
            <a:fillRect/>
          </a:stretch>
        </p:blipFill>
        <p:spPr>
          <a:xfrm>
            <a:off x="1266825" y="3040411"/>
            <a:ext cx="4445724" cy="3427064"/>
          </a:xfrm>
          <a:prstGeom prst="rect">
            <a:avLst/>
          </a:prstGeom>
        </p:spPr>
      </p:pic>
    </p:spTree>
    <p:extLst>
      <p:ext uri="{BB962C8B-B14F-4D97-AF65-F5344CB8AC3E}">
        <p14:creationId xmlns:p14="http://schemas.microsoft.com/office/powerpoint/2010/main" val="3436874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85F363-1DBF-4807-B5FE-E18B81AB2CCB}"/>
              </a:ext>
            </a:extLst>
          </p:cNvPr>
          <p:cNvSpPr>
            <a:spLocks noGrp="1"/>
          </p:cNvSpPr>
          <p:nvPr>
            <p:ph type="title"/>
          </p:nvPr>
        </p:nvSpPr>
        <p:spPr>
          <a:xfrm>
            <a:off x="6343484" y="609600"/>
            <a:ext cx="2930518" cy="1320800"/>
          </a:xfrm>
        </p:spPr>
        <p:txBody>
          <a:bodyPr vert="horz" lIns="91440" tIns="45720" rIns="91440" bIns="45720" rtlCol="0" anchor="ctr">
            <a:normAutofit/>
          </a:bodyPr>
          <a:lstStyle/>
          <a:p>
            <a:r>
              <a:rPr lang="en-US"/>
              <a:t>Simulaciones</a:t>
            </a:r>
          </a:p>
        </p:txBody>
      </p:sp>
      <p:sp>
        <p:nvSpPr>
          <p:cNvPr id="6" name="Rectángulo 5">
            <a:extLst>
              <a:ext uri="{FF2B5EF4-FFF2-40B4-BE49-F238E27FC236}">
                <a16:creationId xmlns:a16="http://schemas.microsoft.com/office/drawing/2014/main" id="{48222947-079A-4600-9253-FB205EAD3B6B}"/>
              </a:ext>
            </a:extLst>
          </p:cNvPr>
          <p:cNvSpPr/>
          <p:nvPr/>
        </p:nvSpPr>
        <p:spPr>
          <a:xfrm>
            <a:off x="6343484" y="2160589"/>
            <a:ext cx="2930517" cy="3880773"/>
          </a:xfrm>
          <a:prstGeom prst="rect">
            <a:avLst/>
          </a:prstGeo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s-MX" sz="1700" dirty="0">
                <a:solidFill>
                  <a:schemeClr val="tx1">
                    <a:lumMod val="75000"/>
                    <a:lumOff val="25000"/>
                  </a:schemeClr>
                </a:solidFill>
              </a:rPr>
              <a:t>En ésta gráfica cambiamos la </a:t>
            </a:r>
            <a:br>
              <a:rPr lang="es-MX" sz="1700" dirty="0">
                <a:solidFill>
                  <a:schemeClr val="tx1">
                    <a:lumMod val="75000"/>
                    <a:lumOff val="25000"/>
                  </a:schemeClr>
                </a:solidFill>
              </a:rPr>
            </a:br>
            <a:r>
              <a:rPr lang="es-MX" sz="1700" dirty="0">
                <a:solidFill>
                  <a:schemeClr val="tx1">
                    <a:lumMod val="75000"/>
                    <a:lumOff val="25000"/>
                  </a:schemeClr>
                </a:solidFill>
              </a:rPr>
              <a:t>k2 = 0.005, podemos observar que a los 12 años los correcaminos alcanzan su población máxima en 2,400 aproximadamente mientras el la población máxima de coyotes es de 500, la habilidad para cazar de los coyotes fue muy baja.</a:t>
            </a:r>
            <a:endParaRPr lang="en-US" sz="1700" dirty="0">
              <a:solidFill>
                <a:schemeClr val="tx1">
                  <a:lumMod val="75000"/>
                  <a:lumOff val="25000"/>
                </a:schemeClr>
              </a:solidFill>
            </a:endParaRPr>
          </a:p>
        </p:txBody>
      </p:sp>
      <p:pic>
        <p:nvPicPr>
          <p:cNvPr id="4" name="Imagen 3">
            <a:extLst>
              <a:ext uri="{FF2B5EF4-FFF2-40B4-BE49-F238E27FC236}">
                <a16:creationId xmlns:a16="http://schemas.microsoft.com/office/drawing/2014/main" id="{89EF4649-F75E-4D80-B618-EE4BA43DB6A9}"/>
              </a:ext>
            </a:extLst>
          </p:cNvPr>
          <p:cNvPicPr>
            <a:picLocks noChangeAspect="1"/>
          </p:cNvPicPr>
          <p:nvPr/>
        </p:nvPicPr>
        <p:blipFill>
          <a:blip r:embed="rId2"/>
          <a:stretch>
            <a:fillRect/>
          </a:stretch>
        </p:blipFill>
        <p:spPr>
          <a:xfrm>
            <a:off x="1266825" y="527343"/>
            <a:ext cx="2057400" cy="2181225"/>
          </a:xfrm>
          <a:prstGeom prst="rect">
            <a:avLst/>
          </a:prstGeom>
        </p:spPr>
      </p:pic>
      <p:pic>
        <p:nvPicPr>
          <p:cNvPr id="5" name="Imagen 4">
            <a:extLst>
              <a:ext uri="{FF2B5EF4-FFF2-40B4-BE49-F238E27FC236}">
                <a16:creationId xmlns:a16="http://schemas.microsoft.com/office/drawing/2014/main" id="{2EE38259-ECFB-4FFF-8609-C4C317BDCB40}"/>
              </a:ext>
            </a:extLst>
          </p:cNvPr>
          <p:cNvPicPr>
            <a:picLocks noChangeAspect="1"/>
          </p:cNvPicPr>
          <p:nvPr/>
        </p:nvPicPr>
        <p:blipFill>
          <a:blip r:embed="rId3"/>
          <a:stretch>
            <a:fillRect/>
          </a:stretch>
        </p:blipFill>
        <p:spPr>
          <a:xfrm>
            <a:off x="1081272" y="3088794"/>
            <a:ext cx="4485905" cy="3282543"/>
          </a:xfrm>
          <a:prstGeom prst="rect">
            <a:avLst/>
          </a:prstGeom>
        </p:spPr>
      </p:pic>
    </p:spTree>
    <p:extLst>
      <p:ext uri="{BB962C8B-B14F-4D97-AF65-F5344CB8AC3E}">
        <p14:creationId xmlns:p14="http://schemas.microsoft.com/office/powerpoint/2010/main" val="1675460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85F363-1DBF-4807-B5FE-E18B81AB2CCB}"/>
              </a:ext>
            </a:extLst>
          </p:cNvPr>
          <p:cNvSpPr>
            <a:spLocks noGrp="1"/>
          </p:cNvSpPr>
          <p:nvPr>
            <p:ph type="title"/>
          </p:nvPr>
        </p:nvSpPr>
        <p:spPr>
          <a:xfrm>
            <a:off x="6343484" y="609600"/>
            <a:ext cx="2930518" cy="1320800"/>
          </a:xfrm>
        </p:spPr>
        <p:txBody>
          <a:bodyPr vert="horz" lIns="91440" tIns="45720" rIns="91440" bIns="45720" rtlCol="0" anchor="ctr">
            <a:normAutofit/>
          </a:bodyPr>
          <a:lstStyle/>
          <a:p>
            <a:r>
              <a:rPr lang="en-US"/>
              <a:t>Simulaciones</a:t>
            </a:r>
          </a:p>
        </p:txBody>
      </p:sp>
      <p:sp>
        <p:nvSpPr>
          <p:cNvPr id="6" name="Rectángulo 5">
            <a:extLst>
              <a:ext uri="{FF2B5EF4-FFF2-40B4-BE49-F238E27FC236}">
                <a16:creationId xmlns:a16="http://schemas.microsoft.com/office/drawing/2014/main" id="{48222947-079A-4600-9253-FB205EAD3B6B}"/>
              </a:ext>
            </a:extLst>
          </p:cNvPr>
          <p:cNvSpPr/>
          <p:nvPr/>
        </p:nvSpPr>
        <p:spPr>
          <a:xfrm>
            <a:off x="6343484" y="2160589"/>
            <a:ext cx="2930517" cy="3880773"/>
          </a:xfrm>
          <a:prstGeom prst="rect">
            <a:avLst/>
          </a:prstGeo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s-MX" sz="1700" dirty="0">
                <a:solidFill>
                  <a:schemeClr val="tx1">
                    <a:lumMod val="75000"/>
                    <a:lumOff val="25000"/>
                  </a:schemeClr>
                </a:solidFill>
              </a:rPr>
              <a:t>Con un k3 = .1, en la gráfica podemos observar que los coyotes alcanzan su población máxima en 180 aproximadamente, ya que la habilidad de huir de los correcaminos fue baja.</a:t>
            </a:r>
            <a:endParaRPr lang="en-US" sz="1700" dirty="0">
              <a:solidFill>
                <a:schemeClr val="tx1">
                  <a:lumMod val="75000"/>
                  <a:lumOff val="25000"/>
                </a:schemeClr>
              </a:solidFill>
            </a:endParaRPr>
          </a:p>
        </p:txBody>
      </p:sp>
      <p:pic>
        <p:nvPicPr>
          <p:cNvPr id="3" name="Imagen 2">
            <a:extLst>
              <a:ext uri="{FF2B5EF4-FFF2-40B4-BE49-F238E27FC236}">
                <a16:creationId xmlns:a16="http://schemas.microsoft.com/office/drawing/2014/main" id="{E3273D2B-B388-4BCD-8198-79BAFCB2F897}"/>
              </a:ext>
            </a:extLst>
          </p:cNvPr>
          <p:cNvPicPr>
            <a:picLocks noChangeAspect="1"/>
          </p:cNvPicPr>
          <p:nvPr/>
        </p:nvPicPr>
        <p:blipFill>
          <a:blip r:embed="rId2"/>
          <a:stretch>
            <a:fillRect/>
          </a:stretch>
        </p:blipFill>
        <p:spPr>
          <a:xfrm>
            <a:off x="1267703" y="486663"/>
            <a:ext cx="2238375" cy="2247900"/>
          </a:xfrm>
          <a:prstGeom prst="rect">
            <a:avLst/>
          </a:prstGeom>
        </p:spPr>
      </p:pic>
      <p:pic>
        <p:nvPicPr>
          <p:cNvPr id="7" name="Imagen 6">
            <a:extLst>
              <a:ext uri="{FF2B5EF4-FFF2-40B4-BE49-F238E27FC236}">
                <a16:creationId xmlns:a16="http://schemas.microsoft.com/office/drawing/2014/main" id="{C93DEF3B-FD9E-4C7D-A9CD-14BF41DE5041}"/>
              </a:ext>
            </a:extLst>
          </p:cNvPr>
          <p:cNvPicPr>
            <a:picLocks noChangeAspect="1"/>
          </p:cNvPicPr>
          <p:nvPr/>
        </p:nvPicPr>
        <p:blipFill>
          <a:blip r:embed="rId3"/>
          <a:stretch>
            <a:fillRect/>
          </a:stretch>
        </p:blipFill>
        <p:spPr>
          <a:xfrm>
            <a:off x="1267703" y="3298831"/>
            <a:ext cx="4096675" cy="3072506"/>
          </a:xfrm>
          <a:prstGeom prst="rect">
            <a:avLst/>
          </a:prstGeom>
        </p:spPr>
      </p:pic>
    </p:spTree>
    <p:extLst>
      <p:ext uri="{BB962C8B-B14F-4D97-AF65-F5344CB8AC3E}">
        <p14:creationId xmlns:p14="http://schemas.microsoft.com/office/powerpoint/2010/main" val="3988699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85F363-1DBF-4807-B5FE-E18B81AB2CCB}"/>
              </a:ext>
            </a:extLst>
          </p:cNvPr>
          <p:cNvSpPr>
            <a:spLocks noGrp="1"/>
          </p:cNvSpPr>
          <p:nvPr>
            <p:ph type="title"/>
          </p:nvPr>
        </p:nvSpPr>
        <p:spPr>
          <a:xfrm>
            <a:off x="6343484" y="609600"/>
            <a:ext cx="2930518" cy="1320800"/>
          </a:xfrm>
        </p:spPr>
        <p:txBody>
          <a:bodyPr vert="horz" lIns="91440" tIns="45720" rIns="91440" bIns="45720" rtlCol="0" anchor="ctr">
            <a:normAutofit/>
          </a:bodyPr>
          <a:lstStyle/>
          <a:p>
            <a:r>
              <a:rPr lang="en-US"/>
              <a:t>Simulaciones</a:t>
            </a:r>
          </a:p>
        </p:txBody>
      </p:sp>
      <p:sp>
        <p:nvSpPr>
          <p:cNvPr id="6" name="Rectángulo 5">
            <a:extLst>
              <a:ext uri="{FF2B5EF4-FFF2-40B4-BE49-F238E27FC236}">
                <a16:creationId xmlns:a16="http://schemas.microsoft.com/office/drawing/2014/main" id="{48222947-079A-4600-9253-FB205EAD3B6B}"/>
              </a:ext>
            </a:extLst>
          </p:cNvPr>
          <p:cNvSpPr/>
          <p:nvPr/>
        </p:nvSpPr>
        <p:spPr>
          <a:xfrm>
            <a:off x="6343484" y="2160589"/>
            <a:ext cx="2930517" cy="3880773"/>
          </a:xfrm>
          <a:prstGeom prst="rect">
            <a:avLst/>
          </a:prstGeo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s-MX" sz="1700" dirty="0">
                <a:solidFill>
                  <a:schemeClr val="tx1">
                    <a:lumMod val="75000"/>
                    <a:lumOff val="25000"/>
                  </a:schemeClr>
                </a:solidFill>
              </a:rPr>
              <a:t>Con un k4 = 0.0005 podemos observar que la población de los coyotes sigue disminuyendo y no tiene un máximo de población similar al de los correcaminos, esto es debido a que las habilidades de los correcaminos son más alta para huir que la del los coyotes para cazar. Aunque no es mucha la diferencia.</a:t>
            </a:r>
            <a:endParaRPr lang="en-US" sz="1700" dirty="0">
              <a:solidFill>
                <a:schemeClr val="tx1">
                  <a:lumMod val="75000"/>
                  <a:lumOff val="25000"/>
                </a:schemeClr>
              </a:solidFill>
            </a:endParaRPr>
          </a:p>
        </p:txBody>
      </p:sp>
      <p:pic>
        <p:nvPicPr>
          <p:cNvPr id="4" name="Imagen 3">
            <a:extLst>
              <a:ext uri="{FF2B5EF4-FFF2-40B4-BE49-F238E27FC236}">
                <a16:creationId xmlns:a16="http://schemas.microsoft.com/office/drawing/2014/main" id="{AE590524-4553-42E6-8C07-C0B775791963}"/>
              </a:ext>
            </a:extLst>
          </p:cNvPr>
          <p:cNvPicPr>
            <a:picLocks noChangeAspect="1"/>
          </p:cNvPicPr>
          <p:nvPr/>
        </p:nvPicPr>
        <p:blipFill>
          <a:blip r:embed="rId2"/>
          <a:stretch>
            <a:fillRect/>
          </a:stretch>
        </p:blipFill>
        <p:spPr>
          <a:xfrm>
            <a:off x="1267703" y="609600"/>
            <a:ext cx="2343150" cy="2152650"/>
          </a:xfrm>
          <a:prstGeom prst="rect">
            <a:avLst/>
          </a:prstGeom>
        </p:spPr>
      </p:pic>
      <p:pic>
        <p:nvPicPr>
          <p:cNvPr id="5" name="Imagen 4">
            <a:extLst>
              <a:ext uri="{FF2B5EF4-FFF2-40B4-BE49-F238E27FC236}">
                <a16:creationId xmlns:a16="http://schemas.microsoft.com/office/drawing/2014/main" id="{9123CC6E-8DD9-452D-9808-2BCCC7242373}"/>
              </a:ext>
            </a:extLst>
          </p:cNvPr>
          <p:cNvPicPr>
            <a:picLocks noChangeAspect="1"/>
          </p:cNvPicPr>
          <p:nvPr/>
        </p:nvPicPr>
        <p:blipFill>
          <a:blip r:embed="rId3"/>
          <a:stretch>
            <a:fillRect/>
          </a:stretch>
        </p:blipFill>
        <p:spPr>
          <a:xfrm>
            <a:off x="1267703" y="3254931"/>
            <a:ext cx="4460151" cy="3393750"/>
          </a:xfrm>
          <a:prstGeom prst="rect">
            <a:avLst/>
          </a:prstGeom>
        </p:spPr>
      </p:pic>
    </p:spTree>
    <p:extLst>
      <p:ext uri="{BB962C8B-B14F-4D97-AF65-F5344CB8AC3E}">
        <p14:creationId xmlns:p14="http://schemas.microsoft.com/office/powerpoint/2010/main" val="1511640880"/>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DEADB3BFA95CB746894368A0ADC1E1BA" ma:contentTypeVersion="9" ma:contentTypeDescription="Crear nuevo documento." ma:contentTypeScope="" ma:versionID="d48215e3296689b410f23c831835dca8">
  <xsd:schema xmlns:xsd="http://www.w3.org/2001/XMLSchema" xmlns:xs="http://www.w3.org/2001/XMLSchema" xmlns:p="http://schemas.microsoft.com/office/2006/metadata/properties" xmlns:ns3="cd9fc6a0-58a7-4d27-ab51-10307ee08ace" targetNamespace="http://schemas.microsoft.com/office/2006/metadata/properties" ma:root="true" ma:fieldsID="95baad558f7dc2bbdb427f374e69cdb0" ns3:_="">
    <xsd:import namespace="cd9fc6a0-58a7-4d27-ab51-10307ee08ac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9fc6a0-58a7-4d27-ab51-10307ee08a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C8A8F0D-3011-4A7F-AABF-9A43FFDA087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3B92730-9F8C-4BC9-A52A-162753CF62B7}">
  <ds:schemaRefs>
    <ds:schemaRef ds:uri="http://schemas.microsoft.com/sharepoint/v3/contenttype/forms"/>
  </ds:schemaRefs>
</ds:datastoreItem>
</file>

<file path=customXml/itemProps3.xml><?xml version="1.0" encoding="utf-8"?>
<ds:datastoreItem xmlns:ds="http://schemas.openxmlformats.org/officeDocument/2006/customXml" ds:itemID="{F3D88A10-DFCF-4702-A512-67D6847041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9fc6a0-58a7-4d27-ab51-10307ee08a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25</TotalTime>
  <Words>785</Words>
  <Application>Microsoft Office PowerPoint</Application>
  <PresentationFormat>Panorámica</PresentationFormat>
  <Paragraphs>53</Paragraphs>
  <Slides>16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Trebuchet MS</vt:lpstr>
      <vt:lpstr>Wingdings</vt:lpstr>
      <vt:lpstr>Wingdings 3</vt:lpstr>
      <vt:lpstr>Faceta</vt:lpstr>
      <vt:lpstr>Sistema ecológico de 2  especies</vt:lpstr>
      <vt:lpstr>Índice</vt:lpstr>
      <vt:lpstr>Objetivos</vt:lpstr>
      <vt:lpstr>Modelo del problema</vt:lpstr>
      <vt:lpstr>Simulaciones</vt:lpstr>
      <vt:lpstr>Simulaciones</vt:lpstr>
      <vt:lpstr>Simulaciones</vt:lpstr>
      <vt:lpstr>Simulaciones</vt:lpstr>
      <vt:lpstr>Simulaciones</vt:lpstr>
      <vt:lpstr>Simulaciones</vt:lpstr>
      <vt:lpstr>Simulaciones</vt:lpstr>
      <vt:lpstr>Simulaciones</vt:lpstr>
      <vt:lpstr>Simulaciones</vt:lpstr>
      <vt:lpstr>Simulaciones</vt:lpstr>
      <vt:lpstr>Conclusiones</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ecológico de 2  especies</dc:title>
  <dc:creator>PRECIADO RODRIGUEZ, JAVIER ALEJANDRO</dc:creator>
  <cp:lastModifiedBy>PRECIADO RODRIGUEZ, JAVIER ALEJANDRO</cp:lastModifiedBy>
  <cp:revision>5</cp:revision>
  <dcterms:created xsi:type="dcterms:W3CDTF">2019-12-03T18:11:04Z</dcterms:created>
  <dcterms:modified xsi:type="dcterms:W3CDTF">2019-12-03T18:36:59Z</dcterms:modified>
</cp:coreProperties>
</file>