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Fira Sans"/>
      <p:regular r:id="rId32"/>
      <p:bold r:id="rId33"/>
      <p:italic r:id="rId34"/>
      <p:boldItalic r:id="rId35"/>
    </p:embeddedFont>
    <p:embeddedFont>
      <p:font typeface="Helvetica Neue"/>
      <p:regular r:id="rId36"/>
      <p:bold r:id="rId37"/>
      <p:italic r:id="rId38"/>
      <p:boldItalic r:id="rId39"/>
    </p:embeddedFont>
    <p:embeddedFont>
      <p:font typeface="Helvetica Neue Light"/>
      <p:regular r:id="rId40"/>
      <p:bold r:id="rId41"/>
      <p:italic r:id="rId42"/>
      <p:boldItalic r:id="rId43"/>
    </p:embeddedFont>
    <p:embeddedFont>
      <p:font typeface="Gill Sans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regular.fntdata"/><Relationship Id="rId20" Type="http://schemas.openxmlformats.org/officeDocument/2006/relationships/slide" Target="slides/slide16.xml"/><Relationship Id="rId42" Type="http://schemas.openxmlformats.org/officeDocument/2006/relationships/font" Target="fonts/HelveticaNeueLight-italic.fntdata"/><Relationship Id="rId41" Type="http://schemas.openxmlformats.org/officeDocument/2006/relationships/font" Target="fonts/HelveticaNeueLight-bold.fntdata"/><Relationship Id="rId22" Type="http://schemas.openxmlformats.org/officeDocument/2006/relationships/slide" Target="slides/slide18.xml"/><Relationship Id="rId44" Type="http://schemas.openxmlformats.org/officeDocument/2006/relationships/font" Target="fonts/GillSans-regular.fntdata"/><Relationship Id="rId21" Type="http://schemas.openxmlformats.org/officeDocument/2006/relationships/slide" Target="slides/slide17.xml"/><Relationship Id="rId43" Type="http://schemas.openxmlformats.org/officeDocument/2006/relationships/font" Target="fonts/HelveticaNeueLight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FiraSans-bold.fntdata"/><Relationship Id="rId10" Type="http://schemas.openxmlformats.org/officeDocument/2006/relationships/slide" Target="slides/slide6.xml"/><Relationship Id="rId32" Type="http://schemas.openxmlformats.org/officeDocument/2006/relationships/font" Target="fonts/FiraSans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-boldItalic.fntdata"/><Relationship Id="rId12" Type="http://schemas.openxmlformats.org/officeDocument/2006/relationships/slide" Target="slides/slide8.xml"/><Relationship Id="rId34" Type="http://schemas.openxmlformats.org/officeDocument/2006/relationships/font" Target="fonts/FiraSans-italic.fntdata"/><Relationship Id="rId15" Type="http://schemas.openxmlformats.org/officeDocument/2006/relationships/slide" Target="slides/slide11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10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3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2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3904a318_1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93904a318_1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bb604f3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bb604f3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a09d6cb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a09d6cb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a09d6cbe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a09d6cbe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a09d6cbe9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a09d6cbe9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a09d6cbe9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a09d6cbe9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a09d6cbe9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a09d6cbe9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a09d6cbe9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a09d6cbe9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a25059d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a25059d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a316b7f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a316b7f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a316b7f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a316b7f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93904a318_1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93904a318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a316b7f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a316b7f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a316b7f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a316b7f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a316b7f8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a316b7f8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a316b7f8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a316b7f8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a316b7f8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a316b7f8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a316b7f8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a316b7f8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6093beab7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46093beab7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6093beab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6093beab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3904a318_1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93904a318_1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93904a318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93904a318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9cbd46d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9cbd46d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9cbd46d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9cbd46d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9cbd46dd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9cbd46dd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4d7175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4d7175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64d7175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64d7175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keepcoding.io" TargetMode="External"/><Relationship Id="rId3" Type="http://schemas.openxmlformats.org/officeDocument/2006/relationships/hyperlink" Target="http://www.keepcoding.io" TargetMode="External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C-b/n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3" name="Google Shape;73;p12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2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cias" showMasterSp="0">
  <p:cSld name="Gracia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371" y="1803797"/>
            <a:ext cx="91296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5400"/>
              <a:buFont typeface="Helvetica Neue Light"/>
              <a:buNone/>
            </a:pPr>
            <a:r>
              <a:rPr b="0" i="0" lang="es" sz="54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GRACIAS</a:t>
            </a:r>
            <a:endParaRPr sz="8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500"/>
              <a:buFont typeface="Helvetica Neue Light"/>
              <a:buNone/>
            </a:pPr>
            <a:r>
              <a:rPr b="0" i="0" lang="es" sz="25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/>
              </a:rPr>
              <a:t>www.keepcoding.io</a:t>
            </a:r>
            <a:endParaRPr sz="800"/>
          </a:p>
        </p:txBody>
      </p:sp>
      <p:sp>
        <p:nvSpPr>
          <p:cNvPr id="77" name="Google Shape;77;p13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000"/>
          </a:p>
        </p:txBody>
      </p:sp>
      <p:pic>
        <p:nvPicPr>
          <p:cNvPr descr="Logo keepcoding nuevo solo círculo (1).png" id="82" name="Google Shape;8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4572000" y="-125"/>
            <a:ext cx="4572000" cy="471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hyperlink" Target="http://www.keepcoding.io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714975"/>
            <a:ext cx="9144000" cy="43740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 keepcoding nuevo solo círculo (1).png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580100" y="4125125"/>
            <a:ext cx="2023901" cy="137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957676" y="4849173"/>
            <a:ext cx="728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0" i="0" lang="e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8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800" u="sng" cap="none" strike="noStrike">
              <a:solidFill>
                <a:srgbClr val="0097A7"/>
              </a:solidFill>
              <a:latin typeface="Gill Sans"/>
              <a:ea typeface="Gill Sans"/>
              <a:cs typeface="Gill Sans"/>
              <a:sym typeface="Gill Sans"/>
              <a:hlinkClick r:id="rId2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open?id=1N4RABPCCfXvyaUXiy5tSG3K3tJHp5l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lab.research.google.com/drive/1N4RABPCCfXvyaUXiy5tSG3K3tJHp5lng#scrollTo=zOpDqBcy9o1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ypi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open?id=1I7JEzsH_zvFAg67lw2tPj7Ly2KNbYVRy" TargetMode="External"/><Relationship Id="rId4" Type="http://schemas.openxmlformats.org/officeDocument/2006/relationships/hyperlink" Target="https://colab.research.google.com/drive/1-hPiy_PWZ1mhutGmRT_apgUfcUW0-tzh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python.org/3/library/functions.html#ope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drive.google.com/open?id=1HksS0gKX8QFnkXEBnHnFqwPQHJdlRW1Q" TargetMode="External"/><Relationship Id="rId10" Type="http://schemas.openxmlformats.org/officeDocument/2006/relationships/hyperlink" Target="https://drive.google.com/open?id=1QCfrIJsngXuBZEsM8hyytjMPkUWRdnjr" TargetMode="External"/><Relationship Id="rId12" Type="http://schemas.openxmlformats.org/officeDocument/2006/relationships/hyperlink" Target="https://colab.research.google.com/drive/1cVZokwOcWlcXuVa0PnG9vLwDTpsB96IF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open?id=19eSjdkzzAwuaPp6xzQCZukkRqEZSRtea" TargetMode="External"/><Relationship Id="rId4" Type="http://schemas.openxmlformats.org/officeDocument/2006/relationships/hyperlink" Target="https://colab.research.google.com/drive/1SahSycKZR89M_Fpms7kjZeeOzW4X_hRT" TargetMode="External"/><Relationship Id="rId9" Type="http://schemas.openxmlformats.org/officeDocument/2006/relationships/hyperlink" Target="https://drive.google.com/open?id=1QCfrIJsngXuBZEsM8hyytjMPkUWRdnjr" TargetMode="External"/><Relationship Id="rId5" Type="http://schemas.openxmlformats.org/officeDocument/2006/relationships/hyperlink" Target="https://drive.google.com/open?id=1YSg9jSBaSlTOhHEZ9ZeICAKlf0Ia1X0O" TargetMode="External"/><Relationship Id="rId6" Type="http://schemas.openxmlformats.org/officeDocument/2006/relationships/hyperlink" Target="https://drive.google.com/open?id=1eWK7sMgyCD92_WHno4XfFhu-36DRlSz0" TargetMode="External"/><Relationship Id="rId7" Type="http://schemas.openxmlformats.org/officeDocument/2006/relationships/hyperlink" Target="https://drive.google.com/open?id=1NTJNqZGi96HMLDx6mCYIh1bdqnA41DwC" TargetMode="External"/><Relationship Id="rId8" Type="http://schemas.openxmlformats.org/officeDocument/2006/relationships/hyperlink" Target="https://drive.google.com/open?id=1L4WsGyy4bvE4QWDMAEU2dG6-xxU5eLmf" TargetMode="Externa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drive.google.com/open?id=1E8UFIqyv3_Wk3-AhRwpT4nZ08oq7PMxI" TargetMode="External"/><Relationship Id="rId10" Type="http://schemas.openxmlformats.org/officeDocument/2006/relationships/hyperlink" Target="https://drive.google.com/open?id=1LowaSufYe-KqzVDBUJcys-LxEg1A_OcC" TargetMode="External"/><Relationship Id="rId13" Type="http://schemas.openxmlformats.org/officeDocument/2006/relationships/hyperlink" Target="https://drive.google.com/open?id=1FsyxGB1amXAyJK5AW4YPDEVz8JcovrXl" TargetMode="External"/><Relationship Id="rId12" Type="http://schemas.openxmlformats.org/officeDocument/2006/relationships/hyperlink" Target="https://drive.google.com/open?id=1oWyeduk1kcj8XJAqYEadW72bHP5cuGOY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open?id=1Chsb1LZ_QGhlzh0JtAZS7FB-9SDNyaPg" TargetMode="External"/><Relationship Id="rId4" Type="http://schemas.openxmlformats.org/officeDocument/2006/relationships/hyperlink" Target="https://drive.google.com/open?id=1-H2FPjj94RtW3mvcWilzc7egZ_BP1KmR" TargetMode="External"/><Relationship Id="rId9" Type="http://schemas.openxmlformats.org/officeDocument/2006/relationships/hyperlink" Target="https://drive.google.com/open?id=1Wwn8NzLu9TguH2e7j1hNDgIJ30dwhVR0" TargetMode="External"/><Relationship Id="rId14" Type="http://schemas.openxmlformats.org/officeDocument/2006/relationships/hyperlink" Target="https://drive.google.com/open?id=1N4RABPCCfXvyaUXiy5tSG3K3tJHp5lng" TargetMode="External"/><Relationship Id="rId5" Type="http://schemas.openxmlformats.org/officeDocument/2006/relationships/hyperlink" Target="https://drive.google.com/open?id=1ibu9Czw2dvkK3NnHBYX7UrsEGiO4Ztlk" TargetMode="External"/><Relationship Id="rId6" Type="http://schemas.openxmlformats.org/officeDocument/2006/relationships/hyperlink" Target="https://drive.google.com/open?id=1kH48_lFATTkACvKU46Y6xERCwTsyyQpr" TargetMode="External"/><Relationship Id="rId7" Type="http://schemas.openxmlformats.org/officeDocument/2006/relationships/hyperlink" Target="https://drive.google.com/open?id=1HYyvmT1xKef12bLV1ln3Q0V_gF5jfkAQ" TargetMode="External"/><Relationship Id="rId8" Type="http://schemas.openxmlformats.org/officeDocument/2006/relationships/hyperlink" Target="https://drive.google.com/open?id=1I2JMkb_AEaZi_yGWeg6XObVy7KM8uWb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CYDfxtSxoQgQxG23icqW-sl-eHFJWbhF" TargetMode="External"/><Relationship Id="rId4" Type="http://schemas.openxmlformats.org/officeDocument/2006/relationships/hyperlink" Target="https://drive.google.com/open?id=116Yvwdcdi25jBmEf5-6qG9VW6o3SBjjo" TargetMode="External"/><Relationship Id="rId5" Type="http://schemas.openxmlformats.org/officeDocument/2006/relationships/hyperlink" Target="https://drive.google.com/open?id=1AQV-Uc5phzGdz6gcx6p3rIvbZ3BzTu7Z" TargetMode="External"/><Relationship Id="rId6" Type="http://schemas.openxmlformats.org/officeDocument/2006/relationships/hyperlink" Target="https://drive.google.com/open?id=18YHDBP4_Sp3FjlwE5Yv-LinfT9Z43gZP" TargetMode="External"/><Relationship Id="rId7" Type="http://schemas.openxmlformats.org/officeDocument/2006/relationships/hyperlink" Target="https://drive.google.com/open?id=1sSkhu_8xmu_wXsEJOsUVaV8M-5Zl3ai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RhpnhCXpB6cXKwrECRQjrkZe1crBV73h/view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1NTJNqZGi96HMLDx6mCYIh1bdqnA41DwC" TargetMode="External"/><Relationship Id="rId4" Type="http://schemas.openxmlformats.org/officeDocument/2006/relationships/hyperlink" Target="https://drive.google.com/open?id=1WRAC8fIT99EYkp0a7FCr6fvo1VooD7h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Programar desde cero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Fundamentos de programación moderna con Python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 de dato numérico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Almacenan valor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Realizan operaciones aritméticas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Tipos de números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Enteros (int)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Decimales (float)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Racionales: Cociente entre dos enteros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Irracionales: El resto de números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Módulos en python, definición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 </a:t>
            </a:r>
            <a:r>
              <a:rPr b="1" lang="es" u="sng">
                <a:solidFill>
                  <a:schemeClr val="hlink"/>
                </a:solidFill>
                <a:hlinkClick r:id="rId3"/>
              </a:rPr>
              <a:t>módulo</a:t>
            </a:r>
            <a:r>
              <a:rPr lang="es"/>
              <a:t> es un fichero python que puede ser importado por nuestro script.</a:t>
            </a:r>
            <a:endParaRPr/>
          </a:p>
          <a:p>
            <a:pPr indent="-317500" lvl="1" marL="91440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import math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funciones definidas en el </a:t>
            </a:r>
            <a:r>
              <a:rPr lang="es"/>
              <a:t>módulo</a:t>
            </a:r>
            <a:r>
              <a:rPr lang="es"/>
              <a:t> pueden ser usadas en nuestro script</a:t>
            </a:r>
            <a:endParaRPr/>
          </a:p>
          <a:p>
            <a:pPr indent="-317500" lvl="1" marL="91440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f = math.factorial(n)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3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Módulos en python, import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</a:pPr>
            <a:r>
              <a:rPr lang="es"/>
              <a:t>Podemos importar </a:t>
            </a:r>
            <a:r>
              <a:rPr lang="es"/>
              <a:t>módulos</a:t>
            </a:r>
            <a:r>
              <a:rPr lang="es"/>
              <a:t> de diferentes formas</a:t>
            </a:r>
            <a:endParaRPr/>
          </a:p>
          <a:p>
            <a:pPr indent="-342900" lvl="1" marL="9144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○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import math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/>
              <a:t>Todas las funciones existentes en math accesibles como 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math.function()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Fira Sans"/>
              <a:buChar char="○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from math import pi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/>
              <a:t>podemos usar directamente 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Fira Sans"/>
              <a:buChar char="○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import math as M (como alias)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/>
              <a:t>Todas las funciones existentes en math accesibles como 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M.function()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3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Módulos en python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</a:pPr>
            <a:r>
              <a:rPr lang="es"/>
              <a:t>Podemos ver las funciones de un módulo con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dir(modulo)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○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dir(math)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Y consultar cada una de ellas con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help(modulo)</a:t>
            </a:r>
            <a:r>
              <a:rPr lang="es"/>
              <a:t> o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help(modulo.funcion)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3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Módulos en python, </a:t>
            </a:r>
            <a:r>
              <a:rPr lang="es" u="sng">
                <a:solidFill>
                  <a:schemeClr val="hlink"/>
                </a:solidFill>
                <a:hlinkClick r:id="rId3"/>
              </a:rPr>
              <a:t>creación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</a:pPr>
            <a:r>
              <a:rPr lang="es"/>
              <a:t>Todos los scripts que se ejecutan en python tienen una variable global</a:t>
            </a:r>
            <a:endParaRPr/>
          </a:p>
          <a:p>
            <a:pPr indent="-317500" lvl="1" marL="91440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el fichero es ejecutado desde la consola</a:t>
            </a:r>
            <a:endParaRPr/>
          </a:p>
          <a:p>
            <a:pPr indent="-317500" lvl="1" marL="9144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__name__ es ‘__main__’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el fichero es importado por otro fichero</a:t>
            </a:r>
            <a:endParaRPr/>
          </a:p>
          <a:p>
            <a:pPr indent="-317500" lvl="1" marL="9144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__name__ es ‘nombre del fichero’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3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Paquetes/librerías en Python (qué son)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</a:pPr>
            <a:r>
              <a:rPr lang="es"/>
              <a:t>Un conjunto de módulos que resuelve un problema complejo</a:t>
            </a:r>
            <a:endParaRPr/>
          </a:p>
          <a:p>
            <a:pPr indent="-317500" lvl="1" marL="9144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Flask como microframework web</a:t>
            </a:r>
            <a:endParaRPr/>
          </a:p>
          <a:p>
            <a:pPr indent="-317500" lvl="1" marL="9144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PyGame como paquete para crear videojuegos</a:t>
            </a:r>
            <a:endParaRPr/>
          </a:p>
          <a:p>
            <a:pPr indent="-317500" lvl="1" marL="9144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…</a:t>
            </a:r>
            <a:endParaRPr/>
          </a:p>
          <a:p>
            <a:pPr indent="-342900" lvl="0" marL="4572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estructura en una carpeta con</a:t>
            </a:r>
            <a:endParaRPr/>
          </a:p>
          <a:p>
            <a:pPr indent="-317500" lvl="1" marL="9144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un fichero llamado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__init__.py</a:t>
            </a:r>
            <a:r>
              <a:rPr lang="es"/>
              <a:t> </a:t>
            </a:r>
            <a:endParaRPr/>
          </a:p>
          <a:p>
            <a:pPr indent="-317500" lvl="1" marL="9144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los ficheros de los módulos que lo componen</a:t>
            </a:r>
            <a:endParaRPr/>
          </a:p>
          <a:p>
            <a:pPr indent="0" lvl="0" marL="4572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3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650" y="2683950"/>
            <a:ext cx="3295650" cy="133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Paquetes/librerías en Python (instalación)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</a:pPr>
            <a:r>
              <a:rPr lang="es"/>
              <a:t>Para instalar un paquete/librería necesitamos un gestor de paquetes</a:t>
            </a:r>
            <a:endParaRPr/>
          </a:p>
          <a:p>
            <a:pPr indent="-317500" lvl="1" marL="9144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Por defecto python viene con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Tiene un repositorio en la nube del que se baja los paquetes a instalar </a:t>
            </a:r>
            <a:r>
              <a:rPr lang="es" u="sng">
                <a:solidFill>
                  <a:schemeClr val="hlink"/>
                </a:solidFill>
                <a:hlinkClick r:id="rId3"/>
              </a:rPr>
              <a:t>PyPi</a:t>
            </a:r>
            <a:endParaRPr/>
          </a:p>
          <a:p>
            <a:pPr indent="-342900" lvl="0" marL="4572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Instalación de un paquete</a:t>
            </a:r>
            <a:endParaRPr/>
          </a:p>
          <a:p>
            <a:pPr indent="-317500" lvl="1" marL="9144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pip install nombrepaquete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Desinstalación de un paquete</a:t>
            </a:r>
            <a:endParaRPr/>
          </a:p>
          <a:p>
            <a:pPr indent="-317500" lvl="1" marL="9144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pip uninstall nombrepaquete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3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aplicaciones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trata de dividir grandes programas en pequeños scripts que realicen una sóla función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Capas (por ahora)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/>
              <a:t>Lógica de negocio:</a:t>
            </a:r>
            <a:r>
              <a:rPr lang="es"/>
              <a:t> Donde se resuelve el problema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/>
              <a:t>Presentación: </a:t>
            </a:r>
            <a:r>
              <a:rPr lang="es"/>
              <a:t>En ella reside toda la lógica de la interfaz de usuario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Ejemplo (zoo5)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/>
              <a:t>screen</a:t>
            </a:r>
            <a:r>
              <a:rPr lang="es"/>
              <a:t> - modulo de control de pantalla (genérico y propio)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/>
              <a:t>presentacion</a:t>
            </a:r>
            <a:r>
              <a:rPr lang="es"/>
              <a:t> - módulo que incluye la capa de presentación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/>
              <a:t>zoo5</a:t>
            </a:r>
            <a:r>
              <a:rPr lang="es"/>
              <a:t> - programa principal con la capa de negocio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Persistencia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entiende por persistencia el mantenimiento de datos fuera de la aplicación para volver a ellos o compartirlos con otros sistemas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2 Sistemas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4"/>
              </a:rPr>
              <a:t>Archivos o ficheros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Bases de datos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Relacionales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No relacionales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Persistencia. Trabajo con ficheros/archivos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Analogía con Ficheros de oficina.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Almacén</a:t>
            </a:r>
            <a:r>
              <a:rPr lang="es"/>
              <a:t> de Fichas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Fichero informático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Almacén</a:t>
            </a:r>
            <a:r>
              <a:rPr lang="es"/>
              <a:t> de datos organizados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Similar al casillero que es la memoria.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Secuencias de códigos numéricos que el programa leerá e interpretará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M02 - Fundamentos de Programación I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Scripting en python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Ficheros. Operaciones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Apertura de fichero (</a:t>
            </a:r>
            <a:r>
              <a:rPr lang="es" u="sng">
                <a:solidFill>
                  <a:schemeClr val="hlink"/>
                </a:solidFill>
                <a:hlinkClick r:id="rId3"/>
              </a:rPr>
              <a:t>open</a:t>
            </a:r>
            <a:r>
              <a:rPr lang="es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file = open(‘nombre_fichero_con_ruta’, ‘tipo_de_acceso’)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si la opción es ‘</a:t>
            </a:r>
            <a:r>
              <a:rPr lang="es"/>
              <a:t>w+’ el fichero se creará si no existe.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Tipos de acceso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s"/>
              <a:t>: lectura, modo por defecto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lang="es"/>
              <a:t>:</a:t>
            </a:r>
            <a:r>
              <a:rPr lang="es"/>
              <a:t> escritura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s"/>
              <a:t>:</a:t>
            </a:r>
            <a:r>
              <a:rPr lang="es"/>
              <a:t> creación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"/>
              <a:t>: append, añade registros al final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/>
              <a:t>: lectura y escritura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Tipos de datos almacenados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"/>
              <a:t> texto, por defecto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s"/>
              <a:t>: binario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Ficheros. Operaciones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Escritura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fichero.write(dato)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Lectura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registro = 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fichero.read(tamaño)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Lee tamaño de caracteres o bytes de un fichero de texto o binario. Si tamaño no se informa o es -1, lee todo el fichero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linea = 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fichero.readline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(tamaño)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Lee una </a:t>
            </a:r>
            <a:r>
              <a:rPr lang="es"/>
              <a:t>línea</a:t>
            </a:r>
            <a:r>
              <a:rPr lang="es"/>
              <a:t> del fichero o el tamaño indicado (si es mayor que la </a:t>
            </a:r>
            <a:r>
              <a:rPr lang="es"/>
              <a:t>línea</a:t>
            </a:r>
            <a:r>
              <a:rPr lang="es"/>
              <a:t>). Si tamaño no se informa, lee una línea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Fichero binario: Fin de línea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b‘\n’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Fichero texto: Se puede parametrizar en open con parametro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newline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</a:pPr>
            <a:r>
              <a:rPr lang="es">
                <a:latin typeface="Fira Sans"/>
                <a:ea typeface="Fira Sans"/>
                <a:cs typeface="Fira Sans"/>
                <a:sym typeface="Fira Sans"/>
              </a:rPr>
              <a:t>valores posibles: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None, '', '\n', '\r', and '\r\n'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Ficheros Operaciones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Cierre de fichero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file.close()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○"/>
            </a:pPr>
            <a:r>
              <a:rPr lang="es">
                <a:latin typeface="Fira Sans"/>
                <a:ea typeface="Fira Sans"/>
                <a:cs typeface="Fira Sans"/>
                <a:sym typeface="Fira Sans"/>
              </a:rPr>
              <a:t>Si no se cierra el fichero no se guardan las modificaciones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Utilizando ficheros. Estructura de la información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Utilizaremos </a:t>
            </a:r>
            <a:r>
              <a:rPr b="1" lang="es"/>
              <a:t>ficheros de texto</a:t>
            </a:r>
            <a:r>
              <a:rPr lang="es"/>
              <a:t> plano para guardar nuestros datos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Registro: Cada una de las líneas del fichero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Campo: Cada uno de los datos del registro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Utilizando Ficheros. Estructura de la información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152475"/>
            <a:ext cx="56442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Transacción -&gt; Compra de entradas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registrará en un fichero cada transacción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Información a guardar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número de entradas de cada tipo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precio parcial de cada tipo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precio final</a:t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750" y="1152463"/>
            <a:ext cx="28765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Utilizando Ficheros. Estructura de la información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11700" y="1152475"/>
            <a:ext cx="56442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</a:pPr>
            <a:r>
              <a:rPr lang="es"/>
              <a:t>Posible solución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1 línea una transacción. Información posicional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1 línea una transacción. Información por separadores</a:t>
            </a:r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300" y="1420663"/>
            <a:ext cx="1757572" cy="1981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245" name="Google Shape;24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6619" y="4109079"/>
            <a:ext cx="1959235" cy="138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/>
        </p:nvSpPr>
        <p:spPr>
          <a:xfrm>
            <a:off x="2447975" y="3024000"/>
            <a:ext cx="4482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Más información: </a:t>
            </a:r>
            <a:endParaRPr b="1"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cursos@keepcoding.io</a:t>
            </a:r>
            <a:endParaRPr b="1"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2330700" y="4620600"/>
            <a:ext cx="4482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www.keepcoding.io</a:t>
            </a:r>
            <a:endParaRPr b="1"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675" y="773075"/>
            <a:ext cx="73152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Ser capaces de crear un programa ejecutable desde la consola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Complejo (utilizando funciones y módulos propios)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Interfaz de texto cuidada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Manejo de ficheros de texto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3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pic>
        <p:nvPicPr>
          <p:cNvPr descr="Logo keepcoding nuevo solo círculo (1).png"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80100" y="4125125"/>
            <a:ext cx="2023901" cy="137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Contenidos. Datos											(I)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7325" lvl="0" marL="269999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Datos, valores y expresiones</a:t>
            </a:r>
            <a:endParaRPr sz="1600"/>
          </a:p>
          <a:p>
            <a:pPr indent="-206374" lvl="1" marL="4950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400"/>
              <a:t>Primitivos</a:t>
            </a:r>
            <a:endParaRPr sz="1400"/>
          </a:p>
          <a:p>
            <a:pPr indent="-215900" lvl="2" marL="719999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" sz="1400" u="sng">
                <a:solidFill>
                  <a:schemeClr val="hlink"/>
                </a:solidFill>
                <a:hlinkClick r:id="rId3"/>
              </a:rPr>
              <a:t>Números</a:t>
            </a:r>
            <a:endParaRPr sz="1400"/>
          </a:p>
          <a:p>
            <a:pPr indent="-196849" lvl="3" marL="899999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400" u="sng">
                <a:solidFill>
                  <a:schemeClr val="hlink"/>
                </a:solidFill>
                <a:hlinkClick r:id="rId4"/>
              </a:rPr>
              <a:t>Enteros, coma flotante</a:t>
            </a:r>
            <a:endParaRPr sz="1400"/>
          </a:p>
          <a:p>
            <a:pPr indent="-196849" lvl="3" marL="899999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400"/>
              <a:t>Cómo se almacena un número</a:t>
            </a:r>
            <a:endParaRPr sz="1400"/>
          </a:p>
          <a:p>
            <a:pPr indent="-215899" lvl="3" marL="899999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400" u="sng">
                <a:solidFill>
                  <a:schemeClr val="hlink"/>
                </a:solidFill>
                <a:hlinkClick r:id="rId5"/>
              </a:rPr>
              <a:t>Operaciones, operadores y precedencia</a:t>
            </a:r>
            <a:endParaRPr sz="1400"/>
          </a:p>
          <a:p>
            <a:pPr indent="-203200" lvl="2" marL="719999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sz="1400" u="sng">
                <a:solidFill>
                  <a:schemeClr val="hlink"/>
                </a:solidFill>
                <a:hlinkClick r:id="rId6"/>
              </a:rPr>
              <a:t>Literales</a:t>
            </a:r>
            <a:endParaRPr sz="1400"/>
          </a:p>
          <a:p>
            <a:pPr indent="-215899" lvl="3" marL="899999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400"/>
              <a:t>Carácter</a:t>
            </a:r>
            <a:endParaRPr sz="1400"/>
          </a:p>
          <a:p>
            <a:pPr indent="-215899" lvl="3" marL="899999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400"/>
              <a:t>Cadenas</a:t>
            </a:r>
            <a:endParaRPr sz="1400"/>
          </a:p>
          <a:p>
            <a:pPr indent="-215899" lvl="3" marL="899999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400" u="sng">
                <a:solidFill>
                  <a:schemeClr val="hlink"/>
                </a:solidFill>
                <a:hlinkClick r:id="rId7"/>
              </a:rPr>
              <a:t>Cómo se almacena un carácter</a:t>
            </a:r>
            <a:endParaRPr sz="1400"/>
          </a:p>
          <a:p>
            <a:pPr indent="-212725" lvl="4" marL="1125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 u="sng">
                <a:solidFill>
                  <a:schemeClr val="hlink"/>
                </a:solidFill>
                <a:hlinkClick r:id="rId8"/>
              </a:rPr>
              <a:t>Páginas de códigos</a:t>
            </a:r>
            <a:r>
              <a:rPr lang="es" sz="1400"/>
              <a:t> (ASCII - UTF)</a:t>
            </a:r>
            <a:endParaRPr/>
          </a:p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06374" lvl="1" marL="4950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400"/>
              <a:t>Complejos</a:t>
            </a:r>
            <a:endParaRPr sz="1400"/>
          </a:p>
          <a:p>
            <a:pPr indent="-215900" lvl="2" marL="719999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" sz="1400" u="sng">
                <a:solidFill>
                  <a:schemeClr val="hlink"/>
                </a:solidFill>
                <a:hlinkClick r:id="rId9"/>
              </a:rPr>
              <a:t>Tuplas</a:t>
            </a:r>
            <a:endParaRPr sz="1400"/>
          </a:p>
          <a:p>
            <a:pPr indent="-203200" lvl="2" marL="719999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sz="1400" u="sng">
                <a:solidFill>
                  <a:schemeClr val="hlink"/>
                </a:solidFill>
                <a:hlinkClick r:id="rId10"/>
              </a:rPr>
              <a:t>Listas</a:t>
            </a:r>
            <a:endParaRPr sz="1400"/>
          </a:p>
          <a:p>
            <a:pPr indent="-203200" lvl="2" marL="719999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sz="1400" u="sng">
                <a:solidFill>
                  <a:schemeClr val="hlink"/>
                </a:solidFill>
                <a:hlinkClick r:id="rId11"/>
              </a:rPr>
              <a:t>Diccionarios</a:t>
            </a:r>
            <a:endParaRPr sz="1400"/>
          </a:p>
          <a:p>
            <a:pPr indent="-203200" lvl="2" marL="719999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sz="1400" u="sng">
                <a:solidFill>
                  <a:schemeClr val="hlink"/>
                </a:solidFill>
                <a:hlinkClick r:id="rId12"/>
              </a:rPr>
              <a:t>Sets</a:t>
            </a:r>
            <a:r>
              <a:rPr lang="es" sz="1400"/>
              <a:t> (conjuntos)</a:t>
            </a:r>
            <a:endParaRPr sz="14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Contenidos. Procesos										(II)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7325" lvl="0" marL="269999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Procesos. Estructuras de control</a:t>
            </a:r>
            <a:endParaRPr sz="1600"/>
          </a:p>
          <a:p>
            <a:pPr indent="-206374" lvl="1" marL="4950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400" u="sng">
                <a:solidFill>
                  <a:schemeClr val="hlink"/>
                </a:solidFill>
                <a:hlinkClick r:id="rId3"/>
              </a:rPr>
              <a:t>La instrucción</a:t>
            </a:r>
            <a:r>
              <a:rPr lang="es" sz="1400"/>
              <a:t>. </a:t>
            </a:r>
            <a:endParaRPr sz="1400"/>
          </a:p>
          <a:p>
            <a:pPr indent="-215900" lvl="2" marL="719999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" sz="1400"/>
              <a:t>Operaciones, operadores, operandos y palabras clave</a:t>
            </a:r>
            <a:endParaRPr sz="1400"/>
          </a:p>
          <a:p>
            <a:pPr indent="-206374" lvl="1" marL="4950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400" u="sng">
                <a:solidFill>
                  <a:schemeClr val="hlink"/>
                </a:solidFill>
                <a:hlinkClick r:id="rId4"/>
              </a:rPr>
              <a:t>Iteración</a:t>
            </a:r>
            <a:r>
              <a:rPr lang="es" sz="1400"/>
              <a:t> (</a:t>
            </a:r>
            <a:r>
              <a:rPr i="1" lang="es" sz="1400"/>
              <a:t>Formas imperativas</a:t>
            </a:r>
            <a:r>
              <a:rPr lang="es" sz="1400"/>
              <a:t>)</a:t>
            </a:r>
            <a:endParaRPr sz="1400"/>
          </a:p>
          <a:p>
            <a:pPr indent="-196849" lvl="3" marL="899999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400" u="sng">
                <a:solidFill>
                  <a:schemeClr val="hlink"/>
                </a:solidFill>
                <a:hlinkClick r:id="rId5"/>
              </a:rPr>
              <a:t>While</a:t>
            </a:r>
            <a:r>
              <a:rPr lang="es" sz="1400"/>
              <a:t>, </a:t>
            </a:r>
            <a:r>
              <a:rPr lang="es" sz="1400" u="sng">
                <a:solidFill>
                  <a:schemeClr val="hlink"/>
                </a:solidFill>
                <a:hlinkClick r:id="rId6"/>
              </a:rPr>
              <a:t>until</a:t>
            </a:r>
            <a:r>
              <a:rPr lang="es" sz="1400"/>
              <a:t>, </a:t>
            </a:r>
            <a:r>
              <a:rPr lang="es" sz="1400" u="sng">
                <a:solidFill>
                  <a:schemeClr val="hlink"/>
                </a:solidFill>
                <a:hlinkClick r:id="rId7"/>
              </a:rPr>
              <a:t>for</a:t>
            </a:r>
            <a:endParaRPr sz="1400"/>
          </a:p>
          <a:p>
            <a:pPr indent="-196849" lvl="3" marL="899999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400" u="sng">
                <a:solidFill>
                  <a:schemeClr val="hlink"/>
                </a:solidFill>
                <a:hlinkClick r:id="rId8"/>
              </a:rPr>
              <a:t>El que no debe ser nombrado</a:t>
            </a:r>
            <a:endParaRPr sz="1400"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0" marL="314999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Manejando la complejidad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93675" lvl="1" marL="540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 u="sng">
                <a:solidFill>
                  <a:schemeClr val="hlink"/>
                </a:solidFill>
                <a:hlinkClick r:id="rId10"/>
              </a:rPr>
              <a:t>Bloques de código</a:t>
            </a:r>
            <a:endParaRPr sz="1400"/>
          </a:p>
          <a:p>
            <a:pPr indent="-193675" lvl="1" marL="540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 u="sng">
                <a:solidFill>
                  <a:schemeClr val="hlink"/>
                </a:solidFill>
                <a:hlinkClick r:id="rId11"/>
              </a:rPr>
              <a:t>Funciones</a:t>
            </a:r>
            <a:endParaRPr sz="1400"/>
          </a:p>
          <a:p>
            <a:pPr indent="-203200" lvl="2" marL="764999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sz="1400" u="sng">
                <a:solidFill>
                  <a:schemeClr val="hlink"/>
                </a:solidFill>
                <a:hlinkClick r:id="rId12"/>
              </a:rPr>
              <a:t>definición, utilidad y necesidad</a:t>
            </a:r>
            <a:endParaRPr sz="1400"/>
          </a:p>
          <a:p>
            <a:pPr indent="-203200" lvl="2" marL="764999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sz="1400"/>
              <a:t>partes (</a:t>
            </a:r>
            <a:r>
              <a:rPr lang="es" sz="1400" u="sng">
                <a:solidFill>
                  <a:schemeClr val="hlink"/>
                </a:solidFill>
                <a:hlinkClick r:id="rId13"/>
              </a:rPr>
              <a:t>argumentos</a:t>
            </a:r>
            <a:r>
              <a:rPr lang="es" sz="1400"/>
              <a:t> y resultados)</a:t>
            </a:r>
            <a:endParaRPr sz="1400"/>
          </a:p>
          <a:p>
            <a:pPr indent="-203200" lvl="3" marL="944999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Tipos de argumentos</a:t>
            </a:r>
            <a:endParaRPr/>
          </a:p>
          <a:p>
            <a:pPr indent="-203200" lvl="2" marL="764999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sz="1400"/>
              <a:t>Funciones anidadas</a:t>
            </a:r>
            <a:endParaRPr sz="1400"/>
          </a:p>
          <a:p>
            <a:pPr indent="-193675" lvl="1" marL="540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 u="sng">
                <a:solidFill>
                  <a:schemeClr val="hlink"/>
                </a:solidFill>
                <a:hlinkClick r:id="rId14"/>
              </a:rPr>
              <a:t>Módulos y librerías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Contenidos. Desarrollo de Aplicaciones				(III)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7325" lvl="0" marL="269999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Desarrollo de aplicaciones</a:t>
            </a:r>
            <a:endParaRPr sz="1600"/>
          </a:p>
          <a:p>
            <a:pPr indent="-206374" lvl="1" marL="4950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400" u="sng">
                <a:solidFill>
                  <a:schemeClr val="hlink"/>
                </a:solidFill>
                <a:hlinkClick r:id="rId3"/>
              </a:rPr>
              <a:t>La interfaz de usuario</a:t>
            </a:r>
            <a:r>
              <a:rPr lang="es" sz="1400"/>
              <a:t>. </a:t>
            </a:r>
            <a:endParaRPr sz="1400"/>
          </a:p>
          <a:p>
            <a:pPr indent="-215900" lvl="2" marL="719999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" sz="1400" u="sng">
                <a:solidFill>
                  <a:schemeClr val="hlink"/>
                </a:solidFill>
                <a:hlinkClick r:id="rId4"/>
              </a:rPr>
              <a:t>Manejo de la pantalla de texto</a:t>
            </a:r>
            <a:endParaRPr sz="1400"/>
          </a:p>
          <a:p>
            <a:pPr indent="-203199" lvl="3" marL="899999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Los caracteres de control</a:t>
            </a:r>
            <a:endParaRPr sz="1400"/>
          </a:p>
          <a:p>
            <a:pPr indent="-203199" lvl="3" marL="899999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Nuestro propio módulo</a:t>
            </a:r>
            <a:endParaRPr sz="1400"/>
          </a:p>
          <a:p>
            <a:pPr indent="-206374" lvl="1" marL="4950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400" u="sng">
                <a:solidFill>
                  <a:schemeClr val="hlink"/>
                </a:solidFill>
                <a:hlinkClick r:id="rId5"/>
              </a:rPr>
              <a:t>Gestión de errores y Validaciones</a:t>
            </a:r>
            <a:endParaRPr sz="1400"/>
          </a:p>
          <a:p>
            <a:pPr indent="-206374" lvl="1" marL="4950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400" u="sng">
                <a:solidFill>
                  <a:schemeClr val="hlink"/>
                </a:solidFill>
                <a:hlinkClick r:id="rId6"/>
              </a:rPr>
              <a:t>Persistencia</a:t>
            </a:r>
            <a:endParaRPr sz="1400"/>
          </a:p>
          <a:p>
            <a:pPr indent="-196849" lvl="3" marL="899999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400"/>
              <a:t>Necesidad y utilidad</a:t>
            </a:r>
            <a:endParaRPr sz="1400"/>
          </a:p>
          <a:p>
            <a:pPr indent="-196849" lvl="3" marL="899999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400"/>
              <a:t>Manejo de </a:t>
            </a:r>
            <a:r>
              <a:rPr lang="es" sz="1400" u="sng">
                <a:solidFill>
                  <a:schemeClr val="hlink"/>
                </a:solidFill>
                <a:hlinkClick r:id="rId7"/>
              </a:rPr>
              <a:t>ficheros</a:t>
            </a:r>
            <a:r>
              <a:rPr lang="es" sz="1400"/>
              <a:t> con python</a:t>
            </a:r>
            <a:endParaRPr sz="1400"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de la práctica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Enunciado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Jugando con cadenas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cadenas están formadas por </a:t>
            </a:r>
            <a:r>
              <a:rPr lang="es"/>
              <a:t>caracteres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¿Cómo se almacenan las cadenas?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4"/>
              </a:rPr>
              <a:t>¿Cómo funciona la memoria del ordenador?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Mostrando el código de cada </a:t>
            </a:r>
            <a:r>
              <a:rPr lang="es"/>
              <a:t>carácter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ord y chr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Crear nuestro propio upper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Contar caracteres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Códigos y Caracteres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Control de tipo y color con caracteres ANSI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</a:pPr>
            <a:r>
              <a:rPr lang="es"/>
              <a:t>Estructura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print(“\033[</a:t>
            </a:r>
            <a:r>
              <a:rPr b="1" lang="es"/>
              <a:t>estilo;colorTexto;colorFondo</a:t>
            </a:r>
            <a:r>
              <a:rPr lang="es"/>
              <a:t>m”)</a:t>
            </a:r>
            <a:endParaRPr/>
          </a:p>
          <a:p>
            <a:pPr indent="0" lvl="0" marL="9144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775" y="765300"/>
            <a:ext cx="1619250" cy="29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4025" y="765298"/>
            <a:ext cx="1790900" cy="32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C_b/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