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0"/>
  </p:notesMasterIdLst>
  <p:handoutMasterIdLst>
    <p:handoutMasterId r:id="rId41"/>
  </p:handoutMasterIdLst>
  <p:sldIdLst>
    <p:sldId id="265" r:id="rId5"/>
    <p:sldId id="377" r:id="rId6"/>
    <p:sldId id="378" r:id="rId7"/>
    <p:sldId id="382" r:id="rId8"/>
    <p:sldId id="383" r:id="rId9"/>
    <p:sldId id="380" r:id="rId10"/>
    <p:sldId id="379" r:id="rId11"/>
    <p:sldId id="384" r:id="rId12"/>
    <p:sldId id="381" r:id="rId13"/>
    <p:sldId id="343" r:id="rId14"/>
    <p:sldId id="339" r:id="rId15"/>
    <p:sldId id="370" r:id="rId16"/>
    <p:sldId id="371" r:id="rId17"/>
    <p:sldId id="320" r:id="rId18"/>
    <p:sldId id="337" r:id="rId19"/>
    <p:sldId id="349" r:id="rId20"/>
    <p:sldId id="355" r:id="rId21"/>
    <p:sldId id="357" r:id="rId22"/>
    <p:sldId id="356" r:id="rId23"/>
    <p:sldId id="358" r:id="rId24"/>
    <p:sldId id="323" r:id="rId25"/>
    <p:sldId id="359" r:id="rId26"/>
    <p:sldId id="360" r:id="rId27"/>
    <p:sldId id="361" r:id="rId28"/>
    <p:sldId id="362" r:id="rId29"/>
    <p:sldId id="372" r:id="rId30"/>
    <p:sldId id="364" r:id="rId31"/>
    <p:sldId id="373" r:id="rId32"/>
    <p:sldId id="352" r:id="rId33"/>
    <p:sldId id="374" r:id="rId34"/>
    <p:sldId id="375" r:id="rId35"/>
    <p:sldId id="385" r:id="rId36"/>
    <p:sldId id="386" r:id="rId37"/>
    <p:sldId id="387" r:id="rId38"/>
    <p:sldId id="310" r:id="rId39"/>
  </p:sldIdLst>
  <p:sldSz cx="12188825" cy="6858000"/>
  <p:notesSz cx="6858000" cy="9144000"/>
  <p:custDataLst>
    <p:tags r:id="rId42"/>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66A8B-ACBE-4079-89CA-5E7A45C77FED}" v="1071" dt="2019-08-01T15:29:47.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4249" autoAdjust="0"/>
  </p:normalViewPr>
  <p:slideViewPr>
    <p:cSldViewPr showGuides="1">
      <p:cViewPr varScale="1">
        <p:scale>
          <a:sx n="64" d="100"/>
          <a:sy n="64" d="100"/>
        </p:scale>
        <p:origin x="105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01/08/2019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23T17:25:41.05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157 117,'0'0</inkml:trace>
  <inkml:trace contextRef="#ctx0" brushRef="#br0" timeOffset="1305.223">1 1,'0'6,"0"10,0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01/08/2019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7</a:t>
            </a:fld>
            <a:endParaRPr lang="es-ES" dirty="0"/>
          </a:p>
        </p:txBody>
      </p:sp>
    </p:spTree>
    <p:extLst>
      <p:ext uri="{BB962C8B-B14F-4D97-AF65-F5344CB8AC3E}">
        <p14:creationId xmlns:p14="http://schemas.microsoft.com/office/powerpoint/2010/main" val="1788849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01/08/2019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01/08/2019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01/08/2019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01/08/2019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01/08/2019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01/08/2019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01/08/2019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01/08/2019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01/08/2019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01/08/2019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01/08/2019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2.xml"/><Relationship Id="rId4" Type="http://schemas.openxmlformats.org/officeDocument/2006/relationships/slide" Target="slide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17/06/relationships/model3d" Target="../media/model3d3.glb"/><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0.png"/><Relationship Id="rId4" Type="http://schemas.openxmlformats.org/officeDocument/2006/relationships/hyperlink" Target="https://www.remix3d.com/details/G009SXQB4F3T" TargetMode="External"/></Relationships>
</file>

<file path=ppt/slides/_rels/slide3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7/06/relationships/model3d" Target="../media/model3d3.glb"/><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1.png"/><Relationship Id="rId4" Type="http://schemas.openxmlformats.org/officeDocument/2006/relationships/hyperlink" Target="https://www.remix3d.com/details/G009SXQB4F3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www.remix3d.com/details/G009SX7VHK31" TargetMode="External"/><Relationship Id="rId5" Type="http://schemas.openxmlformats.org/officeDocument/2006/relationships/hyperlink" Target="https://www.remix3d.com/details/G009SXQB4BDR" TargetMode="External"/><Relationship Id="rId10" Type="http://schemas.microsoft.com/office/2017/06/relationships/model3d" Target="../media/model3d2.glb"/><Relationship Id="rId4" Type="http://schemas.microsoft.com/office/2017/06/relationships/model3d" Target="../media/model3d1.glb"/><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065214" y="1828800"/>
            <a:ext cx="8413574" cy="2895600"/>
          </a:xfrm>
        </p:spPr>
        <p:txBody>
          <a:bodyPr rtlCol="0">
            <a:normAutofit fontScale="90000"/>
          </a:bodyPr>
          <a:lstStyle/>
          <a:p>
            <a:pPr rtl="0"/>
            <a:r>
              <a:rPr lang="es-ES" dirty="0"/>
              <a:t>Determinación de IVA con base en Comprobantes Fiscales Digitales por Internet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magen que contiene captura de pantalla&#10;&#10;Descripción generada automáticamente">
            <a:extLst>
              <a:ext uri="{FF2B5EF4-FFF2-40B4-BE49-F238E27FC236}">
                <a16:creationId xmlns:a16="http://schemas.microsoft.com/office/drawing/2014/main" id="{02027BF7-70B1-4A56-B8C2-F6A6D619D1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53" t="22485" r="3128" b="9538"/>
          <a:stretch/>
        </p:blipFill>
        <p:spPr>
          <a:xfrm>
            <a:off x="4840386" y="344765"/>
            <a:ext cx="6768752" cy="6168470"/>
          </a:xfr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Entrada de lápiz 12">
                <a:extLst>
                  <a:ext uri="{FF2B5EF4-FFF2-40B4-BE49-F238E27FC236}">
                    <a16:creationId xmlns:a16="http://schemas.microsoft.com/office/drawing/2014/main" id="{C88A9CA3-DB4A-4F67-B683-79C7E43B093E}"/>
                  </a:ext>
                </a:extLst>
              </p14:cNvPr>
              <p14:cNvContentPartPr/>
              <p14:nvPr/>
            </p14:nvContentPartPr>
            <p14:xfrm>
              <a:off x="7694474" y="3516508"/>
              <a:ext cx="56880" cy="42480"/>
            </p14:xfrm>
          </p:contentPart>
        </mc:Choice>
        <mc:Fallback xmlns="">
          <p:pic>
            <p:nvPicPr>
              <p:cNvPr id="13" name="Entrada de lápiz 12">
                <a:extLst>
                  <a:ext uri="{FF2B5EF4-FFF2-40B4-BE49-F238E27FC236}">
                    <a16:creationId xmlns:a16="http://schemas.microsoft.com/office/drawing/2014/main" id="{C88A9CA3-DB4A-4F67-B683-79C7E43B093E}"/>
                  </a:ext>
                </a:extLst>
              </p:cNvPr>
              <p:cNvPicPr/>
              <p:nvPr/>
            </p:nvPicPr>
            <p:blipFill>
              <a:blip r:embed="rId4"/>
              <a:stretch>
                <a:fillRect/>
              </a:stretch>
            </p:blipFill>
            <p:spPr>
              <a:xfrm>
                <a:off x="7676834" y="3408868"/>
                <a:ext cx="92520" cy="258120"/>
              </a:xfrm>
              <a:prstGeom prst="rect">
                <a:avLst/>
              </a:prstGeom>
            </p:spPr>
          </p:pic>
        </mc:Fallback>
      </mc:AlternateContent>
      <p:sp>
        <p:nvSpPr>
          <p:cNvPr id="10" name="Título 1">
            <a:extLst>
              <a:ext uri="{FF2B5EF4-FFF2-40B4-BE49-F238E27FC236}">
                <a16:creationId xmlns:a16="http://schemas.microsoft.com/office/drawing/2014/main" id="{6CDC91AA-E088-4BD0-BE97-DA7EF6235543}"/>
              </a:ext>
            </a:extLst>
          </p:cNvPr>
          <p:cNvSpPr>
            <a:spLocks noGrp="1"/>
          </p:cNvSpPr>
          <p:nvPr>
            <p:ph type="title"/>
          </p:nvPr>
        </p:nvSpPr>
        <p:spPr>
          <a:xfrm>
            <a:off x="593810" y="260648"/>
            <a:ext cx="3995937" cy="1371600"/>
          </a:xfrm>
        </p:spPr>
        <p:txBody>
          <a:bodyPr/>
          <a:lstStyle/>
          <a:p>
            <a:r>
              <a:rPr lang="es-MX" b="1" dirty="0"/>
              <a:t>Elementos de un CFDI estándar</a:t>
            </a:r>
          </a:p>
        </p:txBody>
      </p:sp>
      <p:sp>
        <p:nvSpPr>
          <p:cNvPr id="11" name="Marcador de contenido 2">
            <a:extLst>
              <a:ext uri="{FF2B5EF4-FFF2-40B4-BE49-F238E27FC236}">
                <a16:creationId xmlns:a16="http://schemas.microsoft.com/office/drawing/2014/main" id="{7404D339-4C2D-4F50-B839-C1B0B2887BA7}"/>
              </a:ext>
            </a:extLst>
          </p:cNvPr>
          <p:cNvSpPr txBox="1">
            <a:spLocks/>
          </p:cNvSpPr>
          <p:nvPr/>
        </p:nvSpPr>
        <p:spPr>
          <a:xfrm>
            <a:off x="734074" y="1801120"/>
            <a:ext cx="3995937" cy="4684266"/>
          </a:xfrm>
          <a:prstGeom prst="rect">
            <a:avLst/>
          </a:prstGeom>
        </p:spPr>
        <p:txBody>
          <a:bodyPr vert="horz" lIns="91440" tIns="45720" rIns="91440" bIns="45720" numCol="1" rtlCol="0">
            <a:normAutofit fontScale="850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s-MX" dirty="0"/>
              <a:t>RFC emisor y receptor</a:t>
            </a:r>
          </a:p>
          <a:p>
            <a:pPr marL="457200" indent="-457200">
              <a:buFont typeface="+mj-lt"/>
              <a:buAutoNum type="arabicPeriod"/>
            </a:pPr>
            <a:r>
              <a:rPr lang="es-MX" dirty="0"/>
              <a:t>Fecha, hora y lugar de expedición</a:t>
            </a:r>
          </a:p>
          <a:p>
            <a:pPr marL="457200" indent="-457200">
              <a:buFont typeface="+mj-lt"/>
              <a:buAutoNum type="arabicPeriod"/>
            </a:pPr>
            <a:r>
              <a:rPr lang="es-MX" dirty="0"/>
              <a:t>Tipo de comprobante</a:t>
            </a:r>
          </a:p>
          <a:p>
            <a:pPr marL="457200" indent="-457200">
              <a:buFont typeface="+mj-lt"/>
              <a:buAutoNum type="arabicPeriod"/>
            </a:pPr>
            <a:r>
              <a:rPr lang="es-MX" dirty="0"/>
              <a:t>Método de pago</a:t>
            </a:r>
          </a:p>
          <a:p>
            <a:pPr marL="457200" indent="-457200">
              <a:buFont typeface="+mj-lt"/>
              <a:buAutoNum type="arabicPeriod"/>
            </a:pPr>
            <a:r>
              <a:rPr lang="es-MX" dirty="0"/>
              <a:t>Moneda</a:t>
            </a:r>
          </a:p>
          <a:p>
            <a:pPr marL="457200" indent="-457200">
              <a:buFont typeface="+mj-lt"/>
              <a:buAutoNum type="arabicPeriod"/>
            </a:pPr>
            <a:r>
              <a:rPr lang="es-MX" dirty="0"/>
              <a:t>Tipo de cambio</a:t>
            </a:r>
          </a:p>
          <a:p>
            <a:pPr marL="457200" indent="-457200">
              <a:buFont typeface="+mj-lt"/>
              <a:buAutoNum type="arabicPeriod"/>
            </a:pPr>
            <a:r>
              <a:rPr lang="es-MX" dirty="0"/>
              <a:t>Forma de pago</a:t>
            </a:r>
          </a:p>
          <a:p>
            <a:pPr marL="457200" indent="-457200">
              <a:buFont typeface="+mj-lt"/>
              <a:buAutoNum type="arabicPeriod"/>
            </a:pPr>
            <a:r>
              <a:rPr lang="es-MX" dirty="0"/>
              <a:t>Clave de producto o servicio</a:t>
            </a:r>
          </a:p>
          <a:p>
            <a:pPr marL="457200" indent="-457200">
              <a:buFont typeface="+mj-lt"/>
              <a:buAutoNum type="arabicPeriod"/>
            </a:pPr>
            <a:r>
              <a:rPr lang="es-MX" dirty="0"/>
              <a:t>Uso destino CFDI</a:t>
            </a:r>
          </a:p>
          <a:p>
            <a:pPr marL="457200" indent="-457200">
              <a:buFont typeface="+mj-lt"/>
              <a:buAutoNum type="arabicPeriod"/>
            </a:pPr>
            <a:r>
              <a:rPr lang="es-MX" dirty="0"/>
              <a:t>Sellos digitales o cadenas</a:t>
            </a:r>
          </a:p>
          <a:p>
            <a:pPr marL="457200" indent="-457200">
              <a:buFont typeface="+mj-lt"/>
              <a:buAutoNum type="arabicPeriod"/>
            </a:pPr>
            <a:endParaRPr lang="es-MX" dirty="0"/>
          </a:p>
        </p:txBody>
      </p:sp>
    </p:spTree>
    <p:extLst>
      <p:ext uri="{BB962C8B-B14F-4D97-AF65-F5344CB8AC3E}">
        <p14:creationId xmlns:p14="http://schemas.microsoft.com/office/powerpoint/2010/main" val="8041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2715B-AE51-4E07-A320-769652AAA168}"/>
              </a:ext>
            </a:extLst>
          </p:cNvPr>
          <p:cNvSpPr>
            <a:spLocks noGrp="1"/>
          </p:cNvSpPr>
          <p:nvPr>
            <p:ph type="title"/>
          </p:nvPr>
        </p:nvSpPr>
        <p:spPr>
          <a:xfrm>
            <a:off x="635496" y="116632"/>
            <a:ext cx="9144001" cy="955290"/>
          </a:xfrm>
        </p:spPr>
        <p:txBody>
          <a:bodyPr/>
          <a:lstStyle/>
          <a:p>
            <a:r>
              <a:rPr lang="es-MX" sz="4400" b="1" dirty="0"/>
              <a:t>5 Tipos de CFDI</a:t>
            </a:r>
            <a:endParaRPr lang="es-MX" b="1" dirty="0"/>
          </a:p>
        </p:txBody>
      </p:sp>
      <p:graphicFrame>
        <p:nvGraphicFramePr>
          <p:cNvPr id="5" name="Tabla 4">
            <a:extLst>
              <a:ext uri="{FF2B5EF4-FFF2-40B4-BE49-F238E27FC236}">
                <a16:creationId xmlns:a16="http://schemas.microsoft.com/office/drawing/2014/main" id="{24B71B39-EAE3-4B34-9D8C-DD390DB6BEDB}"/>
              </a:ext>
            </a:extLst>
          </p:cNvPr>
          <p:cNvGraphicFramePr>
            <a:graphicFrameLocks noGrp="1"/>
          </p:cNvGraphicFramePr>
          <p:nvPr>
            <p:extLst>
              <p:ext uri="{D42A27DB-BD31-4B8C-83A1-F6EECF244321}">
                <p14:modId xmlns:p14="http://schemas.microsoft.com/office/powerpoint/2010/main" val="3323215238"/>
              </p:ext>
            </p:extLst>
          </p:nvPr>
        </p:nvGraphicFramePr>
        <p:xfrm>
          <a:off x="513792" y="1268760"/>
          <a:ext cx="11161240" cy="4947920"/>
        </p:xfrm>
        <a:graphic>
          <a:graphicData uri="http://schemas.openxmlformats.org/drawingml/2006/table">
            <a:tbl>
              <a:tblPr firstRow="1" bandRow="1">
                <a:tableStyleId>{5202B0CA-FC54-4496-8BCA-5EF66A818D29}</a:tableStyleId>
              </a:tblPr>
              <a:tblGrid>
                <a:gridCol w="1800200">
                  <a:extLst>
                    <a:ext uri="{9D8B030D-6E8A-4147-A177-3AD203B41FA5}">
                      <a16:colId xmlns:a16="http://schemas.microsoft.com/office/drawing/2014/main" val="481286691"/>
                    </a:ext>
                  </a:extLst>
                </a:gridCol>
                <a:gridCol w="9361040">
                  <a:extLst>
                    <a:ext uri="{9D8B030D-6E8A-4147-A177-3AD203B41FA5}">
                      <a16:colId xmlns:a16="http://schemas.microsoft.com/office/drawing/2014/main" val="1992307172"/>
                    </a:ext>
                  </a:extLst>
                </a:gridCol>
              </a:tblGrid>
              <a:tr h="370840">
                <a:tc>
                  <a:txBody>
                    <a:bodyPr/>
                    <a:lstStyle/>
                    <a:p>
                      <a:r>
                        <a:rPr lang="es-MX" dirty="0"/>
                        <a:t>TIPO</a:t>
                      </a:r>
                    </a:p>
                  </a:txBody>
                  <a:tcPr/>
                </a:tc>
                <a:tc>
                  <a:txBody>
                    <a:bodyPr/>
                    <a:lstStyle/>
                    <a:p>
                      <a:pPr algn="ctr"/>
                      <a:r>
                        <a:rPr lang="es-MX" dirty="0"/>
                        <a:t>CARACTERÍSTICAS</a:t>
                      </a:r>
                    </a:p>
                  </a:txBody>
                  <a:tcPr/>
                </a:tc>
                <a:extLst>
                  <a:ext uri="{0D108BD9-81ED-4DB2-BD59-A6C34878D82A}">
                    <a16:rowId xmlns:a16="http://schemas.microsoft.com/office/drawing/2014/main" val="3530960537"/>
                  </a:ext>
                </a:extLst>
              </a:tr>
              <a:tr h="370840">
                <a:tc>
                  <a:txBody>
                    <a:bodyPr/>
                    <a:lstStyle/>
                    <a:p>
                      <a:r>
                        <a:rPr lang="es-MX" sz="1800" b="1" kern="1200" dirty="0"/>
                        <a:t>INGRESO</a:t>
                      </a:r>
                      <a:endParaRPr lang="es-MX" sz="1800" b="1" kern="1200" dirty="0">
                        <a:solidFill>
                          <a:schemeClr val="dk1"/>
                        </a:solidFill>
                        <a:latin typeface="+mn-lt"/>
                        <a:ea typeface="+mn-ea"/>
                        <a:cs typeface="+mn-cs"/>
                      </a:endParaRPr>
                    </a:p>
                  </a:txBody>
                  <a:tcPr/>
                </a:tc>
                <a:tc>
                  <a:txBody>
                    <a:bodyPr/>
                    <a:lstStyle/>
                    <a:p>
                      <a:r>
                        <a:rPr lang="es-MX" dirty="0"/>
                        <a:t>Se emiten por los ingresos que obtienen los contribuyentes</a:t>
                      </a:r>
                    </a:p>
                  </a:txBody>
                  <a:tcPr/>
                </a:tc>
                <a:extLst>
                  <a:ext uri="{0D108BD9-81ED-4DB2-BD59-A6C34878D82A}">
                    <a16:rowId xmlns:a16="http://schemas.microsoft.com/office/drawing/2014/main" val="265685666"/>
                  </a:ext>
                </a:extLst>
              </a:tr>
              <a:tr h="370840">
                <a:tc>
                  <a:txBody>
                    <a:bodyPr/>
                    <a:lstStyle/>
                    <a:p>
                      <a:r>
                        <a:rPr lang="es-MX" sz="1800" b="1" kern="1200" dirty="0"/>
                        <a:t>EGRESO</a:t>
                      </a:r>
                      <a:r>
                        <a:rPr lang="es-MX" sz="1800" kern="1200" dirty="0"/>
                        <a:t> </a:t>
                      </a:r>
                    </a:p>
                    <a:p>
                      <a:r>
                        <a:rPr lang="es-MX" sz="1800" i="1" kern="1200" dirty="0"/>
                        <a:t>(Nota de Crédito)</a:t>
                      </a:r>
                      <a:endParaRPr lang="es-MX" sz="1800" b="0" i="1" kern="1200" dirty="0">
                        <a:solidFill>
                          <a:schemeClr val="dk1"/>
                        </a:solidFill>
                        <a:latin typeface="+mn-lt"/>
                        <a:ea typeface="+mn-ea"/>
                        <a:cs typeface="+mn-cs"/>
                      </a:endParaRPr>
                    </a:p>
                  </a:txBody>
                  <a:tcPr/>
                </a:tc>
                <a:tc>
                  <a:txBody>
                    <a:bodyPr/>
                    <a:lstStyle/>
                    <a:p>
                      <a:pPr algn="just"/>
                      <a:r>
                        <a:rPr lang="es-MX" dirty="0"/>
                        <a:t>Ampara devoluciones, descuentos y bonificaciones para efectos de deducibilidad.</a:t>
                      </a:r>
                    </a:p>
                    <a:p>
                      <a:pPr algn="just"/>
                      <a:r>
                        <a:rPr lang="es-MX" dirty="0"/>
                        <a:t>También puede utilizarse para corregir o restar un comprobante de ingresos en cuanto a los montos que documenta, como la aplicación de anticipos. </a:t>
                      </a:r>
                    </a:p>
                  </a:txBody>
                  <a:tcPr/>
                </a:tc>
                <a:extLst>
                  <a:ext uri="{0D108BD9-81ED-4DB2-BD59-A6C34878D82A}">
                    <a16:rowId xmlns:a16="http://schemas.microsoft.com/office/drawing/2014/main" val="405542805"/>
                  </a:ext>
                </a:extLst>
              </a:tr>
              <a:tr h="370840">
                <a:tc>
                  <a:txBody>
                    <a:bodyPr/>
                    <a:lstStyle/>
                    <a:p>
                      <a:r>
                        <a:rPr lang="es-MX" sz="1800" b="1" kern="12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TRASLADO</a:t>
                      </a:r>
                      <a:endParaRPr lang="es-MX" sz="1800" b="1" kern="1200" dirty="0">
                        <a:solidFill>
                          <a:schemeClr val="accent1">
                            <a:lumMod val="50000"/>
                          </a:schemeClr>
                        </a:solidFill>
                      </a:endParaRPr>
                    </a:p>
                    <a:p>
                      <a:r>
                        <a:rPr lang="es-MX" sz="1800" i="1" kern="1200" dirty="0">
                          <a:solidFill>
                            <a:schemeClr val="accent1">
                              <a:lumMod val="50000"/>
                            </a:schemeClr>
                          </a:solidFill>
                        </a:rPr>
                        <a:t>(carta porte)</a:t>
                      </a:r>
                      <a:endParaRPr lang="es-MX" sz="1800" b="0" i="1" kern="1200" dirty="0">
                        <a:solidFill>
                          <a:schemeClr val="accent1">
                            <a:lumMod val="50000"/>
                          </a:schemeClr>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solidFill>
                            <a:schemeClr val="accent1">
                              <a:lumMod val="50000"/>
                            </a:schemeClr>
                          </a:solidFill>
                        </a:rPr>
                        <a:t>Sirve para acreditar la tenencia o posesión legal de las mercancías objeto del transporte durante su trayecto. Su emisión se debe realizar conforme a lo siguiente: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dirty="0">
                          <a:solidFill>
                            <a:schemeClr val="accent1">
                              <a:lumMod val="50000"/>
                            </a:schemeClr>
                          </a:solidFill>
                        </a:rPr>
                        <a:t>Emisión de CFDI de traslado por el propietario de las mercancías cuando las transporte el mismo.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dirty="0">
                          <a:solidFill>
                            <a:schemeClr val="accent1">
                              <a:lumMod val="50000"/>
                            </a:schemeClr>
                          </a:solidFill>
                        </a:rPr>
                        <a:t>Emisión de CFDI por el transportista, siempre que el propietario de las mercancías contrate los servicios de transportación. </a:t>
                      </a:r>
                    </a:p>
                  </a:txBody>
                  <a:tcPr/>
                </a:tc>
                <a:extLst>
                  <a:ext uri="{0D108BD9-81ED-4DB2-BD59-A6C34878D82A}">
                    <a16:rowId xmlns:a16="http://schemas.microsoft.com/office/drawing/2014/main" val="2966063410"/>
                  </a:ext>
                </a:extLst>
              </a:tr>
              <a:tr h="370840">
                <a:tc>
                  <a:txBody>
                    <a:bodyPr/>
                    <a:lstStyle/>
                    <a:p>
                      <a:r>
                        <a:rPr lang="es-MX" sz="1800" b="1" kern="12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NÓMINA</a:t>
                      </a:r>
                      <a:endParaRPr lang="es-MX" sz="1800" b="1" kern="1200" dirty="0">
                        <a:solidFill>
                          <a:schemeClr val="accent1">
                            <a:lumMod val="50000"/>
                          </a:schemeClr>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solidFill>
                            <a:schemeClr val="accent1">
                              <a:lumMod val="50000"/>
                            </a:schemeClr>
                          </a:solidFill>
                        </a:rPr>
                        <a:t>CFDI al que se incorpora el </a:t>
                      </a:r>
                      <a:r>
                        <a:rPr lang="es-MX" b="1" u="sng" dirty="0">
                          <a:solidFill>
                            <a:schemeClr val="accent1">
                              <a:lumMod val="50000"/>
                            </a:schemeClr>
                          </a:solidFill>
                        </a:rPr>
                        <a:t>complemento recibo de pago de nómina</a:t>
                      </a:r>
                      <a:r>
                        <a:rPr lang="es-MX" b="1" dirty="0">
                          <a:solidFill>
                            <a:schemeClr val="accent1">
                              <a:lumMod val="50000"/>
                            </a:schemeClr>
                          </a:solidFill>
                        </a:rPr>
                        <a:t>, </a:t>
                      </a:r>
                      <a:r>
                        <a:rPr lang="es-MX" b="0" dirty="0">
                          <a:solidFill>
                            <a:schemeClr val="accent1">
                              <a:lumMod val="50000"/>
                            </a:schemeClr>
                          </a:solidFill>
                        </a:rPr>
                        <a:t>el</a:t>
                      </a:r>
                      <a:r>
                        <a:rPr lang="es-MX" b="1" dirty="0">
                          <a:solidFill>
                            <a:schemeClr val="accent1">
                              <a:lumMod val="50000"/>
                            </a:schemeClr>
                          </a:solidFill>
                        </a:rPr>
                        <a:t> </a:t>
                      </a:r>
                      <a:r>
                        <a:rPr lang="es-MX" dirty="0">
                          <a:solidFill>
                            <a:schemeClr val="accent1">
                              <a:lumMod val="50000"/>
                            </a:schemeClr>
                          </a:solidFill>
                        </a:rPr>
                        <a:t>cual debe emitirse por los pagos realizados por concepto de remuneraciones de sueldos, salarios y asimilados a estos</a:t>
                      </a:r>
                    </a:p>
                  </a:txBody>
                  <a:tcPr/>
                </a:tc>
                <a:extLst>
                  <a:ext uri="{0D108BD9-81ED-4DB2-BD59-A6C34878D82A}">
                    <a16:rowId xmlns:a16="http://schemas.microsoft.com/office/drawing/2014/main" val="2816824267"/>
                  </a:ext>
                </a:extLst>
              </a:tr>
              <a:tr h="370840">
                <a:tc>
                  <a:txBody>
                    <a:bodyPr/>
                    <a:lstStyle/>
                    <a:p>
                      <a:r>
                        <a:rPr lang="es-MX" sz="1800" b="1" kern="1200" dirty="0"/>
                        <a:t>PAGO</a:t>
                      </a:r>
                      <a:endParaRPr lang="es-MX" sz="1800" b="1" kern="1200" dirty="0">
                        <a:solidFill>
                          <a:schemeClr val="dk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t>CFDI que incorpora un </a:t>
                      </a:r>
                      <a:r>
                        <a:rPr lang="es-MX" b="1" u="sng" dirty="0"/>
                        <a:t>complemento para recepción de pagos</a:t>
                      </a:r>
                      <a:r>
                        <a:rPr lang="es-MX" b="1" dirty="0"/>
                        <a:t>, </a:t>
                      </a:r>
                      <a:r>
                        <a:rPr lang="es-MX" dirty="0"/>
                        <a:t>el cual debe emitirse en los casos de operaciones con pago en parcialidades o cuando al momento de expedir el CFDI no reciban el pago de la contraprestación y facilita la conciliación de las facturas contra pagos.</a:t>
                      </a:r>
                    </a:p>
                  </a:txBody>
                  <a:tcPr/>
                </a:tc>
                <a:extLst>
                  <a:ext uri="{0D108BD9-81ED-4DB2-BD59-A6C34878D82A}">
                    <a16:rowId xmlns:a16="http://schemas.microsoft.com/office/drawing/2014/main" val="1565316586"/>
                  </a:ext>
                </a:extLst>
              </a:tr>
            </a:tbl>
          </a:graphicData>
        </a:graphic>
      </p:graphicFrame>
    </p:spTree>
    <p:extLst>
      <p:ext uri="{BB962C8B-B14F-4D97-AF65-F5344CB8AC3E}">
        <p14:creationId xmlns:p14="http://schemas.microsoft.com/office/powerpoint/2010/main" val="311511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2F0CC-F4FA-4188-BF7B-A542EC99E97D}"/>
              </a:ext>
            </a:extLst>
          </p:cNvPr>
          <p:cNvSpPr>
            <a:spLocks noGrp="1"/>
          </p:cNvSpPr>
          <p:nvPr>
            <p:ph type="title"/>
          </p:nvPr>
        </p:nvSpPr>
        <p:spPr>
          <a:xfrm>
            <a:off x="1053852" y="376560"/>
            <a:ext cx="9144001" cy="914400"/>
          </a:xfrm>
        </p:spPr>
        <p:txBody>
          <a:bodyPr/>
          <a:lstStyle/>
          <a:p>
            <a:r>
              <a:rPr lang="es-MX" b="1" dirty="0">
                <a:hlinkClick r:id="rId2" action="ppaction://hlinksldjump"/>
              </a:rPr>
              <a:t>CFDI Traslado (carta porte)</a:t>
            </a:r>
            <a:endParaRPr lang="es-MX" b="1" dirty="0"/>
          </a:p>
        </p:txBody>
      </p:sp>
      <p:sp>
        <p:nvSpPr>
          <p:cNvPr id="3" name="Marcador de contenido 2">
            <a:extLst>
              <a:ext uri="{FF2B5EF4-FFF2-40B4-BE49-F238E27FC236}">
                <a16:creationId xmlns:a16="http://schemas.microsoft.com/office/drawing/2014/main" id="{21274CF3-FAB2-4EA8-B5E0-E7193D94360E}"/>
              </a:ext>
            </a:extLst>
          </p:cNvPr>
          <p:cNvSpPr>
            <a:spLocks noGrp="1"/>
          </p:cNvSpPr>
          <p:nvPr>
            <p:ph idx="1"/>
          </p:nvPr>
        </p:nvSpPr>
        <p:spPr>
          <a:xfrm>
            <a:off x="830063" y="1520156"/>
            <a:ext cx="10480407" cy="4968552"/>
          </a:xfrm>
        </p:spPr>
        <p:txBody>
          <a:bodyPr>
            <a:normAutofit/>
          </a:bodyPr>
          <a:lstStyle/>
          <a:p>
            <a:pPr algn="just"/>
            <a:r>
              <a:rPr lang="es-MX" dirty="0"/>
              <a:t>Los CFDI de Ingreso y egreso amparan transacciones que pueden ser deducibles, el CFDI de traslado no, en virtud de que sólo amparan el traslado de mercancías en territorio nacional. </a:t>
            </a:r>
          </a:p>
          <a:p>
            <a:pPr algn="just"/>
            <a:r>
              <a:rPr lang="es-MX" dirty="0"/>
              <a:t>Por uso y costumbre muchos transportistas emplean las cartas porte para amparar el cobro de sus servicios y los clientes usaban dichas cartas porte para deducir el egreso correspondiente. </a:t>
            </a:r>
          </a:p>
          <a:p>
            <a:pPr algn="just"/>
            <a:r>
              <a:rPr lang="es-MX" dirty="0"/>
              <a:t>Dado la nueva naturaleza de cada uno de los comprobantes fiscales digitales, esta práctica es incorrecta y puede provocar a quien los emita y a quien los reciba posibles sanciones.</a:t>
            </a:r>
          </a:p>
          <a:p>
            <a:pPr algn="just"/>
            <a:r>
              <a:rPr lang="es-MX" dirty="0"/>
              <a:t>Derivado de lo anterior podemos concluir que la Carta Porte no es igual a un CFDI </a:t>
            </a:r>
            <a:r>
              <a:rPr lang="es-MX"/>
              <a:t>de ingresos, </a:t>
            </a:r>
            <a:r>
              <a:rPr lang="es-MX" dirty="0"/>
              <a:t>lo cual significa que los ingresos no se duplicaran.</a:t>
            </a:r>
          </a:p>
        </p:txBody>
      </p:sp>
    </p:spTree>
    <p:extLst>
      <p:ext uri="{BB962C8B-B14F-4D97-AF65-F5344CB8AC3E}">
        <p14:creationId xmlns:p14="http://schemas.microsoft.com/office/powerpoint/2010/main" val="56824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F6096-BBC0-4360-AF0C-F75C7949F29C}"/>
              </a:ext>
            </a:extLst>
          </p:cNvPr>
          <p:cNvSpPr>
            <a:spLocks noGrp="1"/>
          </p:cNvSpPr>
          <p:nvPr>
            <p:ph type="title"/>
          </p:nvPr>
        </p:nvSpPr>
        <p:spPr>
          <a:xfrm>
            <a:off x="1269876" y="548680"/>
            <a:ext cx="9144001" cy="843880"/>
          </a:xfrm>
        </p:spPr>
        <p:txBody>
          <a:bodyPr/>
          <a:lstStyle/>
          <a:p>
            <a:r>
              <a:rPr lang="es-MX" b="1" dirty="0">
                <a:hlinkClick r:id="rId2" action="ppaction://hlinksldjump"/>
              </a:rPr>
              <a:t>CFDI de Nómina</a:t>
            </a:r>
            <a:endParaRPr lang="es-MX" b="1" dirty="0"/>
          </a:p>
        </p:txBody>
      </p:sp>
      <p:sp>
        <p:nvSpPr>
          <p:cNvPr id="3" name="Marcador de contenido 2">
            <a:extLst>
              <a:ext uri="{FF2B5EF4-FFF2-40B4-BE49-F238E27FC236}">
                <a16:creationId xmlns:a16="http://schemas.microsoft.com/office/drawing/2014/main" id="{8F661DFC-A272-4DCE-A000-D1DA280F1802}"/>
              </a:ext>
            </a:extLst>
          </p:cNvPr>
          <p:cNvSpPr>
            <a:spLocks noGrp="1"/>
          </p:cNvSpPr>
          <p:nvPr>
            <p:ph idx="1"/>
          </p:nvPr>
        </p:nvSpPr>
        <p:spPr>
          <a:xfrm>
            <a:off x="1125860" y="1844824"/>
            <a:ext cx="9937104" cy="4114801"/>
          </a:xfrm>
        </p:spPr>
        <p:txBody>
          <a:bodyPr>
            <a:normAutofit/>
          </a:bodyPr>
          <a:lstStyle/>
          <a:p>
            <a:pPr algn="just"/>
            <a:r>
              <a:rPr lang="es-MX" sz="2800" dirty="0"/>
              <a:t>El CFDI de nómina sustituyó la entrega de la Declaración Informativa Múltiple (DIM) Anexo I, por concepto de sueldos y salarios.</a:t>
            </a:r>
          </a:p>
          <a:p>
            <a:pPr algn="just"/>
            <a:r>
              <a:rPr lang="es-MX" sz="2800" dirty="0"/>
              <a:t>Los cruces electrónicos de información que la autoridad realiza generan desviaciones relativas al Impuesto Sobre la Renta (ISR) retenido a los trabajadores, mediante la confrontación de los comprobantes de nómina recibidos versus la información manifestada en los pagos provisionales de la retención del ISR de sueldos y salarios y/o conceptos asimilados a salarios.</a:t>
            </a:r>
          </a:p>
        </p:txBody>
      </p:sp>
    </p:spTree>
    <p:extLst>
      <p:ext uri="{BB962C8B-B14F-4D97-AF65-F5344CB8AC3E}">
        <p14:creationId xmlns:p14="http://schemas.microsoft.com/office/powerpoint/2010/main" val="259366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B290C-353A-4A11-BA90-8C13B6756FAB}"/>
              </a:ext>
            </a:extLst>
          </p:cNvPr>
          <p:cNvSpPr>
            <a:spLocks noGrp="1"/>
          </p:cNvSpPr>
          <p:nvPr>
            <p:ph type="title"/>
          </p:nvPr>
        </p:nvSpPr>
        <p:spPr>
          <a:xfrm>
            <a:off x="672258" y="404664"/>
            <a:ext cx="9144001" cy="1371600"/>
          </a:xfrm>
        </p:spPr>
        <p:txBody>
          <a:bodyPr/>
          <a:lstStyle/>
          <a:p>
            <a:r>
              <a:rPr lang="es-ES" b="1" dirty="0"/>
              <a:t>Complementos de los CFDI</a:t>
            </a:r>
            <a:br>
              <a:rPr lang="es-ES" dirty="0"/>
            </a:br>
            <a:endParaRPr lang="es-MX" dirty="0"/>
          </a:p>
        </p:txBody>
      </p:sp>
      <p:sp>
        <p:nvSpPr>
          <p:cNvPr id="3" name="Marcador de contenido 2">
            <a:extLst>
              <a:ext uri="{FF2B5EF4-FFF2-40B4-BE49-F238E27FC236}">
                <a16:creationId xmlns:a16="http://schemas.microsoft.com/office/drawing/2014/main" id="{098BEF3A-4226-4A27-80A9-584553A48462}"/>
              </a:ext>
            </a:extLst>
          </p:cNvPr>
          <p:cNvSpPr>
            <a:spLocks noGrp="1"/>
          </p:cNvSpPr>
          <p:nvPr>
            <p:ph idx="1"/>
          </p:nvPr>
        </p:nvSpPr>
        <p:spPr>
          <a:xfrm>
            <a:off x="658318" y="1484784"/>
            <a:ext cx="11124726" cy="4607024"/>
          </a:xfrm>
        </p:spPr>
        <p:txBody>
          <a:bodyPr>
            <a:normAutofit fontScale="92500"/>
          </a:bodyPr>
          <a:lstStyle/>
          <a:p>
            <a:pPr marL="0" indent="0" algn="just">
              <a:buNone/>
            </a:pPr>
            <a:r>
              <a:rPr lang="es-MX" dirty="0"/>
              <a:t>Son elementos que permiten incluir información adicional al CFDI (estándar) y su uso es requerido en ciertos sectores o actividades.</a:t>
            </a:r>
          </a:p>
          <a:p>
            <a:pPr marL="0" indent="0" algn="just">
              <a:buNone/>
            </a:pPr>
            <a:r>
              <a:rPr lang="es-MX" dirty="0"/>
              <a:t>Se debe considerar que existen 5 tipos de CFDI, los cuales contienen los mismos campos de información, solo que dependiendo del tipo, algunos campos aparecen inhabilitados. </a:t>
            </a:r>
          </a:p>
          <a:p>
            <a:pPr marL="0" indent="0" algn="just">
              <a:buNone/>
            </a:pPr>
            <a:r>
              <a:rPr lang="es-MX" dirty="0"/>
              <a:t>Ahora bien, volviendo a los complementos estos contienen campos de información específica, para ello el SAT divide los complementos en dos grupos:</a:t>
            </a:r>
          </a:p>
          <a:p>
            <a:pPr algn="just" fontAlgn="base"/>
            <a:r>
              <a:rPr lang="es-MX" b="1" dirty="0">
                <a:solidFill>
                  <a:schemeClr val="bg2">
                    <a:lumMod val="50000"/>
                    <a:lumOff val="50000"/>
                  </a:schemeClr>
                </a:solidFill>
                <a:effectLst>
                  <a:outerShdw blurRad="38100" dist="38100" dir="2700000" algn="tl">
                    <a:srgbClr val="000000">
                      <a:alpha val="43137"/>
                    </a:srgbClr>
                  </a:outerShdw>
                </a:effectLst>
              </a:rPr>
              <a:t>COMPLEMENTO</a:t>
            </a:r>
            <a:r>
              <a:rPr lang="es-MX" dirty="0">
                <a:solidFill>
                  <a:schemeClr val="bg2">
                    <a:lumMod val="50000"/>
                    <a:lumOff val="50000"/>
                  </a:schemeClr>
                </a:solidFill>
              </a:rPr>
              <a:t> </a:t>
            </a:r>
            <a:r>
              <a:rPr lang="es-MX" dirty="0"/>
              <a:t>– Información adicional para las Facturas </a:t>
            </a:r>
          </a:p>
          <a:p>
            <a:pPr fontAlgn="base"/>
            <a:r>
              <a:rPr lang="es-MX" b="1" dirty="0">
                <a:solidFill>
                  <a:srgbClr val="FFFF00"/>
                </a:solidFill>
                <a:effectLst>
                  <a:outerShdw blurRad="38100" dist="38100" dir="2700000" algn="tl">
                    <a:srgbClr val="000000">
                      <a:alpha val="43137"/>
                    </a:srgbClr>
                  </a:outerShdw>
                </a:effectLst>
              </a:rPr>
              <a:t>COMPLEMENTO CONCEPTO </a:t>
            </a:r>
            <a:r>
              <a:rPr lang="es-MX" dirty="0"/>
              <a:t>– Información adicional para los Conceptos </a:t>
            </a:r>
          </a:p>
          <a:p>
            <a:pPr marL="0" indent="0" algn="just" fontAlgn="base">
              <a:buNone/>
            </a:pPr>
            <a:r>
              <a:rPr lang="es-MX" dirty="0"/>
              <a:t>La Diferencia radica en que los </a:t>
            </a:r>
            <a:r>
              <a:rPr lang="es-MX" b="1" dirty="0">
                <a:solidFill>
                  <a:schemeClr val="bg2">
                    <a:lumMod val="50000"/>
                    <a:lumOff val="50000"/>
                  </a:schemeClr>
                </a:solidFill>
              </a:rPr>
              <a:t>complementos</a:t>
            </a:r>
            <a:r>
              <a:rPr lang="es-MX" dirty="0"/>
              <a:t> van en la sección final del XML mientras los </a:t>
            </a:r>
            <a:r>
              <a:rPr lang="es-MX" b="1" dirty="0">
                <a:solidFill>
                  <a:srgbClr val="FFFF00"/>
                </a:solidFill>
                <a:effectLst>
                  <a:outerShdw blurRad="38100" dist="38100" dir="2700000" algn="tl">
                    <a:srgbClr val="000000">
                      <a:alpha val="43137"/>
                    </a:srgbClr>
                  </a:outerShdw>
                </a:effectLst>
              </a:rPr>
              <a:t>complementos concepto </a:t>
            </a:r>
            <a:r>
              <a:rPr lang="es-MX" dirty="0"/>
              <a:t>van ligados a un concepto específico dentro del comprobante.</a:t>
            </a:r>
          </a:p>
          <a:p>
            <a:pPr marL="0" indent="0" algn="just">
              <a:buNone/>
            </a:pPr>
            <a:endParaRPr lang="es-MX" dirty="0"/>
          </a:p>
          <a:p>
            <a:pPr algn="just"/>
            <a:endParaRPr lang="es-MX" dirty="0"/>
          </a:p>
        </p:txBody>
      </p:sp>
    </p:spTree>
    <p:extLst>
      <p:ext uri="{BB962C8B-B14F-4D97-AF65-F5344CB8AC3E}">
        <p14:creationId xmlns:p14="http://schemas.microsoft.com/office/powerpoint/2010/main" val="17834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BADD1-84E0-481E-9450-AA2161168D4E}"/>
              </a:ext>
            </a:extLst>
          </p:cNvPr>
          <p:cNvSpPr>
            <a:spLocks noGrp="1"/>
          </p:cNvSpPr>
          <p:nvPr>
            <p:ph type="title"/>
          </p:nvPr>
        </p:nvSpPr>
        <p:spPr>
          <a:xfrm>
            <a:off x="621804" y="332656"/>
            <a:ext cx="10441160" cy="1371600"/>
          </a:xfrm>
        </p:spPr>
        <p:txBody>
          <a:bodyPr>
            <a:normAutofit fontScale="90000"/>
          </a:bodyPr>
          <a:lstStyle/>
          <a:p>
            <a:r>
              <a:rPr lang="es-MX" b="1" dirty="0">
                <a:solidFill>
                  <a:schemeClr val="bg2">
                    <a:lumMod val="50000"/>
                    <a:lumOff val="50000"/>
                  </a:schemeClr>
                </a:solidFill>
                <a:effectLst>
                  <a:outerShdw blurRad="38100" dist="38100" dir="2700000" algn="tl">
                    <a:srgbClr val="000000">
                      <a:alpha val="43137"/>
                    </a:srgbClr>
                  </a:outerShdw>
                </a:effectLst>
              </a:rPr>
              <a:t>COMPLEMENTO</a:t>
            </a:r>
            <a:r>
              <a:rPr lang="es-MX" dirty="0">
                <a:solidFill>
                  <a:schemeClr val="bg2">
                    <a:lumMod val="50000"/>
                    <a:lumOff val="50000"/>
                  </a:schemeClr>
                </a:solidFill>
              </a:rPr>
              <a:t> </a:t>
            </a:r>
            <a:r>
              <a:rPr lang="es-MX" sz="3100" b="1" dirty="0"/>
              <a:t>– Información adicional para las Facturas </a:t>
            </a:r>
            <a:br>
              <a:rPr lang="es-MX" dirty="0"/>
            </a:br>
            <a:endParaRPr lang="es-MX" dirty="0"/>
          </a:p>
        </p:txBody>
      </p:sp>
      <p:sp>
        <p:nvSpPr>
          <p:cNvPr id="3" name="Marcador de contenido 2">
            <a:extLst>
              <a:ext uri="{FF2B5EF4-FFF2-40B4-BE49-F238E27FC236}">
                <a16:creationId xmlns:a16="http://schemas.microsoft.com/office/drawing/2014/main" id="{BB1DC6A9-7014-4804-B231-A52F2419C4E9}"/>
              </a:ext>
            </a:extLst>
          </p:cNvPr>
          <p:cNvSpPr>
            <a:spLocks noGrp="1"/>
          </p:cNvSpPr>
          <p:nvPr>
            <p:ph idx="1"/>
          </p:nvPr>
        </p:nvSpPr>
        <p:spPr>
          <a:xfrm>
            <a:off x="405780" y="1904999"/>
            <a:ext cx="11305255" cy="4114801"/>
          </a:xfrm>
        </p:spPr>
        <p:txBody>
          <a:bodyPr numCol="3">
            <a:normAutofit fontScale="70000" lnSpcReduction="20000"/>
          </a:bodyPr>
          <a:lstStyle/>
          <a:p>
            <a:pPr marL="457200" indent="-457200">
              <a:buFont typeface="+mj-lt"/>
              <a:buAutoNum type="arabicPeriod"/>
            </a:pPr>
            <a:r>
              <a:rPr lang="es-MX" dirty="0"/>
              <a:t>Timbre Fiscal Digital (TFD)</a:t>
            </a:r>
          </a:p>
          <a:p>
            <a:pPr marL="457200" indent="-457200">
              <a:buFont typeface="+mj-lt"/>
              <a:buAutoNum type="arabicPeriod"/>
            </a:pPr>
            <a:r>
              <a:rPr lang="es-MX" dirty="0">
                <a:solidFill>
                  <a:srgbClr val="FFFF00"/>
                </a:solidFill>
                <a:hlinkClick r:id="rId2" action="ppaction://hlinksldjump"/>
              </a:rPr>
              <a:t>Estado de cuenta de combustibles de monederos electrónicos.</a:t>
            </a:r>
            <a:r>
              <a:rPr lang="es-MX" dirty="0">
                <a:solidFill>
                  <a:srgbClr val="FFFF00"/>
                </a:solidFill>
              </a:rPr>
              <a:t>*</a:t>
            </a:r>
          </a:p>
          <a:p>
            <a:pPr marL="457200" indent="-457200">
              <a:buFont typeface="+mj-lt"/>
              <a:buAutoNum type="arabicPeriod"/>
            </a:pPr>
            <a:r>
              <a:rPr lang="es-MX" dirty="0"/>
              <a:t>Donatarias</a:t>
            </a:r>
          </a:p>
          <a:p>
            <a:pPr marL="457200" indent="-457200">
              <a:buFont typeface="+mj-lt"/>
              <a:buAutoNum type="arabicPeriod"/>
            </a:pPr>
            <a:r>
              <a:rPr lang="es-MX" dirty="0"/>
              <a:t>Compra Venta de Divisas</a:t>
            </a:r>
          </a:p>
          <a:p>
            <a:pPr marL="457200" indent="-457200">
              <a:buFont typeface="+mj-lt"/>
              <a:buAutoNum type="arabicPeriod"/>
            </a:pPr>
            <a:r>
              <a:rPr lang="es-MX" dirty="0"/>
              <a:t>Otros derechos e impuestos</a:t>
            </a:r>
          </a:p>
          <a:p>
            <a:pPr marL="457200" indent="-457200">
              <a:buFont typeface="+mj-lt"/>
              <a:buAutoNum type="arabicPeriod"/>
            </a:pPr>
            <a:r>
              <a:rPr lang="es-MX" dirty="0"/>
              <a:t>Leyendas Fiscales</a:t>
            </a:r>
          </a:p>
          <a:p>
            <a:pPr marL="457200" indent="-457200">
              <a:buFont typeface="+mj-lt"/>
              <a:buAutoNum type="arabicPeriod"/>
            </a:pPr>
            <a:r>
              <a:rPr lang="es-MX" dirty="0"/>
              <a:t>Persona Física Integrante de Coordinado</a:t>
            </a:r>
          </a:p>
          <a:p>
            <a:pPr marL="457200" indent="-457200">
              <a:buFont typeface="+mj-lt"/>
              <a:buAutoNum type="arabicPeriod"/>
            </a:pPr>
            <a:r>
              <a:rPr lang="es-MX" dirty="0"/>
              <a:t>Turista Pasajero Extranjero</a:t>
            </a:r>
          </a:p>
          <a:p>
            <a:pPr marL="457200" indent="-457200">
              <a:buFont typeface="+mj-lt"/>
              <a:buAutoNum type="arabicPeriod"/>
            </a:pPr>
            <a:r>
              <a:rPr lang="es-MX" dirty="0" err="1">
                <a:solidFill>
                  <a:srgbClr val="FFFF00"/>
                </a:solidFill>
                <a:hlinkClick r:id="rId3" action="ppaction://hlinksldjump"/>
              </a:rPr>
              <a:t>Spei</a:t>
            </a:r>
            <a:r>
              <a:rPr lang="es-MX" dirty="0">
                <a:solidFill>
                  <a:srgbClr val="FFFF00"/>
                </a:solidFill>
                <a:hlinkClick r:id="rId3" action="ppaction://hlinksldjump"/>
              </a:rPr>
              <a:t> de tercero a tercero</a:t>
            </a:r>
            <a:r>
              <a:rPr lang="es-MX" dirty="0">
                <a:solidFill>
                  <a:srgbClr val="FFFF00"/>
                </a:solidFill>
              </a:rPr>
              <a:t>*</a:t>
            </a:r>
          </a:p>
          <a:p>
            <a:pPr marL="457200" indent="-457200">
              <a:buFont typeface="+mj-lt"/>
              <a:buAutoNum type="arabicPeriod"/>
            </a:pPr>
            <a:r>
              <a:rPr lang="es-MX" dirty="0"/>
              <a:t>Sector de Ventas al Detalle (Detallista)</a:t>
            </a:r>
          </a:p>
          <a:p>
            <a:pPr marL="457200" indent="-457200">
              <a:buFont typeface="+mj-lt"/>
              <a:buAutoNum type="arabicPeriod"/>
            </a:pPr>
            <a:r>
              <a:rPr lang="es-MX" dirty="0"/>
              <a:t>CFDI registro fiscal</a:t>
            </a:r>
          </a:p>
          <a:p>
            <a:pPr marL="457200" indent="-457200">
              <a:buFont typeface="+mj-lt"/>
              <a:buAutoNum type="arabicPeriod"/>
            </a:pPr>
            <a:r>
              <a:rPr lang="es-MX" dirty="0"/>
              <a:t>Recibo de Nomina</a:t>
            </a:r>
          </a:p>
          <a:p>
            <a:pPr marL="457200" indent="-457200">
              <a:buFont typeface="+mj-lt"/>
              <a:buAutoNum type="arabicPeriod"/>
            </a:pPr>
            <a:r>
              <a:rPr lang="es-MX" dirty="0"/>
              <a:t>Pago en especie</a:t>
            </a:r>
          </a:p>
          <a:p>
            <a:pPr marL="457200" indent="-457200">
              <a:buFont typeface="+mj-lt"/>
              <a:buAutoNum type="arabicPeriod"/>
            </a:pPr>
            <a:r>
              <a:rPr lang="es-MX" dirty="0"/>
              <a:t>Vales de despensa</a:t>
            </a:r>
          </a:p>
          <a:p>
            <a:pPr marL="457200" indent="-457200">
              <a:buFont typeface="+mj-lt"/>
              <a:buAutoNum type="arabicPeriod"/>
            </a:pPr>
            <a:r>
              <a:rPr lang="es-MX" dirty="0">
                <a:solidFill>
                  <a:srgbClr val="FFFF00"/>
                </a:solidFill>
                <a:hlinkClick r:id="rId4" action="ppaction://hlinksldjump"/>
              </a:rPr>
              <a:t>Consumo de combustibles</a:t>
            </a:r>
            <a:r>
              <a:rPr lang="es-MX" dirty="0">
                <a:solidFill>
                  <a:srgbClr val="FFFF00"/>
                </a:solidFill>
              </a:rPr>
              <a:t>*</a:t>
            </a:r>
          </a:p>
          <a:p>
            <a:pPr marL="457200" indent="-457200">
              <a:buFont typeface="+mj-lt"/>
              <a:buAutoNum type="arabicPeriod"/>
            </a:pPr>
            <a:r>
              <a:rPr lang="es-MX" dirty="0"/>
              <a:t>Aerolíneas</a:t>
            </a:r>
          </a:p>
          <a:p>
            <a:pPr marL="457200" indent="-457200">
              <a:buFont typeface="+mj-lt"/>
              <a:buAutoNum type="arabicPeriod"/>
            </a:pPr>
            <a:r>
              <a:rPr lang="es-MX" dirty="0"/>
              <a:t>Notarios Públicos</a:t>
            </a:r>
          </a:p>
          <a:p>
            <a:pPr marL="457200" indent="-457200">
              <a:buFont typeface="+mj-lt"/>
              <a:buAutoNum type="arabicPeriod"/>
            </a:pPr>
            <a:r>
              <a:rPr lang="es-MX" dirty="0"/>
              <a:t>Vehículo usado</a:t>
            </a:r>
          </a:p>
          <a:p>
            <a:pPr marL="457200" indent="-457200">
              <a:buFont typeface="+mj-lt"/>
              <a:buAutoNum type="arabicPeriod"/>
            </a:pPr>
            <a:r>
              <a:rPr lang="es-MX" dirty="0"/>
              <a:t>Servicios Parciales de Construcción</a:t>
            </a:r>
          </a:p>
          <a:p>
            <a:pPr marL="457200" indent="-457200">
              <a:buFont typeface="+mj-lt"/>
              <a:buAutoNum type="arabicPeriod"/>
            </a:pPr>
            <a:r>
              <a:rPr lang="es-MX" dirty="0"/>
              <a:t>Renovación y sustitución de vehículos</a:t>
            </a:r>
          </a:p>
          <a:p>
            <a:pPr marL="457200" indent="-457200">
              <a:buFont typeface="+mj-lt"/>
              <a:buAutoNum type="arabicPeriod"/>
            </a:pPr>
            <a:r>
              <a:rPr lang="es-MX" dirty="0"/>
              <a:t>Certificado de destrucción</a:t>
            </a:r>
          </a:p>
          <a:p>
            <a:pPr marL="457200" indent="-457200">
              <a:buFont typeface="+mj-lt"/>
              <a:buAutoNum type="arabicPeriod"/>
            </a:pPr>
            <a:r>
              <a:rPr lang="es-MX" dirty="0"/>
              <a:t>Obras de arte plásticas y antigüedades</a:t>
            </a:r>
          </a:p>
          <a:p>
            <a:pPr marL="457200" indent="-457200">
              <a:buFont typeface="+mj-lt"/>
              <a:buAutoNum type="arabicPeriod"/>
            </a:pPr>
            <a:r>
              <a:rPr lang="es-MX" dirty="0"/>
              <a:t>INE</a:t>
            </a:r>
          </a:p>
          <a:p>
            <a:pPr marL="457200" indent="-457200">
              <a:buFont typeface="+mj-lt"/>
              <a:buAutoNum type="arabicPeriod"/>
            </a:pPr>
            <a:r>
              <a:rPr lang="es-MX" dirty="0">
                <a:solidFill>
                  <a:srgbClr val="FFFF00"/>
                </a:solidFill>
                <a:hlinkClick r:id="rId5" action="ppaction://hlinksldjump"/>
              </a:rPr>
              <a:t>Comercio Exterior</a:t>
            </a:r>
            <a:endParaRPr lang="es-MX" dirty="0">
              <a:solidFill>
                <a:srgbClr val="FFFF00"/>
              </a:solidFill>
            </a:endParaRPr>
          </a:p>
          <a:p>
            <a:pPr marL="457200" indent="-457200">
              <a:buFont typeface="+mj-lt"/>
              <a:buAutoNum type="arabicPeriod"/>
            </a:pPr>
            <a:r>
              <a:rPr lang="es-MX" dirty="0">
                <a:solidFill>
                  <a:srgbClr val="FFFF00"/>
                </a:solidFill>
                <a:hlinkClick r:id="rId6" action="ppaction://hlinksldjump"/>
              </a:rPr>
              <a:t>Recepción de pagos</a:t>
            </a:r>
            <a:endParaRPr lang="es-MX" dirty="0">
              <a:solidFill>
                <a:srgbClr val="FFFF00"/>
              </a:solidFill>
            </a:endParaRPr>
          </a:p>
          <a:p>
            <a:pPr marL="457200" indent="-457200">
              <a:buFont typeface="+mj-lt"/>
              <a:buAutoNum type="arabicPeriod"/>
            </a:pPr>
            <a:r>
              <a:rPr lang="es-MX" dirty="0"/>
              <a:t>Hidrocarburos</a:t>
            </a:r>
          </a:p>
        </p:txBody>
      </p:sp>
    </p:spTree>
    <p:extLst>
      <p:ext uri="{BB962C8B-B14F-4D97-AF65-F5344CB8AC3E}">
        <p14:creationId xmlns:p14="http://schemas.microsoft.com/office/powerpoint/2010/main" val="238752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5A83A4-A94B-477A-B4B4-4512ADD39938}"/>
              </a:ext>
            </a:extLst>
          </p:cNvPr>
          <p:cNvSpPr>
            <a:spLocks noGrp="1"/>
          </p:cNvSpPr>
          <p:nvPr>
            <p:ph type="title"/>
          </p:nvPr>
        </p:nvSpPr>
        <p:spPr>
          <a:xfrm>
            <a:off x="4150196" y="136584"/>
            <a:ext cx="8273455" cy="980728"/>
          </a:xfrm>
        </p:spPr>
        <p:txBody>
          <a:bodyPr>
            <a:normAutofit/>
          </a:bodyPr>
          <a:lstStyle/>
          <a:p>
            <a:r>
              <a:rPr lang="es-MX" sz="2400" b="1" dirty="0">
                <a:solidFill>
                  <a:schemeClr val="bg2">
                    <a:lumMod val="50000"/>
                    <a:lumOff val="50000"/>
                  </a:schemeClr>
                </a:solidFill>
                <a:effectLst>
                  <a:outerShdw blurRad="38100" dist="38100" dir="2700000" algn="tl">
                    <a:srgbClr val="000000">
                      <a:alpha val="43137"/>
                    </a:srgbClr>
                  </a:outerShdw>
                </a:effectLst>
              </a:rPr>
              <a:t>COMPLEMENTO</a:t>
            </a:r>
            <a:r>
              <a:rPr lang="es-MX" sz="2400" dirty="0">
                <a:solidFill>
                  <a:schemeClr val="bg2">
                    <a:lumMod val="50000"/>
                    <a:lumOff val="50000"/>
                  </a:schemeClr>
                </a:solidFill>
              </a:rPr>
              <a:t> </a:t>
            </a:r>
            <a:r>
              <a:rPr lang="es-MX" sz="2000" b="1" dirty="0"/>
              <a:t>– Información adicional para las Facturas </a:t>
            </a:r>
            <a:br>
              <a:rPr lang="es-MX" sz="2400" dirty="0"/>
            </a:br>
            <a:endParaRPr lang="es-MX" sz="2400" dirty="0"/>
          </a:p>
        </p:txBody>
      </p:sp>
      <p:graphicFrame>
        <p:nvGraphicFramePr>
          <p:cNvPr id="2" name="Tabla 1">
            <a:extLst>
              <a:ext uri="{FF2B5EF4-FFF2-40B4-BE49-F238E27FC236}">
                <a16:creationId xmlns:a16="http://schemas.microsoft.com/office/drawing/2014/main" id="{D65F923E-A321-4DA7-B6C5-682E24C205CA}"/>
              </a:ext>
            </a:extLst>
          </p:cNvPr>
          <p:cNvGraphicFramePr>
            <a:graphicFrameLocks noGrp="1"/>
          </p:cNvGraphicFramePr>
          <p:nvPr>
            <p:extLst>
              <p:ext uri="{D42A27DB-BD31-4B8C-83A1-F6EECF244321}">
                <p14:modId xmlns:p14="http://schemas.microsoft.com/office/powerpoint/2010/main" val="1260901418"/>
              </p:ext>
            </p:extLst>
          </p:nvPr>
        </p:nvGraphicFramePr>
        <p:xfrm>
          <a:off x="333772" y="1117312"/>
          <a:ext cx="11521280" cy="4759960"/>
        </p:xfrm>
        <a:graphic>
          <a:graphicData uri="http://schemas.openxmlformats.org/drawingml/2006/table">
            <a:tbl>
              <a:tblPr firstRow="1" bandRow="1">
                <a:tableStyleId>{073A0DAA-6AF3-43AB-8588-CEC1D06C72B9}</a:tableStyleId>
              </a:tblPr>
              <a:tblGrid>
                <a:gridCol w="3816424">
                  <a:extLst>
                    <a:ext uri="{9D8B030D-6E8A-4147-A177-3AD203B41FA5}">
                      <a16:colId xmlns:a16="http://schemas.microsoft.com/office/drawing/2014/main" val="2318637605"/>
                    </a:ext>
                  </a:extLst>
                </a:gridCol>
                <a:gridCol w="7704856">
                  <a:extLst>
                    <a:ext uri="{9D8B030D-6E8A-4147-A177-3AD203B41FA5}">
                      <a16:colId xmlns:a16="http://schemas.microsoft.com/office/drawing/2014/main" val="3687352454"/>
                    </a:ext>
                  </a:extLst>
                </a:gridCol>
              </a:tblGrid>
              <a:tr h="370840">
                <a:tc>
                  <a:txBody>
                    <a:bodyPr/>
                    <a:lstStyle/>
                    <a:p>
                      <a:r>
                        <a:rPr lang="es-MX" u="none" dirty="0"/>
                        <a:t>COMPLEMENTO</a:t>
                      </a:r>
                    </a:p>
                  </a:txBody>
                  <a:tcPr/>
                </a:tc>
                <a:tc>
                  <a:txBody>
                    <a:bodyPr/>
                    <a:lstStyle/>
                    <a:p>
                      <a:pPr algn="ctr"/>
                      <a:r>
                        <a:rPr lang="es-MX" dirty="0"/>
                        <a:t>DESCRIPCIÓN</a:t>
                      </a:r>
                    </a:p>
                  </a:txBody>
                  <a:tcPr/>
                </a:tc>
                <a:extLst>
                  <a:ext uri="{0D108BD9-81ED-4DB2-BD59-A6C34878D82A}">
                    <a16:rowId xmlns:a16="http://schemas.microsoft.com/office/drawing/2014/main" val="37535545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chemeClr val="bg1"/>
                          </a:solidFill>
                          <a:latin typeface="+mn-lt"/>
                          <a:ea typeface="+mn-ea"/>
                          <a:cs typeface="+mn-cs"/>
                        </a:rPr>
                        <a:t>Recepción de pagos</a:t>
                      </a:r>
                    </a:p>
                  </a:txBody>
                  <a:tcPr/>
                </a:tc>
                <a:tc>
                  <a:txBody>
                    <a:bodyPr/>
                    <a:lstStyle/>
                    <a:p>
                      <a:pPr algn="just"/>
                      <a:r>
                        <a:rPr lang="es-MX" dirty="0"/>
                        <a:t>Indica al cantidad que se paga e identifica la factura cuyo saldo se liquida.</a:t>
                      </a:r>
                    </a:p>
                    <a:p>
                      <a:pPr algn="just"/>
                      <a:r>
                        <a:rPr lang="es-MX" dirty="0"/>
                        <a:t>Se aplica para pagos en parcialidades, pagos en una sola exhibición cuando no sea cubierta al momento de expedición del CFDI y en pagos de operaciones a crédito pagadas en fechas posteriores a la emisión del CFDI</a:t>
                      </a:r>
                    </a:p>
                  </a:txBody>
                  <a:tcPr/>
                </a:tc>
                <a:extLst>
                  <a:ext uri="{0D108BD9-81ED-4DB2-BD59-A6C34878D82A}">
                    <a16:rowId xmlns:a16="http://schemas.microsoft.com/office/drawing/2014/main" val="3173778977"/>
                  </a:ext>
                </a:extLst>
              </a:tr>
              <a:tr h="370840">
                <a:tc>
                  <a:txBody>
                    <a:bodyPr/>
                    <a:lstStyle/>
                    <a:p>
                      <a:r>
                        <a:rPr lang="es-MX" b="1" u="none" dirty="0">
                          <a:solidFill>
                            <a:schemeClr val="bg1"/>
                          </a:solidFill>
                        </a:rPr>
                        <a:t>Estados de cuenta de combustibles de monedero electrónicos</a:t>
                      </a:r>
                      <a:endParaRPr lang="es-MX" u="none" dirty="0">
                        <a:solidFill>
                          <a:schemeClr val="bg1"/>
                        </a:solidFill>
                      </a:endParaRPr>
                    </a:p>
                  </a:txBody>
                  <a:tcPr/>
                </a:tc>
                <a:tc>
                  <a:txBody>
                    <a:bodyPr/>
                    <a:lstStyle/>
                    <a:p>
                      <a:pPr algn="just"/>
                      <a:r>
                        <a:rPr lang="es-MX" dirty="0"/>
                        <a:t>Integra la información aplicable al estado de cuenta emitido por un prestador de servicios de monedero electrónico </a:t>
                      </a:r>
                    </a:p>
                  </a:txBody>
                  <a:tcPr/>
                </a:tc>
                <a:extLst>
                  <a:ext uri="{0D108BD9-81ED-4DB2-BD59-A6C34878D82A}">
                    <a16:rowId xmlns:a16="http://schemas.microsoft.com/office/drawing/2014/main" val="447631288"/>
                  </a:ext>
                </a:extLst>
              </a:tr>
              <a:tr h="370840">
                <a:tc>
                  <a:txBody>
                    <a:bodyPr/>
                    <a:lstStyle/>
                    <a:p>
                      <a:r>
                        <a:rPr lang="es-MX" b="1" dirty="0">
                          <a:solidFill>
                            <a:schemeClr val="bg1"/>
                          </a:solidFill>
                        </a:rPr>
                        <a:t>SPEI de tercero a tercero</a:t>
                      </a:r>
                      <a:endParaRPr lang="es-MX"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t>Permite incorporar a una factura información para el uso del sistema de pagos electrónicos interbancarios entre tercero.</a:t>
                      </a:r>
                    </a:p>
                  </a:txBody>
                  <a:tcPr/>
                </a:tc>
                <a:extLst>
                  <a:ext uri="{0D108BD9-81ED-4DB2-BD59-A6C34878D82A}">
                    <a16:rowId xmlns:a16="http://schemas.microsoft.com/office/drawing/2014/main" val="1446214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chemeClr val="bg1"/>
                          </a:solidFill>
                          <a:latin typeface="+mn-lt"/>
                          <a:ea typeface="+mn-ea"/>
                          <a:cs typeface="+mn-cs"/>
                        </a:rPr>
                        <a:t>Consumo de combustible</a:t>
                      </a:r>
                    </a:p>
                  </a:txBody>
                  <a:tcPr/>
                </a:tc>
                <a:tc>
                  <a:txBody>
                    <a:bodyPr/>
                    <a:lstStyle/>
                    <a:p>
                      <a:pPr algn="just"/>
                      <a:r>
                        <a:rPr lang="es-MX" sz="1800" b="0" i="0" u="none" strike="noStrike" kern="1200" dirty="0">
                          <a:solidFill>
                            <a:schemeClr val="dk1"/>
                          </a:solidFill>
                          <a:effectLst/>
                          <a:latin typeface="+mn-lt"/>
                          <a:ea typeface="+mn-ea"/>
                          <a:cs typeface="+mn-cs"/>
                        </a:rPr>
                        <a:t>En la factura se incluyen datos como el número de cuenta de quien adquiere el monedero, el monto total del consumo y el medio de pago, entre otros.</a:t>
                      </a:r>
                      <a:endParaRPr lang="es-MX" dirty="0"/>
                    </a:p>
                  </a:txBody>
                  <a:tcPr/>
                </a:tc>
                <a:extLst>
                  <a:ext uri="{0D108BD9-81ED-4DB2-BD59-A6C34878D82A}">
                    <a16:rowId xmlns:a16="http://schemas.microsoft.com/office/drawing/2014/main" val="1978640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chemeClr val="bg1"/>
                          </a:solidFill>
                          <a:latin typeface="+mn-lt"/>
                          <a:ea typeface="+mn-ea"/>
                          <a:cs typeface="+mn-cs"/>
                        </a:rPr>
                        <a:t>Comercio Exterior</a:t>
                      </a:r>
                    </a:p>
                  </a:txBody>
                  <a:tcPr/>
                </a:tc>
                <a:tc>
                  <a:txBody>
                    <a:bodyPr/>
                    <a:lstStyle/>
                    <a:p>
                      <a:pPr algn="just"/>
                      <a:r>
                        <a:rPr lang="es-MX" sz="1800" b="0" i="0" u="none" strike="noStrike" kern="1200" dirty="0">
                          <a:solidFill>
                            <a:schemeClr val="dk1"/>
                          </a:solidFill>
                          <a:effectLst/>
                          <a:latin typeface="+mn-lt"/>
                          <a:ea typeface="+mn-ea"/>
                          <a:cs typeface="+mn-cs"/>
                        </a:rPr>
                        <a:t>Aquellos contribuyentes que realicen operaciones de comercio exterior, exportaciones definitivas clave A1.</a:t>
                      </a:r>
                      <a:endParaRPr lang="es-MX" dirty="0"/>
                    </a:p>
                  </a:txBody>
                  <a:tcPr/>
                </a:tc>
                <a:extLst>
                  <a:ext uri="{0D108BD9-81ED-4DB2-BD59-A6C34878D82A}">
                    <a16:rowId xmlns:a16="http://schemas.microsoft.com/office/drawing/2014/main" val="24431533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chemeClr val="bg2">
                              <a:lumMod val="50000"/>
                              <a:lumOff val="50000"/>
                            </a:schemeClr>
                          </a:solidFill>
                          <a:latin typeface="+mn-lt"/>
                          <a:ea typeface="+mn-ea"/>
                          <a:cs typeface="+mn-cs"/>
                        </a:rPr>
                        <a:t>Recibo de pago de nómina</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solidFill>
                            <a:schemeClr val="bg2">
                              <a:lumMod val="50000"/>
                              <a:lumOff val="50000"/>
                            </a:schemeClr>
                          </a:solidFill>
                        </a:rPr>
                        <a:t>Siempre que se emita un comprobante fiscal por concepto de nómina, se deberá de incorporar éste complemento.</a:t>
                      </a:r>
                    </a:p>
                  </a:txBody>
                  <a:tcPr/>
                </a:tc>
                <a:extLst>
                  <a:ext uri="{0D108BD9-81ED-4DB2-BD59-A6C34878D82A}">
                    <a16:rowId xmlns:a16="http://schemas.microsoft.com/office/drawing/2014/main" val="1057109554"/>
                  </a:ext>
                </a:extLst>
              </a:tr>
            </a:tbl>
          </a:graphicData>
        </a:graphic>
      </p:graphicFrame>
    </p:spTree>
    <p:extLst>
      <p:ext uri="{BB962C8B-B14F-4D97-AF65-F5344CB8AC3E}">
        <p14:creationId xmlns:p14="http://schemas.microsoft.com/office/powerpoint/2010/main" val="287715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A7C57AB2-96B6-479A-B870-50831FD892A9}"/>
              </a:ext>
            </a:extLst>
          </p:cNvPr>
          <p:cNvGraphicFramePr>
            <a:graphicFrameLocks noGrp="1"/>
          </p:cNvGraphicFramePr>
          <p:nvPr>
            <p:ph idx="1"/>
            <p:extLst>
              <p:ext uri="{D42A27DB-BD31-4B8C-83A1-F6EECF244321}">
                <p14:modId xmlns:p14="http://schemas.microsoft.com/office/powerpoint/2010/main" val="1652532220"/>
              </p:ext>
            </p:extLst>
          </p:nvPr>
        </p:nvGraphicFramePr>
        <p:xfrm>
          <a:off x="238893" y="908720"/>
          <a:ext cx="11711037" cy="5582920"/>
        </p:xfrm>
        <a:graphic>
          <a:graphicData uri="http://schemas.openxmlformats.org/drawingml/2006/table">
            <a:tbl>
              <a:tblPr firstRow="1" bandRow="1">
                <a:tableStyleId>{073A0DAA-6AF3-43AB-8588-CEC1D06C72B9}</a:tableStyleId>
              </a:tblPr>
              <a:tblGrid>
                <a:gridCol w="1967087">
                  <a:extLst>
                    <a:ext uri="{9D8B030D-6E8A-4147-A177-3AD203B41FA5}">
                      <a16:colId xmlns:a16="http://schemas.microsoft.com/office/drawing/2014/main" val="2307484812"/>
                    </a:ext>
                  </a:extLst>
                </a:gridCol>
                <a:gridCol w="9743950">
                  <a:extLst>
                    <a:ext uri="{9D8B030D-6E8A-4147-A177-3AD203B41FA5}">
                      <a16:colId xmlns:a16="http://schemas.microsoft.com/office/drawing/2014/main" val="399520252"/>
                    </a:ext>
                  </a:extLst>
                </a:gridCol>
              </a:tblGrid>
              <a:tr h="370840">
                <a:tc>
                  <a:txBody>
                    <a:bodyPr/>
                    <a:lstStyle/>
                    <a:p>
                      <a:r>
                        <a:rPr lang="es-MX" dirty="0"/>
                        <a:t>COMPLEMENTO</a:t>
                      </a:r>
                    </a:p>
                  </a:txBody>
                  <a:tcPr/>
                </a:tc>
                <a:tc>
                  <a:txBody>
                    <a:bodyPr/>
                    <a:lstStyle/>
                    <a:p>
                      <a:pPr algn="ctr"/>
                      <a:r>
                        <a:rPr lang="es-MX" dirty="0"/>
                        <a:t>DESCRIPCIÓN</a:t>
                      </a:r>
                    </a:p>
                  </a:txBody>
                  <a:tcPr/>
                </a:tc>
                <a:extLst>
                  <a:ext uri="{0D108BD9-81ED-4DB2-BD59-A6C34878D82A}">
                    <a16:rowId xmlns:a16="http://schemas.microsoft.com/office/drawing/2014/main" val="2749673066"/>
                  </a:ext>
                </a:extLst>
              </a:tr>
              <a:tr h="370840">
                <a:tc>
                  <a:txBody>
                    <a:bodyPr/>
                    <a:lstStyle/>
                    <a:p>
                      <a:pPr marL="0" indent="0">
                        <a:buFont typeface="Arial" panose="020B0604020202020204" pitchFamily="34" charset="0"/>
                        <a:buNone/>
                      </a:pPr>
                      <a:r>
                        <a:rPr lang="es-MX" b="1" dirty="0"/>
                        <a:t>Timbre Fiscal Digital (TFD</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latin typeface="+mn-lt"/>
                          <a:ea typeface="+mn-ea"/>
                          <a:cs typeface="+mn-cs"/>
                        </a:rPr>
                        <a:t>Generado </a:t>
                      </a:r>
                      <a:r>
                        <a:rPr lang="es-MX" sz="1800" b="0" u="none" kern="1200" dirty="0">
                          <a:solidFill>
                            <a:schemeClr val="dk1"/>
                          </a:solidFill>
                          <a:latin typeface="+mn-lt"/>
                          <a:ea typeface="+mn-ea"/>
                          <a:cs typeface="+mn-cs"/>
                        </a:rPr>
                        <a:t>automáticamente </a:t>
                      </a:r>
                      <a:r>
                        <a:rPr lang="es-MX" b="0" u="none" dirty="0"/>
                        <a:t>y se utiliza </a:t>
                      </a:r>
                      <a:r>
                        <a:rPr lang="es-MX" dirty="0"/>
                        <a:t>para dar validez a una factura. Una vez que se valida el comprobante, se asigna el folio fiscal y el sello del SAT.</a:t>
                      </a:r>
                    </a:p>
                  </a:txBody>
                  <a:tcPr/>
                </a:tc>
                <a:extLst>
                  <a:ext uri="{0D108BD9-81ED-4DB2-BD59-A6C34878D82A}">
                    <a16:rowId xmlns:a16="http://schemas.microsoft.com/office/drawing/2014/main" val="3944016393"/>
                  </a:ext>
                </a:extLst>
              </a:tr>
              <a:tr h="370840">
                <a:tc>
                  <a:txBody>
                    <a:bodyPr/>
                    <a:lstStyle/>
                    <a:p>
                      <a:pPr marL="0" indent="0">
                        <a:buFont typeface="Arial" panose="020B0604020202020204" pitchFamily="34" charset="0"/>
                        <a:buNone/>
                      </a:pPr>
                      <a:r>
                        <a:rPr lang="es-MX" b="1" dirty="0"/>
                        <a:t>Donatarias</a:t>
                      </a:r>
                    </a:p>
                    <a:p>
                      <a:pPr marL="0" indent="0">
                        <a:buFont typeface="Arial" panose="020B0604020202020204" pitchFamily="34" charset="0"/>
                        <a:buNone/>
                      </a:pPr>
                      <a:endParaRPr lang="es-MX"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t>Aplica para organizaciones civiles o fideicomisos que estén autorizados por el SAT para recibir donativos.</a:t>
                      </a:r>
                    </a:p>
                  </a:txBody>
                  <a:tcPr/>
                </a:tc>
                <a:extLst>
                  <a:ext uri="{0D108BD9-81ED-4DB2-BD59-A6C34878D82A}">
                    <a16:rowId xmlns:a16="http://schemas.microsoft.com/office/drawing/2014/main" val="2312421239"/>
                  </a:ext>
                </a:extLst>
              </a:tr>
              <a:tr h="0">
                <a:tc>
                  <a:txBody>
                    <a:bodyPr/>
                    <a:lstStyle/>
                    <a:p>
                      <a:pPr marL="0" indent="0">
                        <a:buFont typeface="Arial" panose="020B0604020202020204" pitchFamily="34" charset="0"/>
                        <a:buNone/>
                      </a:pPr>
                      <a:r>
                        <a:rPr lang="es-MX" b="1" dirty="0"/>
                        <a:t>Compra Venta de Divisas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t>Los obligados incorporar este complemento en sus facturas son los centros cambiarios, las instituciones que componen el sistema financiero y las SOCAP. </a:t>
                      </a:r>
                    </a:p>
                  </a:txBody>
                  <a:tcPr/>
                </a:tc>
                <a:extLst>
                  <a:ext uri="{0D108BD9-81ED-4DB2-BD59-A6C34878D82A}">
                    <a16:rowId xmlns:a16="http://schemas.microsoft.com/office/drawing/2014/main" val="860765278"/>
                  </a:ext>
                </a:extLst>
              </a:tr>
              <a:tr h="370840">
                <a:tc>
                  <a:txBody>
                    <a:bodyPr/>
                    <a:lstStyle/>
                    <a:p>
                      <a:pPr marL="0" indent="0">
                        <a:buFont typeface="Arial" panose="020B0604020202020204" pitchFamily="34" charset="0"/>
                        <a:buNone/>
                      </a:pPr>
                      <a:r>
                        <a:rPr lang="es-MX" b="1" dirty="0"/>
                        <a:t>Otros derechos e impuestos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a:t>Este complemento sirve para incluir otros Derechos e Impuestos en el CFDI, tales como impuestos locales (ej. impuestos sobre alojamiento o servicios de hospedaje) y retención de impuestos federales.</a:t>
                      </a:r>
                    </a:p>
                  </a:txBody>
                  <a:tcPr/>
                </a:tc>
                <a:extLst>
                  <a:ext uri="{0D108BD9-81ED-4DB2-BD59-A6C34878D82A}">
                    <a16:rowId xmlns:a16="http://schemas.microsoft.com/office/drawing/2014/main" val="2330643458"/>
                  </a:ext>
                </a:extLst>
              </a:tr>
              <a:tr h="370840">
                <a:tc>
                  <a:txBody>
                    <a:bodyPr/>
                    <a:lstStyle/>
                    <a:p>
                      <a:pPr marL="0" indent="0">
                        <a:buFont typeface="Arial" panose="020B0604020202020204" pitchFamily="34" charset="0"/>
                        <a:buNone/>
                      </a:pPr>
                      <a:r>
                        <a:rPr lang="es-MX" b="1" dirty="0"/>
                        <a:t>Leyendas Fiscales</a:t>
                      </a:r>
                    </a:p>
                    <a:p>
                      <a:pPr marL="0" indent="0">
                        <a:buFont typeface="Arial" panose="020B0604020202020204" pitchFamily="34" charset="0"/>
                        <a:buNone/>
                      </a:pPr>
                      <a:endParaRPr lang="es-MX" b="1" dirty="0"/>
                    </a:p>
                  </a:txBody>
                  <a:tcPr/>
                </a:tc>
                <a:tc>
                  <a:txBody>
                    <a:bodyPr/>
                    <a:lstStyle/>
                    <a:p>
                      <a:pPr algn="just"/>
                      <a:r>
                        <a:rPr lang="es-MX" dirty="0"/>
                        <a:t>Permite incluir información de leyendas fiscales distintas a las contenidas en el estándar técnico pero que se encuentran en las disposiciones fiscales.</a:t>
                      </a:r>
                    </a:p>
                  </a:txBody>
                  <a:tcPr/>
                </a:tc>
                <a:extLst>
                  <a:ext uri="{0D108BD9-81ED-4DB2-BD59-A6C34878D82A}">
                    <a16:rowId xmlns:a16="http://schemas.microsoft.com/office/drawing/2014/main" val="2268744551"/>
                  </a:ext>
                </a:extLst>
              </a:tr>
              <a:tr h="370840">
                <a:tc>
                  <a:txBody>
                    <a:bodyPr/>
                    <a:lstStyle/>
                    <a:p>
                      <a:pPr marL="0" indent="0">
                        <a:buFont typeface="Arial" panose="020B0604020202020204" pitchFamily="34" charset="0"/>
                        <a:buNone/>
                      </a:pPr>
                      <a:r>
                        <a:rPr lang="es-MX" b="1" dirty="0"/>
                        <a:t>Persona Física Integrante de Coordinado</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Incluye los datos del vehículo de personas físicas integrantes de coordinados que tienen la opción de  pagar el Impuesto Sobre la Renta de manera individual.</a:t>
                      </a:r>
                    </a:p>
                    <a:p>
                      <a:pPr algn="just"/>
                      <a:r>
                        <a:rPr lang="es-MX" sz="1800" u="none" strike="noStrike" kern="1200" dirty="0">
                          <a:solidFill>
                            <a:schemeClr val="dk1"/>
                          </a:solidFill>
                          <a:effectLst/>
                          <a:latin typeface="+mn-lt"/>
                          <a:ea typeface="+mn-ea"/>
                          <a:cs typeface="+mn-cs"/>
                        </a:rPr>
                        <a:t>Un coordinado es la persona moral que administra y opera activos fijos o activos fijos y terrenos, relacionados directamente con la actividad del autotransporte terrestre de carga o de pasajeros y cuyos integrantes </a:t>
                      </a:r>
                      <a:r>
                        <a:rPr lang="es-MX" sz="1800" b="0" i="0" u="none" kern="1200" dirty="0">
                          <a:solidFill>
                            <a:schemeClr val="dk1"/>
                          </a:solidFill>
                          <a:effectLst/>
                          <a:latin typeface="+mn-lt"/>
                          <a:ea typeface="+mn-ea"/>
                          <a:cs typeface="+mn-cs"/>
                        </a:rPr>
                        <a:t>realicen exclusivamente</a:t>
                      </a:r>
                      <a:r>
                        <a:rPr lang="es-MX" sz="1800" u="none" strike="noStrike" kern="1200" dirty="0">
                          <a:solidFill>
                            <a:schemeClr val="dk1"/>
                          </a:solidFill>
                          <a:effectLst/>
                          <a:latin typeface="+mn-lt"/>
                          <a:ea typeface="+mn-ea"/>
                          <a:cs typeface="+mn-cs"/>
                        </a:rPr>
                        <a:t> actividades de autotransporte terrestre de carga o pasajeros o complementarias a dichas actividades y tengan activos fijos o activos fijos y terrenos, relacionados directamente con dichas actividades.</a:t>
                      </a:r>
                      <a:endParaRPr lang="es-MX" dirty="0"/>
                    </a:p>
                  </a:txBody>
                  <a:tcPr/>
                </a:tc>
                <a:extLst>
                  <a:ext uri="{0D108BD9-81ED-4DB2-BD59-A6C34878D82A}">
                    <a16:rowId xmlns:a16="http://schemas.microsoft.com/office/drawing/2014/main" val="1738505686"/>
                  </a:ext>
                </a:extLst>
              </a:tr>
            </a:tbl>
          </a:graphicData>
        </a:graphic>
      </p:graphicFrame>
      <p:sp>
        <p:nvSpPr>
          <p:cNvPr id="5" name="Título 1">
            <a:extLst>
              <a:ext uri="{FF2B5EF4-FFF2-40B4-BE49-F238E27FC236}">
                <a16:creationId xmlns:a16="http://schemas.microsoft.com/office/drawing/2014/main" id="{135FE10B-1BE0-4FEA-A0CB-F430A29D0A3A}"/>
              </a:ext>
            </a:extLst>
          </p:cNvPr>
          <p:cNvSpPr>
            <a:spLocks noGrp="1"/>
          </p:cNvSpPr>
          <p:nvPr>
            <p:ph type="title"/>
          </p:nvPr>
        </p:nvSpPr>
        <p:spPr>
          <a:xfrm>
            <a:off x="4294212" y="0"/>
            <a:ext cx="7655718" cy="980728"/>
          </a:xfrm>
        </p:spPr>
        <p:txBody>
          <a:bodyPr>
            <a:normAutofit/>
          </a:bodyPr>
          <a:lstStyle/>
          <a:p>
            <a:r>
              <a:rPr lang="es-MX" sz="2400" b="1" dirty="0">
                <a:solidFill>
                  <a:schemeClr val="bg2">
                    <a:lumMod val="50000"/>
                    <a:lumOff val="50000"/>
                  </a:schemeClr>
                </a:solidFill>
                <a:effectLst>
                  <a:outerShdw blurRad="38100" dist="38100" dir="2700000" algn="tl">
                    <a:srgbClr val="000000">
                      <a:alpha val="43137"/>
                    </a:srgbClr>
                  </a:outerShdw>
                </a:effectLst>
              </a:rPr>
              <a:t>COMPLEMENTO</a:t>
            </a:r>
            <a:r>
              <a:rPr lang="es-MX" sz="2400" dirty="0">
                <a:solidFill>
                  <a:schemeClr val="bg2">
                    <a:lumMod val="50000"/>
                    <a:lumOff val="50000"/>
                  </a:schemeClr>
                </a:solidFill>
              </a:rPr>
              <a:t> </a:t>
            </a:r>
            <a:r>
              <a:rPr lang="es-MX" sz="2000" b="1" dirty="0"/>
              <a:t>– Información adicional para las Facturas </a:t>
            </a:r>
            <a:br>
              <a:rPr lang="es-MX" sz="2400" dirty="0"/>
            </a:br>
            <a:endParaRPr lang="es-MX" sz="2400" dirty="0"/>
          </a:p>
        </p:txBody>
      </p:sp>
    </p:spTree>
    <p:extLst>
      <p:ext uri="{BB962C8B-B14F-4D97-AF65-F5344CB8AC3E}">
        <p14:creationId xmlns:p14="http://schemas.microsoft.com/office/powerpoint/2010/main" val="41323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55A9D6-87C3-4779-8B76-E7BCD387228F}"/>
              </a:ext>
            </a:extLst>
          </p:cNvPr>
          <p:cNvSpPr>
            <a:spLocks noGrp="1"/>
          </p:cNvSpPr>
          <p:nvPr>
            <p:ph idx="1"/>
          </p:nvPr>
        </p:nvSpPr>
        <p:spPr/>
        <p:txBody>
          <a:bodyPr/>
          <a:lstStyle/>
          <a:p>
            <a:endParaRPr lang="es-MX"/>
          </a:p>
        </p:txBody>
      </p:sp>
      <p:graphicFrame>
        <p:nvGraphicFramePr>
          <p:cNvPr id="4" name="Marcador de contenido 3">
            <a:extLst>
              <a:ext uri="{FF2B5EF4-FFF2-40B4-BE49-F238E27FC236}">
                <a16:creationId xmlns:a16="http://schemas.microsoft.com/office/drawing/2014/main" id="{74326B7E-FB2C-49F4-BA5E-020B820D8FFA}"/>
              </a:ext>
            </a:extLst>
          </p:cNvPr>
          <p:cNvGraphicFramePr>
            <a:graphicFrameLocks/>
          </p:cNvGraphicFramePr>
          <p:nvPr>
            <p:extLst>
              <p:ext uri="{D42A27DB-BD31-4B8C-83A1-F6EECF244321}">
                <p14:modId xmlns:p14="http://schemas.microsoft.com/office/powerpoint/2010/main" val="2837369744"/>
              </p:ext>
            </p:extLst>
          </p:nvPr>
        </p:nvGraphicFramePr>
        <p:xfrm>
          <a:off x="238893" y="908720"/>
          <a:ext cx="11711037" cy="5582920"/>
        </p:xfrm>
        <a:graphic>
          <a:graphicData uri="http://schemas.openxmlformats.org/drawingml/2006/table">
            <a:tbl>
              <a:tblPr firstRow="1" bandRow="1">
                <a:tableStyleId>{073A0DAA-6AF3-43AB-8588-CEC1D06C72B9}</a:tableStyleId>
              </a:tblPr>
              <a:tblGrid>
                <a:gridCol w="2975199">
                  <a:extLst>
                    <a:ext uri="{9D8B030D-6E8A-4147-A177-3AD203B41FA5}">
                      <a16:colId xmlns:a16="http://schemas.microsoft.com/office/drawing/2014/main" val="2307484812"/>
                    </a:ext>
                  </a:extLst>
                </a:gridCol>
                <a:gridCol w="8735838">
                  <a:extLst>
                    <a:ext uri="{9D8B030D-6E8A-4147-A177-3AD203B41FA5}">
                      <a16:colId xmlns:a16="http://schemas.microsoft.com/office/drawing/2014/main" val="399520252"/>
                    </a:ext>
                  </a:extLst>
                </a:gridCol>
              </a:tblGrid>
              <a:tr h="370840">
                <a:tc>
                  <a:txBody>
                    <a:bodyPr/>
                    <a:lstStyle/>
                    <a:p>
                      <a:r>
                        <a:rPr lang="es-MX" dirty="0"/>
                        <a:t>COMPLEMENTO</a:t>
                      </a:r>
                    </a:p>
                  </a:txBody>
                  <a:tcPr/>
                </a:tc>
                <a:tc>
                  <a:txBody>
                    <a:bodyPr/>
                    <a:lstStyle/>
                    <a:p>
                      <a:pPr algn="ctr"/>
                      <a:r>
                        <a:rPr lang="es-MX" dirty="0"/>
                        <a:t>DESCRIPCIÓN</a:t>
                      </a:r>
                    </a:p>
                  </a:txBody>
                  <a:tcPr/>
                </a:tc>
                <a:extLst>
                  <a:ext uri="{0D108BD9-81ED-4DB2-BD59-A6C34878D82A}">
                    <a16:rowId xmlns:a16="http://schemas.microsoft.com/office/drawing/2014/main" val="2749673066"/>
                  </a:ext>
                </a:extLst>
              </a:tr>
              <a:tr h="370840">
                <a:tc>
                  <a:txBody>
                    <a:bodyPr/>
                    <a:lstStyle/>
                    <a:p>
                      <a:pPr marL="0" indent="0">
                        <a:buFont typeface="Arial" panose="020B0604020202020204" pitchFamily="34" charset="0"/>
                        <a:buNone/>
                      </a:pPr>
                      <a:r>
                        <a:rPr lang="es-MX" b="1" dirty="0"/>
                        <a:t>Turista Pasajero Extranjero</a:t>
                      </a:r>
                    </a:p>
                  </a:txBody>
                  <a:tcPr/>
                </a:tc>
                <a:tc>
                  <a:txBody>
                    <a:bodyPr/>
                    <a:lstStyle/>
                    <a:p>
                      <a:pPr algn="just"/>
                      <a:r>
                        <a:rPr lang="es-MX" sz="1800" b="0" i="0" u="none" strike="noStrike" kern="1200" dirty="0">
                          <a:solidFill>
                            <a:schemeClr val="dk1"/>
                          </a:solidFill>
                          <a:effectLst/>
                          <a:latin typeface="+mn-lt"/>
                          <a:ea typeface="+mn-ea"/>
                          <a:cs typeface="+mn-cs"/>
                        </a:rPr>
                        <a:t>Incorporar a una factura datos como identificación de turistas o pasajeros extranjero, nacionalidad, fecha y hora del arribo o salida y medio de transporte utilizado (vía “Aérea”, “Marítima” o "Terrestre").</a:t>
                      </a:r>
                    </a:p>
                  </a:txBody>
                  <a:tcPr/>
                </a:tc>
                <a:extLst>
                  <a:ext uri="{0D108BD9-81ED-4DB2-BD59-A6C34878D82A}">
                    <a16:rowId xmlns:a16="http://schemas.microsoft.com/office/drawing/2014/main" val="3944016393"/>
                  </a:ext>
                </a:extLst>
              </a:tr>
              <a:tr h="370840">
                <a:tc>
                  <a:txBody>
                    <a:bodyPr/>
                    <a:lstStyle/>
                    <a:p>
                      <a:pPr marL="0" indent="0">
                        <a:buFont typeface="+mj-lt"/>
                        <a:buNone/>
                      </a:pPr>
                      <a:r>
                        <a:rPr lang="es-MX" b="1" dirty="0"/>
                        <a:t>Sector de Ventas al Detalle (Detallista)</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Este complemento te permite incluir información adicional sobre las operaciones comerciales en el sector detallista, su uso no es obligatorio. </a:t>
                      </a:r>
                      <a:endParaRPr lang="es-MX" dirty="0"/>
                    </a:p>
                  </a:txBody>
                  <a:tcPr/>
                </a:tc>
                <a:extLst>
                  <a:ext uri="{0D108BD9-81ED-4DB2-BD59-A6C34878D82A}">
                    <a16:rowId xmlns:a16="http://schemas.microsoft.com/office/drawing/2014/main" val="2312421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MX" b="1" dirty="0"/>
                        <a:t>CFDI registro fiscal</a:t>
                      </a:r>
                    </a:p>
                    <a:p>
                      <a:pPr marL="0" indent="0">
                        <a:buFont typeface="Arial" panose="020B0604020202020204" pitchFamily="34" charset="0"/>
                        <a:buNone/>
                      </a:pPr>
                      <a:endParaRPr lang="es-MX"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Incorpora al CFDI la información de las facturas generadas en Registro Fiscal.</a:t>
                      </a:r>
                    </a:p>
                  </a:txBody>
                  <a:tcPr/>
                </a:tc>
                <a:extLst>
                  <a:ext uri="{0D108BD9-81ED-4DB2-BD59-A6C34878D82A}">
                    <a16:rowId xmlns:a16="http://schemas.microsoft.com/office/drawing/2014/main" val="860765278"/>
                  </a:ext>
                </a:extLst>
              </a:tr>
              <a:tr h="370840">
                <a:tc>
                  <a:txBody>
                    <a:bodyPr/>
                    <a:lstStyle/>
                    <a:p>
                      <a:pPr marL="0" indent="0">
                        <a:buFont typeface="Arial" panose="020B0604020202020204" pitchFamily="34" charset="0"/>
                        <a:buNone/>
                      </a:pPr>
                      <a:r>
                        <a:rPr lang="es-MX" b="1" dirty="0"/>
                        <a:t>Pago en especie</a:t>
                      </a:r>
                    </a:p>
                    <a:p>
                      <a:pPr marL="0" indent="0">
                        <a:buFont typeface="Arial" panose="020B0604020202020204" pitchFamily="34" charset="0"/>
                        <a:buNone/>
                      </a:pPr>
                      <a:endParaRPr lang="es-MX"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b="0" i="0" u="none" strike="noStrike" kern="1200" dirty="0">
                          <a:solidFill>
                            <a:schemeClr val="dk1"/>
                          </a:solidFill>
                          <a:effectLst/>
                          <a:latin typeface="+mn-lt"/>
                          <a:ea typeface="+mn-ea"/>
                          <a:cs typeface="+mn-cs"/>
                        </a:rPr>
                        <a:t>Orientado a los artistas plásticos mexicanos y extranjeros residentes en el país, que opten por el pago mediante la entrega de obras de arte de su producción a fin de cumplir sus obligaciones tributarias.</a:t>
                      </a:r>
                      <a:endParaRPr lang="es-MX" dirty="0"/>
                    </a:p>
                  </a:txBody>
                  <a:tcPr/>
                </a:tc>
                <a:extLst>
                  <a:ext uri="{0D108BD9-81ED-4DB2-BD59-A6C34878D82A}">
                    <a16:rowId xmlns:a16="http://schemas.microsoft.com/office/drawing/2014/main" val="23306434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MX" b="1" dirty="0"/>
                        <a:t>Vales de despensa</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Permite integrar información emitida por un prestador de servicios de monedero electrónico de vales de despensa, como número de cuenta de quien adquiere el monedero, registro patronal del adquirente del monedero electrónico, tipo de operación o medio de pago y monto total de los vales de despensa otorgados.</a:t>
                      </a:r>
                    </a:p>
                  </a:txBody>
                  <a:tcPr/>
                </a:tc>
                <a:extLst>
                  <a:ext uri="{0D108BD9-81ED-4DB2-BD59-A6C34878D82A}">
                    <a16:rowId xmlns:a16="http://schemas.microsoft.com/office/drawing/2014/main" val="2268744551"/>
                  </a:ext>
                </a:extLst>
              </a:tr>
              <a:tr h="370840">
                <a:tc>
                  <a:txBody>
                    <a:bodyPr/>
                    <a:lstStyle/>
                    <a:p>
                      <a:pPr marL="0" indent="0">
                        <a:buFont typeface="Arial" panose="020B0604020202020204" pitchFamily="34" charset="0"/>
                        <a:buNone/>
                      </a:pPr>
                      <a:r>
                        <a:rPr lang="es-MX" b="1" dirty="0"/>
                        <a:t>Aerolíneas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Permite a las aerolíneas de pasajeros integrar a la factura por concepto de servicios de transporte aéreo de pasajeros a través de los boletos de avión, información para el manejo de datos de pasajeros.</a:t>
                      </a:r>
                    </a:p>
                  </a:txBody>
                  <a:tcPr/>
                </a:tc>
                <a:extLst>
                  <a:ext uri="{0D108BD9-81ED-4DB2-BD59-A6C34878D82A}">
                    <a16:rowId xmlns:a16="http://schemas.microsoft.com/office/drawing/2014/main" val="1738505686"/>
                  </a:ext>
                </a:extLst>
              </a:tr>
            </a:tbl>
          </a:graphicData>
        </a:graphic>
      </p:graphicFrame>
      <p:sp>
        <p:nvSpPr>
          <p:cNvPr id="5" name="Título 1">
            <a:extLst>
              <a:ext uri="{FF2B5EF4-FFF2-40B4-BE49-F238E27FC236}">
                <a16:creationId xmlns:a16="http://schemas.microsoft.com/office/drawing/2014/main" id="{E5B41E42-3038-4B01-9617-A69B09E996C8}"/>
              </a:ext>
            </a:extLst>
          </p:cNvPr>
          <p:cNvSpPr>
            <a:spLocks noGrp="1"/>
          </p:cNvSpPr>
          <p:nvPr>
            <p:ph type="title"/>
          </p:nvPr>
        </p:nvSpPr>
        <p:spPr>
          <a:xfrm>
            <a:off x="4249133" y="56271"/>
            <a:ext cx="7704856" cy="980728"/>
          </a:xfrm>
        </p:spPr>
        <p:txBody>
          <a:bodyPr>
            <a:normAutofit/>
          </a:bodyPr>
          <a:lstStyle/>
          <a:p>
            <a:r>
              <a:rPr lang="es-MX" sz="2400" b="1" dirty="0">
                <a:solidFill>
                  <a:schemeClr val="bg2">
                    <a:lumMod val="50000"/>
                    <a:lumOff val="50000"/>
                  </a:schemeClr>
                </a:solidFill>
                <a:effectLst>
                  <a:outerShdw blurRad="38100" dist="38100" dir="2700000" algn="tl">
                    <a:srgbClr val="000000">
                      <a:alpha val="43137"/>
                    </a:srgbClr>
                  </a:outerShdw>
                </a:effectLst>
              </a:rPr>
              <a:t>COMPLEMENTO</a:t>
            </a:r>
            <a:r>
              <a:rPr lang="es-MX" sz="2400" dirty="0">
                <a:solidFill>
                  <a:schemeClr val="bg2">
                    <a:lumMod val="50000"/>
                    <a:lumOff val="50000"/>
                  </a:schemeClr>
                </a:solidFill>
              </a:rPr>
              <a:t> </a:t>
            </a:r>
            <a:r>
              <a:rPr lang="es-MX" sz="2000" b="1" dirty="0"/>
              <a:t>– Información adicional para las Facturas </a:t>
            </a:r>
            <a:br>
              <a:rPr lang="es-MX" sz="2400" dirty="0"/>
            </a:br>
            <a:endParaRPr lang="es-MX" sz="2400" dirty="0"/>
          </a:p>
        </p:txBody>
      </p:sp>
    </p:spTree>
    <p:extLst>
      <p:ext uri="{BB962C8B-B14F-4D97-AF65-F5344CB8AC3E}">
        <p14:creationId xmlns:p14="http://schemas.microsoft.com/office/powerpoint/2010/main" val="332830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06925B-D0DE-4567-A7A3-09EC493C4098}"/>
              </a:ext>
            </a:extLst>
          </p:cNvPr>
          <p:cNvSpPr>
            <a:spLocks noGrp="1"/>
          </p:cNvSpPr>
          <p:nvPr>
            <p:ph idx="1"/>
          </p:nvPr>
        </p:nvSpPr>
        <p:spPr/>
        <p:txBody>
          <a:bodyPr/>
          <a:lstStyle/>
          <a:p>
            <a:endParaRPr lang="es-MX"/>
          </a:p>
        </p:txBody>
      </p:sp>
      <p:graphicFrame>
        <p:nvGraphicFramePr>
          <p:cNvPr id="4" name="Marcador de contenido 3">
            <a:extLst>
              <a:ext uri="{FF2B5EF4-FFF2-40B4-BE49-F238E27FC236}">
                <a16:creationId xmlns:a16="http://schemas.microsoft.com/office/drawing/2014/main" id="{2FDADC7B-E497-4037-AAD6-FEA4220F356B}"/>
              </a:ext>
            </a:extLst>
          </p:cNvPr>
          <p:cNvGraphicFramePr>
            <a:graphicFrameLocks/>
          </p:cNvGraphicFramePr>
          <p:nvPr>
            <p:extLst>
              <p:ext uri="{D42A27DB-BD31-4B8C-83A1-F6EECF244321}">
                <p14:modId xmlns:p14="http://schemas.microsoft.com/office/powerpoint/2010/main" val="2519558584"/>
              </p:ext>
            </p:extLst>
          </p:nvPr>
        </p:nvGraphicFramePr>
        <p:xfrm>
          <a:off x="238893" y="908720"/>
          <a:ext cx="11711037" cy="5400040"/>
        </p:xfrm>
        <a:graphic>
          <a:graphicData uri="http://schemas.openxmlformats.org/drawingml/2006/table">
            <a:tbl>
              <a:tblPr firstRow="1" bandRow="1">
                <a:tableStyleId>{073A0DAA-6AF3-43AB-8588-CEC1D06C72B9}</a:tableStyleId>
              </a:tblPr>
              <a:tblGrid>
                <a:gridCol w="2975199">
                  <a:extLst>
                    <a:ext uri="{9D8B030D-6E8A-4147-A177-3AD203B41FA5}">
                      <a16:colId xmlns:a16="http://schemas.microsoft.com/office/drawing/2014/main" val="2307484812"/>
                    </a:ext>
                  </a:extLst>
                </a:gridCol>
                <a:gridCol w="8735838">
                  <a:extLst>
                    <a:ext uri="{9D8B030D-6E8A-4147-A177-3AD203B41FA5}">
                      <a16:colId xmlns:a16="http://schemas.microsoft.com/office/drawing/2014/main" val="399520252"/>
                    </a:ext>
                  </a:extLst>
                </a:gridCol>
              </a:tblGrid>
              <a:tr h="370840">
                <a:tc>
                  <a:txBody>
                    <a:bodyPr/>
                    <a:lstStyle/>
                    <a:p>
                      <a:r>
                        <a:rPr lang="es-MX" dirty="0"/>
                        <a:t>COMPLEMENTO</a:t>
                      </a:r>
                    </a:p>
                  </a:txBody>
                  <a:tcPr/>
                </a:tc>
                <a:tc>
                  <a:txBody>
                    <a:bodyPr/>
                    <a:lstStyle/>
                    <a:p>
                      <a:pPr algn="ctr"/>
                      <a:r>
                        <a:rPr lang="es-MX" dirty="0"/>
                        <a:t>DESCRIPCIÓN</a:t>
                      </a:r>
                    </a:p>
                  </a:txBody>
                  <a:tcPr/>
                </a:tc>
                <a:extLst>
                  <a:ext uri="{0D108BD9-81ED-4DB2-BD59-A6C34878D82A}">
                    <a16:rowId xmlns:a16="http://schemas.microsoft.com/office/drawing/2014/main" val="2749673066"/>
                  </a:ext>
                </a:extLst>
              </a:tr>
              <a:tr h="370840">
                <a:tc>
                  <a:txBody>
                    <a:bodyPr/>
                    <a:lstStyle/>
                    <a:p>
                      <a:pPr marL="0" indent="0">
                        <a:buFont typeface="Arial" panose="020B0604020202020204" pitchFamily="34" charset="0"/>
                        <a:buNone/>
                      </a:pPr>
                      <a:r>
                        <a:rPr lang="es-MX" b="1" i="0" dirty="0"/>
                        <a:t>Notarios Públicos</a:t>
                      </a:r>
                    </a:p>
                  </a:txBody>
                  <a:tcPr/>
                </a:tc>
                <a:tc>
                  <a:txBody>
                    <a:bodyPr/>
                    <a:lstStyle/>
                    <a:p>
                      <a:pPr algn="just"/>
                      <a:r>
                        <a:rPr lang="es-MX" sz="1800" kern="1200" dirty="0">
                          <a:solidFill>
                            <a:schemeClr val="dk1"/>
                          </a:solidFill>
                          <a:effectLst/>
                          <a:latin typeface="+mn-lt"/>
                          <a:ea typeface="+mn-ea"/>
                          <a:cs typeface="+mn-cs"/>
                        </a:rPr>
                        <a:t>Complemento utilizado por un notario público cuando el enajenante sea una persona física y no cuente con ingresos por actividad empresarial, o cuando el enajenante del bien inmueble sea persona física y no esté obligado a emitir un CFDI. En caso de que sea una persona moral el enajenante del bien inmueble, ésta debe emitir el CFDI.</a:t>
                      </a:r>
                    </a:p>
                  </a:txBody>
                  <a:tcPr/>
                </a:tc>
                <a:extLst>
                  <a:ext uri="{0D108BD9-81ED-4DB2-BD59-A6C34878D82A}">
                    <a16:rowId xmlns:a16="http://schemas.microsoft.com/office/drawing/2014/main" val="39440163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s-MX" b="1" i="0" dirty="0"/>
                        <a:t>Vehículo usado</a:t>
                      </a:r>
                    </a:p>
                    <a:p>
                      <a:pPr marL="0" indent="0">
                        <a:buFont typeface="+mj-lt"/>
                        <a:buNone/>
                      </a:pPr>
                      <a:endParaRPr lang="es-MX" b="1" i="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b="0" i="0" u="none" strike="noStrike" kern="1200" dirty="0">
                          <a:solidFill>
                            <a:schemeClr val="dk1"/>
                          </a:solidFill>
                          <a:effectLst/>
                          <a:latin typeface="+mn-lt"/>
                          <a:ea typeface="+mn-ea"/>
                          <a:cs typeface="+mn-cs"/>
                        </a:rPr>
                        <a:t>Si se realiza la venta de vehículos nuevos a personas físicas que no pertenezcan al Régimen de Actividad Empresarial y Profesional o Régimen de Incorporación Fiscal se puede incorporar de manera opcional a la factura, el complemento de vehículo usado, ya que permite incluir la información de la venta de auto nuevo siempre que a cambio se reciba un auto usado y dinero.</a:t>
                      </a:r>
                      <a:endParaRPr lang="es-MX" dirty="0"/>
                    </a:p>
                  </a:txBody>
                  <a:tcPr/>
                </a:tc>
                <a:extLst>
                  <a:ext uri="{0D108BD9-81ED-4DB2-BD59-A6C34878D82A}">
                    <a16:rowId xmlns:a16="http://schemas.microsoft.com/office/drawing/2014/main" val="2312421239"/>
                  </a:ext>
                </a:extLst>
              </a:tr>
              <a:tr h="370840">
                <a:tc>
                  <a:txBody>
                    <a:bodyPr/>
                    <a:lstStyle/>
                    <a:p>
                      <a:pPr marL="0" indent="0">
                        <a:buFont typeface="Arial" panose="020B0604020202020204" pitchFamily="34" charset="0"/>
                        <a:buNone/>
                      </a:pPr>
                      <a:r>
                        <a:rPr lang="es-MX" b="1" i="0" dirty="0"/>
                        <a:t>Servicios Parciales de Construcción</a:t>
                      </a:r>
                    </a:p>
                    <a:p>
                      <a:pPr marL="0" indent="0">
                        <a:buFont typeface="Arial" panose="020B0604020202020204" pitchFamily="34" charset="0"/>
                        <a:buNone/>
                      </a:pPr>
                      <a:endParaRPr lang="es-MX" b="1" i="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b="0" i="0" u="none" strike="noStrike" kern="1200" dirty="0">
                          <a:solidFill>
                            <a:schemeClr val="dk1"/>
                          </a:solidFill>
                          <a:effectLst/>
                          <a:latin typeface="+mn-lt"/>
                          <a:ea typeface="+mn-ea"/>
                          <a:cs typeface="+mn-cs"/>
                        </a:rPr>
                        <a:t>Este complemento se utiliza para quienes prestan servicios parciales de construcción destinados a casa habitación.</a:t>
                      </a:r>
                      <a:endParaRPr lang="es-MX" dirty="0"/>
                    </a:p>
                  </a:txBody>
                  <a:tcPr/>
                </a:tc>
                <a:extLst>
                  <a:ext uri="{0D108BD9-81ED-4DB2-BD59-A6C34878D82A}">
                    <a16:rowId xmlns:a16="http://schemas.microsoft.com/office/drawing/2014/main" val="860765278"/>
                  </a:ext>
                </a:extLst>
              </a:tr>
              <a:tr h="370840">
                <a:tc>
                  <a:txBody>
                    <a:bodyPr/>
                    <a:lstStyle/>
                    <a:p>
                      <a:pPr marL="0" indent="0">
                        <a:buFont typeface="Arial" panose="020B0604020202020204" pitchFamily="34" charset="0"/>
                        <a:buNone/>
                      </a:pPr>
                      <a:r>
                        <a:rPr lang="es-MX" b="1" i="0" dirty="0"/>
                        <a:t>Renovación y sustitución de vehículos</a:t>
                      </a:r>
                    </a:p>
                    <a:p>
                      <a:pPr marL="0" indent="0">
                        <a:buFont typeface="Arial" panose="020B0604020202020204" pitchFamily="34" charset="0"/>
                        <a:buNone/>
                      </a:pPr>
                      <a:endParaRPr lang="es-MX" b="1" i="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800" b="0" i="0" u="none" strike="noStrike" kern="1200" dirty="0">
                          <a:solidFill>
                            <a:schemeClr val="dk1"/>
                          </a:solidFill>
                          <a:effectLst/>
                          <a:latin typeface="+mn-lt"/>
                          <a:ea typeface="+mn-ea"/>
                          <a:cs typeface="+mn-cs"/>
                        </a:rPr>
                        <a:t>Permite incorporar la información relativa a los estímulos por la renovación del parque vehicular del autotransporte para el sector de autotransporte federal de carga, de pasajeros y de turismo, así como del servicio público de autotransporte de pasajeros urbano o suburbano, con el objeto de promover la sustitución de vehículos usados con los que se estuviera prestando dicho servicio, por unidades nuevas o seminuevas.</a:t>
                      </a:r>
                      <a:endParaRPr lang="es-MX" dirty="0"/>
                    </a:p>
                  </a:txBody>
                  <a:tcPr/>
                </a:tc>
                <a:extLst>
                  <a:ext uri="{0D108BD9-81ED-4DB2-BD59-A6C34878D82A}">
                    <a16:rowId xmlns:a16="http://schemas.microsoft.com/office/drawing/2014/main" val="2330643458"/>
                  </a:ext>
                </a:extLst>
              </a:tr>
            </a:tbl>
          </a:graphicData>
        </a:graphic>
      </p:graphicFrame>
      <p:sp>
        <p:nvSpPr>
          <p:cNvPr id="5" name="Título 1">
            <a:extLst>
              <a:ext uri="{FF2B5EF4-FFF2-40B4-BE49-F238E27FC236}">
                <a16:creationId xmlns:a16="http://schemas.microsoft.com/office/drawing/2014/main" id="{9421C5A6-13C4-41BF-817C-D9B44E6F2809}"/>
              </a:ext>
            </a:extLst>
          </p:cNvPr>
          <p:cNvSpPr>
            <a:spLocks noGrp="1"/>
          </p:cNvSpPr>
          <p:nvPr>
            <p:ph type="title"/>
          </p:nvPr>
        </p:nvSpPr>
        <p:spPr>
          <a:xfrm>
            <a:off x="4438228" y="0"/>
            <a:ext cx="7848872" cy="980728"/>
          </a:xfrm>
        </p:spPr>
        <p:txBody>
          <a:bodyPr>
            <a:normAutofit/>
          </a:bodyPr>
          <a:lstStyle/>
          <a:p>
            <a:r>
              <a:rPr lang="es-MX" sz="2400" b="1" dirty="0">
                <a:solidFill>
                  <a:schemeClr val="bg2">
                    <a:lumMod val="50000"/>
                    <a:lumOff val="50000"/>
                  </a:schemeClr>
                </a:solidFill>
                <a:effectLst>
                  <a:outerShdw blurRad="38100" dist="38100" dir="2700000" algn="tl">
                    <a:srgbClr val="000000">
                      <a:alpha val="43137"/>
                    </a:srgbClr>
                  </a:outerShdw>
                </a:effectLst>
              </a:rPr>
              <a:t>COMPLEMENTO</a:t>
            </a:r>
            <a:r>
              <a:rPr lang="es-MX" sz="2400" dirty="0">
                <a:solidFill>
                  <a:schemeClr val="bg2">
                    <a:lumMod val="50000"/>
                    <a:lumOff val="50000"/>
                  </a:schemeClr>
                </a:solidFill>
              </a:rPr>
              <a:t> </a:t>
            </a:r>
            <a:r>
              <a:rPr lang="es-MX" sz="2000" b="1" dirty="0"/>
              <a:t>– Información adicional para las Facturas </a:t>
            </a:r>
            <a:br>
              <a:rPr lang="es-MX" sz="2400" dirty="0"/>
            </a:br>
            <a:endParaRPr lang="es-MX" sz="2400" dirty="0"/>
          </a:p>
        </p:txBody>
      </p:sp>
    </p:spTree>
    <p:extLst>
      <p:ext uri="{BB962C8B-B14F-4D97-AF65-F5344CB8AC3E}">
        <p14:creationId xmlns:p14="http://schemas.microsoft.com/office/powerpoint/2010/main" val="18492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C2E8F-E973-4559-BCB4-676E42844082}"/>
              </a:ext>
            </a:extLst>
          </p:cNvPr>
          <p:cNvSpPr>
            <a:spLocks noGrp="1"/>
          </p:cNvSpPr>
          <p:nvPr>
            <p:ph type="title"/>
          </p:nvPr>
        </p:nvSpPr>
        <p:spPr>
          <a:xfrm>
            <a:off x="934326" y="332656"/>
            <a:ext cx="9144001" cy="771872"/>
          </a:xfrm>
        </p:spPr>
        <p:txBody>
          <a:bodyPr/>
          <a:lstStyle/>
          <a:p>
            <a:r>
              <a:rPr lang="es-MX" b="1" dirty="0"/>
              <a:t>¿Qué es el Impuesto al Valor Agregado?</a:t>
            </a:r>
            <a:endParaRPr lang="es-MX" dirty="0"/>
          </a:p>
        </p:txBody>
      </p:sp>
      <p:sp>
        <p:nvSpPr>
          <p:cNvPr id="3" name="Marcador de contenido 2">
            <a:extLst>
              <a:ext uri="{FF2B5EF4-FFF2-40B4-BE49-F238E27FC236}">
                <a16:creationId xmlns:a16="http://schemas.microsoft.com/office/drawing/2014/main" id="{5040CA63-07CF-469E-A4DA-856E44CD042B}"/>
              </a:ext>
            </a:extLst>
          </p:cNvPr>
          <p:cNvSpPr>
            <a:spLocks noGrp="1"/>
          </p:cNvSpPr>
          <p:nvPr>
            <p:ph idx="1"/>
          </p:nvPr>
        </p:nvSpPr>
        <p:spPr>
          <a:xfrm>
            <a:off x="934326" y="1340768"/>
            <a:ext cx="10560686" cy="5256584"/>
          </a:xfrm>
        </p:spPr>
        <p:txBody>
          <a:bodyPr>
            <a:normAutofit/>
          </a:bodyPr>
          <a:lstStyle/>
          <a:p>
            <a:pPr algn="just"/>
            <a:r>
              <a:rPr lang="es-MX" dirty="0"/>
              <a:t>En materia de impuestos existen 2 tipos : </a:t>
            </a:r>
          </a:p>
          <a:p>
            <a:pPr marL="801688" algn="just">
              <a:buFont typeface="Courier New" panose="02070309020205020404" pitchFamily="49" charset="0"/>
              <a:buChar char="o"/>
              <a:tabLst>
                <a:tab pos="633413" algn="l"/>
              </a:tabLst>
            </a:pPr>
            <a:r>
              <a:rPr lang="es-MX" b="1" dirty="0">
                <a:solidFill>
                  <a:schemeClr val="accent3"/>
                </a:solidFill>
              </a:rPr>
              <a:t>IMPUESTOS DIRECTOS:</a:t>
            </a:r>
            <a:r>
              <a:rPr lang="es-MX" dirty="0">
                <a:solidFill>
                  <a:schemeClr val="accent3"/>
                </a:solidFill>
              </a:rPr>
              <a:t> </a:t>
            </a:r>
            <a:r>
              <a:rPr lang="es-MX" dirty="0"/>
              <a:t>Gravan directamente las fuentes de riqueza, la propiedad o la renta</a:t>
            </a:r>
          </a:p>
          <a:p>
            <a:pPr marL="801688" algn="just">
              <a:buFont typeface="Courier New" panose="02070309020205020404" pitchFamily="49" charset="0"/>
              <a:buChar char="o"/>
              <a:tabLst>
                <a:tab pos="633413" algn="l"/>
              </a:tabLst>
            </a:pPr>
            <a:r>
              <a:rPr lang="es-MX" b="1" dirty="0">
                <a:solidFill>
                  <a:schemeClr val="accent3"/>
                </a:solidFill>
              </a:rPr>
              <a:t>IMPUESTOS INDIRECTOS: </a:t>
            </a:r>
            <a:r>
              <a:rPr lang="es-MX" dirty="0"/>
              <a:t>Gravan el consumo, por lo que son trasladables hasta el consumidor final permitiendo a este último acreditarlo del impuesto que cause por sus actos o actividades.</a:t>
            </a:r>
          </a:p>
          <a:p>
            <a:pPr marL="0" indent="0" algn="just">
              <a:buNone/>
            </a:pPr>
            <a:r>
              <a:rPr lang="es-MX" dirty="0"/>
              <a:t>Partiendo de lo anterior tenemos  que:  </a:t>
            </a:r>
          </a:p>
          <a:p>
            <a:pPr algn="just"/>
            <a:r>
              <a:rPr lang="es-MX" dirty="0"/>
              <a:t>Es un impuesto general e indirecto sobre el consumo, que se aplica a los productos o servicios, gravando todo valor que se agrega a la mercancía en su proceso de producción mediante la figura de la traslación. </a:t>
            </a:r>
          </a:p>
          <a:p>
            <a:pPr algn="just"/>
            <a:r>
              <a:rPr lang="es-MX" dirty="0"/>
              <a:t>El sujeto del impuesto no sufre pérdida económica en virtud de que éste, es trasladado a quien le preste el servicio o le venda un bien. </a:t>
            </a:r>
          </a:p>
          <a:p>
            <a:pPr algn="just"/>
            <a:endParaRPr lang="es-MX" dirty="0"/>
          </a:p>
        </p:txBody>
      </p:sp>
    </p:spTree>
    <p:extLst>
      <p:ext uri="{BB962C8B-B14F-4D97-AF65-F5344CB8AC3E}">
        <p14:creationId xmlns:p14="http://schemas.microsoft.com/office/powerpoint/2010/main" val="191444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2EE82D-49EA-4474-BB46-18C398AB8753}"/>
              </a:ext>
            </a:extLst>
          </p:cNvPr>
          <p:cNvSpPr>
            <a:spLocks noGrp="1"/>
          </p:cNvSpPr>
          <p:nvPr>
            <p:ph idx="1"/>
          </p:nvPr>
        </p:nvSpPr>
        <p:spPr/>
        <p:txBody>
          <a:bodyPr/>
          <a:lstStyle/>
          <a:p>
            <a:endParaRPr lang="es-MX"/>
          </a:p>
        </p:txBody>
      </p:sp>
      <p:graphicFrame>
        <p:nvGraphicFramePr>
          <p:cNvPr id="4" name="Marcador de contenido 3">
            <a:extLst>
              <a:ext uri="{FF2B5EF4-FFF2-40B4-BE49-F238E27FC236}">
                <a16:creationId xmlns:a16="http://schemas.microsoft.com/office/drawing/2014/main" id="{D94D6903-5E92-4AF7-9AF5-274F9BEC67D9}"/>
              </a:ext>
            </a:extLst>
          </p:cNvPr>
          <p:cNvGraphicFramePr>
            <a:graphicFrameLocks/>
          </p:cNvGraphicFramePr>
          <p:nvPr>
            <p:extLst>
              <p:ext uri="{D42A27DB-BD31-4B8C-83A1-F6EECF244321}">
                <p14:modId xmlns:p14="http://schemas.microsoft.com/office/powerpoint/2010/main" val="3635516673"/>
              </p:ext>
            </p:extLst>
          </p:nvPr>
        </p:nvGraphicFramePr>
        <p:xfrm>
          <a:off x="423142" y="1124744"/>
          <a:ext cx="11332931" cy="5125720"/>
        </p:xfrm>
        <a:graphic>
          <a:graphicData uri="http://schemas.openxmlformats.org/drawingml/2006/table">
            <a:tbl>
              <a:tblPr firstRow="1" bandRow="1">
                <a:tableStyleId>{073A0DAA-6AF3-43AB-8588-CEC1D06C72B9}</a:tableStyleId>
              </a:tblPr>
              <a:tblGrid>
                <a:gridCol w="2975199">
                  <a:extLst>
                    <a:ext uri="{9D8B030D-6E8A-4147-A177-3AD203B41FA5}">
                      <a16:colId xmlns:a16="http://schemas.microsoft.com/office/drawing/2014/main" val="2307484812"/>
                    </a:ext>
                  </a:extLst>
                </a:gridCol>
                <a:gridCol w="8357732">
                  <a:extLst>
                    <a:ext uri="{9D8B030D-6E8A-4147-A177-3AD203B41FA5}">
                      <a16:colId xmlns:a16="http://schemas.microsoft.com/office/drawing/2014/main" val="399520252"/>
                    </a:ext>
                  </a:extLst>
                </a:gridCol>
              </a:tblGrid>
              <a:tr h="370840">
                <a:tc>
                  <a:txBody>
                    <a:bodyPr/>
                    <a:lstStyle/>
                    <a:p>
                      <a:r>
                        <a:rPr lang="es-MX" dirty="0"/>
                        <a:t>COMPLEMENTO</a:t>
                      </a:r>
                    </a:p>
                  </a:txBody>
                  <a:tcPr/>
                </a:tc>
                <a:tc>
                  <a:txBody>
                    <a:bodyPr/>
                    <a:lstStyle/>
                    <a:p>
                      <a:pPr algn="ctr"/>
                      <a:r>
                        <a:rPr lang="es-MX" dirty="0"/>
                        <a:t>DESCRIPCIÓN</a:t>
                      </a:r>
                    </a:p>
                  </a:txBody>
                  <a:tcPr/>
                </a:tc>
                <a:extLst>
                  <a:ext uri="{0D108BD9-81ED-4DB2-BD59-A6C34878D82A}">
                    <a16:rowId xmlns:a16="http://schemas.microsoft.com/office/drawing/2014/main" val="2749673066"/>
                  </a:ext>
                </a:extLst>
              </a:tr>
              <a:tr h="370840">
                <a:tc>
                  <a:txBody>
                    <a:bodyPr/>
                    <a:lstStyle/>
                    <a:p>
                      <a:pPr marL="0" indent="0">
                        <a:buFont typeface="Arial" panose="020B0604020202020204" pitchFamily="34" charset="0"/>
                        <a:buNone/>
                      </a:pPr>
                      <a:r>
                        <a:rPr lang="es-MX" b="1" dirty="0"/>
                        <a:t>Certificado de destrucción</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Si se necesita emitir una factura por el fin de la vida útil de un vehículo, este complemento incorporar a la factura la información del certificado de destrucción de vehículos otorgado en los centros de destrucción autorizados por el SAT.</a:t>
                      </a:r>
                    </a:p>
                    <a:p>
                      <a:pPr algn="just"/>
                      <a:endParaRPr lang="es-MX" dirty="0"/>
                    </a:p>
                  </a:txBody>
                  <a:tcPr/>
                </a:tc>
                <a:extLst>
                  <a:ext uri="{0D108BD9-81ED-4DB2-BD59-A6C34878D82A}">
                    <a16:rowId xmlns:a16="http://schemas.microsoft.com/office/drawing/2014/main" val="2268744551"/>
                  </a:ext>
                </a:extLst>
              </a:tr>
              <a:tr h="370840">
                <a:tc>
                  <a:txBody>
                    <a:bodyPr/>
                    <a:lstStyle/>
                    <a:p>
                      <a:pPr marL="0" indent="0">
                        <a:buFont typeface="Arial" panose="020B0604020202020204" pitchFamily="34" charset="0"/>
                        <a:buNone/>
                      </a:pPr>
                      <a:r>
                        <a:rPr lang="es-MX" b="1" dirty="0"/>
                        <a:t>Obras de arte plásticas y antigüedades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Se incluye la información de las ventas de obras de artes plásticas y de antigüedades realizadas.</a:t>
                      </a:r>
                    </a:p>
                  </a:txBody>
                  <a:tcPr/>
                </a:tc>
                <a:extLst>
                  <a:ext uri="{0D108BD9-81ED-4DB2-BD59-A6C34878D82A}">
                    <a16:rowId xmlns:a16="http://schemas.microsoft.com/office/drawing/2014/main" val="1738505686"/>
                  </a:ext>
                </a:extLst>
              </a:tr>
              <a:tr h="370840">
                <a:tc>
                  <a:txBody>
                    <a:bodyPr/>
                    <a:lstStyle/>
                    <a:p>
                      <a:pPr marL="0" indent="0">
                        <a:buFont typeface="Arial" panose="020B0604020202020204" pitchFamily="34" charset="0"/>
                        <a:buNone/>
                      </a:pPr>
                      <a:r>
                        <a:rPr lang="es-MX" b="1" dirty="0"/>
                        <a:t>INE</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A partir del 1 de mayo de 2016 este complemento es utilizado por todos los contribuyentes que vendan, enajenen, arrienden o proporcionen bienes o servicios de manera onerosa a los Partidos Políticos y Asociaciones Civiles (tratándose de aspirantes y candidatos independientes), mismo que deberá incorporarse en los CFDI que emitan a favor de dichos partidos y asociaciones en los procesos de precampaña y campaña, cuando se trate de la adquisición o contratación de propaganda sin importar el monto.</a:t>
                      </a:r>
                      <a:endParaRPr lang="es-MX" sz="1800" kern="1200" dirty="0">
                        <a:solidFill>
                          <a:schemeClr val="dk1"/>
                        </a:solidFill>
                        <a:effectLst/>
                        <a:latin typeface="+mn-lt"/>
                        <a:ea typeface="+mn-ea"/>
                        <a:cs typeface="+mn-cs"/>
                      </a:endParaRPr>
                    </a:p>
                  </a:txBody>
                  <a:tcPr/>
                </a:tc>
                <a:extLst>
                  <a:ext uri="{0D108BD9-81ED-4DB2-BD59-A6C34878D82A}">
                    <a16:rowId xmlns:a16="http://schemas.microsoft.com/office/drawing/2014/main" val="22581735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MX" b="1" dirty="0"/>
                        <a:t>Hidrocarburos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Incorpora a la Factura la información referente a los costos, gastos e inversiones realizados, así como los ingresos percibidos por el operador de un consorcio petrolero</a:t>
                      </a:r>
                      <a:endParaRPr lang="es-MX" sz="1800" kern="1200" dirty="0">
                        <a:solidFill>
                          <a:schemeClr val="dk1"/>
                        </a:solidFill>
                        <a:effectLst/>
                        <a:latin typeface="+mn-lt"/>
                        <a:ea typeface="+mn-ea"/>
                        <a:cs typeface="+mn-cs"/>
                      </a:endParaRPr>
                    </a:p>
                  </a:txBody>
                  <a:tcPr/>
                </a:tc>
                <a:extLst>
                  <a:ext uri="{0D108BD9-81ED-4DB2-BD59-A6C34878D82A}">
                    <a16:rowId xmlns:a16="http://schemas.microsoft.com/office/drawing/2014/main" val="172456275"/>
                  </a:ext>
                </a:extLst>
              </a:tr>
            </a:tbl>
          </a:graphicData>
        </a:graphic>
      </p:graphicFrame>
      <p:sp>
        <p:nvSpPr>
          <p:cNvPr id="5" name="Título 1">
            <a:extLst>
              <a:ext uri="{FF2B5EF4-FFF2-40B4-BE49-F238E27FC236}">
                <a16:creationId xmlns:a16="http://schemas.microsoft.com/office/drawing/2014/main" id="{E70EEF26-BEF7-4538-92D8-6F8E0FA27FAA}"/>
              </a:ext>
            </a:extLst>
          </p:cNvPr>
          <p:cNvSpPr>
            <a:spLocks noGrp="1"/>
          </p:cNvSpPr>
          <p:nvPr>
            <p:ph type="title"/>
          </p:nvPr>
        </p:nvSpPr>
        <p:spPr>
          <a:xfrm>
            <a:off x="3979209" y="214354"/>
            <a:ext cx="7776864" cy="980728"/>
          </a:xfrm>
        </p:spPr>
        <p:txBody>
          <a:bodyPr>
            <a:normAutofit/>
          </a:bodyPr>
          <a:lstStyle/>
          <a:p>
            <a:r>
              <a:rPr lang="es-MX" sz="2400" b="1" dirty="0">
                <a:solidFill>
                  <a:schemeClr val="bg2">
                    <a:lumMod val="50000"/>
                    <a:lumOff val="50000"/>
                  </a:schemeClr>
                </a:solidFill>
                <a:effectLst>
                  <a:outerShdw blurRad="38100" dist="38100" dir="2700000" algn="tl">
                    <a:srgbClr val="000000">
                      <a:alpha val="43137"/>
                    </a:srgbClr>
                  </a:outerShdw>
                </a:effectLst>
              </a:rPr>
              <a:t>COMPLEMENTO</a:t>
            </a:r>
            <a:r>
              <a:rPr lang="es-MX" sz="2400" dirty="0">
                <a:solidFill>
                  <a:schemeClr val="bg2">
                    <a:lumMod val="50000"/>
                    <a:lumOff val="50000"/>
                  </a:schemeClr>
                </a:solidFill>
              </a:rPr>
              <a:t> </a:t>
            </a:r>
            <a:r>
              <a:rPr lang="es-MX" sz="2000" b="1" dirty="0"/>
              <a:t>– Información adicional para las Facturas </a:t>
            </a:r>
            <a:br>
              <a:rPr lang="es-MX" sz="2400" dirty="0"/>
            </a:br>
            <a:endParaRPr lang="es-MX" sz="2400" dirty="0"/>
          </a:p>
        </p:txBody>
      </p:sp>
    </p:spTree>
    <p:extLst>
      <p:ext uri="{BB962C8B-B14F-4D97-AF65-F5344CB8AC3E}">
        <p14:creationId xmlns:p14="http://schemas.microsoft.com/office/powerpoint/2010/main" val="83834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4FDED-097D-4528-8FB0-27A6645F06DD}"/>
              </a:ext>
            </a:extLst>
          </p:cNvPr>
          <p:cNvSpPr>
            <a:spLocks noGrp="1"/>
          </p:cNvSpPr>
          <p:nvPr>
            <p:ph type="title"/>
          </p:nvPr>
        </p:nvSpPr>
        <p:spPr>
          <a:xfrm>
            <a:off x="1053852" y="868965"/>
            <a:ext cx="8640959" cy="1371600"/>
          </a:xfrm>
        </p:spPr>
        <p:txBody>
          <a:bodyPr>
            <a:normAutofit fontScale="90000"/>
          </a:bodyPr>
          <a:lstStyle/>
          <a:p>
            <a:r>
              <a:rPr lang="es-MX" b="1" dirty="0">
                <a:solidFill>
                  <a:srgbClr val="FFFF00"/>
                </a:solidFill>
              </a:rPr>
              <a:t>Complemento Concepto</a:t>
            </a:r>
            <a:r>
              <a:rPr lang="es-MX" dirty="0"/>
              <a:t> – Información adicional para los Conceptos.</a:t>
            </a:r>
            <a:br>
              <a:rPr lang="es-MX" dirty="0"/>
            </a:br>
            <a:endParaRPr lang="es-MX" dirty="0"/>
          </a:p>
        </p:txBody>
      </p:sp>
      <p:sp>
        <p:nvSpPr>
          <p:cNvPr id="3" name="Marcador de contenido 2">
            <a:extLst>
              <a:ext uri="{FF2B5EF4-FFF2-40B4-BE49-F238E27FC236}">
                <a16:creationId xmlns:a16="http://schemas.microsoft.com/office/drawing/2014/main" id="{191FD99C-CBBC-43A9-ACCD-AA8459CE780D}"/>
              </a:ext>
            </a:extLst>
          </p:cNvPr>
          <p:cNvSpPr>
            <a:spLocks noGrp="1"/>
          </p:cNvSpPr>
          <p:nvPr>
            <p:ph idx="1"/>
          </p:nvPr>
        </p:nvSpPr>
        <p:spPr>
          <a:xfrm>
            <a:off x="1053852" y="2240565"/>
            <a:ext cx="9134391" cy="4114801"/>
          </a:xfrm>
        </p:spPr>
        <p:txBody>
          <a:bodyPr/>
          <a:lstStyle/>
          <a:p>
            <a:pPr marL="457200" indent="-457200">
              <a:buFont typeface="+mj-lt"/>
              <a:buAutoNum type="arabicPeriod"/>
            </a:pPr>
            <a:r>
              <a:rPr lang="es-MX" dirty="0"/>
              <a:t>Instituciones educativas y privadas</a:t>
            </a:r>
          </a:p>
          <a:p>
            <a:pPr marL="457200" lvl="0" indent="-457200" fontAlgn="base">
              <a:buFont typeface="+mj-lt"/>
              <a:buAutoNum type="arabicPeriod"/>
            </a:pPr>
            <a:r>
              <a:rPr lang="es-MX" dirty="0"/>
              <a:t>Venta de vehículos</a:t>
            </a:r>
          </a:p>
          <a:p>
            <a:pPr marL="457200" lvl="0" indent="-457200" fontAlgn="base">
              <a:buFont typeface="+mj-lt"/>
              <a:buAutoNum type="arabicPeriod"/>
            </a:pPr>
            <a:r>
              <a:rPr lang="es-MX" dirty="0"/>
              <a:t>Terceros</a:t>
            </a:r>
          </a:p>
          <a:p>
            <a:pPr marL="457200" lvl="0" indent="-457200" fontAlgn="base">
              <a:buFont typeface="+mj-lt"/>
              <a:buAutoNum type="arabicPeriod"/>
            </a:pPr>
            <a:r>
              <a:rPr lang="es-MX" dirty="0"/>
              <a:t>Acreditamiento del IEPS</a:t>
            </a:r>
          </a:p>
          <a:p>
            <a:endParaRPr lang="es-MX" dirty="0"/>
          </a:p>
        </p:txBody>
      </p:sp>
    </p:spTree>
    <p:extLst>
      <p:ext uri="{BB962C8B-B14F-4D97-AF65-F5344CB8AC3E}">
        <p14:creationId xmlns:p14="http://schemas.microsoft.com/office/powerpoint/2010/main" val="82012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A35F91-3BF7-4341-89D8-DB745960974B}"/>
              </a:ext>
            </a:extLst>
          </p:cNvPr>
          <p:cNvSpPr>
            <a:spLocks noGrp="1"/>
          </p:cNvSpPr>
          <p:nvPr>
            <p:ph idx="1"/>
          </p:nvPr>
        </p:nvSpPr>
        <p:spPr/>
        <p:txBody>
          <a:bodyPr/>
          <a:lstStyle/>
          <a:p>
            <a:endParaRPr lang="es-MX"/>
          </a:p>
        </p:txBody>
      </p:sp>
      <p:graphicFrame>
        <p:nvGraphicFramePr>
          <p:cNvPr id="4" name="Marcador de contenido 3">
            <a:extLst>
              <a:ext uri="{FF2B5EF4-FFF2-40B4-BE49-F238E27FC236}">
                <a16:creationId xmlns:a16="http://schemas.microsoft.com/office/drawing/2014/main" id="{29480047-56B2-49D6-BAAB-CEB4D12E18F2}"/>
              </a:ext>
            </a:extLst>
          </p:cNvPr>
          <p:cNvGraphicFramePr>
            <a:graphicFrameLocks/>
          </p:cNvGraphicFramePr>
          <p:nvPr>
            <p:extLst>
              <p:ext uri="{D42A27DB-BD31-4B8C-83A1-F6EECF244321}">
                <p14:modId xmlns:p14="http://schemas.microsoft.com/office/powerpoint/2010/main" val="1681353245"/>
              </p:ext>
            </p:extLst>
          </p:nvPr>
        </p:nvGraphicFramePr>
        <p:xfrm>
          <a:off x="423142" y="1399539"/>
          <a:ext cx="11332931" cy="4577080"/>
        </p:xfrm>
        <a:graphic>
          <a:graphicData uri="http://schemas.openxmlformats.org/drawingml/2006/table">
            <a:tbl>
              <a:tblPr firstRow="1" bandRow="1">
                <a:tableStyleId>{073A0DAA-6AF3-43AB-8588-CEC1D06C72B9}</a:tableStyleId>
              </a:tblPr>
              <a:tblGrid>
                <a:gridCol w="2975199">
                  <a:extLst>
                    <a:ext uri="{9D8B030D-6E8A-4147-A177-3AD203B41FA5}">
                      <a16:colId xmlns:a16="http://schemas.microsoft.com/office/drawing/2014/main" val="2307484812"/>
                    </a:ext>
                  </a:extLst>
                </a:gridCol>
                <a:gridCol w="8357732">
                  <a:extLst>
                    <a:ext uri="{9D8B030D-6E8A-4147-A177-3AD203B41FA5}">
                      <a16:colId xmlns:a16="http://schemas.microsoft.com/office/drawing/2014/main" val="399520252"/>
                    </a:ext>
                  </a:extLst>
                </a:gridCol>
              </a:tblGrid>
              <a:tr h="370840">
                <a:tc>
                  <a:txBody>
                    <a:bodyPr/>
                    <a:lstStyle/>
                    <a:p>
                      <a:r>
                        <a:rPr lang="es-MX" dirty="0"/>
                        <a:t>COMPLEMENTO</a:t>
                      </a:r>
                    </a:p>
                  </a:txBody>
                  <a:tcPr/>
                </a:tc>
                <a:tc>
                  <a:txBody>
                    <a:bodyPr/>
                    <a:lstStyle/>
                    <a:p>
                      <a:pPr algn="ctr"/>
                      <a:r>
                        <a:rPr lang="es-MX" dirty="0"/>
                        <a:t>DESCRIPCIÓN</a:t>
                      </a:r>
                    </a:p>
                  </a:txBody>
                  <a:tcPr/>
                </a:tc>
                <a:extLst>
                  <a:ext uri="{0D108BD9-81ED-4DB2-BD59-A6C34878D82A}">
                    <a16:rowId xmlns:a16="http://schemas.microsoft.com/office/drawing/2014/main" val="2749673066"/>
                  </a:ext>
                </a:extLst>
              </a:tr>
              <a:tr h="370840">
                <a:tc>
                  <a:txBody>
                    <a:bodyPr/>
                    <a:lstStyle/>
                    <a:p>
                      <a:pPr marL="0" indent="0">
                        <a:buFont typeface="Arial" panose="020B0604020202020204" pitchFamily="34" charset="0"/>
                        <a:buNone/>
                      </a:pPr>
                      <a:r>
                        <a:rPr lang="es-MX" b="1" dirty="0"/>
                        <a:t>Instituciones educativas y privadas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Necesario para la expedición de las facturas por parte de las Instituciones Educativas Privadas, para los efectos del estímulo fiscal otorgado en relación con los pagos por servicios educativos</a:t>
                      </a:r>
                      <a:endParaRPr lang="es-MX" dirty="0"/>
                    </a:p>
                  </a:txBody>
                  <a:tcPr/>
                </a:tc>
                <a:extLst>
                  <a:ext uri="{0D108BD9-81ED-4DB2-BD59-A6C34878D82A}">
                    <a16:rowId xmlns:a16="http://schemas.microsoft.com/office/drawing/2014/main" val="2268744551"/>
                  </a:ext>
                </a:extLst>
              </a:tr>
              <a:tr h="370840">
                <a:tc>
                  <a:txBody>
                    <a:bodyPr/>
                    <a:lstStyle/>
                    <a:p>
                      <a:pPr marL="0" lvl="0" indent="0" fontAlgn="base">
                        <a:buFont typeface="Arial" panose="020B0604020202020204" pitchFamily="34" charset="0"/>
                        <a:buNone/>
                      </a:pPr>
                      <a:r>
                        <a:rPr lang="es-MX" b="1" dirty="0"/>
                        <a:t>Venta de vehículos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Aplica a fabricantes, ensambladores o distribuidores autorizados de automóviles nuevos, o en la importación de automóviles para permanecer de manera definitiva en la franja fronteriza norte del país, este complemento permite incorporar a la factura la clave vehicular que corresponda a la versión de la venta y el número de identificación vehicular que corresponda al automóvil vendido.</a:t>
                      </a:r>
                    </a:p>
                  </a:txBody>
                  <a:tcPr/>
                </a:tc>
                <a:extLst>
                  <a:ext uri="{0D108BD9-81ED-4DB2-BD59-A6C34878D82A}">
                    <a16:rowId xmlns:a16="http://schemas.microsoft.com/office/drawing/2014/main" val="1738505686"/>
                  </a:ext>
                </a:extLst>
              </a:tr>
              <a:tr h="370840">
                <a:tc>
                  <a:txBody>
                    <a:bodyPr/>
                    <a:lstStyle/>
                    <a:p>
                      <a:pPr marL="0" lvl="0" indent="0" fontAlgn="base">
                        <a:buFont typeface="Arial" panose="020B0604020202020204" pitchFamily="34" charset="0"/>
                        <a:buNone/>
                      </a:pPr>
                      <a:r>
                        <a:rPr lang="es-MX" b="1" dirty="0"/>
                        <a:t>Terceros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Usado cuando se actúa como comisionista o prestador de servicio de cobranza.</a:t>
                      </a:r>
                      <a:endParaRPr lang="es-MX" sz="1800" kern="1200" dirty="0">
                        <a:solidFill>
                          <a:schemeClr val="dk1"/>
                        </a:solidFill>
                        <a:effectLst/>
                        <a:latin typeface="+mn-lt"/>
                        <a:ea typeface="+mn-ea"/>
                        <a:cs typeface="+mn-cs"/>
                      </a:endParaRPr>
                    </a:p>
                  </a:txBody>
                  <a:tcPr/>
                </a:tc>
                <a:extLst>
                  <a:ext uri="{0D108BD9-81ED-4DB2-BD59-A6C34878D82A}">
                    <a16:rowId xmlns:a16="http://schemas.microsoft.com/office/drawing/2014/main" val="22581735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MX" b="1" dirty="0"/>
                        <a:t>Acreditamiento del IEPS</a:t>
                      </a:r>
                    </a:p>
                    <a:p>
                      <a:pPr marL="0" indent="0">
                        <a:buFont typeface="Arial" panose="020B0604020202020204" pitchFamily="34" charset="0"/>
                        <a:buNone/>
                      </a:pPr>
                      <a:endParaRPr lang="es-MX" b="1" dirty="0"/>
                    </a:p>
                  </a:txBody>
                  <a:tcPr/>
                </a:tc>
                <a:tc>
                  <a:txBody>
                    <a:bodyPr/>
                    <a:lstStyle/>
                    <a:p>
                      <a:pPr algn="just"/>
                      <a:r>
                        <a:rPr lang="es-MX" sz="1800" b="0" i="0" u="none" strike="noStrike" kern="1200" dirty="0">
                          <a:solidFill>
                            <a:schemeClr val="dk1"/>
                          </a:solidFill>
                          <a:effectLst/>
                          <a:latin typeface="+mn-lt"/>
                          <a:ea typeface="+mn-ea"/>
                          <a:cs typeface="+mn-cs"/>
                        </a:rPr>
                        <a:t>Complemento concepto para la expedición de comprobantes fiscales por parte de los distribuidores autorizados de PEMEX y las estaciones de servicio (gasolineras), con la finalidad de expresar la clave de la Terminal de Almacenamiento y Reparto (TAR) en la que hayan adquirido el mayor volumen de </a:t>
                      </a:r>
                      <a:r>
                        <a:rPr lang="es-MX" sz="1800" b="0" i="0" u="none" strike="noStrike" kern="1200" dirty="0" err="1">
                          <a:solidFill>
                            <a:schemeClr val="dk1"/>
                          </a:solidFill>
                          <a:effectLst/>
                          <a:latin typeface="+mn-lt"/>
                          <a:ea typeface="+mn-ea"/>
                          <a:cs typeface="+mn-cs"/>
                        </a:rPr>
                        <a:t>diesel</a:t>
                      </a:r>
                      <a:r>
                        <a:rPr lang="es-MX" sz="1800" b="0" i="0" u="none" strike="noStrike" kern="1200" dirty="0">
                          <a:solidFill>
                            <a:schemeClr val="dk1"/>
                          </a:solidFill>
                          <a:effectLst/>
                          <a:latin typeface="+mn-lt"/>
                          <a:ea typeface="+mn-ea"/>
                          <a:cs typeface="+mn-cs"/>
                        </a:rPr>
                        <a:t> en el mes inmediato anterior.</a:t>
                      </a:r>
                      <a:endParaRPr lang="es-MX" sz="1800" kern="1200" dirty="0">
                        <a:solidFill>
                          <a:schemeClr val="dk1"/>
                        </a:solidFill>
                        <a:effectLst/>
                        <a:latin typeface="+mn-lt"/>
                        <a:ea typeface="+mn-ea"/>
                        <a:cs typeface="+mn-cs"/>
                      </a:endParaRPr>
                    </a:p>
                  </a:txBody>
                  <a:tcPr/>
                </a:tc>
                <a:extLst>
                  <a:ext uri="{0D108BD9-81ED-4DB2-BD59-A6C34878D82A}">
                    <a16:rowId xmlns:a16="http://schemas.microsoft.com/office/drawing/2014/main" val="172456275"/>
                  </a:ext>
                </a:extLst>
              </a:tr>
            </a:tbl>
          </a:graphicData>
        </a:graphic>
      </p:graphicFrame>
      <p:sp>
        <p:nvSpPr>
          <p:cNvPr id="5" name="Rectángulo 4">
            <a:extLst>
              <a:ext uri="{FF2B5EF4-FFF2-40B4-BE49-F238E27FC236}">
                <a16:creationId xmlns:a16="http://schemas.microsoft.com/office/drawing/2014/main" id="{65019529-398F-4C6F-8815-F036F4CBC319}"/>
              </a:ext>
            </a:extLst>
          </p:cNvPr>
          <p:cNvSpPr/>
          <p:nvPr/>
        </p:nvSpPr>
        <p:spPr>
          <a:xfrm>
            <a:off x="1387625" y="466929"/>
            <a:ext cx="10801200" cy="954107"/>
          </a:xfrm>
          <a:prstGeom prst="rect">
            <a:avLst/>
          </a:prstGeom>
        </p:spPr>
        <p:txBody>
          <a:bodyPr wrap="square">
            <a:spAutoFit/>
          </a:bodyPr>
          <a:lstStyle/>
          <a:p>
            <a:r>
              <a:rPr lang="es-MX" sz="2800" b="1" dirty="0">
                <a:solidFill>
                  <a:srgbClr val="FFFF00"/>
                </a:solidFill>
              </a:rPr>
              <a:t>Complemento Concepto</a:t>
            </a:r>
            <a:r>
              <a:rPr lang="es-MX" sz="2800" dirty="0"/>
              <a:t> – Información adicional para los Conceptos.</a:t>
            </a:r>
            <a:br>
              <a:rPr lang="es-MX" sz="2800" dirty="0"/>
            </a:br>
            <a:endParaRPr lang="es-MX" sz="2800" dirty="0"/>
          </a:p>
        </p:txBody>
      </p:sp>
    </p:spTree>
    <p:extLst>
      <p:ext uri="{BB962C8B-B14F-4D97-AF65-F5344CB8AC3E}">
        <p14:creationId xmlns:p14="http://schemas.microsoft.com/office/powerpoint/2010/main" val="135157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1A538-707E-4434-9D06-6FF1D87A550C}"/>
              </a:ext>
            </a:extLst>
          </p:cNvPr>
          <p:cNvSpPr>
            <a:spLocks noGrp="1"/>
          </p:cNvSpPr>
          <p:nvPr>
            <p:ph type="title"/>
          </p:nvPr>
        </p:nvSpPr>
        <p:spPr>
          <a:xfrm>
            <a:off x="979583" y="476672"/>
            <a:ext cx="9144001" cy="648072"/>
          </a:xfrm>
        </p:spPr>
        <p:txBody>
          <a:bodyPr/>
          <a:lstStyle/>
          <a:p>
            <a:r>
              <a:rPr lang="es-MX" b="1" dirty="0"/>
              <a:t>Nodos y atributos que conforman un CFDI</a:t>
            </a:r>
          </a:p>
        </p:txBody>
      </p:sp>
      <p:graphicFrame>
        <p:nvGraphicFramePr>
          <p:cNvPr id="4" name="Tabla 3">
            <a:extLst>
              <a:ext uri="{FF2B5EF4-FFF2-40B4-BE49-F238E27FC236}">
                <a16:creationId xmlns:a16="http://schemas.microsoft.com/office/drawing/2014/main" id="{85E147EA-B351-4E6B-8A62-3969BBBC0B4D}"/>
              </a:ext>
            </a:extLst>
          </p:cNvPr>
          <p:cNvGraphicFramePr>
            <a:graphicFrameLocks noGrp="1"/>
          </p:cNvGraphicFramePr>
          <p:nvPr>
            <p:extLst>
              <p:ext uri="{D42A27DB-BD31-4B8C-83A1-F6EECF244321}">
                <p14:modId xmlns:p14="http://schemas.microsoft.com/office/powerpoint/2010/main" val="4123925193"/>
              </p:ext>
            </p:extLst>
          </p:nvPr>
        </p:nvGraphicFramePr>
        <p:xfrm>
          <a:off x="636838" y="2357068"/>
          <a:ext cx="3984375" cy="3413760"/>
        </p:xfrm>
        <a:graphic>
          <a:graphicData uri="http://schemas.openxmlformats.org/drawingml/2006/table">
            <a:tbl>
              <a:tblPr firstRow="1" bandRow="1">
                <a:tableStyleId>{8EC20E35-A176-4012-BC5E-935CFFF8708E}</a:tableStyleId>
              </a:tblPr>
              <a:tblGrid>
                <a:gridCol w="1968151">
                  <a:extLst>
                    <a:ext uri="{9D8B030D-6E8A-4147-A177-3AD203B41FA5}">
                      <a16:colId xmlns:a16="http://schemas.microsoft.com/office/drawing/2014/main" val="19454160"/>
                    </a:ext>
                  </a:extLst>
                </a:gridCol>
                <a:gridCol w="2016224">
                  <a:extLst>
                    <a:ext uri="{9D8B030D-6E8A-4147-A177-3AD203B41FA5}">
                      <a16:colId xmlns:a16="http://schemas.microsoft.com/office/drawing/2014/main" val="3732417310"/>
                    </a:ext>
                  </a:extLst>
                </a:gridCol>
              </a:tblGrid>
              <a:tr h="281722">
                <a:tc gridSpan="2">
                  <a:txBody>
                    <a:bodyPr/>
                    <a:lstStyle/>
                    <a:p>
                      <a:r>
                        <a:rPr lang="es-MX" sz="2000" dirty="0">
                          <a:solidFill>
                            <a:srgbClr val="FFC000"/>
                          </a:solidFill>
                        </a:rPr>
                        <a:t>Nodo: COMPROBANTE</a:t>
                      </a:r>
                      <a:r>
                        <a:rPr lang="es-MX" dirty="0">
                          <a:solidFill>
                            <a:srgbClr val="FFC000"/>
                          </a:solidFill>
                        </a:rPr>
                        <a:t> </a:t>
                      </a:r>
                    </a:p>
                  </a:txBody>
                  <a:tcPr/>
                </a:tc>
                <a:tc hMerge="1">
                  <a:txBody>
                    <a:bodyPr/>
                    <a:lstStyle/>
                    <a:p>
                      <a:endParaRPr lang="es-MX" dirty="0"/>
                    </a:p>
                  </a:txBody>
                  <a:tcPr/>
                </a:tc>
                <a:extLst>
                  <a:ext uri="{0D108BD9-81ED-4DB2-BD59-A6C34878D82A}">
                    <a16:rowId xmlns:a16="http://schemas.microsoft.com/office/drawing/2014/main" val="1172790220"/>
                  </a:ext>
                </a:extLst>
              </a:tr>
              <a:tr h="307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Versión</a:t>
                      </a:r>
                    </a:p>
                  </a:txBody>
                  <a:tcPr/>
                </a:tc>
                <a:tc>
                  <a:txBody>
                    <a:bodyPr/>
                    <a:lstStyle/>
                    <a:p>
                      <a:r>
                        <a:rPr lang="es-MX" sz="1600" dirty="0">
                          <a:latin typeface="Calibri" panose="020F0502020204030204" pitchFamily="34" charset="0"/>
                          <a:ea typeface="Calibri" panose="020F0502020204030204" pitchFamily="34" charset="0"/>
                          <a:cs typeface="Times New Roman" panose="02020603050405020304" pitchFamily="18" charset="0"/>
                        </a:rPr>
                        <a:t>Subtotal</a:t>
                      </a:r>
                      <a:endParaRPr lang="es-MX" sz="1600" dirty="0"/>
                    </a:p>
                  </a:txBody>
                  <a:tcPr/>
                </a:tc>
                <a:extLst>
                  <a:ext uri="{0D108BD9-81ED-4DB2-BD59-A6C34878D82A}">
                    <a16:rowId xmlns:a16="http://schemas.microsoft.com/office/drawing/2014/main" val="2545611997"/>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Serie</a:t>
                      </a:r>
                    </a:p>
                  </a:txBody>
                  <a:tcPr/>
                </a:tc>
                <a:tc>
                  <a:txBody>
                    <a:bodyPr/>
                    <a:lstStyle/>
                    <a:p>
                      <a:r>
                        <a:rPr lang="es-MX" sz="1600" dirty="0">
                          <a:latin typeface="Calibri" panose="020F0502020204030204" pitchFamily="34" charset="0"/>
                          <a:ea typeface="Calibri" panose="020F0502020204030204" pitchFamily="34" charset="0"/>
                          <a:cs typeface="Times New Roman" panose="02020603050405020304" pitchFamily="18" charset="0"/>
                        </a:rPr>
                        <a:t>Descuento</a:t>
                      </a:r>
                      <a:endParaRPr lang="es-MX" sz="1600" dirty="0"/>
                    </a:p>
                  </a:txBody>
                  <a:tcPr/>
                </a:tc>
                <a:extLst>
                  <a:ext uri="{0D108BD9-81ED-4DB2-BD59-A6C34878D82A}">
                    <a16:rowId xmlns:a16="http://schemas.microsoft.com/office/drawing/2014/main" val="539408117"/>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Folio</a:t>
                      </a:r>
                    </a:p>
                  </a:txBody>
                  <a:tcPr/>
                </a:tc>
                <a:tc>
                  <a:txBody>
                    <a:bodyPr/>
                    <a:lstStyle/>
                    <a:p>
                      <a:r>
                        <a:rPr lang="es-MX" sz="1600" dirty="0">
                          <a:latin typeface="Calibri" panose="020F0502020204030204" pitchFamily="34" charset="0"/>
                          <a:ea typeface="Calibri" panose="020F0502020204030204" pitchFamily="34" charset="0"/>
                          <a:cs typeface="Times New Roman" panose="02020603050405020304" pitchFamily="18" charset="0"/>
                        </a:rPr>
                        <a:t>Moneda</a:t>
                      </a:r>
                      <a:endParaRPr lang="es-MX" sz="1600" dirty="0"/>
                    </a:p>
                  </a:txBody>
                  <a:tcPr/>
                </a:tc>
                <a:extLst>
                  <a:ext uri="{0D108BD9-81ED-4DB2-BD59-A6C34878D82A}">
                    <a16:rowId xmlns:a16="http://schemas.microsoft.com/office/drawing/2014/main" val="216136545"/>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Fecha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Tipo de cambio</a:t>
                      </a:r>
                    </a:p>
                  </a:txBody>
                  <a:tcPr/>
                </a:tc>
                <a:extLst>
                  <a:ext uri="{0D108BD9-81ED-4DB2-BD59-A6C34878D82A}">
                    <a16:rowId xmlns:a16="http://schemas.microsoft.com/office/drawing/2014/main" val="15359359"/>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Sello</a:t>
                      </a:r>
                    </a:p>
                  </a:txBody>
                  <a:tcPr/>
                </a:tc>
                <a:tc>
                  <a:txBody>
                    <a:bodyPr/>
                    <a:lstStyle/>
                    <a:p>
                      <a:r>
                        <a:rPr lang="es-MX" sz="1600" dirty="0">
                          <a:latin typeface="Calibri" panose="020F0502020204030204" pitchFamily="34" charset="0"/>
                          <a:ea typeface="Calibri" panose="020F0502020204030204" pitchFamily="34" charset="0"/>
                          <a:cs typeface="Times New Roman" panose="02020603050405020304" pitchFamily="18" charset="0"/>
                        </a:rPr>
                        <a:t>Total</a:t>
                      </a:r>
                      <a:endParaRPr lang="es-MX" sz="1600" dirty="0"/>
                    </a:p>
                  </a:txBody>
                  <a:tcPr/>
                </a:tc>
                <a:extLst>
                  <a:ext uri="{0D108BD9-81ED-4DB2-BD59-A6C34878D82A}">
                    <a16:rowId xmlns:a16="http://schemas.microsoft.com/office/drawing/2014/main" val="348846291"/>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2" action="ppaction://hlinksldjump"/>
                        </a:rPr>
                        <a:t>Forma de pago</a:t>
                      </a:r>
                      <a:endParaRPr lang="es-MX"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hlinkClick r:id="rId3" action="ppaction://hlinksldjump"/>
                        </a:rPr>
                        <a:t>Tipo de comprobante</a:t>
                      </a:r>
                      <a:endParaRPr lang="es-MX" sz="1600" dirty="0">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10338429"/>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No. De certificado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hlinkClick r:id="rId4" action="ppaction://hlinksldjump"/>
                        </a:rPr>
                        <a:t>Método de pago</a:t>
                      </a:r>
                      <a:endParaRPr lang="es-MX" sz="1600" dirty="0">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44927957"/>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Certificado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Lugar de expedición</a:t>
                      </a:r>
                    </a:p>
                  </a:txBody>
                  <a:tcPr/>
                </a:tc>
                <a:extLst>
                  <a:ext uri="{0D108BD9-81ED-4DB2-BD59-A6C34878D82A}">
                    <a16:rowId xmlns:a16="http://schemas.microsoft.com/office/drawing/2014/main" val="2784774090"/>
                  </a:ext>
                </a:extLst>
              </a:tr>
              <a:tr h="26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Condiciones de pago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latin typeface="Calibri" panose="020F0502020204030204" pitchFamily="34" charset="0"/>
                          <a:ea typeface="Calibri" panose="020F0502020204030204" pitchFamily="34" charset="0"/>
                          <a:cs typeface="Times New Roman" panose="02020603050405020304" pitchFamily="18" charset="0"/>
                        </a:rPr>
                        <a:t>Confirmación</a:t>
                      </a:r>
                    </a:p>
                  </a:txBody>
                  <a:tcPr/>
                </a:tc>
                <a:extLst>
                  <a:ext uri="{0D108BD9-81ED-4DB2-BD59-A6C34878D82A}">
                    <a16:rowId xmlns:a16="http://schemas.microsoft.com/office/drawing/2014/main" val="840204728"/>
                  </a:ext>
                </a:extLst>
              </a:tr>
            </a:tbl>
          </a:graphicData>
        </a:graphic>
      </p:graphicFrame>
      <p:sp>
        <p:nvSpPr>
          <p:cNvPr id="5" name="Rectángulo 4">
            <a:extLst>
              <a:ext uri="{FF2B5EF4-FFF2-40B4-BE49-F238E27FC236}">
                <a16:creationId xmlns:a16="http://schemas.microsoft.com/office/drawing/2014/main" id="{053199FF-7CF2-4219-A31F-AE22150B06EA}"/>
              </a:ext>
            </a:extLst>
          </p:cNvPr>
          <p:cNvSpPr/>
          <p:nvPr/>
        </p:nvSpPr>
        <p:spPr>
          <a:xfrm>
            <a:off x="8398668" y="1295017"/>
            <a:ext cx="2614364" cy="1561005"/>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endParaRPr lang="es-MX"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B2655260-A03F-4281-929F-C21D5F27855E}"/>
              </a:ext>
            </a:extLst>
          </p:cNvPr>
          <p:cNvGraphicFramePr>
            <a:graphicFrameLocks noGrp="1"/>
          </p:cNvGraphicFramePr>
          <p:nvPr>
            <p:extLst>
              <p:ext uri="{D42A27DB-BD31-4B8C-83A1-F6EECF244321}">
                <p14:modId xmlns:p14="http://schemas.microsoft.com/office/powerpoint/2010/main" val="2737611814"/>
              </p:ext>
            </p:extLst>
          </p:nvPr>
        </p:nvGraphicFramePr>
        <p:xfrm>
          <a:off x="5158308" y="2357068"/>
          <a:ext cx="2743303" cy="1071932"/>
        </p:xfrm>
        <a:graphic>
          <a:graphicData uri="http://schemas.openxmlformats.org/drawingml/2006/table">
            <a:tbl>
              <a:tblPr firstRow="1" bandRow="1">
                <a:tableStyleId>{8EC20E35-A176-4012-BC5E-935CFFF8708E}</a:tableStyleId>
              </a:tblPr>
              <a:tblGrid>
                <a:gridCol w="2743303">
                  <a:extLst>
                    <a:ext uri="{9D8B030D-6E8A-4147-A177-3AD203B41FA5}">
                      <a16:colId xmlns:a16="http://schemas.microsoft.com/office/drawing/2014/main" val="19454160"/>
                    </a:ext>
                  </a:extLst>
                </a:gridCol>
              </a:tblGrid>
              <a:tr h="396044">
                <a:tc>
                  <a:txBody>
                    <a:bodyPr/>
                    <a:lstStyle/>
                    <a:p>
                      <a:r>
                        <a:rPr lang="es-MX" sz="1800" b="1" kern="1200" dirty="0">
                          <a:solidFill>
                            <a:srgbClr val="FFC000"/>
                          </a:solidFill>
                          <a:effectLst/>
                          <a:latin typeface="+mn-lt"/>
                          <a:ea typeface="+mn-ea"/>
                          <a:cs typeface="+mn-cs"/>
                        </a:rPr>
                        <a:t>Nodo: CFDI RELACIONADOS</a:t>
                      </a:r>
                      <a:endParaRPr lang="es-MX" dirty="0">
                        <a:solidFill>
                          <a:srgbClr val="FFC000"/>
                        </a:solidFill>
                      </a:endParaRPr>
                    </a:p>
                  </a:txBody>
                  <a:tcPr/>
                </a:tc>
                <a:extLst>
                  <a:ext uri="{0D108BD9-81ED-4DB2-BD59-A6C34878D82A}">
                    <a16:rowId xmlns:a16="http://schemas.microsoft.com/office/drawing/2014/main" val="1172790220"/>
                  </a:ext>
                </a:extLst>
              </a:tr>
              <a:tr h="431852">
                <a:tc>
                  <a:txBody>
                    <a:bodyPr/>
                    <a:lstStyle/>
                    <a:p>
                      <a:pPr lvl="0"/>
                      <a:r>
                        <a:rPr lang="es-MX" sz="1600" kern="1200" dirty="0">
                          <a:solidFill>
                            <a:schemeClr val="dk1"/>
                          </a:solidFill>
                          <a:effectLst/>
                          <a:latin typeface="+mn-lt"/>
                          <a:ea typeface="+mn-ea"/>
                          <a:cs typeface="+mn-cs"/>
                          <a:hlinkClick r:id="rId5" action="ppaction://hlinksldjump"/>
                        </a:rPr>
                        <a:t>Tipo de relación </a:t>
                      </a:r>
                      <a:endParaRPr lang="es-MX" sz="1600" kern="1200" dirty="0">
                        <a:solidFill>
                          <a:schemeClr val="dk1"/>
                        </a:solidFill>
                        <a:effectLst/>
                        <a:latin typeface="+mn-lt"/>
                        <a:ea typeface="+mn-ea"/>
                        <a:cs typeface="+mn-cs"/>
                      </a:endParaRPr>
                    </a:p>
                  </a:txBody>
                  <a:tcPr/>
                </a:tc>
                <a:extLst>
                  <a:ext uri="{0D108BD9-81ED-4DB2-BD59-A6C34878D82A}">
                    <a16:rowId xmlns:a16="http://schemas.microsoft.com/office/drawing/2014/main" val="2545611997"/>
                  </a:ext>
                </a:extLst>
              </a:tr>
            </a:tbl>
          </a:graphicData>
        </a:graphic>
      </p:graphicFrame>
      <p:graphicFrame>
        <p:nvGraphicFramePr>
          <p:cNvPr id="7" name="Tabla 6">
            <a:extLst>
              <a:ext uri="{FF2B5EF4-FFF2-40B4-BE49-F238E27FC236}">
                <a16:creationId xmlns:a16="http://schemas.microsoft.com/office/drawing/2014/main" id="{C16BFBEE-A19C-4B70-8BC1-51F707E9EDC2}"/>
              </a:ext>
            </a:extLst>
          </p:cNvPr>
          <p:cNvGraphicFramePr>
            <a:graphicFrameLocks noGrp="1"/>
          </p:cNvGraphicFramePr>
          <p:nvPr>
            <p:extLst>
              <p:ext uri="{D42A27DB-BD31-4B8C-83A1-F6EECF244321}">
                <p14:modId xmlns:p14="http://schemas.microsoft.com/office/powerpoint/2010/main" val="3158727995"/>
              </p:ext>
            </p:extLst>
          </p:nvPr>
        </p:nvGraphicFramePr>
        <p:xfrm>
          <a:off x="5158308" y="3744705"/>
          <a:ext cx="2743303" cy="975360"/>
        </p:xfrm>
        <a:graphic>
          <a:graphicData uri="http://schemas.openxmlformats.org/drawingml/2006/table">
            <a:tbl>
              <a:tblPr firstRow="1" bandRow="1">
                <a:tableStyleId>{8EC20E35-A176-4012-BC5E-935CFFF8708E}</a:tableStyleId>
              </a:tblPr>
              <a:tblGrid>
                <a:gridCol w="2743303">
                  <a:extLst>
                    <a:ext uri="{9D8B030D-6E8A-4147-A177-3AD203B41FA5}">
                      <a16:colId xmlns:a16="http://schemas.microsoft.com/office/drawing/2014/main" val="19454160"/>
                    </a:ext>
                  </a:extLst>
                </a:gridCol>
              </a:tblGrid>
              <a:tr h="396044">
                <a:tc>
                  <a:txBody>
                    <a:bodyPr/>
                    <a:lstStyle/>
                    <a:p>
                      <a:r>
                        <a:rPr lang="es-MX" sz="1800" b="1" kern="1200" dirty="0">
                          <a:solidFill>
                            <a:srgbClr val="FFC000"/>
                          </a:solidFill>
                          <a:effectLst/>
                          <a:latin typeface="+mn-lt"/>
                          <a:ea typeface="+mn-ea"/>
                          <a:cs typeface="+mn-cs"/>
                        </a:rPr>
                        <a:t>Nodo: CFDI RELACIONADO</a:t>
                      </a:r>
                      <a:endParaRPr lang="es-MX" dirty="0">
                        <a:solidFill>
                          <a:srgbClr val="FFC000"/>
                        </a:solidFill>
                      </a:endParaRPr>
                    </a:p>
                  </a:txBody>
                  <a:tcPr/>
                </a:tc>
                <a:extLst>
                  <a:ext uri="{0D108BD9-81ED-4DB2-BD59-A6C34878D82A}">
                    <a16:rowId xmlns:a16="http://schemas.microsoft.com/office/drawing/2014/main" val="1172790220"/>
                  </a:ext>
                </a:extLst>
              </a:tr>
              <a:tr h="14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UUID</a:t>
                      </a:r>
                    </a:p>
                  </a:txBody>
                  <a:tcPr/>
                </a:tc>
                <a:extLst>
                  <a:ext uri="{0D108BD9-81ED-4DB2-BD59-A6C34878D82A}">
                    <a16:rowId xmlns:a16="http://schemas.microsoft.com/office/drawing/2014/main" val="539408117"/>
                  </a:ext>
                </a:extLst>
              </a:tr>
            </a:tbl>
          </a:graphicData>
        </a:graphic>
      </p:graphicFrame>
      <p:graphicFrame>
        <p:nvGraphicFramePr>
          <p:cNvPr id="9" name="Tabla 8">
            <a:extLst>
              <a:ext uri="{FF2B5EF4-FFF2-40B4-BE49-F238E27FC236}">
                <a16:creationId xmlns:a16="http://schemas.microsoft.com/office/drawing/2014/main" id="{491F3F3C-AD34-4A01-BCBD-8CB08C09731B}"/>
              </a:ext>
            </a:extLst>
          </p:cNvPr>
          <p:cNvGraphicFramePr>
            <a:graphicFrameLocks noGrp="1"/>
          </p:cNvGraphicFramePr>
          <p:nvPr>
            <p:extLst>
              <p:ext uri="{D42A27DB-BD31-4B8C-83A1-F6EECF244321}">
                <p14:modId xmlns:p14="http://schemas.microsoft.com/office/powerpoint/2010/main" val="1250445447"/>
              </p:ext>
            </p:extLst>
          </p:nvPr>
        </p:nvGraphicFramePr>
        <p:xfrm>
          <a:off x="5219455" y="5112510"/>
          <a:ext cx="2664296" cy="1401884"/>
        </p:xfrm>
        <a:graphic>
          <a:graphicData uri="http://schemas.openxmlformats.org/drawingml/2006/table">
            <a:tbl>
              <a:tblPr firstRow="1" bandRow="1">
                <a:tableStyleId>{8EC20E35-A176-4012-BC5E-935CFFF8708E}</a:tableStyleId>
              </a:tblPr>
              <a:tblGrid>
                <a:gridCol w="2664296">
                  <a:extLst>
                    <a:ext uri="{9D8B030D-6E8A-4147-A177-3AD203B41FA5}">
                      <a16:colId xmlns:a16="http://schemas.microsoft.com/office/drawing/2014/main" val="19454160"/>
                    </a:ext>
                  </a:extLst>
                </a:gridCol>
              </a:tblGrid>
              <a:tr h="396044">
                <a:tc>
                  <a:txBody>
                    <a:bodyPr/>
                    <a:lstStyle/>
                    <a:p>
                      <a:r>
                        <a:rPr lang="es-MX" sz="1800" b="1" kern="1200" dirty="0">
                          <a:solidFill>
                            <a:srgbClr val="FFC000"/>
                          </a:solidFill>
                          <a:effectLst/>
                          <a:latin typeface="+mn-lt"/>
                          <a:ea typeface="+mn-ea"/>
                          <a:cs typeface="+mn-cs"/>
                        </a:rPr>
                        <a:t>Nodo: EMISOR</a:t>
                      </a:r>
                      <a:endParaRPr lang="es-MX" dirty="0">
                        <a:solidFill>
                          <a:srgbClr val="FFC000"/>
                        </a:solidFill>
                      </a:endParaRPr>
                    </a:p>
                  </a:txBody>
                  <a:tcPr/>
                </a:tc>
                <a:extLst>
                  <a:ext uri="{0D108BD9-81ED-4DB2-BD59-A6C34878D82A}">
                    <a16:rowId xmlns:a16="http://schemas.microsoft.com/office/drawing/2014/main" val="1172790220"/>
                  </a:ext>
                </a:extLst>
              </a:tr>
              <a:tr h="210976">
                <a:tc>
                  <a:txBody>
                    <a:bodyPr/>
                    <a:lstStyle/>
                    <a:p>
                      <a:pPr lvl="0"/>
                      <a:r>
                        <a:rPr lang="es-MX" sz="1600" kern="1200" dirty="0">
                          <a:solidFill>
                            <a:schemeClr val="dk1"/>
                          </a:solidFill>
                          <a:effectLst/>
                          <a:latin typeface="+mn-lt"/>
                          <a:ea typeface="+mn-ea"/>
                          <a:cs typeface="+mn-cs"/>
                        </a:rPr>
                        <a:t>RFC</a:t>
                      </a:r>
                    </a:p>
                  </a:txBody>
                  <a:tcPr/>
                </a:tc>
                <a:extLst>
                  <a:ext uri="{0D108BD9-81ED-4DB2-BD59-A6C34878D82A}">
                    <a16:rowId xmlns:a16="http://schemas.microsoft.com/office/drawing/2014/main" val="2545611997"/>
                  </a:ext>
                </a:extLst>
              </a:tr>
              <a:tr h="144016">
                <a:tc>
                  <a:txBody>
                    <a:bodyPr/>
                    <a:lstStyle/>
                    <a:p>
                      <a:pPr lvl="0"/>
                      <a:r>
                        <a:rPr lang="es-MX" sz="1600" kern="1200" dirty="0">
                          <a:solidFill>
                            <a:schemeClr val="dk1"/>
                          </a:solidFill>
                          <a:effectLst/>
                          <a:latin typeface="+mn-lt"/>
                          <a:ea typeface="+mn-ea"/>
                          <a:cs typeface="+mn-cs"/>
                        </a:rPr>
                        <a:t>Nombre</a:t>
                      </a:r>
                    </a:p>
                  </a:txBody>
                  <a:tcPr/>
                </a:tc>
                <a:extLst>
                  <a:ext uri="{0D108BD9-81ED-4DB2-BD59-A6C34878D82A}">
                    <a16:rowId xmlns:a16="http://schemas.microsoft.com/office/drawing/2014/main" val="539408117"/>
                  </a:ext>
                </a:extLst>
              </a:tr>
              <a:tr h="138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Régimen fiscal</a:t>
                      </a:r>
                      <a:endParaRPr lang="es-MX" sz="1600" dirty="0">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6136545"/>
                  </a:ext>
                </a:extLst>
              </a:tr>
            </a:tbl>
          </a:graphicData>
        </a:graphic>
      </p:graphicFrame>
      <p:graphicFrame>
        <p:nvGraphicFramePr>
          <p:cNvPr id="10" name="Tabla 9">
            <a:extLst>
              <a:ext uri="{FF2B5EF4-FFF2-40B4-BE49-F238E27FC236}">
                <a16:creationId xmlns:a16="http://schemas.microsoft.com/office/drawing/2014/main" id="{2CA65236-5D5D-4F4B-AD1A-FD3DC38163F1}"/>
              </a:ext>
            </a:extLst>
          </p:cNvPr>
          <p:cNvGraphicFramePr>
            <a:graphicFrameLocks noGrp="1"/>
          </p:cNvGraphicFramePr>
          <p:nvPr>
            <p:extLst>
              <p:ext uri="{D42A27DB-BD31-4B8C-83A1-F6EECF244321}">
                <p14:modId xmlns:p14="http://schemas.microsoft.com/office/powerpoint/2010/main" val="3145433234"/>
              </p:ext>
            </p:extLst>
          </p:nvPr>
        </p:nvGraphicFramePr>
        <p:xfrm>
          <a:off x="8639790" y="2455814"/>
          <a:ext cx="2884297" cy="2656696"/>
        </p:xfrm>
        <a:graphic>
          <a:graphicData uri="http://schemas.openxmlformats.org/drawingml/2006/table">
            <a:tbl>
              <a:tblPr firstRow="1" bandRow="1">
                <a:tableStyleId>{8EC20E35-A176-4012-BC5E-935CFFF8708E}</a:tableStyleId>
              </a:tblPr>
              <a:tblGrid>
                <a:gridCol w="2884297">
                  <a:extLst>
                    <a:ext uri="{9D8B030D-6E8A-4147-A177-3AD203B41FA5}">
                      <a16:colId xmlns:a16="http://schemas.microsoft.com/office/drawing/2014/main" val="19454160"/>
                    </a:ext>
                  </a:extLst>
                </a:gridCol>
              </a:tblGrid>
              <a:tr h="396044">
                <a:tc>
                  <a:txBody>
                    <a:bodyPr/>
                    <a:lstStyle/>
                    <a:p>
                      <a:r>
                        <a:rPr lang="es-MX" sz="1800" b="1" kern="1200" dirty="0">
                          <a:solidFill>
                            <a:srgbClr val="FFC000"/>
                          </a:solidFill>
                          <a:effectLst/>
                          <a:latin typeface="+mn-lt"/>
                          <a:ea typeface="+mn-ea"/>
                          <a:cs typeface="+mn-cs"/>
                        </a:rPr>
                        <a:t>Nodo: RECEPTOR</a:t>
                      </a:r>
                      <a:endParaRPr lang="es-MX" dirty="0">
                        <a:solidFill>
                          <a:srgbClr val="FFC000"/>
                        </a:solidFill>
                      </a:endParaRPr>
                    </a:p>
                  </a:txBody>
                  <a:tcPr/>
                </a:tc>
                <a:extLst>
                  <a:ext uri="{0D108BD9-81ED-4DB2-BD59-A6C34878D82A}">
                    <a16:rowId xmlns:a16="http://schemas.microsoft.com/office/drawing/2014/main" val="1172790220"/>
                  </a:ext>
                </a:extLst>
              </a:tr>
              <a:tr h="431852">
                <a:tc>
                  <a:txBody>
                    <a:bodyPr/>
                    <a:lstStyle/>
                    <a:p>
                      <a:pPr lvl="0"/>
                      <a:r>
                        <a:rPr lang="es-MX" sz="1600" kern="1200" dirty="0">
                          <a:solidFill>
                            <a:schemeClr val="dk1"/>
                          </a:solidFill>
                          <a:effectLst/>
                          <a:latin typeface="+mn-lt"/>
                          <a:ea typeface="+mn-ea"/>
                          <a:cs typeface="+mn-cs"/>
                        </a:rPr>
                        <a:t>RFC</a:t>
                      </a:r>
                    </a:p>
                  </a:txBody>
                  <a:tcPr/>
                </a:tc>
                <a:extLst>
                  <a:ext uri="{0D108BD9-81ED-4DB2-BD59-A6C34878D82A}">
                    <a16:rowId xmlns:a16="http://schemas.microsoft.com/office/drawing/2014/main" val="2545611997"/>
                  </a:ext>
                </a:extLst>
              </a:tr>
              <a:tr h="212068">
                <a:tc>
                  <a:txBody>
                    <a:bodyPr/>
                    <a:lstStyle/>
                    <a:p>
                      <a:pPr lvl="0"/>
                      <a:r>
                        <a:rPr lang="es-MX" sz="1600" kern="1200" dirty="0">
                          <a:solidFill>
                            <a:schemeClr val="dk1"/>
                          </a:solidFill>
                          <a:effectLst/>
                          <a:latin typeface="+mn-lt"/>
                          <a:ea typeface="+mn-ea"/>
                          <a:cs typeface="+mn-cs"/>
                        </a:rPr>
                        <a:t>Nombre</a:t>
                      </a:r>
                    </a:p>
                  </a:txBody>
                  <a:tcPr/>
                </a:tc>
                <a:extLst>
                  <a:ext uri="{0D108BD9-81ED-4DB2-BD59-A6C34878D82A}">
                    <a16:rowId xmlns:a16="http://schemas.microsoft.com/office/drawing/2014/main" val="539408117"/>
                  </a:ext>
                </a:extLst>
              </a:tr>
              <a:tr h="138296">
                <a:tc>
                  <a:txBody>
                    <a:bodyPr/>
                    <a:lstStyle/>
                    <a:p>
                      <a:pPr lvl="0"/>
                      <a:r>
                        <a:rPr lang="es-MX" sz="1600" kern="1200" dirty="0">
                          <a:solidFill>
                            <a:schemeClr val="dk1"/>
                          </a:solidFill>
                          <a:effectLst/>
                          <a:latin typeface="+mn-lt"/>
                          <a:ea typeface="+mn-ea"/>
                          <a:cs typeface="+mn-cs"/>
                        </a:rPr>
                        <a:t>Residencia física</a:t>
                      </a:r>
                    </a:p>
                  </a:txBody>
                  <a:tcPr/>
                </a:tc>
                <a:extLst>
                  <a:ext uri="{0D108BD9-81ED-4DB2-BD59-A6C34878D82A}">
                    <a16:rowId xmlns:a16="http://schemas.microsoft.com/office/drawing/2014/main" val="216136545"/>
                  </a:ext>
                </a:extLst>
              </a:tr>
              <a:tr h="132576">
                <a:tc>
                  <a:txBody>
                    <a:bodyPr/>
                    <a:lstStyle/>
                    <a:p>
                      <a:pPr lvl="0"/>
                      <a:r>
                        <a:rPr lang="es-MX" sz="1600" kern="1200" dirty="0" err="1">
                          <a:solidFill>
                            <a:schemeClr val="dk1"/>
                          </a:solidFill>
                          <a:effectLst/>
                          <a:latin typeface="+mn-lt"/>
                          <a:ea typeface="+mn-ea"/>
                          <a:cs typeface="+mn-cs"/>
                        </a:rPr>
                        <a:t>Num</a:t>
                      </a:r>
                      <a:r>
                        <a:rPr lang="es-MX" sz="1600" kern="1200" dirty="0">
                          <a:solidFill>
                            <a:schemeClr val="dk1"/>
                          </a:solidFill>
                          <a:effectLst/>
                          <a:latin typeface="+mn-lt"/>
                          <a:ea typeface="+mn-ea"/>
                          <a:cs typeface="+mn-cs"/>
                        </a:rPr>
                        <a:t> </a:t>
                      </a:r>
                      <a:r>
                        <a:rPr lang="es-MX" sz="1600" kern="1200" dirty="0" err="1">
                          <a:solidFill>
                            <a:schemeClr val="dk1"/>
                          </a:solidFill>
                          <a:effectLst/>
                          <a:latin typeface="+mn-lt"/>
                          <a:ea typeface="+mn-ea"/>
                          <a:cs typeface="+mn-cs"/>
                        </a:rPr>
                        <a:t>reg</a:t>
                      </a:r>
                      <a:r>
                        <a:rPr lang="es-MX" sz="1600" kern="1200" dirty="0">
                          <a:solidFill>
                            <a:schemeClr val="dk1"/>
                          </a:solidFill>
                          <a:effectLst/>
                          <a:latin typeface="+mn-lt"/>
                          <a:ea typeface="+mn-ea"/>
                          <a:cs typeface="+mn-cs"/>
                        </a:rPr>
                        <a:t> Id Tributaria </a:t>
                      </a:r>
                      <a:r>
                        <a:rPr lang="es-MX" sz="1600" i="1" kern="1200" dirty="0">
                          <a:solidFill>
                            <a:schemeClr val="dk1"/>
                          </a:solidFill>
                          <a:effectLst/>
                          <a:latin typeface="+mn-lt"/>
                          <a:ea typeface="+mn-ea"/>
                          <a:cs typeface="+mn-cs"/>
                        </a:rPr>
                        <a:t>(numero de registro de identidad fiscal del receptor)</a:t>
                      </a:r>
                    </a:p>
                  </a:txBody>
                  <a:tcPr/>
                </a:tc>
                <a:extLst>
                  <a:ext uri="{0D108BD9-81ED-4DB2-BD59-A6C34878D82A}">
                    <a16:rowId xmlns:a16="http://schemas.microsoft.com/office/drawing/2014/main" val="15359359"/>
                  </a:ext>
                </a:extLst>
              </a:tr>
              <a:tr h="126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Uso CFDI</a:t>
                      </a:r>
                    </a:p>
                  </a:txBody>
                  <a:tcPr/>
                </a:tc>
                <a:extLst>
                  <a:ext uri="{0D108BD9-81ED-4DB2-BD59-A6C34878D82A}">
                    <a16:rowId xmlns:a16="http://schemas.microsoft.com/office/drawing/2014/main" val="348846291"/>
                  </a:ext>
                </a:extLst>
              </a:tr>
            </a:tbl>
          </a:graphicData>
        </a:graphic>
      </p:graphicFrame>
      <p:sp>
        <p:nvSpPr>
          <p:cNvPr id="3" name="Rectángulo 2">
            <a:extLst>
              <a:ext uri="{FF2B5EF4-FFF2-40B4-BE49-F238E27FC236}">
                <a16:creationId xmlns:a16="http://schemas.microsoft.com/office/drawing/2014/main" id="{9C74828A-3A07-45E6-B923-8171FEFF2ABD}"/>
              </a:ext>
            </a:extLst>
          </p:cNvPr>
          <p:cNvSpPr/>
          <p:nvPr/>
        </p:nvSpPr>
        <p:spPr>
          <a:xfrm>
            <a:off x="979583" y="1298643"/>
            <a:ext cx="6092825" cy="646331"/>
          </a:xfrm>
          <a:prstGeom prst="rect">
            <a:avLst/>
          </a:prstGeom>
        </p:spPr>
        <p:txBody>
          <a:bodyPr>
            <a:spAutoFit/>
          </a:bodyPr>
          <a:lstStyle/>
          <a:p>
            <a:r>
              <a:rPr lang="es-MX" dirty="0"/>
              <a:t>El Anexo 20 de la RMF es el estándar técnico que específica la estructura, forma y sintaxis que deben de contener los CFDI </a:t>
            </a:r>
          </a:p>
        </p:txBody>
      </p:sp>
    </p:spTree>
    <p:extLst>
      <p:ext uri="{BB962C8B-B14F-4D97-AF65-F5344CB8AC3E}">
        <p14:creationId xmlns:p14="http://schemas.microsoft.com/office/powerpoint/2010/main" val="64739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EF52264-01E8-42A5-8D22-536B32831311}"/>
              </a:ext>
            </a:extLst>
          </p:cNvPr>
          <p:cNvSpPr>
            <a:spLocks noGrp="1"/>
          </p:cNvSpPr>
          <p:nvPr>
            <p:ph type="title"/>
          </p:nvPr>
        </p:nvSpPr>
        <p:spPr>
          <a:xfrm>
            <a:off x="2782044" y="152636"/>
            <a:ext cx="9144001" cy="648072"/>
          </a:xfrm>
        </p:spPr>
        <p:txBody>
          <a:bodyPr/>
          <a:lstStyle/>
          <a:p>
            <a:r>
              <a:rPr lang="es-MX" b="1" dirty="0"/>
              <a:t>Nodos y atributos que conforman un CFDI</a:t>
            </a:r>
          </a:p>
        </p:txBody>
      </p:sp>
      <p:sp>
        <p:nvSpPr>
          <p:cNvPr id="10" name="CuadroTexto 9">
            <a:extLst>
              <a:ext uri="{FF2B5EF4-FFF2-40B4-BE49-F238E27FC236}">
                <a16:creationId xmlns:a16="http://schemas.microsoft.com/office/drawing/2014/main" id="{B9838AEB-C589-4ECC-A5C3-B29B8E01452A}"/>
              </a:ext>
            </a:extLst>
          </p:cNvPr>
          <p:cNvSpPr txBox="1"/>
          <p:nvPr/>
        </p:nvSpPr>
        <p:spPr>
          <a:xfrm>
            <a:off x="4810472" y="1080920"/>
            <a:ext cx="2533831" cy="400110"/>
          </a:xfrm>
          <a:prstGeom prst="rect">
            <a:avLst/>
          </a:prstGeom>
          <a:noFill/>
        </p:spPr>
        <p:txBody>
          <a:bodyPr wrap="square" rtlCol="0">
            <a:spAutoFit/>
          </a:bodyPr>
          <a:lstStyle/>
          <a:p>
            <a:pPr algn="just"/>
            <a:r>
              <a:rPr lang="es-MX" sz="2000" b="1" dirty="0"/>
              <a:t>El nodo impuestos</a:t>
            </a:r>
          </a:p>
        </p:txBody>
      </p:sp>
      <p:graphicFrame>
        <p:nvGraphicFramePr>
          <p:cNvPr id="11" name="Tabla 10">
            <a:extLst>
              <a:ext uri="{FF2B5EF4-FFF2-40B4-BE49-F238E27FC236}">
                <a16:creationId xmlns:a16="http://schemas.microsoft.com/office/drawing/2014/main" id="{B9F57931-D73F-4140-98A4-7DA46FFCB2A7}"/>
              </a:ext>
            </a:extLst>
          </p:cNvPr>
          <p:cNvGraphicFramePr>
            <a:graphicFrameLocks noGrp="1"/>
          </p:cNvGraphicFramePr>
          <p:nvPr>
            <p:extLst>
              <p:ext uri="{D42A27DB-BD31-4B8C-83A1-F6EECF244321}">
                <p14:modId xmlns:p14="http://schemas.microsoft.com/office/powerpoint/2010/main" val="3604600020"/>
              </p:ext>
            </p:extLst>
          </p:nvPr>
        </p:nvGraphicFramePr>
        <p:xfrm>
          <a:off x="4798268" y="1593660"/>
          <a:ext cx="2088232" cy="2042160"/>
        </p:xfrm>
        <a:graphic>
          <a:graphicData uri="http://schemas.openxmlformats.org/drawingml/2006/table">
            <a:tbl>
              <a:tblPr firstRow="1" bandRow="1">
                <a:tableStyleId>{8EC20E35-A176-4012-BC5E-935CFFF8708E}</a:tableStyleId>
              </a:tblPr>
              <a:tblGrid>
                <a:gridCol w="2088232">
                  <a:extLst>
                    <a:ext uri="{9D8B030D-6E8A-4147-A177-3AD203B41FA5}">
                      <a16:colId xmlns:a16="http://schemas.microsoft.com/office/drawing/2014/main" val="19454160"/>
                    </a:ext>
                  </a:extLst>
                </a:gridCol>
              </a:tblGrid>
              <a:tr h="233936">
                <a:tc>
                  <a:txBody>
                    <a:bodyPr/>
                    <a:lstStyle/>
                    <a:p>
                      <a:r>
                        <a:rPr lang="es-MX" sz="1800" b="1" kern="1200" dirty="0">
                          <a:solidFill>
                            <a:srgbClr val="FFC000"/>
                          </a:solidFill>
                          <a:effectLst/>
                          <a:latin typeface="+mn-lt"/>
                          <a:ea typeface="+mn-ea"/>
                          <a:cs typeface="+mn-cs"/>
                        </a:rPr>
                        <a:t>Nodo: TRASLADO</a:t>
                      </a:r>
                      <a:r>
                        <a:rPr lang="es-MX" dirty="0">
                          <a:solidFill>
                            <a:srgbClr val="FFC000"/>
                          </a:solidFill>
                        </a:rPr>
                        <a:t> </a:t>
                      </a:r>
                    </a:p>
                  </a:txBody>
                  <a:tcPr/>
                </a:tc>
                <a:extLst>
                  <a:ext uri="{0D108BD9-81ED-4DB2-BD59-A6C34878D82A}">
                    <a16:rowId xmlns:a16="http://schemas.microsoft.com/office/drawing/2014/main" val="1172790220"/>
                  </a:ext>
                </a:extLst>
              </a:tr>
              <a:tr h="0">
                <a:tc>
                  <a:txBody>
                    <a:bodyPr/>
                    <a:lstStyle/>
                    <a:p>
                      <a:pPr lvl="0"/>
                      <a:r>
                        <a:rPr lang="es-MX" sz="1600" kern="1200" dirty="0">
                          <a:solidFill>
                            <a:schemeClr val="dk1"/>
                          </a:solidFill>
                          <a:effectLst/>
                          <a:latin typeface="+mn-lt"/>
                          <a:ea typeface="+mn-ea"/>
                          <a:cs typeface="+mn-cs"/>
                        </a:rPr>
                        <a:t>Base </a:t>
                      </a:r>
                    </a:p>
                  </a:txBody>
                  <a:tcPr/>
                </a:tc>
                <a:extLst>
                  <a:ext uri="{0D108BD9-81ED-4DB2-BD59-A6C34878D82A}">
                    <a16:rowId xmlns:a16="http://schemas.microsoft.com/office/drawing/2014/main" val="2545611997"/>
                  </a:ext>
                </a:extLst>
              </a:tr>
              <a:tr h="144016">
                <a:tc>
                  <a:txBody>
                    <a:bodyPr/>
                    <a:lstStyle/>
                    <a:p>
                      <a:pPr lvl="0"/>
                      <a:r>
                        <a:rPr lang="es-MX" sz="1600" kern="1200" dirty="0">
                          <a:solidFill>
                            <a:schemeClr val="dk1"/>
                          </a:solidFill>
                          <a:effectLst/>
                          <a:latin typeface="+mn-lt"/>
                          <a:ea typeface="+mn-ea"/>
                          <a:cs typeface="+mn-cs"/>
                        </a:rPr>
                        <a:t>Impuesto</a:t>
                      </a:r>
                    </a:p>
                  </a:txBody>
                  <a:tcPr/>
                </a:tc>
                <a:extLst>
                  <a:ext uri="{0D108BD9-81ED-4DB2-BD59-A6C34878D82A}">
                    <a16:rowId xmlns:a16="http://schemas.microsoft.com/office/drawing/2014/main" val="539408117"/>
                  </a:ext>
                </a:extLst>
              </a:tr>
              <a:tr h="138296">
                <a:tc>
                  <a:txBody>
                    <a:bodyPr/>
                    <a:lstStyle/>
                    <a:p>
                      <a:pPr lvl="0"/>
                      <a:r>
                        <a:rPr lang="es-MX" sz="1600" kern="1200" dirty="0">
                          <a:solidFill>
                            <a:schemeClr val="dk1"/>
                          </a:solidFill>
                          <a:effectLst/>
                          <a:latin typeface="+mn-lt"/>
                          <a:ea typeface="+mn-ea"/>
                          <a:cs typeface="+mn-cs"/>
                        </a:rPr>
                        <a:t>Tipo factor</a:t>
                      </a:r>
                    </a:p>
                  </a:txBody>
                  <a:tcPr/>
                </a:tc>
                <a:extLst>
                  <a:ext uri="{0D108BD9-81ED-4DB2-BD59-A6C34878D82A}">
                    <a16:rowId xmlns:a16="http://schemas.microsoft.com/office/drawing/2014/main" val="216136545"/>
                  </a:ext>
                </a:extLst>
              </a:tr>
              <a:tr h="132576">
                <a:tc>
                  <a:txBody>
                    <a:bodyPr/>
                    <a:lstStyle/>
                    <a:p>
                      <a:pPr lvl="0"/>
                      <a:r>
                        <a:rPr lang="es-MX" sz="1600" kern="1200" dirty="0">
                          <a:solidFill>
                            <a:schemeClr val="dk1"/>
                          </a:solidFill>
                          <a:effectLst/>
                          <a:latin typeface="+mn-lt"/>
                          <a:ea typeface="+mn-ea"/>
                          <a:cs typeface="+mn-cs"/>
                        </a:rPr>
                        <a:t>Tasa o Cuota</a:t>
                      </a:r>
                    </a:p>
                  </a:txBody>
                  <a:tcPr/>
                </a:tc>
                <a:extLst>
                  <a:ext uri="{0D108BD9-81ED-4DB2-BD59-A6C34878D82A}">
                    <a16:rowId xmlns:a16="http://schemas.microsoft.com/office/drawing/2014/main" val="15359359"/>
                  </a:ext>
                </a:extLst>
              </a:tr>
              <a:tr h="126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Importe</a:t>
                      </a:r>
                    </a:p>
                  </a:txBody>
                  <a:tcPr/>
                </a:tc>
                <a:extLst>
                  <a:ext uri="{0D108BD9-81ED-4DB2-BD59-A6C34878D82A}">
                    <a16:rowId xmlns:a16="http://schemas.microsoft.com/office/drawing/2014/main" val="348846291"/>
                  </a:ext>
                </a:extLst>
              </a:tr>
            </a:tbl>
          </a:graphicData>
        </a:graphic>
      </p:graphicFrame>
      <p:graphicFrame>
        <p:nvGraphicFramePr>
          <p:cNvPr id="12" name="Tabla 11">
            <a:extLst>
              <a:ext uri="{FF2B5EF4-FFF2-40B4-BE49-F238E27FC236}">
                <a16:creationId xmlns:a16="http://schemas.microsoft.com/office/drawing/2014/main" id="{39E70E4D-4BD8-4242-BFB2-6AEC981D1519}"/>
              </a:ext>
            </a:extLst>
          </p:cNvPr>
          <p:cNvGraphicFramePr>
            <a:graphicFrameLocks noGrp="1"/>
          </p:cNvGraphicFramePr>
          <p:nvPr>
            <p:extLst>
              <p:ext uri="{D42A27DB-BD31-4B8C-83A1-F6EECF244321}">
                <p14:modId xmlns:p14="http://schemas.microsoft.com/office/powerpoint/2010/main" val="3075347069"/>
              </p:ext>
            </p:extLst>
          </p:nvPr>
        </p:nvGraphicFramePr>
        <p:xfrm>
          <a:off x="4798268" y="3794102"/>
          <a:ext cx="2087758" cy="2072444"/>
        </p:xfrm>
        <a:graphic>
          <a:graphicData uri="http://schemas.openxmlformats.org/drawingml/2006/table">
            <a:tbl>
              <a:tblPr firstRow="1" bandRow="1">
                <a:tableStyleId>{8EC20E35-A176-4012-BC5E-935CFFF8708E}</a:tableStyleId>
              </a:tblPr>
              <a:tblGrid>
                <a:gridCol w="2087758">
                  <a:extLst>
                    <a:ext uri="{9D8B030D-6E8A-4147-A177-3AD203B41FA5}">
                      <a16:colId xmlns:a16="http://schemas.microsoft.com/office/drawing/2014/main" val="19454160"/>
                    </a:ext>
                  </a:extLst>
                </a:gridCol>
              </a:tblGrid>
              <a:tr h="396044">
                <a:tc>
                  <a:txBody>
                    <a:bodyPr/>
                    <a:lstStyle/>
                    <a:p>
                      <a:r>
                        <a:rPr lang="es-MX" sz="1800" b="1" kern="1200" dirty="0">
                          <a:solidFill>
                            <a:srgbClr val="FFC000"/>
                          </a:solidFill>
                          <a:effectLst/>
                          <a:latin typeface="+mn-lt"/>
                          <a:ea typeface="+mn-ea"/>
                          <a:cs typeface="+mn-cs"/>
                        </a:rPr>
                        <a:t>Nodo: RETENCIÓN</a:t>
                      </a:r>
                      <a:r>
                        <a:rPr lang="es-MX" dirty="0">
                          <a:solidFill>
                            <a:srgbClr val="FFC000"/>
                          </a:solidFill>
                        </a:rPr>
                        <a:t> </a:t>
                      </a:r>
                    </a:p>
                  </a:txBody>
                  <a:tcPr/>
                </a:tc>
                <a:extLst>
                  <a:ext uri="{0D108BD9-81ED-4DB2-BD59-A6C34878D82A}">
                    <a16:rowId xmlns:a16="http://schemas.microsoft.com/office/drawing/2014/main" val="1172790220"/>
                  </a:ext>
                </a:extLst>
              </a:tr>
              <a:tr h="180020">
                <a:tc>
                  <a:txBody>
                    <a:bodyPr/>
                    <a:lstStyle/>
                    <a:p>
                      <a:pPr lvl="0"/>
                      <a:r>
                        <a:rPr lang="es-MX" sz="1600" kern="1200" dirty="0">
                          <a:solidFill>
                            <a:schemeClr val="dk1"/>
                          </a:solidFill>
                          <a:effectLst/>
                          <a:latin typeface="+mn-lt"/>
                          <a:ea typeface="+mn-ea"/>
                          <a:cs typeface="+mn-cs"/>
                        </a:rPr>
                        <a:t>Base </a:t>
                      </a:r>
                    </a:p>
                  </a:txBody>
                  <a:tcPr/>
                </a:tc>
                <a:extLst>
                  <a:ext uri="{0D108BD9-81ED-4DB2-BD59-A6C34878D82A}">
                    <a16:rowId xmlns:a16="http://schemas.microsoft.com/office/drawing/2014/main" val="2545611997"/>
                  </a:ext>
                </a:extLst>
              </a:tr>
              <a:tr h="144016">
                <a:tc>
                  <a:txBody>
                    <a:bodyPr/>
                    <a:lstStyle/>
                    <a:p>
                      <a:pPr lvl="0"/>
                      <a:r>
                        <a:rPr lang="es-MX" sz="1600" kern="1200" dirty="0">
                          <a:solidFill>
                            <a:schemeClr val="dk1"/>
                          </a:solidFill>
                          <a:effectLst/>
                          <a:latin typeface="+mn-lt"/>
                          <a:ea typeface="+mn-ea"/>
                          <a:cs typeface="+mn-cs"/>
                        </a:rPr>
                        <a:t>Impuesto</a:t>
                      </a:r>
                    </a:p>
                  </a:txBody>
                  <a:tcPr/>
                </a:tc>
                <a:extLst>
                  <a:ext uri="{0D108BD9-81ED-4DB2-BD59-A6C34878D82A}">
                    <a16:rowId xmlns:a16="http://schemas.microsoft.com/office/drawing/2014/main" val="539408117"/>
                  </a:ext>
                </a:extLst>
              </a:tr>
              <a:tr h="138296">
                <a:tc>
                  <a:txBody>
                    <a:bodyPr/>
                    <a:lstStyle/>
                    <a:p>
                      <a:pPr lvl="0"/>
                      <a:r>
                        <a:rPr lang="es-MX" sz="1600" kern="1200" dirty="0">
                          <a:solidFill>
                            <a:schemeClr val="dk1"/>
                          </a:solidFill>
                          <a:effectLst/>
                          <a:latin typeface="+mn-lt"/>
                          <a:ea typeface="+mn-ea"/>
                          <a:cs typeface="+mn-cs"/>
                        </a:rPr>
                        <a:t>Tipo factor</a:t>
                      </a:r>
                    </a:p>
                  </a:txBody>
                  <a:tcPr/>
                </a:tc>
                <a:extLst>
                  <a:ext uri="{0D108BD9-81ED-4DB2-BD59-A6C34878D82A}">
                    <a16:rowId xmlns:a16="http://schemas.microsoft.com/office/drawing/2014/main" val="216136545"/>
                  </a:ext>
                </a:extLst>
              </a:tr>
              <a:tr h="132576">
                <a:tc>
                  <a:txBody>
                    <a:bodyPr/>
                    <a:lstStyle/>
                    <a:p>
                      <a:pPr lvl="0"/>
                      <a:r>
                        <a:rPr lang="es-MX" sz="1600" kern="1200" dirty="0">
                          <a:solidFill>
                            <a:schemeClr val="dk1"/>
                          </a:solidFill>
                          <a:effectLst/>
                          <a:latin typeface="+mn-lt"/>
                          <a:ea typeface="+mn-ea"/>
                          <a:cs typeface="+mn-cs"/>
                        </a:rPr>
                        <a:t>Tasa o Cuota</a:t>
                      </a:r>
                    </a:p>
                  </a:txBody>
                  <a:tcPr/>
                </a:tc>
                <a:extLst>
                  <a:ext uri="{0D108BD9-81ED-4DB2-BD59-A6C34878D82A}">
                    <a16:rowId xmlns:a16="http://schemas.microsoft.com/office/drawing/2014/main" val="15359359"/>
                  </a:ext>
                </a:extLst>
              </a:tr>
              <a:tr h="126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Importe</a:t>
                      </a:r>
                    </a:p>
                  </a:txBody>
                  <a:tcPr/>
                </a:tc>
                <a:extLst>
                  <a:ext uri="{0D108BD9-81ED-4DB2-BD59-A6C34878D82A}">
                    <a16:rowId xmlns:a16="http://schemas.microsoft.com/office/drawing/2014/main" val="348846291"/>
                  </a:ext>
                </a:extLst>
              </a:tr>
            </a:tbl>
          </a:graphicData>
        </a:graphic>
      </p:graphicFrame>
      <p:graphicFrame>
        <p:nvGraphicFramePr>
          <p:cNvPr id="13" name="Tabla 12">
            <a:extLst>
              <a:ext uri="{FF2B5EF4-FFF2-40B4-BE49-F238E27FC236}">
                <a16:creationId xmlns:a16="http://schemas.microsoft.com/office/drawing/2014/main" id="{FFF04891-3779-4566-BAC2-CB4ABC77DE09}"/>
              </a:ext>
            </a:extLst>
          </p:cNvPr>
          <p:cNvGraphicFramePr>
            <a:graphicFrameLocks noGrp="1"/>
          </p:cNvGraphicFramePr>
          <p:nvPr>
            <p:extLst>
              <p:ext uri="{D42A27DB-BD31-4B8C-83A1-F6EECF244321}">
                <p14:modId xmlns:p14="http://schemas.microsoft.com/office/powerpoint/2010/main" val="3770745088"/>
              </p:ext>
            </p:extLst>
          </p:nvPr>
        </p:nvGraphicFramePr>
        <p:xfrm>
          <a:off x="8084344" y="854913"/>
          <a:ext cx="2880320" cy="975360"/>
        </p:xfrm>
        <a:graphic>
          <a:graphicData uri="http://schemas.openxmlformats.org/drawingml/2006/table">
            <a:tbl>
              <a:tblPr firstRow="1" bandRow="1">
                <a:tableStyleId>{8EC20E35-A176-4012-BC5E-935CFFF8708E}</a:tableStyleId>
              </a:tblPr>
              <a:tblGrid>
                <a:gridCol w="2880320">
                  <a:extLst>
                    <a:ext uri="{9D8B030D-6E8A-4147-A177-3AD203B41FA5}">
                      <a16:colId xmlns:a16="http://schemas.microsoft.com/office/drawing/2014/main" val="19454160"/>
                    </a:ext>
                  </a:extLst>
                </a:gridCol>
              </a:tblGrid>
              <a:tr h="39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rgbClr val="FFC000"/>
                          </a:solidFill>
                          <a:effectLst/>
                          <a:latin typeface="+mn-lt"/>
                          <a:ea typeface="+mn-ea"/>
                          <a:cs typeface="+mn-cs"/>
                        </a:rPr>
                        <a:t>Nodo: INFORMACIÓN ADUANERA</a:t>
                      </a:r>
                    </a:p>
                  </a:txBody>
                  <a:tcPr/>
                </a:tc>
                <a:extLst>
                  <a:ext uri="{0D108BD9-81ED-4DB2-BD59-A6C34878D82A}">
                    <a16:rowId xmlns:a16="http://schemas.microsoft.com/office/drawing/2014/main" val="1172790220"/>
                  </a:ext>
                </a:extLst>
              </a:tr>
              <a:tr h="324036">
                <a:tc>
                  <a:txBody>
                    <a:bodyPr/>
                    <a:lstStyle/>
                    <a:p>
                      <a:pPr lvl="0"/>
                      <a:r>
                        <a:rPr lang="es-MX" sz="1600" kern="1200" dirty="0">
                          <a:solidFill>
                            <a:schemeClr val="dk1"/>
                          </a:solidFill>
                          <a:effectLst/>
                          <a:latin typeface="+mn-lt"/>
                          <a:ea typeface="+mn-ea"/>
                          <a:cs typeface="+mn-cs"/>
                        </a:rPr>
                        <a:t>Número de pedimento</a:t>
                      </a:r>
                    </a:p>
                  </a:txBody>
                  <a:tcPr/>
                </a:tc>
                <a:extLst>
                  <a:ext uri="{0D108BD9-81ED-4DB2-BD59-A6C34878D82A}">
                    <a16:rowId xmlns:a16="http://schemas.microsoft.com/office/drawing/2014/main" val="2545611997"/>
                  </a:ext>
                </a:extLst>
              </a:tr>
            </a:tbl>
          </a:graphicData>
        </a:graphic>
      </p:graphicFrame>
      <p:graphicFrame>
        <p:nvGraphicFramePr>
          <p:cNvPr id="14" name="Tabla 13">
            <a:extLst>
              <a:ext uri="{FF2B5EF4-FFF2-40B4-BE49-F238E27FC236}">
                <a16:creationId xmlns:a16="http://schemas.microsoft.com/office/drawing/2014/main" id="{518AD892-3C74-4355-9B40-87BE9D8C6F76}"/>
              </a:ext>
            </a:extLst>
          </p:cNvPr>
          <p:cNvGraphicFramePr>
            <a:graphicFrameLocks noGrp="1"/>
          </p:cNvGraphicFramePr>
          <p:nvPr>
            <p:extLst>
              <p:ext uri="{D42A27DB-BD31-4B8C-83A1-F6EECF244321}">
                <p14:modId xmlns:p14="http://schemas.microsoft.com/office/powerpoint/2010/main" val="3594280190"/>
              </p:ext>
            </p:extLst>
          </p:nvPr>
        </p:nvGraphicFramePr>
        <p:xfrm>
          <a:off x="8080920" y="2026828"/>
          <a:ext cx="2880320" cy="731324"/>
        </p:xfrm>
        <a:graphic>
          <a:graphicData uri="http://schemas.openxmlformats.org/drawingml/2006/table">
            <a:tbl>
              <a:tblPr firstRow="1" bandRow="1">
                <a:tableStyleId>{8EC20E35-A176-4012-BC5E-935CFFF8708E}</a:tableStyleId>
              </a:tblPr>
              <a:tblGrid>
                <a:gridCol w="2880320">
                  <a:extLst>
                    <a:ext uri="{9D8B030D-6E8A-4147-A177-3AD203B41FA5}">
                      <a16:colId xmlns:a16="http://schemas.microsoft.com/office/drawing/2014/main" val="19454160"/>
                    </a:ext>
                  </a:extLst>
                </a:gridCol>
              </a:tblGrid>
              <a:tr h="39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rgbClr val="FFC000"/>
                          </a:solidFill>
                          <a:effectLst/>
                          <a:latin typeface="+mn-lt"/>
                          <a:ea typeface="+mn-ea"/>
                          <a:cs typeface="+mn-cs"/>
                        </a:rPr>
                        <a:t>Nodo: CUENTA PREDIAL</a:t>
                      </a:r>
                    </a:p>
                  </a:txBody>
                  <a:tcPr/>
                </a:tc>
                <a:extLst>
                  <a:ext uri="{0D108BD9-81ED-4DB2-BD59-A6C34878D82A}">
                    <a16:rowId xmlns:a16="http://schemas.microsoft.com/office/drawing/2014/main" val="1172790220"/>
                  </a:ext>
                </a:extLst>
              </a:tr>
              <a:tr h="324036">
                <a:tc>
                  <a:txBody>
                    <a:bodyPr/>
                    <a:lstStyle/>
                    <a:p>
                      <a:pPr lvl="0"/>
                      <a:r>
                        <a:rPr lang="es-MX" sz="1600" kern="1200" dirty="0">
                          <a:solidFill>
                            <a:schemeClr val="dk1"/>
                          </a:solidFill>
                          <a:effectLst/>
                          <a:latin typeface="+mn-lt"/>
                          <a:ea typeface="+mn-ea"/>
                          <a:cs typeface="+mn-cs"/>
                        </a:rPr>
                        <a:t>Número</a:t>
                      </a:r>
                    </a:p>
                  </a:txBody>
                  <a:tcPr/>
                </a:tc>
                <a:extLst>
                  <a:ext uri="{0D108BD9-81ED-4DB2-BD59-A6C34878D82A}">
                    <a16:rowId xmlns:a16="http://schemas.microsoft.com/office/drawing/2014/main" val="2545611997"/>
                  </a:ext>
                </a:extLst>
              </a:tr>
            </a:tbl>
          </a:graphicData>
        </a:graphic>
      </p:graphicFrame>
      <p:graphicFrame>
        <p:nvGraphicFramePr>
          <p:cNvPr id="15" name="Tabla 14">
            <a:extLst>
              <a:ext uri="{FF2B5EF4-FFF2-40B4-BE49-F238E27FC236}">
                <a16:creationId xmlns:a16="http://schemas.microsoft.com/office/drawing/2014/main" id="{1B817FC6-3582-474A-8945-005A4638EE36}"/>
              </a:ext>
            </a:extLst>
          </p:cNvPr>
          <p:cNvGraphicFramePr>
            <a:graphicFrameLocks noGrp="1"/>
          </p:cNvGraphicFramePr>
          <p:nvPr>
            <p:extLst>
              <p:ext uri="{D42A27DB-BD31-4B8C-83A1-F6EECF244321}">
                <p14:modId xmlns:p14="http://schemas.microsoft.com/office/powerpoint/2010/main" val="1664688304"/>
              </p:ext>
            </p:extLst>
          </p:nvPr>
        </p:nvGraphicFramePr>
        <p:xfrm>
          <a:off x="8104732" y="2969963"/>
          <a:ext cx="2880320" cy="975360"/>
        </p:xfrm>
        <a:graphic>
          <a:graphicData uri="http://schemas.openxmlformats.org/drawingml/2006/table">
            <a:tbl>
              <a:tblPr firstRow="1" bandRow="1">
                <a:tableStyleId>{8EC20E35-A176-4012-BC5E-935CFFF8708E}</a:tableStyleId>
              </a:tblPr>
              <a:tblGrid>
                <a:gridCol w="2880320">
                  <a:extLst>
                    <a:ext uri="{9D8B030D-6E8A-4147-A177-3AD203B41FA5}">
                      <a16:colId xmlns:a16="http://schemas.microsoft.com/office/drawing/2014/main" val="19454160"/>
                    </a:ext>
                  </a:extLst>
                </a:gridCol>
              </a:tblGrid>
              <a:tr h="39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rgbClr val="FFC000"/>
                          </a:solidFill>
                          <a:effectLst/>
                          <a:latin typeface="+mn-lt"/>
                          <a:ea typeface="+mn-ea"/>
                          <a:cs typeface="+mn-cs"/>
                        </a:rPr>
                        <a:t>Nodo: COMPLEMENTO CONCEPTO</a:t>
                      </a:r>
                    </a:p>
                  </a:txBody>
                  <a:tcPr/>
                </a:tc>
                <a:extLst>
                  <a:ext uri="{0D108BD9-81ED-4DB2-BD59-A6C34878D82A}">
                    <a16:rowId xmlns:a16="http://schemas.microsoft.com/office/drawing/2014/main" val="1172790220"/>
                  </a:ext>
                </a:extLst>
              </a:tr>
              <a:tr h="324036">
                <a:tc>
                  <a:txBody>
                    <a:bodyPr/>
                    <a:lstStyle/>
                    <a:p>
                      <a:pPr lvl="0"/>
                      <a:r>
                        <a:rPr lang="es-MX" sz="1600" i="1" kern="1200" dirty="0">
                          <a:solidFill>
                            <a:schemeClr val="dk1"/>
                          </a:solidFill>
                          <a:effectLst/>
                          <a:latin typeface="+mn-lt"/>
                          <a:ea typeface="+mn-ea"/>
                          <a:cs typeface="+mn-cs"/>
                        </a:rPr>
                        <a:t>4 tipos de complementos</a:t>
                      </a:r>
                    </a:p>
                  </a:txBody>
                  <a:tcPr/>
                </a:tc>
                <a:extLst>
                  <a:ext uri="{0D108BD9-81ED-4DB2-BD59-A6C34878D82A}">
                    <a16:rowId xmlns:a16="http://schemas.microsoft.com/office/drawing/2014/main" val="2545611997"/>
                  </a:ext>
                </a:extLst>
              </a:tr>
            </a:tbl>
          </a:graphicData>
        </a:graphic>
      </p:graphicFrame>
      <p:graphicFrame>
        <p:nvGraphicFramePr>
          <p:cNvPr id="16" name="Tabla 15">
            <a:extLst>
              <a:ext uri="{FF2B5EF4-FFF2-40B4-BE49-F238E27FC236}">
                <a16:creationId xmlns:a16="http://schemas.microsoft.com/office/drawing/2014/main" id="{ED71A006-8B75-453B-8EB2-D1774E9C1B20}"/>
              </a:ext>
            </a:extLst>
          </p:cNvPr>
          <p:cNvGraphicFramePr>
            <a:graphicFrameLocks noGrp="1"/>
          </p:cNvGraphicFramePr>
          <p:nvPr>
            <p:extLst>
              <p:ext uri="{D42A27DB-BD31-4B8C-83A1-F6EECF244321}">
                <p14:modId xmlns:p14="http://schemas.microsoft.com/office/powerpoint/2010/main" val="2714017657"/>
              </p:ext>
            </p:extLst>
          </p:nvPr>
        </p:nvGraphicFramePr>
        <p:xfrm>
          <a:off x="8080920" y="4157134"/>
          <a:ext cx="2880320" cy="1462844"/>
        </p:xfrm>
        <a:graphic>
          <a:graphicData uri="http://schemas.openxmlformats.org/drawingml/2006/table">
            <a:tbl>
              <a:tblPr firstRow="1" bandRow="1">
                <a:tableStyleId>{8EC20E35-A176-4012-BC5E-935CFFF8708E}</a:tableStyleId>
              </a:tblPr>
              <a:tblGrid>
                <a:gridCol w="2880320">
                  <a:extLst>
                    <a:ext uri="{9D8B030D-6E8A-4147-A177-3AD203B41FA5}">
                      <a16:colId xmlns:a16="http://schemas.microsoft.com/office/drawing/2014/main" val="19454160"/>
                    </a:ext>
                  </a:extLst>
                </a:gridCol>
              </a:tblGrid>
              <a:tr h="39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rgbClr val="FFC000"/>
                          </a:solidFill>
                          <a:effectLst/>
                          <a:latin typeface="+mn-lt"/>
                          <a:ea typeface="+mn-ea"/>
                          <a:cs typeface="+mn-cs"/>
                        </a:rPr>
                        <a:t>Nodo: PARTE</a:t>
                      </a:r>
                    </a:p>
                  </a:txBody>
                  <a:tcPr/>
                </a:tc>
                <a:extLst>
                  <a:ext uri="{0D108BD9-81ED-4DB2-BD59-A6C34878D82A}">
                    <a16:rowId xmlns:a16="http://schemas.microsoft.com/office/drawing/2014/main" val="1172790220"/>
                  </a:ext>
                </a:extLst>
              </a:tr>
              <a:tr h="324036">
                <a:tc>
                  <a:txBody>
                    <a:bodyPr/>
                    <a:lstStyle/>
                    <a:p>
                      <a:pPr lvl="0"/>
                      <a:r>
                        <a:rPr lang="es-MX" sz="1600" i="1" kern="1200" dirty="0">
                          <a:solidFill>
                            <a:schemeClr val="dk1"/>
                          </a:solidFill>
                          <a:effectLst/>
                          <a:latin typeface="+mn-lt"/>
                          <a:ea typeface="+mn-ea"/>
                          <a:cs typeface="+mn-cs"/>
                        </a:rPr>
                        <a:t>Se integran las partes o componentes que integra la totalidad del concepto expresado en el CFDI</a:t>
                      </a:r>
                    </a:p>
                  </a:txBody>
                  <a:tcPr/>
                </a:tc>
                <a:extLst>
                  <a:ext uri="{0D108BD9-81ED-4DB2-BD59-A6C34878D82A}">
                    <a16:rowId xmlns:a16="http://schemas.microsoft.com/office/drawing/2014/main" val="2545611997"/>
                  </a:ext>
                </a:extLst>
              </a:tr>
            </a:tbl>
          </a:graphicData>
        </a:graphic>
      </p:graphicFrame>
      <p:graphicFrame>
        <p:nvGraphicFramePr>
          <p:cNvPr id="17" name="Tabla 16">
            <a:extLst>
              <a:ext uri="{FF2B5EF4-FFF2-40B4-BE49-F238E27FC236}">
                <a16:creationId xmlns:a16="http://schemas.microsoft.com/office/drawing/2014/main" id="{65CB4221-645E-4042-8269-31FC186D20EA}"/>
              </a:ext>
            </a:extLst>
          </p:cNvPr>
          <p:cNvGraphicFramePr>
            <a:graphicFrameLocks noGrp="1"/>
          </p:cNvGraphicFramePr>
          <p:nvPr>
            <p:extLst>
              <p:ext uri="{D42A27DB-BD31-4B8C-83A1-F6EECF244321}">
                <p14:modId xmlns:p14="http://schemas.microsoft.com/office/powerpoint/2010/main" val="1614616357"/>
              </p:ext>
            </p:extLst>
          </p:nvPr>
        </p:nvGraphicFramePr>
        <p:xfrm>
          <a:off x="1204665" y="1114894"/>
          <a:ext cx="2592288" cy="3413564"/>
        </p:xfrm>
        <a:graphic>
          <a:graphicData uri="http://schemas.openxmlformats.org/drawingml/2006/table">
            <a:tbl>
              <a:tblPr firstRow="1" bandRow="1">
                <a:tableStyleId>{8EC20E35-A176-4012-BC5E-935CFFF8708E}</a:tableStyleId>
              </a:tblPr>
              <a:tblGrid>
                <a:gridCol w="2592288">
                  <a:extLst>
                    <a:ext uri="{9D8B030D-6E8A-4147-A177-3AD203B41FA5}">
                      <a16:colId xmlns:a16="http://schemas.microsoft.com/office/drawing/2014/main" val="19454160"/>
                    </a:ext>
                  </a:extLst>
                </a:gridCol>
              </a:tblGrid>
              <a:tr h="396044">
                <a:tc>
                  <a:txBody>
                    <a:bodyPr/>
                    <a:lstStyle/>
                    <a:p>
                      <a:r>
                        <a:rPr lang="es-MX" sz="1800" b="1" kern="1200" dirty="0">
                          <a:solidFill>
                            <a:srgbClr val="FFC000"/>
                          </a:solidFill>
                          <a:effectLst/>
                          <a:latin typeface="+mn-lt"/>
                          <a:ea typeface="+mn-ea"/>
                          <a:cs typeface="+mn-cs"/>
                        </a:rPr>
                        <a:t>Nodo: CONCEPTO</a:t>
                      </a:r>
                      <a:r>
                        <a:rPr lang="es-MX" dirty="0">
                          <a:solidFill>
                            <a:srgbClr val="FFC000"/>
                          </a:solidFill>
                        </a:rPr>
                        <a:t> </a:t>
                      </a:r>
                    </a:p>
                  </a:txBody>
                  <a:tcPr/>
                </a:tc>
                <a:extLst>
                  <a:ext uri="{0D108BD9-81ED-4DB2-BD59-A6C34878D82A}">
                    <a16:rowId xmlns:a16="http://schemas.microsoft.com/office/drawing/2014/main" val="1172790220"/>
                  </a:ext>
                </a:extLst>
              </a:tr>
              <a:tr h="324036">
                <a:tc>
                  <a:txBody>
                    <a:bodyPr/>
                    <a:lstStyle/>
                    <a:p>
                      <a:pPr lvl="0"/>
                      <a:r>
                        <a:rPr lang="es-MX" sz="1600" kern="1200" dirty="0">
                          <a:solidFill>
                            <a:schemeClr val="dk1"/>
                          </a:solidFill>
                          <a:effectLst/>
                          <a:latin typeface="+mn-lt"/>
                          <a:ea typeface="+mn-ea"/>
                          <a:cs typeface="+mn-cs"/>
                        </a:rPr>
                        <a:t>Clave producto del servicio</a:t>
                      </a:r>
                    </a:p>
                  </a:txBody>
                  <a:tcPr/>
                </a:tc>
                <a:extLst>
                  <a:ext uri="{0D108BD9-81ED-4DB2-BD59-A6C34878D82A}">
                    <a16:rowId xmlns:a16="http://schemas.microsoft.com/office/drawing/2014/main" val="2545611997"/>
                  </a:ext>
                </a:extLst>
              </a:tr>
              <a:tr h="0">
                <a:tc>
                  <a:txBody>
                    <a:bodyPr/>
                    <a:lstStyle/>
                    <a:p>
                      <a:pPr lvl="0"/>
                      <a:r>
                        <a:rPr lang="es-MX" sz="1600" kern="1200" dirty="0">
                          <a:solidFill>
                            <a:schemeClr val="dk1"/>
                          </a:solidFill>
                          <a:effectLst/>
                          <a:latin typeface="+mn-lt"/>
                          <a:ea typeface="+mn-ea"/>
                          <a:cs typeface="+mn-cs"/>
                        </a:rPr>
                        <a:t>No de identificación </a:t>
                      </a:r>
                    </a:p>
                  </a:txBody>
                  <a:tcPr/>
                </a:tc>
                <a:extLst>
                  <a:ext uri="{0D108BD9-81ED-4DB2-BD59-A6C34878D82A}">
                    <a16:rowId xmlns:a16="http://schemas.microsoft.com/office/drawing/2014/main" val="539408117"/>
                  </a:ext>
                </a:extLst>
              </a:tr>
              <a:tr h="138296">
                <a:tc>
                  <a:txBody>
                    <a:bodyPr/>
                    <a:lstStyle/>
                    <a:p>
                      <a:pPr lvl="0"/>
                      <a:r>
                        <a:rPr lang="es-MX" sz="1600" kern="1200" dirty="0">
                          <a:solidFill>
                            <a:schemeClr val="dk1"/>
                          </a:solidFill>
                          <a:effectLst/>
                          <a:latin typeface="+mn-lt"/>
                          <a:ea typeface="+mn-ea"/>
                          <a:cs typeface="+mn-cs"/>
                        </a:rPr>
                        <a:t>Cantidad</a:t>
                      </a:r>
                    </a:p>
                  </a:txBody>
                  <a:tcPr/>
                </a:tc>
                <a:extLst>
                  <a:ext uri="{0D108BD9-81ED-4DB2-BD59-A6C34878D82A}">
                    <a16:rowId xmlns:a16="http://schemas.microsoft.com/office/drawing/2014/main" val="216136545"/>
                  </a:ext>
                </a:extLst>
              </a:tr>
              <a:tr h="132576">
                <a:tc>
                  <a:txBody>
                    <a:bodyPr/>
                    <a:lstStyle/>
                    <a:p>
                      <a:pPr lvl="0"/>
                      <a:r>
                        <a:rPr lang="es-MX" sz="1600" kern="1200" dirty="0">
                          <a:solidFill>
                            <a:schemeClr val="dk1"/>
                          </a:solidFill>
                          <a:effectLst/>
                          <a:latin typeface="+mn-lt"/>
                          <a:ea typeface="+mn-ea"/>
                          <a:cs typeface="+mn-cs"/>
                        </a:rPr>
                        <a:t>Clave unidad</a:t>
                      </a:r>
                    </a:p>
                  </a:txBody>
                  <a:tcPr/>
                </a:tc>
                <a:extLst>
                  <a:ext uri="{0D108BD9-81ED-4DB2-BD59-A6C34878D82A}">
                    <a16:rowId xmlns:a16="http://schemas.microsoft.com/office/drawing/2014/main" val="15359359"/>
                  </a:ext>
                </a:extLst>
              </a:tr>
              <a:tr h="126856">
                <a:tc>
                  <a:txBody>
                    <a:bodyPr/>
                    <a:lstStyle/>
                    <a:p>
                      <a:pPr lvl="0"/>
                      <a:r>
                        <a:rPr lang="es-MX" sz="1600" kern="1200" dirty="0">
                          <a:solidFill>
                            <a:schemeClr val="dk1"/>
                          </a:solidFill>
                          <a:effectLst/>
                          <a:latin typeface="+mn-lt"/>
                          <a:ea typeface="+mn-ea"/>
                          <a:cs typeface="+mn-cs"/>
                        </a:rPr>
                        <a:t>Unidad</a:t>
                      </a:r>
                    </a:p>
                  </a:txBody>
                  <a:tcPr/>
                </a:tc>
                <a:extLst>
                  <a:ext uri="{0D108BD9-81ED-4DB2-BD59-A6C34878D82A}">
                    <a16:rowId xmlns:a16="http://schemas.microsoft.com/office/drawing/2014/main" val="348846291"/>
                  </a:ext>
                </a:extLst>
              </a:tr>
              <a:tr h="121136">
                <a:tc>
                  <a:txBody>
                    <a:bodyPr/>
                    <a:lstStyle/>
                    <a:p>
                      <a:pPr lvl="0"/>
                      <a:r>
                        <a:rPr lang="es-MX" sz="1600" kern="1200" dirty="0">
                          <a:solidFill>
                            <a:schemeClr val="dk1"/>
                          </a:solidFill>
                          <a:effectLst/>
                          <a:latin typeface="+mn-lt"/>
                          <a:ea typeface="+mn-ea"/>
                          <a:cs typeface="+mn-cs"/>
                        </a:rPr>
                        <a:t>Descripción</a:t>
                      </a:r>
                      <a:endParaRPr lang="es-MX" sz="1600" dirty="0">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10338429"/>
                  </a:ext>
                </a:extLst>
              </a:tr>
              <a:tr h="259432">
                <a:tc>
                  <a:txBody>
                    <a:bodyPr/>
                    <a:lstStyle/>
                    <a:p>
                      <a:pPr lvl="0"/>
                      <a:r>
                        <a:rPr lang="es-MX" sz="1600" kern="1200" dirty="0">
                          <a:solidFill>
                            <a:schemeClr val="dk1"/>
                          </a:solidFill>
                          <a:effectLst/>
                          <a:latin typeface="+mn-lt"/>
                          <a:ea typeface="+mn-ea"/>
                          <a:cs typeface="+mn-cs"/>
                        </a:rPr>
                        <a:t>Valor unitario</a:t>
                      </a:r>
                      <a:endParaRPr lang="es-MX" sz="1600" dirty="0">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44927957"/>
                  </a:ext>
                </a:extLst>
              </a:tr>
              <a:tr h="259432">
                <a:tc>
                  <a:txBody>
                    <a:bodyPr/>
                    <a:lstStyle/>
                    <a:p>
                      <a:pPr lvl="0"/>
                      <a:r>
                        <a:rPr lang="es-MX" sz="1600" kern="1200" dirty="0">
                          <a:solidFill>
                            <a:schemeClr val="dk1"/>
                          </a:solidFill>
                          <a:effectLst/>
                          <a:latin typeface="+mn-lt"/>
                          <a:ea typeface="+mn-ea"/>
                          <a:cs typeface="+mn-cs"/>
                        </a:rPr>
                        <a:t>Importe</a:t>
                      </a:r>
                    </a:p>
                  </a:txBody>
                  <a:tcPr/>
                </a:tc>
                <a:extLst>
                  <a:ext uri="{0D108BD9-81ED-4DB2-BD59-A6C34878D82A}">
                    <a16:rowId xmlns:a16="http://schemas.microsoft.com/office/drawing/2014/main" val="2784774090"/>
                  </a:ext>
                </a:extLst>
              </a:tr>
              <a:tr h="2594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kern="1200" dirty="0">
                          <a:solidFill>
                            <a:schemeClr val="dk1"/>
                          </a:solidFill>
                          <a:effectLst/>
                          <a:latin typeface="+mn-lt"/>
                          <a:ea typeface="+mn-ea"/>
                          <a:cs typeface="+mn-cs"/>
                        </a:rPr>
                        <a:t>Descuento</a:t>
                      </a:r>
                    </a:p>
                  </a:txBody>
                  <a:tcPr/>
                </a:tc>
                <a:extLst>
                  <a:ext uri="{0D108BD9-81ED-4DB2-BD59-A6C34878D82A}">
                    <a16:rowId xmlns:a16="http://schemas.microsoft.com/office/drawing/2014/main" val="840204728"/>
                  </a:ext>
                </a:extLst>
              </a:tr>
            </a:tbl>
          </a:graphicData>
        </a:graphic>
      </p:graphicFrame>
      <p:graphicFrame>
        <p:nvGraphicFramePr>
          <p:cNvPr id="18" name="Tabla 17">
            <a:extLst>
              <a:ext uri="{FF2B5EF4-FFF2-40B4-BE49-F238E27FC236}">
                <a16:creationId xmlns:a16="http://schemas.microsoft.com/office/drawing/2014/main" id="{DEF5E1E6-7909-4E64-9864-E9BEE793C7E1}"/>
              </a:ext>
            </a:extLst>
          </p:cNvPr>
          <p:cNvGraphicFramePr>
            <a:graphicFrameLocks noGrp="1"/>
          </p:cNvGraphicFramePr>
          <p:nvPr>
            <p:extLst>
              <p:ext uri="{D42A27DB-BD31-4B8C-83A1-F6EECF244321}">
                <p14:modId xmlns:p14="http://schemas.microsoft.com/office/powerpoint/2010/main" val="2193266346"/>
              </p:ext>
            </p:extLst>
          </p:nvPr>
        </p:nvGraphicFramePr>
        <p:xfrm>
          <a:off x="8104732" y="5804715"/>
          <a:ext cx="2880320" cy="731324"/>
        </p:xfrm>
        <a:graphic>
          <a:graphicData uri="http://schemas.openxmlformats.org/drawingml/2006/table">
            <a:tbl>
              <a:tblPr firstRow="1" bandRow="1">
                <a:tableStyleId>{8EC20E35-A176-4012-BC5E-935CFFF8708E}</a:tableStyleId>
              </a:tblPr>
              <a:tblGrid>
                <a:gridCol w="2880320">
                  <a:extLst>
                    <a:ext uri="{9D8B030D-6E8A-4147-A177-3AD203B41FA5}">
                      <a16:colId xmlns:a16="http://schemas.microsoft.com/office/drawing/2014/main" val="19454160"/>
                    </a:ext>
                  </a:extLst>
                </a:gridCol>
              </a:tblGrid>
              <a:tr h="39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kern="1200" dirty="0">
                          <a:solidFill>
                            <a:srgbClr val="FFC000"/>
                          </a:solidFill>
                          <a:effectLst/>
                          <a:latin typeface="+mn-lt"/>
                          <a:ea typeface="+mn-ea"/>
                          <a:cs typeface="+mn-cs"/>
                        </a:rPr>
                        <a:t>Nodo: COMPLEMENTO</a:t>
                      </a:r>
                    </a:p>
                  </a:txBody>
                  <a:tcPr/>
                </a:tc>
                <a:extLst>
                  <a:ext uri="{0D108BD9-81ED-4DB2-BD59-A6C34878D82A}">
                    <a16:rowId xmlns:a16="http://schemas.microsoft.com/office/drawing/2014/main" val="1172790220"/>
                  </a:ext>
                </a:extLst>
              </a:tr>
              <a:tr h="324036">
                <a:tc>
                  <a:txBody>
                    <a:bodyPr/>
                    <a:lstStyle/>
                    <a:p>
                      <a:pPr lvl="0"/>
                      <a:r>
                        <a:rPr lang="es-MX" sz="1600" i="1" kern="1200" dirty="0">
                          <a:solidFill>
                            <a:schemeClr val="dk1"/>
                          </a:solidFill>
                          <a:effectLst/>
                          <a:latin typeface="+mn-lt"/>
                          <a:ea typeface="+mn-ea"/>
                          <a:cs typeface="+mn-cs"/>
                        </a:rPr>
                        <a:t>26 tipos de complementos</a:t>
                      </a:r>
                    </a:p>
                  </a:txBody>
                  <a:tcPr/>
                </a:tc>
                <a:extLst>
                  <a:ext uri="{0D108BD9-81ED-4DB2-BD59-A6C34878D82A}">
                    <a16:rowId xmlns:a16="http://schemas.microsoft.com/office/drawing/2014/main" val="2545611997"/>
                  </a:ext>
                </a:extLst>
              </a:tr>
            </a:tbl>
          </a:graphicData>
        </a:graphic>
      </p:graphicFrame>
    </p:spTree>
    <p:extLst>
      <p:ext uri="{BB962C8B-B14F-4D97-AF65-F5344CB8AC3E}">
        <p14:creationId xmlns:p14="http://schemas.microsoft.com/office/powerpoint/2010/main" val="139264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EF52264-01E8-42A5-8D22-536B32831311}"/>
              </a:ext>
            </a:extLst>
          </p:cNvPr>
          <p:cNvSpPr>
            <a:spLocks noGrp="1"/>
          </p:cNvSpPr>
          <p:nvPr>
            <p:ph type="title"/>
          </p:nvPr>
        </p:nvSpPr>
        <p:spPr>
          <a:xfrm>
            <a:off x="6742484" y="116632"/>
            <a:ext cx="4824536" cy="648072"/>
          </a:xfrm>
        </p:spPr>
        <p:txBody>
          <a:bodyPr/>
          <a:lstStyle/>
          <a:p>
            <a:r>
              <a:rPr lang="es-MX" b="1" dirty="0"/>
              <a:t>Nodo: Comprobante</a:t>
            </a:r>
          </a:p>
        </p:txBody>
      </p:sp>
      <p:sp>
        <p:nvSpPr>
          <p:cNvPr id="7" name="Marcador de contenido 2">
            <a:extLst>
              <a:ext uri="{FF2B5EF4-FFF2-40B4-BE49-F238E27FC236}">
                <a16:creationId xmlns:a16="http://schemas.microsoft.com/office/drawing/2014/main" id="{E11C9A5F-21B6-4BFB-99BF-7E350ADB81C3}"/>
              </a:ext>
            </a:extLst>
          </p:cNvPr>
          <p:cNvSpPr>
            <a:spLocks noGrp="1"/>
          </p:cNvSpPr>
          <p:nvPr>
            <p:ph idx="1"/>
          </p:nvPr>
        </p:nvSpPr>
        <p:spPr>
          <a:xfrm>
            <a:off x="477788" y="1199704"/>
            <a:ext cx="7200800" cy="5040560"/>
          </a:xfrm>
        </p:spPr>
        <p:txBody>
          <a:bodyPr>
            <a:normAutofit fontScale="92500" lnSpcReduction="20000"/>
          </a:bodyPr>
          <a:lstStyle/>
          <a:p>
            <a:pPr marL="0" indent="0" algn="just">
              <a:buNone/>
            </a:pPr>
            <a:r>
              <a:rPr lang="es-MX" sz="3200" b="1" dirty="0">
                <a:hlinkClick r:id="rId2" action="ppaction://hlinksldjump"/>
              </a:rPr>
              <a:t>FORMA DE PAGO</a:t>
            </a:r>
            <a:endParaRPr lang="es-MX" sz="3200" b="1" dirty="0"/>
          </a:p>
          <a:p>
            <a:pPr algn="just"/>
            <a:r>
              <a:rPr lang="es-MX" dirty="0"/>
              <a:t>Se debe registrar la clave de la forma de pago de la operación.</a:t>
            </a:r>
          </a:p>
          <a:p>
            <a:pPr algn="just"/>
            <a:r>
              <a:rPr lang="es-MX" dirty="0"/>
              <a:t>Cuando el pago de la contraprestación se efectúa al momento de la emisión del comprobante fiscal, los contribuyentes deberán consignar la clave correspondiente a la forma en que se recibió el pago de conformidad con el catálogo </a:t>
            </a:r>
            <a:r>
              <a:rPr lang="es-MX" dirty="0" err="1"/>
              <a:t>c_FormaPago</a:t>
            </a:r>
            <a:r>
              <a:rPr lang="es-MX" dirty="0"/>
              <a:t>, (22 formas de pago).</a:t>
            </a:r>
          </a:p>
          <a:p>
            <a:pPr algn="just"/>
            <a:r>
              <a:rPr lang="es-MX" dirty="0"/>
              <a:t>Cuando aplica más de una forma de pago en una transacción, se debe incluir en este campo, la clave de forma de pago con la que se liquida la mayor cantidad del pago. </a:t>
            </a:r>
          </a:p>
          <a:p>
            <a:pPr algn="just"/>
            <a:r>
              <a:rPr lang="es-MX" dirty="0"/>
              <a:t>Cuando no se reciba el pago de la contraprestación al momento de la emisión del CFDI (pago en parcialidades o diferido), se debe seleccionar la clave “99” (Por definir)</a:t>
            </a:r>
          </a:p>
        </p:txBody>
      </p:sp>
      <p:graphicFrame>
        <p:nvGraphicFramePr>
          <p:cNvPr id="2" name="Tabla 1">
            <a:extLst>
              <a:ext uri="{FF2B5EF4-FFF2-40B4-BE49-F238E27FC236}">
                <a16:creationId xmlns:a16="http://schemas.microsoft.com/office/drawing/2014/main" id="{55A14D02-DE46-4883-BB2A-032332BE6857}"/>
              </a:ext>
            </a:extLst>
          </p:cNvPr>
          <p:cNvGraphicFramePr>
            <a:graphicFrameLocks noGrp="1"/>
          </p:cNvGraphicFramePr>
          <p:nvPr>
            <p:extLst>
              <p:ext uri="{D42A27DB-BD31-4B8C-83A1-F6EECF244321}">
                <p14:modId xmlns:p14="http://schemas.microsoft.com/office/powerpoint/2010/main" val="3616822203"/>
              </p:ext>
            </p:extLst>
          </p:nvPr>
        </p:nvGraphicFramePr>
        <p:xfrm>
          <a:off x="8110636" y="1196752"/>
          <a:ext cx="3600401" cy="4790734"/>
        </p:xfrm>
        <a:graphic>
          <a:graphicData uri="http://schemas.openxmlformats.org/drawingml/2006/table">
            <a:tbl>
              <a:tblPr>
                <a:tableStyleId>{8EC20E35-A176-4012-BC5E-935CFFF8708E}</a:tableStyleId>
              </a:tblPr>
              <a:tblGrid>
                <a:gridCol w="1152129">
                  <a:extLst>
                    <a:ext uri="{9D8B030D-6E8A-4147-A177-3AD203B41FA5}">
                      <a16:colId xmlns:a16="http://schemas.microsoft.com/office/drawing/2014/main" val="2208582490"/>
                    </a:ext>
                  </a:extLst>
                </a:gridCol>
                <a:gridCol w="2448272">
                  <a:extLst>
                    <a:ext uri="{9D8B030D-6E8A-4147-A177-3AD203B41FA5}">
                      <a16:colId xmlns:a16="http://schemas.microsoft.com/office/drawing/2014/main" val="4121100986"/>
                    </a:ext>
                  </a:extLst>
                </a:gridCol>
              </a:tblGrid>
              <a:tr h="216024">
                <a:tc>
                  <a:txBody>
                    <a:bodyPr/>
                    <a:lstStyle/>
                    <a:p>
                      <a:pPr algn="ctr" fontAlgn="ctr"/>
                      <a:r>
                        <a:rPr lang="es-MX" sz="1200" b="1" u="none" strike="noStrike" dirty="0" err="1">
                          <a:effectLst/>
                        </a:rPr>
                        <a:t>c_FormaPago</a:t>
                      </a:r>
                      <a:endParaRPr lang="es-MX" sz="1200" b="1" i="0" u="none" strike="noStrike" dirty="0">
                        <a:solidFill>
                          <a:srgbClr val="000000"/>
                        </a:solidFill>
                        <a:effectLst/>
                        <a:latin typeface="Arial" panose="020B0604020202020204" pitchFamily="34" charset="0"/>
                      </a:endParaRPr>
                    </a:p>
                  </a:txBody>
                  <a:tcPr marL="6757" marR="6757" marT="6757" marB="0" anchor="ctr"/>
                </a:tc>
                <a:tc>
                  <a:txBody>
                    <a:bodyPr/>
                    <a:lstStyle/>
                    <a:p>
                      <a:pPr algn="ctr" fontAlgn="ctr"/>
                      <a:r>
                        <a:rPr lang="es-MX" sz="1200" b="1" u="none" strike="noStrike" dirty="0">
                          <a:effectLst/>
                        </a:rPr>
                        <a:t>Descripción</a:t>
                      </a:r>
                      <a:endParaRPr lang="es-MX" sz="1200" b="1"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406378008"/>
                  </a:ext>
                </a:extLst>
              </a:tr>
              <a:tr h="128376">
                <a:tc>
                  <a:txBody>
                    <a:bodyPr/>
                    <a:lstStyle/>
                    <a:p>
                      <a:pPr algn="ctr" fontAlgn="ctr"/>
                      <a:r>
                        <a:rPr lang="es-MX" sz="1200" u="none" strike="noStrike">
                          <a:effectLst/>
                        </a:rPr>
                        <a:t>01</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Efectivo</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296831679"/>
                  </a:ext>
                </a:extLst>
              </a:tr>
              <a:tr h="256753">
                <a:tc>
                  <a:txBody>
                    <a:bodyPr/>
                    <a:lstStyle/>
                    <a:p>
                      <a:pPr algn="ctr" fontAlgn="ctr"/>
                      <a:r>
                        <a:rPr lang="es-MX" sz="1200" u="none" strike="noStrike">
                          <a:effectLst/>
                        </a:rPr>
                        <a:t>02</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Cheque nominativo</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088916902"/>
                  </a:ext>
                </a:extLst>
              </a:tr>
              <a:tr h="256753">
                <a:tc>
                  <a:txBody>
                    <a:bodyPr/>
                    <a:lstStyle/>
                    <a:p>
                      <a:pPr algn="ctr" fontAlgn="ctr"/>
                      <a:r>
                        <a:rPr lang="es-MX" sz="1200" u="none" strike="noStrike">
                          <a:effectLst/>
                        </a:rPr>
                        <a:t>03</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Transferencia electrónica de fondos</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2167504256"/>
                  </a:ext>
                </a:extLst>
              </a:tr>
              <a:tr h="256753">
                <a:tc>
                  <a:txBody>
                    <a:bodyPr/>
                    <a:lstStyle/>
                    <a:p>
                      <a:pPr algn="ctr" fontAlgn="ctr"/>
                      <a:r>
                        <a:rPr lang="es-MX" sz="1200" u="none" strike="noStrike">
                          <a:effectLst/>
                        </a:rPr>
                        <a:t>04</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Tarjeta de crédito</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3255228192"/>
                  </a:ext>
                </a:extLst>
              </a:tr>
              <a:tr h="256753">
                <a:tc>
                  <a:txBody>
                    <a:bodyPr/>
                    <a:lstStyle/>
                    <a:p>
                      <a:pPr algn="ctr" fontAlgn="ctr"/>
                      <a:r>
                        <a:rPr lang="es-MX" sz="1200" u="none" strike="noStrike">
                          <a:effectLst/>
                        </a:rPr>
                        <a:t>05</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Monedero electrónico</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204603584"/>
                  </a:ext>
                </a:extLst>
              </a:tr>
              <a:tr h="128376">
                <a:tc>
                  <a:txBody>
                    <a:bodyPr/>
                    <a:lstStyle/>
                    <a:p>
                      <a:pPr algn="ctr" fontAlgn="ctr"/>
                      <a:r>
                        <a:rPr lang="es-MX" sz="1200" u="none" strike="noStrike">
                          <a:effectLst/>
                        </a:rPr>
                        <a:t>06</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Dinero electrónico</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2722663136"/>
                  </a:ext>
                </a:extLst>
              </a:tr>
              <a:tr h="128376">
                <a:tc>
                  <a:txBody>
                    <a:bodyPr/>
                    <a:lstStyle/>
                    <a:p>
                      <a:pPr algn="ctr" fontAlgn="ctr"/>
                      <a:r>
                        <a:rPr lang="es-MX" sz="1200" u="none" strike="noStrike">
                          <a:effectLst/>
                        </a:rPr>
                        <a:t>08</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Vales de despensa</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3984038021"/>
                  </a:ext>
                </a:extLst>
              </a:tr>
              <a:tr h="128376">
                <a:tc>
                  <a:txBody>
                    <a:bodyPr/>
                    <a:lstStyle/>
                    <a:p>
                      <a:pPr algn="ctr" fontAlgn="ctr"/>
                      <a:r>
                        <a:rPr lang="es-MX" sz="1200" u="none" strike="noStrike">
                          <a:effectLst/>
                        </a:rPr>
                        <a:t>12</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Dación en pago</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821803877"/>
                  </a:ext>
                </a:extLst>
              </a:tr>
              <a:tr h="128376">
                <a:tc>
                  <a:txBody>
                    <a:bodyPr/>
                    <a:lstStyle/>
                    <a:p>
                      <a:pPr algn="ctr" fontAlgn="ctr"/>
                      <a:r>
                        <a:rPr lang="es-MX" sz="1200" u="none" strike="noStrike">
                          <a:effectLst/>
                        </a:rPr>
                        <a:t>13</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Pago por subrogación</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286435786"/>
                  </a:ext>
                </a:extLst>
              </a:tr>
              <a:tr h="128376">
                <a:tc>
                  <a:txBody>
                    <a:bodyPr/>
                    <a:lstStyle/>
                    <a:p>
                      <a:pPr algn="ctr" fontAlgn="ctr"/>
                      <a:r>
                        <a:rPr lang="es-MX" sz="1200" u="none" strike="noStrike">
                          <a:effectLst/>
                        </a:rPr>
                        <a:t>14</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Pago por consignación</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755157344"/>
                  </a:ext>
                </a:extLst>
              </a:tr>
              <a:tr h="128376">
                <a:tc>
                  <a:txBody>
                    <a:bodyPr/>
                    <a:lstStyle/>
                    <a:p>
                      <a:pPr algn="ctr" fontAlgn="ctr"/>
                      <a:r>
                        <a:rPr lang="es-MX" sz="1200" u="none" strike="noStrike">
                          <a:effectLst/>
                        </a:rPr>
                        <a:t>15</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Condonación</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3690420916"/>
                  </a:ext>
                </a:extLst>
              </a:tr>
              <a:tr h="128376">
                <a:tc>
                  <a:txBody>
                    <a:bodyPr/>
                    <a:lstStyle/>
                    <a:p>
                      <a:pPr algn="ctr" fontAlgn="ctr"/>
                      <a:r>
                        <a:rPr lang="es-MX" sz="1200" u="none" strike="noStrike">
                          <a:effectLst/>
                        </a:rPr>
                        <a:t>17</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Compensación</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556795070"/>
                  </a:ext>
                </a:extLst>
              </a:tr>
              <a:tr h="128376">
                <a:tc>
                  <a:txBody>
                    <a:bodyPr/>
                    <a:lstStyle/>
                    <a:p>
                      <a:pPr algn="ctr" fontAlgn="ctr"/>
                      <a:r>
                        <a:rPr lang="es-MX" sz="1200" u="none" strike="noStrike">
                          <a:effectLst/>
                        </a:rPr>
                        <a:t>23</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Novación</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421891896"/>
                  </a:ext>
                </a:extLst>
              </a:tr>
              <a:tr h="128376">
                <a:tc>
                  <a:txBody>
                    <a:bodyPr/>
                    <a:lstStyle/>
                    <a:p>
                      <a:pPr algn="ctr" fontAlgn="ctr"/>
                      <a:r>
                        <a:rPr lang="es-MX" sz="1200" u="none" strike="noStrike">
                          <a:effectLst/>
                        </a:rPr>
                        <a:t>24</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Confusión</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2609845903"/>
                  </a:ext>
                </a:extLst>
              </a:tr>
              <a:tr h="128376">
                <a:tc>
                  <a:txBody>
                    <a:bodyPr/>
                    <a:lstStyle/>
                    <a:p>
                      <a:pPr algn="ctr" fontAlgn="ctr"/>
                      <a:r>
                        <a:rPr lang="es-MX" sz="1200" u="none" strike="noStrike">
                          <a:effectLst/>
                        </a:rPr>
                        <a:t>25</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Remisión de deuda</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3537904807"/>
                  </a:ext>
                </a:extLst>
              </a:tr>
              <a:tr h="128376">
                <a:tc>
                  <a:txBody>
                    <a:bodyPr/>
                    <a:lstStyle/>
                    <a:p>
                      <a:pPr algn="ctr" fontAlgn="ctr"/>
                      <a:r>
                        <a:rPr lang="es-MX" sz="1200" u="none" strike="noStrike">
                          <a:effectLst/>
                        </a:rPr>
                        <a:t>26</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Prescripción o caducidad</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4053946639"/>
                  </a:ext>
                </a:extLst>
              </a:tr>
              <a:tr h="128376">
                <a:tc>
                  <a:txBody>
                    <a:bodyPr/>
                    <a:lstStyle/>
                    <a:p>
                      <a:pPr algn="ctr" fontAlgn="ctr"/>
                      <a:r>
                        <a:rPr lang="es-MX" sz="1200" u="none" strike="noStrike">
                          <a:effectLst/>
                        </a:rPr>
                        <a:t>27</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A satisfacción del acreedor</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4115054543"/>
                  </a:ext>
                </a:extLst>
              </a:tr>
              <a:tr h="256753">
                <a:tc>
                  <a:txBody>
                    <a:bodyPr/>
                    <a:lstStyle/>
                    <a:p>
                      <a:pPr algn="ctr" fontAlgn="ctr"/>
                      <a:r>
                        <a:rPr lang="es-MX" sz="1200" u="none" strike="noStrike">
                          <a:effectLst/>
                        </a:rPr>
                        <a:t>28</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Tarjeta de débito</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494990367"/>
                  </a:ext>
                </a:extLst>
              </a:tr>
              <a:tr h="256753">
                <a:tc>
                  <a:txBody>
                    <a:bodyPr/>
                    <a:lstStyle/>
                    <a:p>
                      <a:pPr algn="ctr" fontAlgn="ctr"/>
                      <a:r>
                        <a:rPr lang="es-MX" sz="1200" u="none" strike="noStrike">
                          <a:effectLst/>
                        </a:rPr>
                        <a:t>29</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Tarjeta de servicios</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860399908"/>
                  </a:ext>
                </a:extLst>
              </a:tr>
              <a:tr h="128376">
                <a:tc>
                  <a:txBody>
                    <a:bodyPr/>
                    <a:lstStyle/>
                    <a:p>
                      <a:pPr algn="ctr" fontAlgn="ctr"/>
                      <a:r>
                        <a:rPr lang="es-MX" sz="1200" u="none" strike="noStrike">
                          <a:effectLst/>
                        </a:rPr>
                        <a:t>30</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Aplicación de anticipos</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1317004336"/>
                  </a:ext>
                </a:extLst>
              </a:tr>
              <a:tr h="128376">
                <a:tc>
                  <a:txBody>
                    <a:bodyPr/>
                    <a:lstStyle/>
                    <a:p>
                      <a:pPr algn="ctr" fontAlgn="ctr"/>
                      <a:r>
                        <a:rPr lang="es-MX" sz="1200" u="none" strike="noStrike">
                          <a:effectLst/>
                        </a:rPr>
                        <a:t>31</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a:effectLst/>
                        </a:rPr>
                        <a:t>Intermediario pagos</a:t>
                      </a:r>
                      <a:endParaRPr lang="es-MX" sz="1200" b="0" i="0" u="none" strike="noStrike">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2745800891"/>
                  </a:ext>
                </a:extLst>
              </a:tr>
              <a:tr h="128376">
                <a:tc>
                  <a:txBody>
                    <a:bodyPr/>
                    <a:lstStyle/>
                    <a:p>
                      <a:pPr algn="ctr" fontAlgn="ctr"/>
                      <a:r>
                        <a:rPr lang="es-MX" sz="1200" u="none" strike="noStrike">
                          <a:effectLst/>
                        </a:rPr>
                        <a:t>99</a:t>
                      </a:r>
                      <a:endParaRPr lang="es-MX" sz="1200" b="0" i="0" u="none" strike="noStrike">
                        <a:solidFill>
                          <a:srgbClr val="000000"/>
                        </a:solidFill>
                        <a:effectLst/>
                        <a:latin typeface="Arial" panose="020B0604020202020204" pitchFamily="34" charset="0"/>
                      </a:endParaRPr>
                    </a:p>
                  </a:txBody>
                  <a:tcPr marL="6757" marR="6757" marT="6757" marB="0" anchor="ctr"/>
                </a:tc>
                <a:tc>
                  <a:txBody>
                    <a:bodyPr/>
                    <a:lstStyle/>
                    <a:p>
                      <a:pPr algn="l" fontAlgn="ctr"/>
                      <a:r>
                        <a:rPr lang="es-MX" sz="1200" u="none" strike="noStrike" dirty="0">
                          <a:effectLst/>
                        </a:rPr>
                        <a:t>Por definir</a:t>
                      </a:r>
                      <a:endParaRPr lang="es-MX" sz="1200" b="0" i="0" u="none" strike="noStrike" dirty="0">
                        <a:solidFill>
                          <a:srgbClr val="000000"/>
                        </a:solidFill>
                        <a:effectLst/>
                        <a:latin typeface="Arial" panose="020B0604020202020204" pitchFamily="34" charset="0"/>
                      </a:endParaRPr>
                    </a:p>
                  </a:txBody>
                  <a:tcPr marL="6757" marR="6757" marT="6757" marB="0" anchor="ctr"/>
                </a:tc>
                <a:extLst>
                  <a:ext uri="{0D108BD9-81ED-4DB2-BD59-A6C34878D82A}">
                    <a16:rowId xmlns:a16="http://schemas.microsoft.com/office/drawing/2014/main" val="2789081845"/>
                  </a:ext>
                </a:extLst>
              </a:tr>
            </a:tbl>
          </a:graphicData>
        </a:graphic>
      </p:graphicFrame>
    </p:spTree>
    <p:extLst>
      <p:ext uri="{BB962C8B-B14F-4D97-AF65-F5344CB8AC3E}">
        <p14:creationId xmlns:p14="http://schemas.microsoft.com/office/powerpoint/2010/main" val="42089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26B2C89-3CC1-46C6-BB74-619C29BCD00C}"/>
              </a:ext>
            </a:extLst>
          </p:cNvPr>
          <p:cNvSpPr txBox="1">
            <a:spLocks/>
          </p:cNvSpPr>
          <p:nvPr/>
        </p:nvSpPr>
        <p:spPr>
          <a:xfrm>
            <a:off x="6742484" y="116632"/>
            <a:ext cx="4824536" cy="648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b="1"/>
              <a:t>Nodo: Comprobante</a:t>
            </a:r>
            <a:endParaRPr lang="es-MX" b="1" dirty="0"/>
          </a:p>
        </p:txBody>
      </p:sp>
      <p:sp>
        <p:nvSpPr>
          <p:cNvPr id="5" name="Marcador de contenido 2">
            <a:extLst>
              <a:ext uri="{FF2B5EF4-FFF2-40B4-BE49-F238E27FC236}">
                <a16:creationId xmlns:a16="http://schemas.microsoft.com/office/drawing/2014/main" id="{9C9DD1B4-3B30-4627-AD9E-6E57B63150C6}"/>
              </a:ext>
            </a:extLst>
          </p:cNvPr>
          <p:cNvSpPr txBox="1">
            <a:spLocks/>
          </p:cNvSpPr>
          <p:nvPr/>
        </p:nvSpPr>
        <p:spPr>
          <a:xfrm>
            <a:off x="477788" y="1199704"/>
            <a:ext cx="7272808" cy="5040560"/>
          </a:xfrm>
          <a:prstGeom prst="rect">
            <a:avLst/>
          </a:prstGeom>
        </p:spPr>
        <p:txBody>
          <a:bodyPr vert="horz" lIns="91440" tIns="45720" rIns="91440" bIns="45720" rtlCol="0">
            <a:normAutofit fontScale="925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just">
              <a:buFont typeface="Arial" pitchFamily="34" charset="0"/>
              <a:buNone/>
            </a:pPr>
            <a:r>
              <a:rPr lang="es-MX" sz="3200" b="1" dirty="0">
                <a:hlinkClick r:id="rId2" action="ppaction://hlinksldjump"/>
              </a:rPr>
              <a:t>TIPO DE COMPROBANTE</a:t>
            </a:r>
            <a:endParaRPr lang="es-MX" sz="3200" b="1" dirty="0"/>
          </a:p>
          <a:p>
            <a:pPr algn="just"/>
            <a:r>
              <a:rPr lang="es-MX" dirty="0"/>
              <a:t>Se debe registrar la clave con la que se identifica el tipo de comprobante fiscal para el contribuyente emisor, que se encuentran incluidos en el catálogo </a:t>
            </a:r>
            <a:r>
              <a:rPr lang="es-MX" dirty="0" err="1"/>
              <a:t>c_TipoDeComprobante</a:t>
            </a:r>
            <a:endParaRPr lang="es-MX" dirty="0"/>
          </a:p>
          <a:p>
            <a:pPr algn="just"/>
            <a:r>
              <a:rPr lang="es-MX" dirty="0"/>
              <a:t>No debe existir el campo </a:t>
            </a:r>
            <a:r>
              <a:rPr lang="es-MX" dirty="0" err="1"/>
              <a:t>CondicionesDePago</a:t>
            </a:r>
            <a:r>
              <a:rPr lang="es-MX" dirty="0"/>
              <a:t> cuando el campo </a:t>
            </a:r>
            <a:r>
              <a:rPr lang="es-MX" dirty="0" err="1"/>
              <a:t>TipoDeComprobante</a:t>
            </a:r>
            <a:r>
              <a:rPr lang="es-MX" dirty="0"/>
              <a:t> es “T” (Traslado), “P” (Pago) o “N” (Nómina).</a:t>
            </a:r>
          </a:p>
          <a:p>
            <a:pPr algn="just"/>
            <a:r>
              <a:rPr lang="es-MX" dirty="0"/>
              <a:t>No debe existir el campo Descuento de los conceptos cuando el campo </a:t>
            </a:r>
            <a:r>
              <a:rPr lang="es-MX" dirty="0" err="1"/>
              <a:t>TipoDeComprobante</a:t>
            </a:r>
            <a:r>
              <a:rPr lang="es-MX" dirty="0"/>
              <a:t> es “T” (Traslado) o “P” (Pago).</a:t>
            </a:r>
          </a:p>
          <a:p>
            <a:pPr algn="just"/>
            <a:r>
              <a:rPr lang="es-MX" dirty="0"/>
              <a:t>No debe existir el nodo Impuestos cuando el campo </a:t>
            </a:r>
            <a:r>
              <a:rPr lang="es-MX" dirty="0" err="1"/>
              <a:t>TipoDeComprobante</a:t>
            </a:r>
            <a:r>
              <a:rPr lang="es-MX" dirty="0"/>
              <a:t> es “T” (Traslado), “P” (Pago) o “N” (Nómina).</a:t>
            </a:r>
          </a:p>
        </p:txBody>
      </p:sp>
      <p:graphicFrame>
        <p:nvGraphicFramePr>
          <p:cNvPr id="6" name="Tabla 5">
            <a:extLst>
              <a:ext uri="{FF2B5EF4-FFF2-40B4-BE49-F238E27FC236}">
                <a16:creationId xmlns:a16="http://schemas.microsoft.com/office/drawing/2014/main" id="{EDED552A-507A-4C8C-A400-A811F541C15A}"/>
              </a:ext>
            </a:extLst>
          </p:cNvPr>
          <p:cNvGraphicFramePr>
            <a:graphicFrameLocks noGrp="1"/>
          </p:cNvGraphicFramePr>
          <p:nvPr>
            <p:extLst>
              <p:ext uri="{D42A27DB-BD31-4B8C-83A1-F6EECF244321}">
                <p14:modId xmlns:p14="http://schemas.microsoft.com/office/powerpoint/2010/main" val="2770626343"/>
              </p:ext>
            </p:extLst>
          </p:nvPr>
        </p:nvGraphicFramePr>
        <p:xfrm>
          <a:off x="8815335" y="2276872"/>
          <a:ext cx="2751685" cy="2505230"/>
        </p:xfrm>
        <a:graphic>
          <a:graphicData uri="http://schemas.openxmlformats.org/drawingml/2006/table">
            <a:tbl>
              <a:tblPr>
                <a:tableStyleId>{8EC20E35-A176-4012-BC5E-935CFFF8708E}</a:tableStyleId>
              </a:tblPr>
              <a:tblGrid>
                <a:gridCol w="1296145">
                  <a:extLst>
                    <a:ext uri="{9D8B030D-6E8A-4147-A177-3AD203B41FA5}">
                      <a16:colId xmlns:a16="http://schemas.microsoft.com/office/drawing/2014/main" val="3960097806"/>
                    </a:ext>
                  </a:extLst>
                </a:gridCol>
                <a:gridCol w="1455540">
                  <a:extLst>
                    <a:ext uri="{9D8B030D-6E8A-4147-A177-3AD203B41FA5}">
                      <a16:colId xmlns:a16="http://schemas.microsoft.com/office/drawing/2014/main" val="2269326979"/>
                    </a:ext>
                  </a:extLst>
                </a:gridCol>
              </a:tblGrid>
              <a:tr h="618745">
                <a:tc>
                  <a:txBody>
                    <a:bodyPr/>
                    <a:lstStyle/>
                    <a:p>
                      <a:pPr algn="ctr" fontAlgn="ctr"/>
                      <a:r>
                        <a:rPr lang="es-MX" sz="1400" b="1" u="none" strike="noStrike" dirty="0" err="1">
                          <a:effectLst/>
                        </a:rPr>
                        <a:t>c_TipoDeComprobante</a:t>
                      </a:r>
                      <a:endParaRPr lang="es-MX" sz="14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s-MX" sz="1400" b="1" u="none" strike="noStrike" dirty="0">
                          <a:effectLst/>
                        </a:rPr>
                        <a:t>Descripción</a:t>
                      </a:r>
                      <a:endParaRPr lang="es-MX" sz="14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2513436"/>
                  </a:ext>
                </a:extLst>
              </a:tr>
              <a:tr h="377297">
                <a:tc>
                  <a:txBody>
                    <a:bodyPr/>
                    <a:lstStyle/>
                    <a:p>
                      <a:pPr algn="ctr" fontAlgn="ctr"/>
                      <a:r>
                        <a:rPr lang="es-MX" sz="1400" u="none" strike="noStrike">
                          <a:effectLst/>
                        </a:rPr>
                        <a:t>I</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Ingreso</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59040656"/>
                  </a:ext>
                </a:extLst>
              </a:tr>
              <a:tr h="377297">
                <a:tc>
                  <a:txBody>
                    <a:bodyPr/>
                    <a:lstStyle/>
                    <a:p>
                      <a:pPr algn="ctr" fontAlgn="ctr"/>
                      <a:r>
                        <a:rPr lang="es-MX" sz="1400" u="none" strike="noStrike">
                          <a:effectLst/>
                        </a:rPr>
                        <a:t>E</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Egreso</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98933199"/>
                  </a:ext>
                </a:extLst>
              </a:tr>
              <a:tr h="377297">
                <a:tc>
                  <a:txBody>
                    <a:bodyPr/>
                    <a:lstStyle/>
                    <a:p>
                      <a:pPr algn="ctr" fontAlgn="ctr"/>
                      <a:r>
                        <a:rPr lang="es-MX" sz="1400" u="none" strike="noStrike">
                          <a:effectLst/>
                        </a:rPr>
                        <a:t>T</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Traslado</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199917210"/>
                  </a:ext>
                </a:extLst>
              </a:tr>
              <a:tr h="377297">
                <a:tc>
                  <a:txBody>
                    <a:bodyPr/>
                    <a:lstStyle/>
                    <a:p>
                      <a:pPr algn="ctr" fontAlgn="ctr"/>
                      <a:r>
                        <a:rPr lang="es-MX" sz="1400" u="none" strike="noStrike">
                          <a:effectLst/>
                        </a:rPr>
                        <a:t>N</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Nómina</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76177112"/>
                  </a:ext>
                </a:extLst>
              </a:tr>
              <a:tr h="377297">
                <a:tc>
                  <a:txBody>
                    <a:bodyPr/>
                    <a:lstStyle/>
                    <a:p>
                      <a:pPr algn="ctr" fontAlgn="ctr"/>
                      <a:r>
                        <a:rPr lang="es-MX" sz="1400" u="none" strike="noStrike">
                          <a:effectLst/>
                        </a:rPr>
                        <a:t>P</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dirty="0">
                          <a:effectLst/>
                        </a:rPr>
                        <a:t>Pago</a:t>
                      </a:r>
                      <a:endParaRPr lang="es-MX"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71437015"/>
                  </a:ext>
                </a:extLst>
              </a:tr>
            </a:tbl>
          </a:graphicData>
        </a:graphic>
      </p:graphicFrame>
    </p:spTree>
    <p:extLst>
      <p:ext uri="{BB962C8B-B14F-4D97-AF65-F5344CB8AC3E}">
        <p14:creationId xmlns:p14="http://schemas.microsoft.com/office/powerpoint/2010/main" val="91423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EF52264-01E8-42A5-8D22-536B32831311}"/>
              </a:ext>
            </a:extLst>
          </p:cNvPr>
          <p:cNvSpPr>
            <a:spLocks noGrp="1"/>
          </p:cNvSpPr>
          <p:nvPr>
            <p:ph type="title"/>
          </p:nvPr>
        </p:nvSpPr>
        <p:spPr>
          <a:xfrm>
            <a:off x="6958508" y="116632"/>
            <a:ext cx="4752527" cy="648072"/>
          </a:xfrm>
        </p:spPr>
        <p:txBody>
          <a:bodyPr/>
          <a:lstStyle/>
          <a:p>
            <a:r>
              <a:rPr lang="es-MX" b="1" dirty="0"/>
              <a:t>Nodo: Comprobante</a:t>
            </a:r>
          </a:p>
        </p:txBody>
      </p:sp>
      <p:sp>
        <p:nvSpPr>
          <p:cNvPr id="8" name="Marcador de contenido 2">
            <a:extLst>
              <a:ext uri="{FF2B5EF4-FFF2-40B4-BE49-F238E27FC236}">
                <a16:creationId xmlns:a16="http://schemas.microsoft.com/office/drawing/2014/main" id="{8A84DF0D-5A0F-490A-85CC-CDD566E5551E}"/>
              </a:ext>
            </a:extLst>
          </p:cNvPr>
          <p:cNvSpPr>
            <a:spLocks noGrp="1"/>
          </p:cNvSpPr>
          <p:nvPr>
            <p:ph idx="1"/>
          </p:nvPr>
        </p:nvSpPr>
        <p:spPr>
          <a:xfrm>
            <a:off x="477788" y="1199704"/>
            <a:ext cx="7056784" cy="5040560"/>
          </a:xfrm>
        </p:spPr>
        <p:txBody>
          <a:bodyPr>
            <a:normAutofit fontScale="70000" lnSpcReduction="20000"/>
          </a:bodyPr>
          <a:lstStyle/>
          <a:p>
            <a:pPr marL="0" indent="0" algn="just">
              <a:buNone/>
            </a:pPr>
            <a:r>
              <a:rPr lang="es-MX" sz="4300" b="1" dirty="0">
                <a:hlinkClick r:id="rId2" action="ppaction://hlinksldjump"/>
              </a:rPr>
              <a:t>METODO DE PAGO</a:t>
            </a:r>
            <a:endParaRPr lang="es-MX" sz="4300" b="1" dirty="0"/>
          </a:p>
          <a:p>
            <a:pPr marL="0" indent="0" algn="just">
              <a:buNone/>
            </a:pPr>
            <a:r>
              <a:rPr lang="es-MX" sz="3200" dirty="0"/>
              <a:t>Indica si la operación se paga en una sola exhibición o en parcialidades, las distintas claves de método de pago se encuentran incluidas en el catálogo </a:t>
            </a:r>
            <a:r>
              <a:rPr lang="es-MX" sz="3200" dirty="0" err="1"/>
              <a:t>c_MetodoPago</a:t>
            </a:r>
            <a:r>
              <a:rPr lang="es-MX" sz="3200" dirty="0"/>
              <a:t>.</a:t>
            </a:r>
          </a:p>
          <a:p>
            <a:pPr marL="0" indent="0" algn="just">
              <a:buNone/>
            </a:pPr>
            <a:r>
              <a:rPr lang="es-MX" sz="3200" dirty="0"/>
              <a:t>La clave “PUE” (Pago en una sola exhibición), se asigna cuando se realiza el pago al momento de emitir el comprobante.</a:t>
            </a:r>
          </a:p>
          <a:p>
            <a:pPr marL="0" indent="0" algn="just">
              <a:buNone/>
            </a:pPr>
            <a:r>
              <a:rPr lang="es-MX" sz="3200" dirty="0"/>
              <a:t>La clave “PPD” (Pago en parcialidades o diferido), cuando se emita el comprobante de la operación y con posterioridad se vaya a liquidar en un solo pago el saldo total o en varias parcialidades. </a:t>
            </a:r>
          </a:p>
          <a:p>
            <a:pPr marL="0" indent="0" algn="just">
              <a:buNone/>
            </a:pPr>
            <a:r>
              <a:rPr lang="es-MX" sz="3200" dirty="0"/>
              <a:t>En caso de que al momento de la operación se realice el pago de la primer parcialidad, se debe emitir el comprobante por el monto total de la operación y un segundo comprobante con el complemento para recepción de pago por la parcialidad.</a:t>
            </a:r>
          </a:p>
        </p:txBody>
      </p:sp>
      <p:graphicFrame>
        <p:nvGraphicFramePr>
          <p:cNvPr id="2" name="Tabla 1">
            <a:extLst>
              <a:ext uri="{FF2B5EF4-FFF2-40B4-BE49-F238E27FC236}">
                <a16:creationId xmlns:a16="http://schemas.microsoft.com/office/drawing/2014/main" id="{5F542C3E-5AEE-46C8-8B5A-3A1FCA067A1E}"/>
              </a:ext>
            </a:extLst>
          </p:cNvPr>
          <p:cNvGraphicFramePr>
            <a:graphicFrameLocks noGrp="1"/>
          </p:cNvGraphicFramePr>
          <p:nvPr>
            <p:extLst>
              <p:ext uri="{D42A27DB-BD31-4B8C-83A1-F6EECF244321}">
                <p14:modId xmlns:p14="http://schemas.microsoft.com/office/powerpoint/2010/main" val="1131763729"/>
              </p:ext>
            </p:extLst>
          </p:nvPr>
        </p:nvGraphicFramePr>
        <p:xfrm>
          <a:off x="8182644" y="2492896"/>
          <a:ext cx="3689150" cy="1365885"/>
        </p:xfrm>
        <a:graphic>
          <a:graphicData uri="http://schemas.openxmlformats.org/drawingml/2006/table">
            <a:tbl>
              <a:tblPr>
                <a:tableStyleId>{8EC20E35-A176-4012-BC5E-935CFFF8708E}</a:tableStyleId>
              </a:tblPr>
              <a:tblGrid>
                <a:gridCol w="1672927">
                  <a:extLst>
                    <a:ext uri="{9D8B030D-6E8A-4147-A177-3AD203B41FA5}">
                      <a16:colId xmlns:a16="http://schemas.microsoft.com/office/drawing/2014/main" val="1804479202"/>
                    </a:ext>
                  </a:extLst>
                </a:gridCol>
                <a:gridCol w="2016223">
                  <a:extLst>
                    <a:ext uri="{9D8B030D-6E8A-4147-A177-3AD203B41FA5}">
                      <a16:colId xmlns:a16="http://schemas.microsoft.com/office/drawing/2014/main" val="3784795129"/>
                    </a:ext>
                  </a:extLst>
                </a:gridCol>
              </a:tblGrid>
              <a:tr h="371475">
                <a:tc>
                  <a:txBody>
                    <a:bodyPr/>
                    <a:lstStyle/>
                    <a:p>
                      <a:pPr algn="ctr" fontAlgn="ctr"/>
                      <a:r>
                        <a:rPr lang="es-MX" sz="1600" b="1" u="none" strike="noStrike" dirty="0" err="1">
                          <a:effectLst/>
                        </a:rPr>
                        <a:t>c_MetodoPago</a:t>
                      </a:r>
                      <a:endParaRPr lang="es-MX" sz="16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s-MX" sz="1600" b="1" u="none" strike="noStrike" dirty="0">
                          <a:effectLst/>
                        </a:rPr>
                        <a:t>Descripción</a:t>
                      </a:r>
                      <a:endParaRPr lang="es-MX" sz="16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8306560"/>
                  </a:ext>
                </a:extLst>
              </a:tr>
              <a:tr h="180975">
                <a:tc>
                  <a:txBody>
                    <a:bodyPr/>
                    <a:lstStyle/>
                    <a:p>
                      <a:pPr algn="ctr" fontAlgn="ctr"/>
                      <a:r>
                        <a:rPr lang="es-MX" sz="1600" u="none" strike="noStrike">
                          <a:effectLst/>
                        </a:rPr>
                        <a:t>PUE</a:t>
                      </a:r>
                      <a:endParaRPr lang="es-MX" sz="16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600" u="none" strike="noStrike" dirty="0">
                          <a:effectLst/>
                        </a:rPr>
                        <a:t>Pago en una sola exhibición</a:t>
                      </a:r>
                      <a:endParaRPr lang="es-MX"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49306435"/>
                  </a:ext>
                </a:extLst>
              </a:tr>
              <a:tr h="180975">
                <a:tc>
                  <a:txBody>
                    <a:bodyPr/>
                    <a:lstStyle/>
                    <a:p>
                      <a:pPr algn="ctr" fontAlgn="ctr"/>
                      <a:r>
                        <a:rPr lang="es-MX" sz="1600" u="none" strike="noStrike">
                          <a:effectLst/>
                        </a:rPr>
                        <a:t>PPD</a:t>
                      </a:r>
                      <a:endParaRPr lang="es-MX" sz="16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600" u="none" strike="noStrike" dirty="0">
                          <a:effectLst/>
                        </a:rPr>
                        <a:t>Pago en parcialidades o diferido</a:t>
                      </a:r>
                      <a:endParaRPr lang="es-MX"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82369123"/>
                  </a:ext>
                </a:extLst>
              </a:tr>
            </a:tbl>
          </a:graphicData>
        </a:graphic>
      </p:graphicFrame>
    </p:spTree>
    <p:extLst>
      <p:ext uri="{BB962C8B-B14F-4D97-AF65-F5344CB8AC3E}">
        <p14:creationId xmlns:p14="http://schemas.microsoft.com/office/powerpoint/2010/main" val="364125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12D16E0-51B6-44C2-99EF-13B9ACAF5195}"/>
              </a:ext>
            </a:extLst>
          </p:cNvPr>
          <p:cNvSpPr txBox="1">
            <a:spLocks/>
          </p:cNvSpPr>
          <p:nvPr/>
        </p:nvSpPr>
        <p:spPr>
          <a:xfrm>
            <a:off x="6958508" y="116632"/>
            <a:ext cx="4752527" cy="648072"/>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b="1" dirty="0"/>
              <a:t>Nodo: CFDI RELACIONADOS</a:t>
            </a:r>
          </a:p>
        </p:txBody>
      </p:sp>
      <p:sp>
        <p:nvSpPr>
          <p:cNvPr id="5" name="Marcador de contenido 2">
            <a:extLst>
              <a:ext uri="{FF2B5EF4-FFF2-40B4-BE49-F238E27FC236}">
                <a16:creationId xmlns:a16="http://schemas.microsoft.com/office/drawing/2014/main" id="{0CC82643-267C-437E-A935-433BA5435E41}"/>
              </a:ext>
            </a:extLst>
          </p:cNvPr>
          <p:cNvSpPr>
            <a:spLocks noGrp="1"/>
          </p:cNvSpPr>
          <p:nvPr>
            <p:ph idx="1"/>
          </p:nvPr>
        </p:nvSpPr>
        <p:spPr>
          <a:xfrm>
            <a:off x="261764" y="1141095"/>
            <a:ext cx="8064896" cy="5040560"/>
          </a:xfrm>
        </p:spPr>
        <p:txBody>
          <a:bodyPr>
            <a:normAutofit fontScale="70000" lnSpcReduction="20000"/>
          </a:bodyPr>
          <a:lstStyle/>
          <a:p>
            <a:pPr marL="0" indent="0" algn="just">
              <a:buNone/>
            </a:pPr>
            <a:r>
              <a:rPr lang="es-MX" sz="3000" b="1" dirty="0">
                <a:hlinkClick r:id="rId2" action="ppaction://hlinksldjump"/>
              </a:rPr>
              <a:t>TIPO RELACIÓN</a:t>
            </a:r>
            <a:endParaRPr lang="es-MX" sz="3000" b="1" dirty="0"/>
          </a:p>
          <a:p>
            <a:pPr marL="0" indent="0" algn="just">
              <a:buNone/>
            </a:pPr>
            <a:r>
              <a:rPr lang="es-MX" sz="2200" dirty="0"/>
              <a:t>Indica la relación que existe entre el comprobante que se está generando y el o los CFDI previos. Las diferentes claves de Tipo de relación se encuentran incluidas en el catálogo </a:t>
            </a:r>
            <a:r>
              <a:rPr lang="es-MX" sz="2200" dirty="0" err="1"/>
              <a:t>c_TipoRelacion</a:t>
            </a:r>
            <a:endParaRPr lang="es-MX" sz="2200" dirty="0"/>
          </a:p>
          <a:p>
            <a:pPr algn="just"/>
            <a:r>
              <a:rPr lang="es-MX" sz="2200" dirty="0"/>
              <a:t>Relación clave “01” o “02”, no se deben registrar notas de crédito y débito con comprobante de tipo “T” (Traslado), “P” (Pago) o “N” (Nómina).</a:t>
            </a:r>
          </a:p>
          <a:p>
            <a:pPr algn="just"/>
            <a:r>
              <a:rPr lang="es-MX" sz="2200" dirty="0"/>
              <a:t>Relación clave “03”, no se deben registrar devoluciones de mercancías sobre 13 comprobantes de tipo “E” (Egreso), “P” (Pago) o “N” (Nómina).</a:t>
            </a:r>
          </a:p>
          <a:p>
            <a:pPr algn="just"/>
            <a:r>
              <a:rPr lang="es-MX" sz="2200" dirty="0"/>
              <a:t>Relación clave “04”, si este documento que se está generando es de tipo “I” (Ingreso) o “E” (Egreso), puede sustituir a un comprobante de tipo “I” (Ingreso) o “E” (Egreso), en otro caso debe de sustituir a un comprobante del mismo tipo.</a:t>
            </a:r>
          </a:p>
          <a:p>
            <a:pPr algn="just"/>
            <a:r>
              <a:rPr lang="es-MX" sz="2200" dirty="0"/>
              <a:t>Relación sea “05”, este documento que se ésta generando debe ser de tipo “T” (Traslado), y los documentos relacionados deben ser un comprobante de tipo “I” (Ingreso) o “E” (Egreso).</a:t>
            </a:r>
          </a:p>
          <a:p>
            <a:pPr algn="just"/>
            <a:r>
              <a:rPr lang="es-MX" sz="2200" dirty="0"/>
              <a:t>Relación “06”, este documento que se ésta generando debe ser de tipo “I” (Ingreso) o “E” (Egreso) y los documentos relacionados deben ser de tipo “T” (Traslado).</a:t>
            </a:r>
          </a:p>
          <a:p>
            <a:pPr algn="just"/>
            <a:r>
              <a:rPr lang="es-MX" sz="2200" dirty="0"/>
              <a:t>Relación “07”, este documento que se ésta generando debe ser de tipo “I” (Ingreso) o “E” (Egreso) y los documentos relacionados deben ser de tipo “I” (Ingreso) o “E” (Egreso).</a:t>
            </a:r>
          </a:p>
        </p:txBody>
      </p:sp>
      <p:graphicFrame>
        <p:nvGraphicFramePr>
          <p:cNvPr id="6" name="Tabla 5">
            <a:extLst>
              <a:ext uri="{FF2B5EF4-FFF2-40B4-BE49-F238E27FC236}">
                <a16:creationId xmlns:a16="http://schemas.microsoft.com/office/drawing/2014/main" id="{977D737B-093A-4F98-888C-3C9F52CEC4EE}"/>
              </a:ext>
            </a:extLst>
          </p:cNvPr>
          <p:cNvGraphicFramePr>
            <a:graphicFrameLocks noGrp="1"/>
          </p:cNvGraphicFramePr>
          <p:nvPr>
            <p:extLst>
              <p:ext uri="{D42A27DB-BD31-4B8C-83A1-F6EECF244321}">
                <p14:modId xmlns:p14="http://schemas.microsoft.com/office/powerpoint/2010/main" val="1029083692"/>
              </p:ext>
            </p:extLst>
          </p:nvPr>
        </p:nvGraphicFramePr>
        <p:xfrm>
          <a:off x="8758708" y="1373470"/>
          <a:ext cx="3096344" cy="4575810"/>
        </p:xfrm>
        <a:graphic>
          <a:graphicData uri="http://schemas.openxmlformats.org/drawingml/2006/table">
            <a:tbl>
              <a:tblPr>
                <a:tableStyleId>{8EC20E35-A176-4012-BC5E-935CFFF8708E}</a:tableStyleId>
              </a:tblPr>
              <a:tblGrid>
                <a:gridCol w="936104">
                  <a:extLst>
                    <a:ext uri="{9D8B030D-6E8A-4147-A177-3AD203B41FA5}">
                      <a16:colId xmlns:a16="http://schemas.microsoft.com/office/drawing/2014/main" val="2762288987"/>
                    </a:ext>
                  </a:extLst>
                </a:gridCol>
                <a:gridCol w="2160240">
                  <a:extLst>
                    <a:ext uri="{9D8B030D-6E8A-4147-A177-3AD203B41FA5}">
                      <a16:colId xmlns:a16="http://schemas.microsoft.com/office/drawing/2014/main" val="534328395"/>
                    </a:ext>
                  </a:extLst>
                </a:gridCol>
              </a:tblGrid>
              <a:tr h="371475">
                <a:tc>
                  <a:txBody>
                    <a:bodyPr/>
                    <a:lstStyle/>
                    <a:p>
                      <a:pPr algn="ctr" fontAlgn="ctr"/>
                      <a:r>
                        <a:rPr lang="es-MX" sz="1400" b="1" u="none" strike="noStrike">
                          <a:effectLst/>
                        </a:rPr>
                        <a:t>c_TipoRelacion</a:t>
                      </a:r>
                      <a:endParaRPr lang="es-MX"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s-MX" sz="1400" b="1" u="none" strike="noStrike" dirty="0">
                          <a:effectLst/>
                        </a:rPr>
                        <a:t>Descripción</a:t>
                      </a:r>
                      <a:endParaRPr lang="es-MX" sz="14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78971800"/>
                  </a:ext>
                </a:extLst>
              </a:tr>
              <a:tr h="180975">
                <a:tc>
                  <a:txBody>
                    <a:bodyPr/>
                    <a:lstStyle/>
                    <a:p>
                      <a:pPr algn="ctr" fontAlgn="ctr"/>
                      <a:r>
                        <a:rPr lang="es-MX" sz="1400" u="none" strike="noStrike">
                          <a:effectLst/>
                        </a:rPr>
                        <a:t>01</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Nota de crédito de los documentos relacionados</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86681787"/>
                  </a:ext>
                </a:extLst>
              </a:tr>
              <a:tr h="180975">
                <a:tc>
                  <a:txBody>
                    <a:bodyPr/>
                    <a:lstStyle/>
                    <a:p>
                      <a:pPr algn="ctr" fontAlgn="ctr"/>
                      <a:r>
                        <a:rPr lang="es-MX" sz="1400" u="none" strike="noStrike">
                          <a:effectLst/>
                        </a:rPr>
                        <a:t>02</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Nota de débito de los documentos relacionados</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68177138"/>
                  </a:ext>
                </a:extLst>
              </a:tr>
              <a:tr h="361950">
                <a:tc>
                  <a:txBody>
                    <a:bodyPr/>
                    <a:lstStyle/>
                    <a:p>
                      <a:pPr algn="ctr" fontAlgn="ctr"/>
                      <a:r>
                        <a:rPr lang="es-MX" sz="1400" u="none" strike="noStrike">
                          <a:effectLst/>
                        </a:rPr>
                        <a:t>03</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Devolución de mercancía sobre facturas o traslados previos</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18587010"/>
                  </a:ext>
                </a:extLst>
              </a:tr>
              <a:tr h="180975">
                <a:tc>
                  <a:txBody>
                    <a:bodyPr/>
                    <a:lstStyle/>
                    <a:p>
                      <a:pPr algn="ctr" fontAlgn="ctr"/>
                      <a:r>
                        <a:rPr lang="es-MX" sz="1400" u="none" strike="noStrike">
                          <a:effectLst/>
                        </a:rPr>
                        <a:t>04</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Sustitución de los CFDI previos</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81576867"/>
                  </a:ext>
                </a:extLst>
              </a:tr>
              <a:tr h="180975">
                <a:tc>
                  <a:txBody>
                    <a:bodyPr/>
                    <a:lstStyle/>
                    <a:p>
                      <a:pPr algn="ctr" fontAlgn="ctr"/>
                      <a:r>
                        <a:rPr lang="es-MX" sz="1400" u="none" strike="noStrike">
                          <a:effectLst/>
                        </a:rPr>
                        <a:t>05</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Traslados de mercancias facturados previamente</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51228737"/>
                  </a:ext>
                </a:extLst>
              </a:tr>
              <a:tr h="180975">
                <a:tc>
                  <a:txBody>
                    <a:bodyPr/>
                    <a:lstStyle/>
                    <a:p>
                      <a:pPr algn="ctr" fontAlgn="ctr"/>
                      <a:r>
                        <a:rPr lang="es-MX" sz="1400" u="none" strike="noStrike">
                          <a:effectLst/>
                        </a:rPr>
                        <a:t>06</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Factura generada por los traslados previos</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41188513"/>
                  </a:ext>
                </a:extLst>
              </a:tr>
              <a:tr h="180975">
                <a:tc>
                  <a:txBody>
                    <a:bodyPr/>
                    <a:lstStyle/>
                    <a:p>
                      <a:pPr algn="ctr" fontAlgn="ctr"/>
                      <a:r>
                        <a:rPr lang="es-MX" sz="1400" u="none" strike="noStrike">
                          <a:effectLst/>
                        </a:rPr>
                        <a:t>07</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MX" sz="1400" u="none" strike="noStrike">
                          <a:effectLst/>
                        </a:rPr>
                        <a:t>CFDI por aplicación de anticipo</a:t>
                      </a:r>
                      <a:endParaRPr lang="es-MX"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82650242"/>
                  </a:ext>
                </a:extLst>
              </a:tr>
              <a:tr h="180975">
                <a:tc>
                  <a:txBody>
                    <a:bodyPr/>
                    <a:lstStyle/>
                    <a:p>
                      <a:pPr algn="ctr" fontAlgn="ctr"/>
                      <a:r>
                        <a:rPr lang="es-MX" sz="1400" u="none" strike="noStrike">
                          <a:effectLst/>
                        </a:rPr>
                        <a:t>08</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s-MX" sz="1400" u="none" strike="noStrike">
                          <a:effectLst/>
                        </a:rPr>
                        <a:t>Factura generada por pagos en parcialidades</a:t>
                      </a:r>
                      <a:endParaRPr lang="es-MX"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0858731"/>
                  </a:ext>
                </a:extLst>
              </a:tr>
              <a:tr h="180975">
                <a:tc>
                  <a:txBody>
                    <a:bodyPr/>
                    <a:lstStyle/>
                    <a:p>
                      <a:pPr algn="ctr" fontAlgn="ctr"/>
                      <a:r>
                        <a:rPr lang="es-MX" sz="1400" u="none" strike="noStrike">
                          <a:effectLst/>
                        </a:rPr>
                        <a:t>09</a:t>
                      </a:r>
                      <a:endParaRPr lang="es-MX"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MX" sz="1400" u="none" strike="noStrike" dirty="0">
                          <a:effectLst/>
                        </a:rPr>
                        <a:t>Factura generada por pagos diferidos</a:t>
                      </a:r>
                      <a:endParaRPr lang="es-MX"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74230178"/>
                  </a:ext>
                </a:extLst>
              </a:tr>
            </a:tbl>
          </a:graphicData>
        </a:graphic>
      </p:graphicFrame>
    </p:spTree>
    <p:extLst>
      <p:ext uri="{BB962C8B-B14F-4D97-AF65-F5344CB8AC3E}">
        <p14:creationId xmlns:p14="http://schemas.microsoft.com/office/powerpoint/2010/main" val="20113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1C7EE8-6B0C-4CB0-A1D1-975DA798EF1E}"/>
              </a:ext>
            </a:extLst>
          </p:cNvPr>
          <p:cNvSpPr>
            <a:spLocks noGrp="1"/>
          </p:cNvSpPr>
          <p:nvPr>
            <p:ph idx="1"/>
          </p:nvPr>
        </p:nvSpPr>
        <p:spPr>
          <a:xfrm>
            <a:off x="765820" y="1371600"/>
            <a:ext cx="9538654" cy="4620345"/>
          </a:xfrm>
        </p:spPr>
        <p:txBody>
          <a:bodyPr numCol="1"/>
          <a:lstStyle/>
          <a:p>
            <a:pPr marL="0" indent="0">
              <a:buNone/>
            </a:pPr>
            <a:r>
              <a:rPr lang="es-MX" b="1" dirty="0">
                <a:solidFill>
                  <a:srgbClr val="FFFF00"/>
                </a:solidFill>
                <a:hlinkClick r:id="rId2" action="ppaction://hlinksldjump"/>
              </a:rPr>
              <a:t>SPEI DE TERCERO A TERCERO</a:t>
            </a:r>
            <a:r>
              <a:rPr lang="es-MX" dirty="0"/>
              <a:t>. </a:t>
            </a:r>
          </a:p>
          <a:p>
            <a:pPr marL="0" indent="0">
              <a:buNone/>
            </a:pPr>
            <a:r>
              <a:rPr lang="es-MX" dirty="0"/>
              <a:t>Permite incorporar a una factura información para el uso del sistema de pagos electrónicos interbancarios entre tercero.</a:t>
            </a:r>
          </a:p>
          <a:p>
            <a:pPr marL="0" indent="0">
              <a:buNone/>
            </a:pPr>
            <a:endParaRPr lang="es-MX" dirty="0"/>
          </a:p>
          <a:p>
            <a:pPr marL="0" indent="0">
              <a:buNone/>
            </a:pPr>
            <a:r>
              <a:rPr lang="es-MX" dirty="0"/>
              <a:t>NODOS:</a:t>
            </a:r>
          </a:p>
          <a:p>
            <a:pPr marL="0" indent="0">
              <a:buNone/>
            </a:pPr>
            <a:endParaRPr lang="es-MX" dirty="0"/>
          </a:p>
          <a:p>
            <a:pPr marL="0" indent="0">
              <a:buNone/>
            </a:pPr>
            <a:r>
              <a:rPr lang="es-MX" dirty="0"/>
              <a:t>ATRIBUTOS:</a:t>
            </a:r>
          </a:p>
        </p:txBody>
      </p:sp>
      <p:sp>
        <p:nvSpPr>
          <p:cNvPr id="5" name="Título 1">
            <a:extLst>
              <a:ext uri="{FF2B5EF4-FFF2-40B4-BE49-F238E27FC236}">
                <a16:creationId xmlns:a16="http://schemas.microsoft.com/office/drawing/2014/main" id="{7CD0B5E1-EFE1-5345-8291-88097DE61568}"/>
              </a:ext>
            </a:extLst>
          </p:cNvPr>
          <p:cNvSpPr>
            <a:spLocks noGrp="1"/>
          </p:cNvSpPr>
          <p:nvPr>
            <p:ph type="title"/>
          </p:nvPr>
        </p:nvSpPr>
        <p:spPr>
          <a:xfrm>
            <a:off x="773930" y="180255"/>
            <a:ext cx="10441160" cy="1371600"/>
          </a:xfrm>
        </p:spPr>
        <p:txBody>
          <a:bodyPr numCol="1">
            <a:normAutofit/>
          </a:bodyPr>
          <a:lstStyle/>
          <a:p>
            <a:r>
              <a:rPr lang="es-MX" sz="3200" b="1" dirty="0">
                <a:solidFill>
                  <a:schemeClr val="bg2">
                    <a:lumMod val="50000"/>
                    <a:lumOff val="50000"/>
                  </a:schemeClr>
                </a:solidFill>
                <a:effectLst>
                  <a:outerShdw blurRad="38100" dist="38100" dir="2700000" algn="tl">
                    <a:srgbClr val="000000">
                      <a:alpha val="43137"/>
                    </a:srgbClr>
                  </a:outerShdw>
                </a:effectLst>
              </a:rPr>
              <a:t>COMPLEMENTO</a:t>
            </a:r>
            <a:r>
              <a:rPr lang="es-MX" sz="3200" dirty="0">
                <a:solidFill>
                  <a:schemeClr val="bg2">
                    <a:lumMod val="50000"/>
                    <a:lumOff val="50000"/>
                  </a:schemeClr>
                </a:solidFill>
              </a:rPr>
              <a:t> </a:t>
            </a:r>
            <a:r>
              <a:rPr lang="es-MX" sz="2800" b="1" dirty="0"/>
              <a:t>– Información adicional para las Facturas </a:t>
            </a:r>
            <a:br>
              <a:rPr lang="es-MX" sz="3200" dirty="0"/>
            </a:br>
            <a:endParaRPr lang="es-MX" sz="3200" dirty="0"/>
          </a:p>
        </p:txBody>
      </p:sp>
      <p:graphicFrame>
        <p:nvGraphicFramePr>
          <p:cNvPr id="8" name="Tabla 7">
            <a:extLst>
              <a:ext uri="{FF2B5EF4-FFF2-40B4-BE49-F238E27FC236}">
                <a16:creationId xmlns:a16="http://schemas.microsoft.com/office/drawing/2014/main" id="{60FAA038-2754-EB4A-A345-E76C3CBEF778}"/>
              </a:ext>
            </a:extLst>
          </p:cNvPr>
          <p:cNvGraphicFramePr>
            <a:graphicFrameLocks noGrp="1"/>
          </p:cNvGraphicFramePr>
          <p:nvPr>
            <p:extLst>
              <p:ext uri="{D42A27DB-BD31-4B8C-83A1-F6EECF244321}">
                <p14:modId xmlns:p14="http://schemas.microsoft.com/office/powerpoint/2010/main" val="3411041681"/>
              </p:ext>
            </p:extLst>
          </p:nvPr>
        </p:nvGraphicFramePr>
        <p:xfrm>
          <a:off x="2998068" y="3335105"/>
          <a:ext cx="8125884" cy="2656840"/>
        </p:xfrm>
        <a:graphic>
          <a:graphicData uri="http://schemas.openxmlformats.org/drawingml/2006/table">
            <a:tbl>
              <a:tblPr firstRow="1" bandRow="1">
                <a:tableStyleId>{793D81CF-94F2-401A-BA57-92F5A7B2D0C5}</a:tableStyleId>
              </a:tblPr>
              <a:tblGrid>
                <a:gridCol w="2708628">
                  <a:extLst>
                    <a:ext uri="{9D8B030D-6E8A-4147-A177-3AD203B41FA5}">
                      <a16:colId xmlns:a16="http://schemas.microsoft.com/office/drawing/2014/main" val="2446319447"/>
                    </a:ext>
                  </a:extLst>
                </a:gridCol>
                <a:gridCol w="2708628">
                  <a:extLst>
                    <a:ext uri="{9D8B030D-6E8A-4147-A177-3AD203B41FA5}">
                      <a16:colId xmlns:a16="http://schemas.microsoft.com/office/drawing/2014/main" val="3083945344"/>
                    </a:ext>
                  </a:extLst>
                </a:gridCol>
                <a:gridCol w="2708628">
                  <a:extLst>
                    <a:ext uri="{9D8B030D-6E8A-4147-A177-3AD203B41FA5}">
                      <a16:colId xmlns:a16="http://schemas.microsoft.com/office/drawing/2014/main" val="493138076"/>
                    </a:ext>
                  </a:extLst>
                </a:gridCol>
              </a:tblGrid>
              <a:tr h="370840">
                <a:tc>
                  <a:txBody>
                    <a:bodyPr/>
                    <a:lstStyle/>
                    <a:p>
                      <a:pPr algn="ctr"/>
                      <a:r>
                        <a:rPr lang="es-MX" sz="1800" b="0" i="0" u="none" strike="noStrike" kern="1200" baseline="0" dirty="0" err="1">
                          <a:solidFill>
                            <a:schemeClr val="lt1"/>
                          </a:solidFill>
                          <a:latin typeface="+mn-lt"/>
                          <a:ea typeface="+mn-ea"/>
                          <a:cs typeface="+mn-cs"/>
                        </a:rPr>
                        <a:t>spei:tercero</a:t>
                      </a:r>
                      <a:endParaRPr lang="es-MX" i="0" dirty="0"/>
                    </a:p>
                  </a:txBody>
                  <a:tcPr/>
                </a:tc>
                <a:tc>
                  <a:txBody>
                    <a:bodyPr/>
                    <a:lstStyle/>
                    <a:p>
                      <a:pPr algn="ctr"/>
                      <a:r>
                        <a:rPr lang="es-MX" sz="1800" b="0" i="0" u="none" strike="noStrike" kern="1200" baseline="0" dirty="0" err="1">
                          <a:solidFill>
                            <a:schemeClr val="lt1"/>
                          </a:solidFill>
                          <a:latin typeface="+mn-lt"/>
                          <a:ea typeface="+mn-ea"/>
                          <a:cs typeface="+mn-cs"/>
                        </a:rPr>
                        <a:t>spei:Ordenante</a:t>
                      </a:r>
                      <a:endParaRPr lang="es-MX" i="0" dirty="0"/>
                    </a:p>
                  </a:txBody>
                  <a:tcPr/>
                </a:tc>
                <a:tc>
                  <a:txBody>
                    <a:bodyPr/>
                    <a:lstStyle/>
                    <a:p>
                      <a:pPr algn="ctr"/>
                      <a:r>
                        <a:rPr lang="es-MX" sz="1800" b="0" i="0" u="none" strike="noStrike" kern="1200" baseline="0" dirty="0" err="1">
                          <a:solidFill>
                            <a:schemeClr val="lt1"/>
                          </a:solidFill>
                          <a:latin typeface="+mn-lt"/>
                          <a:ea typeface="+mn-ea"/>
                          <a:cs typeface="+mn-cs"/>
                        </a:rPr>
                        <a:t>spei:Beneficiario</a:t>
                      </a:r>
                      <a:endParaRPr lang="es-MX" i="0" dirty="0"/>
                    </a:p>
                  </a:txBody>
                  <a:tcPr/>
                </a:tc>
                <a:extLst>
                  <a:ext uri="{0D108BD9-81ED-4DB2-BD59-A6C34878D82A}">
                    <a16:rowId xmlns:a16="http://schemas.microsoft.com/office/drawing/2014/main" val="60326172"/>
                  </a:ext>
                </a:extLst>
              </a:tr>
              <a:tr h="370840">
                <a:tc>
                  <a:txBody>
                    <a:bodyPr/>
                    <a:lstStyle/>
                    <a:p>
                      <a:pPr marL="285750" indent="-285750">
                        <a:buFont typeface="Arial" panose="020B0604020202020204" pitchFamily="34" charset="0"/>
                        <a:buChar char="•"/>
                      </a:pPr>
                      <a:r>
                        <a:rPr lang="es-MX" dirty="0"/>
                        <a:t>Fecha de operación</a:t>
                      </a:r>
                    </a:p>
                    <a:p>
                      <a:pPr marL="285750" indent="-285750">
                        <a:buFont typeface="Arial" panose="020B0604020202020204" pitchFamily="34" charset="0"/>
                        <a:buChar char="•"/>
                      </a:pPr>
                      <a:r>
                        <a:rPr lang="es-MX" dirty="0"/>
                        <a:t>Hora</a:t>
                      </a:r>
                    </a:p>
                    <a:p>
                      <a:pPr marL="285750" indent="-285750">
                        <a:buFont typeface="Arial" panose="020B0604020202020204" pitchFamily="34" charset="0"/>
                        <a:buChar char="•"/>
                      </a:pPr>
                      <a:r>
                        <a:rPr lang="es-MX" dirty="0"/>
                        <a:t>Clave SPEI</a:t>
                      </a:r>
                    </a:p>
                    <a:p>
                      <a:pPr marL="285750" indent="-285750">
                        <a:buFont typeface="Arial" panose="020B0604020202020204" pitchFamily="34" charset="0"/>
                        <a:buChar char="•"/>
                      </a:pPr>
                      <a:r>
                        <a:rPr lang="es-MX" dirty="0"/>
                        <a:t>Sello</a:t>
                      </a:r>
                    </a:p>
                    <a:p>
                      <a:pPr marL="285750" indent="-285750">
                        <a:buFont typeface="Arial" panose="020B0604020202020204" pitchFamily="34" charset="0"/>
                        <a:buChar char="•"/>
                      </a:pPr>
                      <a:r>
                        <a:rPr lang="es-MX" dirty="0"/>
                        <a:t>Numero de Certificado</a:t>
                      </a:r>
                    </a:p>
                  </a:txBody>
                  <a:tcPr/>
                </a:tc>
                <a:tc>
                  <a:txBody>
                    <a:bodyPr/>
                    <a:lstStyle/>
                    <a:p>
                      <a:pPr marL="285750" indent="-285750">
                        <a:buFont typeface="Arial" panose="020B0604020202020204" pitchFamily="34" charset="0"/>
                        <a:buChar char="•"/>
                      </a:pPr>
                      <a:r>
                        <a:rPr lang="es-MX" dirty="0"/>
                        <a:t>Banco emisor</a:t>
                      </a:r>
                    </a:p>
                    <a:p>
                      <a:pPr marL="285750" indent="-285750">
                        <a:buFont typeface="Arial" panose="020B0604020202020204" pitchFamily="34" charset="0"/>
                        <a:buChar char="•"/>
                      </a:pPr>
                      <a:r>
                        <a:rPr lang="es-MX" dirty="0"/>
                        <a:t>Nombre</a:t>
                      </a:r>
                    </a:p>
                    <a:p>
                      <a:pPr marL="285750" indent="-285750">
                        <a:buFont typeface="Arial" panose="020B0604020202020204" pitchFamily="34" charset="0"/>
                        <a:buChar char="•"/>
                      </a:pPr>
                      <a:r>
                        <a:rPr lang="es-MX" dirty="0"/>
                        <a:t>Tipo de cuenta</a:t>
                      </a:r>
                    </a:p>
                    <a:p>
                      <a:pPr marL="285750" indent="-285750">
                        <a:buFont typeface="Arial" panose="020B0604020202020204" pitchFamily="34" charset="0"/>
                        <a:buChar char="•"/>
                      </a:pPr>
                      <a:r>
                        <a:rPr lang="es-MX" dirty="0"/>
                        <a:t>Cuenta</a:t>
                      </a:r>
                    </a:p>
                    <a:p>
                      <a:pPr marL="285750" indent="-285750">
                        <a:buFont typeface="Arial" panose="020B0604020202020204" pitchFamily="34" charset="0"/>
                        <a:buChar char="•"/>
                      </a:pPr>
                      <a:r>
                        <a:rPr lang="es-MX" dirty="0"/>
                        <a:t>RFC</a:t>
                      </a:r>
                    </a:p>
                  </a:txBody>
                  <a:tcPr/>
                </a:tc>
                <a:tc>
                  <a:txBody>
                    <a:bodyPr/>
                    <a:lstStyle/>
                    <a:p>
                      <a:pPr marL="285750" indent="-285750">
                        <a:buFont typeface="Arial" panose="020B0604020202020204" pitchFamily="34" charset="0"/>
                        <a:buChar char="•"/>
                      </a:pPr>
                      <a:r>
                        <a:rPr lang="es-MX" dirty="0"/>
                        <a:t>Banco receptor</a:t>
                      </a:r>
                    </a:p>
                    <a:p>
                      <a:pPr marL="285750" indent="-285750">
                        <a:buFont typeface="Arial" panose="020B0604020202020204" pitchFamily="34" charset="0"/>
                        <a:buChar char="•"/>
                      </a:pPr>
                      <a:r>
                        <a:rPr lang="es-MX" dirty="0"/>
                        <a:t>Nombre</a:t>
                      </a:r>
                    </a:p>
                    <a:p>
                      <a:pPr marL="285750" indent="-285750">
                        <a:buFont typeface="Arial" panose="020B0604020202020204" pitchFamily="34" charset="0"/>
                        <a:buChar char="•"/>
                      </a:pPr>
                      <a:r>
                        <a:rPr lang="es-MX" dirty="0"/>
                        <a:t>Tipo de cuenta</a:t>
                      </a:r>
                    </a:p>
                    <a:p>
                      <a:pPr marL="285750" indent="-285750">
                        <a:buFont typeface="Arial" panose="020B0604020202020204" pitchFamily="34" charset="0"/>
                        <a:buChar char="•"/>
                      </a:pPr>
                      <a:r>
                        <a:rPr lang="es-MX" dirty="0"/>
                        <a:t>Cuenta</a:t>
                      </a:r>
                    </a:p>
                    <a:p>
                      <a:pPr marL="285750" indent="-285750">
                        <a:buFont typeface="Arial" panose="020B0604020202020204" pitchFamily="34" charset="0"/>
                        <a:buChar char="•"/>
                      </a:pPr>
                      <a:r>
                        <a:rPr lang="es-MX" dirty="0"/>
                        <a:t>RFC</a:t>
                      </a:r>
                    </a:p>
                    <a:p>
                      <a:pPr marL="285750" indent="-285750">
                        <a:buFont typeface="Arial" panose="020B0604020202020204" pitchFamily="34" charset="0"/>
                        <a:buChar char="•"/>
                      </a:pPr>
                      <a:r>
                        <a:rPr lang="es-MX" dirty="0"/>
                        <a:t>Concepto</a:t>
                      </a:r>
                    </a:p>
                    <a:p>
                      <a:pPr marL="285750" indent="-285750">
                        <a:buFont typeface="Arial" panose="020B0604020202020204" pitchFamily="34" charset="0"/>
                        <a:buChar char="•"/>
                      </a:pPr>
                      <a:r>
                        <a:rPr lang="es-MX" dirty="0"/>
                        <a:t>IVA</a:t>
                      </a:r>
                    </a:p>
                    <a:p>
                      <a:pPr marL="285750" indent="-285750">
                        <a:buFont typeface="Arial" panose="020B0604020202020204" pitchFamily="34" charset="0"/>
                        <a:buChar char="•"/>
                      </a:pPr>
                      <a:r>
                        <a:rPr lang="es-MX" dirty="0"/>
                        <a:t>Monto Pago</a:t>
                      </a:r>
                    </a:p>
                  </a:txBody>
                  <a:tcPr/>
                </a:tc>
                <a:extLst>
                  <a:ext uri="{0D108BD9-81ED-4DB2-BD59-A6C34878D82A}">
                    <a16:rowId xmlns:a16="http://schemas.microsoft.com/office/drawing/2014/main" val="736936919"/>
                  </a:ext>
                </a:extLst>
              </a:tr>
            </a:tbl>
          </a:graphicData>
        </a:graphic>
      </p:graphicFrame>
      <p:cxnSp>
        <p:nvCxnSpPr>
          <p:cNvPr id="4" name="Conector recto de flecha 3">
            <a:extLst>
              <a:ext uri="{FF2B5EF4-FFF2-40B4-BE49-F238E27FC236}">
                <a16:creationId xmlns:a16="http://schemas.microsoft.com/office/drawing/2014/main" id="{D31452D3-7B2E-43EE-BBC4-428196EAF894}"/>
              </a:ext>
            </a:extLst>
          </p:cNvPr>
          <p:cNvCxnSpPr/>
          <p:nvPr/>
        </p:nvCxnSpPr>
        <p:spPr>
          <a:xfrm>
            <a:off x="2061964" y="3573016"/>
            <a:ext cx="792088"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Abrir llave 5">
            <a:extLst>
              <a:ext uri="{FF2B5EF4-FFF2-40B4-BE49-F238E27FC236}">
                <a16:creationId xmlns:a16="http://schemas.microsoft.com/office/drawing/2014/main" id="{6238227C-704F-43EB-A3F0-5E260A9B8C7D}"/>
              </a:ext>
            </a:extLst>
          </p:cNvPr>
          <p:cNvSpPr/>
          <p:nvPr/>
        </p:nvSpPr>
        <p:spPr>
          <a:xfrm>
            <a:off x="2566020" y="3861048"/>
            <a:ext cx="288032" cy="187217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98035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3D96C0A0-7820-4ACB-8DF3-E84F3B7BFF0A}"/>
              </a:ext>
            </a:extLst>
          </p:cNvPr>
          <p:cNvSpPr/>
          <p:nvPr/>
        </p:nvSpPr>
        <p:spPr>
          <a:xfrm>
            <a:off x="938568" y="1197744"/>
            <a:ext cx="184731" cy="590931"/>
          </a:xfrm>
          <a:prstGeom prst="rect">
            <a:avLst/>
          </a:prstGeom>
        </p:spPr>
        <p:txBody>
          <a:bodyPr wrap="none">
            <a:spAutoFit/>
          </a:bodyPr>
          <a:lstStyle/>
          <a:p>
            <a:pPr lvl="0" defTabSz="800100">
              <a:lnSpc>
                <a:spcPct val="90000"/>
              </a:lnSpc>
              <a:spcBef>
                <a:spcPct val="0"/>
              </a:spcBef>
              <a:spcAft>
                <a:spcPct val="35000"/>
              </a:spcAft>
            </a:pPr>
            <a:endParaRPr lang="es-MX" sz="3600" b="1" dirty="0">
              <a:solidFill>
                <a:schemeClr val="accent5"/>
              </a:solidFill>
            </a:endParaRPr>
          </a:p>
        </p:txBody>
      </p:sp>
      <p:graphicFrame>
        <p:nvGraphicFramePr>
          <p:cNvPr id="20" name="Tabla 19">
            <a:extLst>
              <a:ext uri="{FF2B5EF4-FFF2-40B4-BE49-F238E27FC236}">
                <a16:creationId xmlns:a16="http://schemas.microsoft.com/office/drawing/2014/main" id="{CCDEF0CB-517E-49BA-9BA1-164EF5959E1D}"/>
              </a:ext>
            </a:extLst>
          </p:cNvPr>
          <p:cNvGraphicFramePr>
            <a:graphicFrameLocks noGrp="1"/>
          </p:cNvGraphicFramePr>
          <p:nvPr>
            <p:extLst>
              <p:ext uri="{D42A27DB-BD31-4B8C-83A1-F6EECF244321}">
                <p14:modId xmlns:p14="http://schemas.microsoft.com/office/powerpoint/2010/main" val="3312508212"/>
              </p:ext>
            </p:extLst>
          </p:nvPr>
        </p:nvGraphicFramePr>
        <p:xfrm>
          <a:off x="590512" y="303582"/>
          <a:ext cx="11480564" cy="5850643"/>
        </p:xfrm>
        <a:graphic>
          <a:graphicData uri="http://schemas.openxmlformats.org/drawingml/2006/table">
            <a:tbl>
              <a:tblPr firstRow="1" bandRow="1">
                <a:tableStyleId>{8EC20E35-A176-4012-BC5E-935CFFF8708E}</a:tableStyleId>
              </a:tblPr>
              <a:tblGrid>
                <a:gridCol w="2666150">
                  <a:extLst>
                    <a:ext uri="{9D8B030D-6E8A-4147-A177-3AD203B41FA5}">
                      <a16:colId xmlns:a16="http://schemas.microsoft.com/office/drawing/2014/main" val="4111822142"/>
                    </a:ext>
                  </a:extLst>
                </a:gridCol>
                <a:gridCol w="8814414">
                  <a:extLst>
                    <a:ext uri="{9D8B030D-6E8A-4147-A177-3AD203B41FA5}">
                      <a16:colId xmlns:a16="http://schemas.microsoft.com/office/drawing/2014/main" val="305489433"/>
                    </a:ext>
                  </a:extLst>
                </a:gridCol>
              </a:tblGrid>
              <a:tr h="4740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3600" b="1" dirty="0"/>
                        <a:t>Elementos del IVA</a:t>
                      </a:r>
                      <a:endParaRPr lang="es-MX" sz="3600" dirty="0"/>
                    </a:p>
                  </a:txBody>
                  <a:tcPr/>
                </a:tc>
                <a:tc hMerge="1">
                  <a:txBody>
                    <a:bodyPr/>
                    <a:lstStyle/>
                    <a:p>
                      <a:endParaRPr lang="es-MX" dirty="0"/>
                    </a:p>
                  </a:txBody>
                  <a:tcPr/>
                </a:tc>
                <a:extLst>
                  <a:ext uri="{0D108BD9-81ED-4DB2-BD59-A6C34878D82A}">
                    <a16:rowId xmlns:a16="http://schemas.microsoft.com/office/drawing/2014/main" val="1525101651"/>
                  </a:ext>
                </a:extLst>
              </a:tr>
              <a:tr h="1117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i="0" kern="1200" dirty="0">
                          <a:solidFill>
                            <a:schemeClr val="dk1"/>
                          </a:solidFill>
                          <a:effectLst/>
                          <a:latin typeface="+mn-lt"/>
                          <a:ea typeface="+mn-ea"/>
                          <a:cs typeface="+mn-cs"/>
                        </a:rPr>
                        <a:t>SUJETO</a:t>
                      </a:r>
                    </a:p>
                    <a:p>
                      <a:endParaRPr lang="es-MX" sz="1800" b="1" i="0" kern="1200" dirty="0">
                        <a:solidFill>
                          <a:schemeClr val="dk1"/>
                        </a:solidFill>
                        <a:effectLst/>
                        <a:latin typeface="+mn-lt"/>
                        <a:ea typeface="+mn-ea"/>
                        <a:cs typeface="+mn-cs"/>
                      </a:endParaRPr>
                    </a:p>
                  </a:txBody>
                  <a:tcPr anchor="ctr"/>
                </a:tc>
                <a:tc>
                  <a:txBody>
                    <a:bodyPr/>
                    <a:lstStyle/>
                    <a:p>
                      <a:pPr marL="0" lvl="1" indent="0" algn="l" defTabSz="622300">
                        <a:lnSpc>
                          <a:spcPct val="90000"/>
                        </a:lnSpc>
                        <a:spcBef>
                          <a:spcPct val="0"/>
                        </a:spcBef>
                        <a:spcAft>
                          <a:spcPct val="15000"/>
                        </a:spcAft>
                        <a:buNone/>
                      </a:pPr>
                      <a:r>
                        <a:rPr lang="es-MX" sz="1600" kern="1200" dirty="0"/>
                        <a:t>Personas físicas y las morales que realicen los siguientes actos o actividades </a:t>
                      </a:r>
                    </a:p>
                    <a:p>
                      <a:pPr marL="449263" lvl="1" indent="-114300" algn="l" defTabSz="622300">
                        <a:lnSpc>
                          <a:spcPct val="90000"/>
                        </a:lnSpc>
                        <a:spcBef>
                          <a:spcPct val="0"/>
                        </a:spcBef>
                        <a:spcAft>
                          <a:spcPct val="15000"/>
                        </a:spcAft>
                        <a:buChar char="•"/>
                      </a:pPr>
                      <a:r>
                        <a:rPr lang="es-MX" sz="1600" kern="1200" dirty="0"/>
                        <a:t>Enajenación de bienes</a:t>
                      </a:r>
                    </a:p>
                    <a:p>
                      <a:pPr marL="449263" lvl="1" indent="-114300" algn="l" defTabSz="622300">
                        <a:lnSpc>
                          <a:spcPct val="90000"/>
                        </a:lnSpc>
                        <a:spcBef>
                          <a:spcPct val="0"/>
                        </a:spcBef>
                        <a:spcAft>
                          <a:spcPct val="15000"/>
                        </a:spcAft>
                        <a:buChar char="•"/>
                      </a:pPr>
                      <a:r>
                        <a:rPr lang="es-MX" sz="1600" kern="1200" dirty="0"/>
                        <a:t>Prestación de servicios independientes</a:t>
                      </a:r>
                    </a:p>
                    <a:p>
                      <a:pPr marL="449263" lvl="1" indent="-114300" algn="l" defTabSz="622300">
                        <a:lnSpc>
                          <a:spcPct val="90000"/>
                        </a:lnSpc>
                        <a:spcBef>
                          <a:spcPct val="0"/>
                        </a:spcBef>
                        <a:spcAft>
                          <a:spcPct val="15000"/>
                        </a:spcAft>
                        <a:buChar char="•"/>
                      </a:pPr>
                      <a:r>
                        <a:rPr lang="es-MX" sz="1600" kern="1200" dirty="0"/>
                        <a:t>Arrendamiento de bienes </a:t>
                      </a:r>
                    </a:p>
                    <a:p>
                      <a:pPr marL="449263" lvl="1" indent="-114300" algn="l" defTabSz="622300">
                        <a:lnSpc>
                          <a:spcPct val="90000"/>
                        </a:lnSpc>
                        <a:spcBef>
                          <a:spcPct val="0"/>
                        </a:spcBef>
                        <a:spcAft>
                          <a:spcPct val="15000"/>
                        </a:spcAft>
                        <a:buChar char="•"/>
                      </a:pPr>
                      <a:r>
                        <a:rPr lang="es-MX" sz="1600" kern="1200" dirty="0"/>
                        <a:t>Importación de bienes y servicios </a:t>
                      </a:r>
                      <a:endParaRPr lang="es-MX" sz="1600" kern="1200" dirty="0">
                        <a:solidFill>
                          <a:schemeClr val="dk1"/>
                        </a:solidFill>
                        <a:latin typeface="+mn-lt"/>
                        <a:ea typeface="+mn-ea"/>
                        <a:cs typeface="+mn-cs"/>
                      </a:endParaRPr>
                    </a:p>
                  </a:txBody>
                  <a:tcPr anchor="ctr"/>
                </a:tc>
                <a:extLst>
                  <a:ext uri="{0D108BD9-81ED-4DB2-BD59-A6C34878D82A}">
                    <a16:rowId xmlns:a16="http://schemas.microsoft.com/office/drawing/2014/main" val="2389705753"/>
                  </a:ext>
                </a:extLst>
              </a:tr>
              <a:tr h="142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i="0" kern="1200" dirty="0">
                          <a:solidFill>
                            <a:schemeClr val="dk1"/>
                          </a:solidFill>
                          <a:effectLst/>
                          <a:latin typeface="+mn-lt"/>
                          <a:ea typeface="+mn-ea"/>
                          <a:cs typeface="+mn-cs"/>
                        </a:rPr>
                        <a:t>OBJETO</a:t>
                      </a:r>
                    </a:p>
                  </a:txBody>
                  <a:tcPr anchor="ctr"/>
                </a:tc>
                <a:tc>
                  <a:txBody>
                    <a:bodyPr/>
                    <a:lstStyle/>
                    <a:p>
                      <a:r>
                        <a:rPr lang="es-MX" sz="1600" dirty="0"/>
                        <a:t>Gravar el valor que se va agregando a los bienes o servicios en cada etapa de la cadena productiva</a:t>
                      </a:r>
                    </a:p>
                  </a:txBody>
                  <a:tcPr anchor="ctr"/>
                </a:tc>
                <a:extLst>
                  <a:ext uri="{0D108BD9-81ED-4DB2-BD59-A6C34878D82A}">
                    <a16:rowId xmlns:a16="http://schemas.microsoft.com/office/drawing/2014/main" val="1812893238"/>
                  </a:ext>
                </a:extLst>
              </a:tr>
              <a:tr h="136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i="0" kern="1200" dirty="0">
                          <a:solidFill>
                            <a:schemeClr val="dk1"/>
                          </a:solidFill>
                          <a:effectLst/>
                          <a:latin typeface="+mn-lt"/>
                          <a:ea typeface="+mn-ea"/>
                          <a:cs typeface="+mn-cs"/>
                        </a:rPr>
                        <a:t>BASE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El valor de la operación. (Valor de actos o actividades)</a:t>
                      </a:r>
                      <a:endParaRPr lang="es-MX" sz="1600" kern="1200" dirty="0"/>
                    </a:p>
                  </a:txBody>
                  <a:tcPr anchor="ctr"/>
                </a:tc>
                <a:extLst>
                  <a:ext uri="{0D108BD9-81ED-4DB2-BD59-A6C34878D82A}">
                    <a16:rowId xmlns:a16="http://schemas.microsoft.com/office/drawing/2014/main" val="3352493857"/>
                  </a:ext>
                </a:extLst>
              </a:tr>
              <a:tr h="1071379">
                <a:tc>
                  <a:txBody>
                    <a:bodyPr/>
                    <a:lstStyle/>
                    <a:p>
                      <a:r>
                        <a:rPr lang="es-MX" sz="1800" b="1" i="0" kern="1200" dirty="0">
                          <a:solidFill>
                            <a:schemeClr val="dk1"/>
                          </a:solidFill>
                          <a:effectLst/>
                          <a:latin typeface="+mn-lt"/>
                          <a:ea typeface="+mn-ea"/>
                          <a:cs typeface="+mn-cs"/>
                        </a:rPr>
                        <a:t>TASA</a:t>
                      </a:r>
                    </a:p>
                  </a:txBody>
                  <a:tcPr anchor="ctr"/>
                </a:tc>
                <a:tc>
                  <a:txBody>
                    <a:bodyPr/>
                    <a:lstStyle/>
                    <a:p>
                      <a:r>
                        <a:rPr lang="es-MX" sz="1600" dirty="0"/>
                        <a:t>Tasa general del IVA es del 16%</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hlinkClick r:id="rId2" action="ppaction://hlinksldjump"/>
                        </a:rPr>
                        <a:t>Tasa del 8% (aplica en zonas fronterizas)</a:t>
                      </a:r>
                      <a:endParaRPr lang="es-MX" sz="1600" dirty="0"/>
                    </a:p>
                    <a:p>
                      <a:r>
                        <a:rPr lang="es-MX" sz="1600" dirty="0">
                          <a:hlinkClick r:id="rId3" action="ppaction://hlinksldjump"/>
                        </a:rPr>
                        <a:t>Tasa del 0%  (aplica mayormente a los alimentos y medicinas)</a:t>
                      </a:r>
                      <a:endParaRPr lang="es-MX" sz="1600" dirty="0"/>
                    </a:p>
                    <a:p>
                      <a:r>
                        <a:rPr lang="es-MX" sz="1600" dirty="0">
                          <a:hlinkClick r:id="rId4" action="ppaction://hlinksldjump"/>
                        </a:rPr>
                        <a:t>Exentos</a:t>
                      </a:r>
                      <a:endParaRPr lang="es-MX" sz="1600" dirty="0"/>
                    </a:p>
                  </a:txBody>
                  <a:tcPr anchor="ctr"/>
                </a:tc>
                <a:extLst>
                  <a:ext uri="{0D108BD9-81ED-4DB2-BD59-A6C34878D82A}">
                    <a16:rowId xmlns:a16="http://schemas.microsoft.com/office/drawing/2014/main" val="2024706279"/>
                  </a:ext>
                </a:extLst>
              </a:tr>
              <a:tr h="7065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i="0" kern="1200" dirty="0">
                          <a:solidFill>
                            <a:schemeClr val="dk1"/>
                          </a:solidFill>
                          <a:effectLst/>
                          <a:latin typeface="+mn-lt"/>
                          <a:ea typeface="+mn-ea"/>
                          <a:cs typeface="+mn-cs"/>
                        </a:rPr>
                        <a:t>CAUSACIÓN DEL IMPUESTO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b="0" i="0" kern="1200" dirty="0">
                          <a:solidFill>
                            <a:schemeClr val="dk1"/>
                          </a:solidFill>
                          <a:effectLst/>
                          <a:latin typeface="+mn-lt"/>
                          <a:ea typeface="+mn-ea"/>
                          <a:cs typeface="+mn-cs"/>
                        </a:rPr>
                        <a:t>Se causa hasta que efectivamente se cobre la contraprestación, o sea, con base en el flujo de efectivo </a:t>
                      </a:r>
                      <a:r>
                        <a:rPr lang="es-MX" sz="1600" b="0" i="0" kern="1200" dirty="0">
                          <a:solidFill>
                            <a:schemeClr val="dk1"/>
                          </a:solidFill>
                          <a:effectLst/>
                          <a:highlight>
                            <a:srgbClr val="FFFF00"/>
                          </a:highlight>
                          <a:latin typeface="+mn-lt"/>
                          <a:ea typeface="+mn-ea"/>
                          <a:cs typeface="+mn-cs"/>
                        </a:rPr>
                        <a:t>(arts.11, 17 y 22 de la LIVA).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600" b="0" i="0" kern="1200" dirty="0">
                          <a:solidFill>
                            <a:schemeClr val="dk1"/>
                          </a:solidFill>
                          <a:effectLst/>
                          <a:latin typeface="+mn-lt"/>
                          <a:ea typeface="+mn-ea"/>
                          <a:cs typeface="+mn-cs"/>
                        </a:rPr>
                        <a:t>El IVA se causa por mes.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600" b="0" i="0" kern="1200" dirty="0">
                          <a:solidFill>
                            <a:schemeClr val="dk1"/>
                          </a:solidFill>
                          <a:effectLst/>
                          <a:latin typeface="+mn-lt"/>
                          <a:ea typeface="+mn-ea"/>
                          <a:cs typeface="+mn-cs"/>
                        </a:rPr>
                        <a:t>Los pagos se consideran definitivos y no a cuenta del impuesto del ejercicio. </a:t>
                      </a:r>
                      <a:endParaRPr lang="es-MX" sz="1600" dirty="0"/>
                    </a:p>
                  </a:txBody>
                  <a:tcPr anchor="ctr"/>
                </a:tc>
                <a:extLst>
                  <a:ext uri="{0D108BD9-81ED-4DB2-BD59-A6C34878D82A}">
                    <a16:rowId xmlns:a16="http://schemas.microsoft.com/office/drawing/2014/main" val="995030760"/>
                  </a:ext>
                </a:extLst>
              </a:tr>
              <a:tr h="152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i="0" kern="1200" dirty="0">
                          <a:solidFill>
                            <a:schemeClr val="dk1"/>
                          </a:solidFill>
                          <a:effectLst/>
                          <a:latin typeface="+mn-lt"/>
                          <a:ea typeface="+mn-ea"/>
                          <a:cs typeface="+mn-cs"/>
                        </a:rPr>
                        <a:t>ÉPOCA DE PAGO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Se paga a más tardar el día 17 del mes siguiente al que corresponda el impuesto. </a:t>
                      </a:r>
                    </a:p>
                  </a:txBody>
                  <a:tcPr anchor="ctr"/>
                </a:tc>
                <a:extLst>
                  <a:ext uri="{0D108BD9-81ED-4DB2-BD59-A6C34878D82A}">
                    <a16:rowId xmlns:a16="http://schemas.microsoft.com/office/drawing/2014/main" val="295062950"/>
                  </a:ext>
                </a:extLst>
              </a:tr>
              <a:tr h="152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1" i="0" kern="1200" dirty="0">
                          <a:solidFill>
                            <a:schemeClr val="dk1"/>
                          </a:solidFill>
                          <a:effectLst/>
                          <a:latin typeface="+mn-lt"/>
                          <a:ea typeface="+mn-ea"/>
                          <a:cs typeface="+mn-cs"/>
                        </a:rPr>
                        <a:t>ACREDITAMIENTO</a:t>
                      </a:r>
                      <a:r>
                        <a:rPr lang="es-MX" sz="1800" b="0" i="0" kern="1200" dirty="0">
                          <a:solidFill>
                            <a:schemeClr val="dk1"/>
                          </a:solidFill>
                          <a:effectLst/>
                          <a:latin typeface="+mn-lt"/>
                          <a:ea typeface="+mn-ea"/>
                          <a:cs typeface="+mn-cs"/>
                        </a:rPr>
                        <a:t>  </a:t>
                      </a:r>
                      <a:endParaRPr lang="es-MX" sz="1800" b="1"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0" i="0" kern="1200" dirty="0">
                          <a:solidFill>
                            <a:schemeClr val="dk1"/>
                          </a:solidFill>
                          <a:effectLst/>
                          <a:latin typeface="+mn-lt"/>
                          <a:ea typeface="+mn-ea"/>
                          <a:cs typeface="+mn-cs"/>
                        </a:rPr>
                        <a:t>Consiste en restar el impuesto acreditable de la cantidad que resulte de aplicar a los valores señalados en la LIVA la tasa correspondiente</a:t>
                      </a:r>
                      <a:endParaRPr lang="es-MX" sz="1600" dirty="0"/>
                    </a:p>
                  </a:txBody>
                  <a:tcPr anchor="ctr"/>
                </a:tc>
                <a:extLst>
                  <a:ext uri="{0D108BD9-81ED-4DB2-BD59-A6C34878D82A}">
                    <a16:rowId xmlns:a16="http://schemas.microsoft.com/office/drawing/2014/main" val="2941587268"/>
                  </a:ext>
                </a:extLst>
              </a:tr>
            </a:tbl>
          </a:graphicData>
        </a:graphic>
      </p:graphicFrame>
    </p:spTree>
    <p:extLst>
      <p:ext uri="{BB962C8B-B14F-4D97-AF65-F5344CB8AC3E}">
        <p14:creationId xmlns:p14="http://schemas.microsoft.com/office/powerpoint/2010/main" val="249146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7B92B7-2DF2-4588-BA32-20A2C14CABD8}"/>
              </a:ext>
            </a:extLst>
          </p:cNvPr>
          <p:cNvSpPr>
            <a:spLocks noGrp="1"/>
          </p:cNvSpPr>
          <p:nvPr>
            <p:ph idx="1"/>
          </p:nvPr>
        </p:nvSpPr>
        <p:spPr>
          <a:xfrm>
            <a:off x="968742" y="1371599"/>
            <a:ext cx="10433051" cy="4114801"/>
          </a:xfrm>
        </p:spPr>
        <p:txBody>
          <a:bodyPr/>
          <a:lstStyle/>
          <a:p>
            <a:pPr marL="0" indent="0">
              <a:buNone/>
            </a:pPr>
            <a:r>
              <a:rPr lang="es-MX" b="1" dirty="0">
                <a:solidFill>
                  <a:srgbClr val="FFFF00"/>
                </a:solidFill>
                <a:hlinkClick r:id="rId2" action="ppaction://hlinksldjump"/>
              </a:rPr>
              <a:t>ESTADO DE CUENTA DE COMBUSTIBLES DE MONEDEROS ELECTRÓNICOS.</a:t>
            </a:r>
            <a:endParaRPr lang="es-MX" b="1" dirty="0">
              <a:solidFill>
                <a:srgbClr val="FFFF00"/>
              </a:solidFill>
            </a:endParaRPr>
          </a:p>
          <a:p>
            <a:pPr marL="0" indent="0">
              <a:buNone/>
            </a:pPr>
            <a:endParaRPr lang="es-MX" b="1" dirty="0">
              <a:solidFill>
                <a:srgbClr val="FFFF00"/>
              </a:solidFill>
            </a:endParaRPr>
          </a:p>
          <a:p>
            <a:endParaRPr lang="es-MX" dirty="0"/>
          </a:p>
        </p:txBody>
      </p:sp>
      <p:sp>
        <p:nvSpPr>
          <p:cNvPr id="4" name="Título 1">
            <a:extLst>
              <a:ext uri="{FF2B5EF4-FFF2-40B4-BE49-F238E27FC236}">
                <a16:creationId xmlns:a16="http://schemas.microsoft.com/office/drawing/2014/main" id="{DC92C069-74F6-41CA-9A15-1C08E5355404}"/>
              </a:ext>
            </a:extLst>
          </p:cNvPr>
          <p:cNvSpPr txBox="1">
            <a:spLocks/>
          </p:cNvSpPr>
          <p:nvPr/>
        </p:nvSpPr>
        <p:spPr>
          <a:xfrm>
            <a:off x="773930" y="180255"/>
            <a:ext cx="10441160" cy="1371600"/>
          </a:xfrm>
          <a:prstGeom prst="rect">
            <a:avLst/>
          </a:prstGeom>
        </p:spPr>
        <p:txBody>
          <a:bodyPr vert="horz" lIns="91440" tIns="45720" rIns="91440" bIns="45720" numCol="1"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sz="3200" b="1" dirty="0">
                <a:solidFill>
                  <a:schemeClr val="bg2">
                    <a:lumMod val="50000"/>
                    <a:lumOff val="50000"/>
                  </a:schemeClr>
                </a:solidFill>
                <a:effectLst>
                  <a:outerShdw blurRad="38100" dist="38100" dir="2700000" algn="tl">
                    <a:srgbClr val="000000">
                      <a:alpha val="43137"/>
                    </a:srgbClr>
                  </a:outerShdw>
                </a:effectLst>
              </a:rPr>
              <a:t>COMPLEMENTO</a:t>
            </a:r>
            <a:r>
              <a:rPr lang="es-MX" sz="3200" dirty="0">
                <a:solidFill>
                  <a:schemeClr val="bg2">
                    <a:lumMod val="50000"/>
                    <a:lumOff val="50000"/>
                  </a:schemeClr>
                </a:solidFill>
              </a:rPr>
              <a:t> </a:t>
            </a:r>
            <a:r>
              <a:rPr lang="es-MX" sz="2800" b="1" dirty="0"/>
              <a:t>– Información adicional para las Facturas </a:t>
            </a:r>
            <a:br>
              <a:rPr lang="es-MX" sz="3200" dirty="0"/>
            </a:br>
            <a:endParaRPr lang="es-MX" sz="3200" dirty="0"/>
          </a:p>
        </p:txBody>
      </p:sp>
      <p:sp>
        <p:nvSpPr>
          <p:cNvPr id="7" name="Rectángulo 6">
            <a:extLst>
              <a:ext uri="{FF2B5EF4-FFF2-40B4-BE49-F238E27FC236}">
                <a16:creationId xmlns:a16="http://schemas.microsoft.com/office/drawing/2014/main" id="{BF4DE745-80F8-4B78-BAA1-04487779E4D7}"/>
              </a:ext>
            </a:extLst>
          </p:cNvPr>
          <p:cNvSpPr/>
          <p:nvPr/>
        </p:nvSpPr>
        <p:spPr>
          <a:xfrm>
            <a:off x="968743" y="1922836"/>
            <a:ext cx="10433051" cy="923330"/>
          </a:xfrm>
          <a:prstGeom prst="rect">
            <a:avLst/>
          </a:prstGeom>
        </p:spPr>
        <p:txBody>
          <a:bodyPr wrap="square">
            <a:spAutoFit/>
          </a:bodyPr>
          <a:lstStyle/>
          <a:p>
            <a:pPr algn="just"/>
            <a:r>
              <a:rPr lang="es-MX" dirty="0"/>
              <a:t>En la emisión de monederos electrónicos, se debe considerarse el monto de la contraprestación pactada por la emisión de monederos electrónicos, conocida como comisión, sin incluir el importe o valor nominal de las cargas o recargas a los monederos electrónicos.</a:t>
            </a:r>
          </a:p>
        </p:txBody>
      </p:sp>
      <p:graphicFrame>
        <p:nvGraphicFramePr>
          <p:cNvPr id="8" name="Tabla 7">
            <a:extLst>
              <a:ext uri="{FF2B5EF4-FFF2-40B4-BE49-F238E27FC236}">
                <a16:creationId xmlns:a16="http://schemas.microsoft.com/office/drawing/2014/main" id="{6060AB33-0A61-4C33-A1E1-0FF53AB855F6}"/>
              </a:ext>
            </a:extLst>
          </p:cNvPr>
          <p:cNvGraphicFramePr>
            <a:graphicFrameLocks noGrp="1"/>
          </p:cNvGraphicFramePr>
          <p:nvPr>
            <p:extLst>
              <p:ext uri="{D42A27DB-BD31-4B8C-83A1-F6EECF244321}">
                <p14:modId xmlns:p14="http://schemas.microsoft.com/office/powerpoint/2010/main" val="2408132237"/>
              </p:ext>
            </p:extLst>
          </p:nvPr>
        </p:nvGraphicFramePr>
        <p:xfrm>
          <a:off x="3111289" y="3187876"/>
          <a:ext cx="7519627" cy="3352800"/>
        </p:xfrm>
        <a:graphic>
          <a:graphicData uri="http://schemas.openxmlformats.org/drawingml/2006/table">
            <a:tbl>
              <a:tblPr firstRow="1" bandRow="1">
                <a:tableStyleId>{793D81CF-94F2-401A-BA57-92F5A7B2D0C5}</a:tableStyleId>
              </a:tblPr>
              <a:tblGrid>
                <a:gridCol w="2839107">
                  <a:extLst>
                    <a:ext uri="{9D8B030D-6E8A-4147-A177-3AD203B41FA5}">
                      <a16:colId xmlns:a16="http://schemas.microsoft.com/office/drawing/2014/main" val="2446319447"/>
                    </a:ext>
                  </a:extLst>
                </a:gridCol>
                <a:gridCol w="2578149">
                  <a:extLst>
                    <a:ext uri="{9D8B030D-6E8A-4147-A177-3AD203B41FA5}">
                      <a16:colId xmlns:a16="http://schemas.microsoft.com/office/drawing/2014/main" val="3083945344"/>
                    </a:ext>
                  </a:extLst>
                </a:gridCol>
                <a:gridCol w="2102371">
                  <a:extLst>
                    <a:ext uri="{9D8B030D-6E8A-4147-A177-3AD203B41FA5}">
                      <a16:colId xmlns:a16="http://schemas.microsoft.com/office/drawing/2014/main" val="493138076"/>
                    </a:ext>
                  </a:extLst>
                </a:gridCol>
              </a:tblGrid>
              <a:tr h="370840">
                <a:tc>
                  <a:txBody>
                    <a:bodyPr/>
                    <a:lstStyle/>
                    <a:p>
                      <a:pPr algn="ctr"/>
                      <a:r>
                        <a:rPr lang="es-MX" sz="1600" b="1" i="0" u="none" strike="noStrike" kern="1200" baseline="0" dirty="0" err="1">
                          <a:solidFill>
                            <a:schemeClr val="lt1"/>
                          </a:solidFill>
                          <a:latin typeface="+mn-lt"/>
                          <a:ea typeface="+mn-ea"/>
                          <a:cs typeface="+mn-cs"/>
                        </a:rPr>
                        <a:t>EstadoDeCuentaCombustible</a:t>
                      </a:r>
                      <a:r>
                        <a:rPr lang="es-MX" sz="1600" b="1" i="0" u="none" strike="noStrike" kern="1200" baseline="0" dirty="0">
                          <a:solidFill>
                            <a:schemeClr val="lt1"/>
                          </a:solidFill>
                          <a:latin typeface="+mn-lt"/>
                          <a:ea typeface="+mn-ea"/>
                          <a:cs typeface="+mn-cs"/>
                        </a:rPr>
                        <a:t> </a:t>
                      </a:r>
                      <a:endParaRPr lang="es-MX" sz="1600" b="0" i="0" u="none" strike="noStrike" kern="1200" baseline="0" dirty="0">
                        <a:solidFill>
                          <a:schemeClr val="lt1"/>
                        </a:solidFill>
                        <a:latin typeface="+mn-lt"/>
                        <a:ea typeface="+mn-ea"/>
                        <a:cs typeface="+mn-cs"/>
                      </a:endParaRPr>
                    </a:p>
                  </a:txBody>
                  <a:tcPr/>
                </a:tc>
                <a:tc>
                  <a:txBody>
                    <a:bodyPr/>
                    <a:lstStyle/>
                    <a:p>
                      <a:pPr algn="ctr"/>
                      <a:r>
                        <a:rPr lang="es-MX" sz="1600" b="0" i="0" u="none" strike="noStrike" kern="1200" baseline="0" dirty="0" err="1">
                          <a:solidFill>
                            <a:schemeClr val="lt1"/>
                          </a:solidFill>
                          <a:latin typeface="+mn-lt"/>
                          <a:ea typeface="+mn-ea"/>
                          <a:cs typeface="+mn-cs"/>
                        </a:rPr>
                        <a:t>ConceptoEstadoDeCuentaCombustible</a:t>
                      </a:r>
                      <a:r>
                        <a:rPr lang="es-MX" sz="1600" b="0" i="0" u="none" strike="noStrike" kern="1200" baseline="0" dirty="0">
                          <a:solidFill>
                            <a:schemeClr val="lt1"/>
                          </a:solidFill>
                          <a:latin typeface="+mn-lt"/>
                          <a:ea typeface="+mn-ea"/>
                          <a:cs typeface="+mn-cs"/>
                        </a:rPr>
                        <a:t> </a:t>
                      </a:r>
                    </a:p>
                  </a:txBody>
                  <a:tcPr/>
                </a:tc>
                <a:tc>
                  <a:txBody>
                    <a:bodyPr/>
                    <a:lstStyle/>
                    <a:p>
                      <a:pPr algn="ctr"/>
                      <a:r>
                        <a:rPr lang="es-MX" sz="1600" b="0" i="0" u="none" strike="noStrike" kern="1200" baseline="0" dirty="0">
                          <a:solidFill>
                            <a:schemeClr val="lt1"/>
                          </a:solidFill>
                          <a:latin typeface="+mn-lt"/>
                          <a:ea typeface="+mn-ea"/>
                          <a:cs typeface="+mn-cs"/>
                        </a:rPr>
                        <a:t>Traslado </a:t>
                      </a:r>
                    </a:p>
                  </a:txBody>
                  <a:tcPr/>
                </a:tc>
                <a:extLst>
                  <a:ext uri="{0D108BD9-81ED-4DB2-BD59-A6C34878D82A}">
                    <a16:rowId xmlns:a16="http://schemas.microsoft.com/office/drawing/2014/main" val="60326172"/>
                  </a:ext>
                </a:extLst>
              </a:tr>
              <a:tr h="370840">
                <a:tc>
                  <a:txBody>
                    <a:bodyPr/>
                    <a:lstStyle/>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Version</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TipoOperacion</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NumeroDeCuenta</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SubTotal</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Total 	</a:t>
                      </a:r>
                    </a:p>
                  </a:txBody>
                  <a:tcPr/>
                </a:tc>
                <a:tc>
                  <a:txBody>
                    <a:bodyPr/>
                    <a:lstStyle/>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Identificador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Fecha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Rfc</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ClaveEstacion</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Cantidad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TipoCobustible</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Unidad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NombreCombustible</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FolioOperacion</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ValorUnitario</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Importe </a:t>
                      </a:r>
                    </a:p>
                  </a:txBody>
                  <a:tcPr/>
                </a:tc>
                <a:tc>
                  <a:txBody>
                    <a:bodyPr/>
                    <a:lstStyle/>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Impuesto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TasaOCuota</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Importe 	</a:t>
                      </a:r>
                    </a:p>
                    <a:p>
                      <a:pPr marL="285750" indent="-285750">
                        <a:buFont typeface="Arial" panose="020B0604020202020204" pitchFamily="34" charset="0"/>
                        <a:buChar char="•"/>
                      </a:pPr>
                      <a:endParaRPr lang="es-MX" sz="1600" dirty="0"/>
                    </a:p>
                  </a:txBody>
                  <a:tcPr/>
                </a:tc>
                <a:extLst>
                  <a:ext uri="{0D108BD9-81ED-4DB2-BD59-A6C34878D82A}">
                    <a16:rowId xmlns:a16="http://schemas.microsoft.com/office/drawing/2014/main" val="736936919"/>
                  </a:ext>
                </a:extLst>
              </a:tr>
            </a:tbl>
          </a:graphicData>
        </a:graphic>
      </p:graphicFrame>
      <p:sp>
        <p:nvSpPr>
          <p:cNvPr id="9" name="Rectángulo 8">
            <a:extLst>
              <a:ext uri="{FF2B5EF4-FFF2-40B4-BE49-F238E27FC236}">
                <a16:creationId xmlns:a16="http://schemas.microsoft.com/office/drawing/2014/main" id="{B623554B-470D-43A5-A37A-6C250254E0E4}"/>
              </a:ext>
            </a:extLst>
          </p:cNvPr>
          <p:cNvSpPr/>
          <p:nvPr/>
        </p:nvSpPr>
        <p:spPr>
          <a:xfrm>
            <a:off x="1085754" y="3278215"/>
            <a:ext cx="6092825" cy="2031325"/>
          </a:xfrm>
          <a:prstGeom prst="rect">
            <a:avLst/>
          </a:prstGeom>
        </p:spPr>
        <p:txBody>
          <a:bodyPr>
            <a:spAutoFit/>
          </a:bodyPr>
          <a:lstStyle/>
          <a:p>
            <a:r>
              <a:rPr lang="es-MX" b="1" dirty="0"/>
              <a:t>NODOS:</a:t>
            </a:r>
          </a:p>
          <a:p>
            <a:endParaRPr lang="es-MX" b="1" dirty="0"/>
          </a:p>
          <a:p>
            <a:endParaRPr lang="es-MX" b="1" dirty="0"/>
          </a:p>
          <a:p>
            <a:endParaRPr lang="es-MX" b="1" dirty="0"/>
          </a:p>
          <a:p>
            <a:endParaRPr lang="es-MX" b="1" dirty="0"/>
          </a:p>
          <a:p>
            <a:endParaRPr lang="es-MX" b="1" dirty="0"/>
          </a:p>
          <a:p>
            <a:r>
              <a:rPr lang="es-MX" b="1" dirty="0"/>
              <a:t>ATRIBUTOS</a:t>
            </a:r>
          </a:p>
        </p:txBody>
      </p:sp>
      <p:cxnSp>
        <p:nvCxnSpPr>
          <p:cNvPr id="10" name="Conector recto de flecha 9">
            <a:extLst>
              <a:ext uri="{FF2B5EF4-FFF2-40B4-BE49-F238E27FC236}">
                <a16:creationId xmlns:a16="http://schemas.microsoft.com/office/drawing/2014/main" id="{1CA6CB94-20EF-462A-8686-A31F6F3CAF0A}"/>
              </a:ext>
            </a:extLst>
          </p:cNvPr>
          <p:cNvCxnSpPr/>
          <p:nvPr/>
        </p:nvCxnSpPr>
        <p:spPr>
          <a:xfrm>
            <a:off x="2196759" y="3429000"/>
            <a:ext cx="792088"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Abrir llave 10">
            <a:extLst>
              <a:ext uri="{FF2B5EF4-FFF2-40B4-BE49-F238E27FC236}">
                <a16:creationId xmlns:a16="http://schemas.microsoft.com/office/drawing/2014/main" id="{D160296D-4D07-47DC-AC59-6D6E1877DCED}"/>
              </a:ext>
            </a:extLst>
          </p:cNvPr>
          <p:cNvSpPr/>
          <p:nvPr/>
        </p:nvSpPr>
        <p:spPr>
          <a:xfrm>
            <a:off x="2592803" y="3861050"/>
            <a:ext cx="189242" cy="266428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83121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B70CC8F-E4C9-41F3-A995-431D7528EA1B}"/>
              </a:ext>
            </a:extLst>
          </p:cNvPr>
          <p:cNvSpPr txBox="1">
            <a:spLocks/>
          </p:cNvSpPr>
          <p:nvPr/>
        </p:nvSpPr>
        <p:spPr>
          <a:xfrm>
            <a:off x="773930" y="180255"/>
            <a:ext cx="10441160" cy="1371600"/>
          </a:xfrm>
          <a:prstGeom prst="rect">
            <a:avLst/>
          </a:prstGeom>
        </p:spPr>
        <p:txBody>
          <a:bodyPr vert="horz" lIns="91440" tIns="45720" rIns="91440" bIns="45720" numCol="1"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sz="3200" b="1" dirty="0">
                <a:solidFill>
                  <a:schemeClr val="bg2">
                    <a:lumMod val="50000"/>
                    <a:lumOff val="50000"/>
                  </a:schemeClr>
                </a:solidFill>
                <a:effectLst>
                  <a:outerShdw blurRad="38100" dist="38100" dir="2700000" algn="tl">
                    <a:srgbClr val="000000">
                      <a:alpha val="43137"/>
                    </a:srgbClr>
                  </a:outerShdw>
                </a:effectLst>
              </a:rPr>
              <a:t>COMPLEMENTO</a:t>
            </a:r>
            <a:r>
              <a:rPr lang="es-MX" sz="3200" dirty="0">
                <a:solidFill>
                  <a:schemeClr val="bg2">
                    <a:lumMod val="50000"/>
                    <a:lumOff val="50000"/>
                  </a:schemeClr>
                </a:solidFill>
              </a:rPr>
              <a:t> </a:t>
            </a:r>
            <a:r>
              <a:rPr lang="es-MX" sz="2800" b="1" dirty="0"/>
              <a:t>– Información adicional para las Facturas </a:t>
            </a:r>
            <a:br>
              <a:rPr lang="es-MX" sz="3200" dirty="0"/>
            </a:br>
            <a:endParaRPr lang="es-MX" sz="3200" dirty="0"/>
          </a:p>
        </p:txBody>
      </p:sp>
      <p:sp>
        <p:nvSpPr>
          <p:cNvPr id="5" name="Marcador de contenido 2">
            <a:extLst>
              <a:ext uri="{FF2B5EF4-FFF2-40B4-BE49-F238E27FC236}">
                <a16:creationId xmlns:a16="http://schemas.microsoft.com/office/drawing/2014/main" id="{9FF52842-77DA-4C23-8587-63D22310DBF0}"/>
              </a:ext>
            </a:extLst>
          </p:cNvPr>
          <p:cNvSpPr>
            <a:spLocks noGrp="1"/>
          </p:cNvSpPr>
          <p:nvPr>
            <p:ph idx="1"/>
          </p:nvPr>
        </p:nvSpPr>
        <p:spPr>
          <a:xfrm>
            <a:off x="765820" y="1371600"/>
            <a:ext cx="9538654" cy="4620345"/>
          </a:xfrm>
        </p:spPr>
        <p:txBody>
          <a:bodyPr numCol="1"/>
          <a:lstStyle/>
          <a:p>
            <a:pPr marL="0" indent="0">
              <a:buNone/>
            </a:pPr>
            <a:r>
              <a:rPr lang="es-MX" b="1" dirty="0">
                <a:solidFill>
                  <a:srgbClr val="FFFF00"/>
                </a:solidFill>
                <a:hlinkClick r:id="rId2" action="ppaction://hlinksldjump"/>
              </a:rPr>
              <a:t>CONSUMO DE COMBUSTIBLES</a:t>
            </a:r>
            <a:endParaRPr lang="es-MX" b="1" dirty="0">
              <a:solidFill>
                <a:srgbClr val="FFFF00"/>
              </a:solidFill>
            </a:endParaRPr>
          </a:p>
          <a:p>
            <a:pPr marL="0" indent="0">
              <a:buNone/>
            </a:pPr>
            <a:endParaRPr lang="es-MX" dirty="0"/>
          </a:p>
          <a:p>
            <a:pPr marL="0" indent="0">
              <a:buNone/>
            </a:pPr>
            <a:r>
              <a:rPr lang="es-MX" dirty="0"/>
              <a:t>NODOS:</a:t>
            </a:r>
          </a:p>
          <a:p>
            <a:pPr marL="0" indent="0">
              <a:buNone/>
            </a:pPr>
            <a:endParaRPr lang="es-MX" dirty="0"/>
          </a:p>
          <a:p>
            <a:pPr marL="0" indent="0">
              <a:buNone/>
            </a:pPr>
            <a:r>
              <a:rPr lang="es-MX" dirty="0"/>
              <a:t>ATRIBUTOS:</a:t>
            </a:r>
          </a:p>
        </p:txBody>
      </p:sp>
      <p:graphicFrame>
        <p:nvGraphicFramePr>
          <p:cNvPr id="6" name="Tabla 5">
            <a:extLst>
              <a:ext uri="{FF2B5EF4-FFF2-40B4-BE49-F238E27FC236}">
                <a16:creationId xmlns:a16="http://schemas.microsoft.com/office/drawing/2014/main" id="{2D95A5AA-09AD-488B-AF56-9CB8A14B2035}"/>
              </a:ext>
            </a:extLst>
          </p:cNvPr>
          <p:cNvGraphicFramePr>
            <a:graphicFrameLocks noGrp="1"/>
          </p:cNvGraphicFramePr>
          <p:nvPr>
            <p:extLst>
              <p:ext uri="{D42A27DB-BD31-4B8C-83A1-F6EECF244321}">
                <p14:modId xmlns:p14="http://schemas.microsoft.com/office/powerpoint/2010/main" val="4264970898"/>
              </p:ext>
            </p:extLst>
          </p:nvPr>
        </p:nvGraphicFramePr>
        <p:xfrm>
          <a:off x="3410836" y="2517225"/>
          <a:ext cx="6893638" cy="3474720"/>
        </p:xfrm>
        <a:graphic>
          <a:graphicData uri="http://schemas.openxmlformats.org/drawingml/2006/table">
            <a:tbl>
              <a:tblPr firstRow="1" bandRow="1">
                <a:tableStyleId>{793D81CF-94F2-401A-BA57-92F5A7B2D0C5}</a:tableStyleId>
              </a:tblPr>
              <a:tblGrid>
                <a:gridCol w="2501150">
                  <a:extLst>
                    <a:ext uri="{9D8B030D-6E8A-4147-A177-3AD203B41FA5}">
                      <a16:colId xmlns:a16="http://schemas.microsoft.com/office/drawing/2014/main" val="2446319447"/>
                    </a:ext>
                  </a:extLst>
                </a:gridCol>
                <a:gridCol w="2592288">
                  <a:extLst>
                    <a:ext uri="{9D8B030D-6E8A-4147-A177-3AD203B41FA5}">
                      <a16:colId xmlns:a16="http://schemas.microsoft.com/office/drawing/2014/main" val="3083945344"/>
                    </a:ext>
                  </a:extLst>
                </a:gridCol>
                <a:gridCol w="1800200">
                  <a:extLst>
                    <a:ext uri="{9D8B030D-6E8A-4147-A177-3AD203B41FA5}">
                      <a16:colId xmlns:a16="http://schemas.microsoft.com/office/drawing/2014/main" val="493138076"/>
                    </a:ext>
                  </a:extLst>
                </a:gridCol>
              </a:tblGrid>
              <a:tr h="370840">
                <a:tc>
                  <a:txBody>
                    <a:bodyPr/>
                    <a:lstStyle/>
                    <a:p>
                      <a:r>
                        <a:rPr lang="es-MX" sz="1800" b="0" i="0" u="none" strike="noStrike" kern="1200" baseline="0" dirty="0">
                          <a:solidFill>
                            <a:schemeClr val="lt1"/>
                          </a:solidFill>
                          <a:latin typeface="+mn-lt"/>
                          <a:ea typeface="+mn-ea"/>
                          <a:cs typeface="+mn-cs"/>
                        </a:rPr>
                        <a:t>:</a:t>
                      </a:r>
                      <a:r>
                        <a:rPr lang="es-MX" sz="1800" b="0" i="0" u="none" strike="noStrike" kern="1200" baseline="0" dirty="0" err="1">
                          <a:solidFill>
                            <a:schemeClr val="lt1"/>
                          </a:solidFill>
                          <a:latin typeface="+mn-lt"/>
                          <a:ea typeface="+mn-ea"/>
                          <a:cs typeface="+mn-cs"/>
                        </a:rPr>
                        <a:t>ConsumoDeCombustibles</a:t>
                      </a:r>
                      <a:r>
                        <a:rPr lang="es-MX" sz="1800" b="0" i="0" u="none" strike="noStrike" kern="1200" baseline="0" dirty="0">
                          <a:solidFill>
                            <a:schemeClr val="lt1"/>
                          </a:solidFill>
                          <a:latin typeface="+mn-lt"/>
                          <a:ea typeface="+mn-ea"/>
                          <a:cs typeface="+mn-cs"/>
                        </a:rPr>
                        <a:t> </a:t>
                      </a:r>
                    </a:p>
                  </a:txBody>
                  <a:tcPr/>
                </a:tc>
                <a:tc>
                  <a:txBody>
                    <a:bodyPr/>
                    <a:lstStyle/>
                    <a:p>
                      <a:r>
                        <a:rPr lang="es-MX" sz="1800" b="0" i="0" u="none" strike="noStrike" kern="1200" baseline="0" dirty="0" err="1">
                          <a:solidFill>
                            <a:schemeClr val="lt1"/>
                          </a:solidFill>
                          <a:latin typeface="+mn-lt"/>
                          <a:ea typeface="+mn-ea"/>
                          <a:cs typeface="+mn-cs"/>
                        </a:rPr>
                        <a:t>ConceptoConsumoDeCombustible</a:t>
                      </a:r>
                      <a:endParaRPr lang="es-MX" sz="1800" b="0" i="0" u="none" strike="noStrike" kern="1200" baseline="0" dirty="0">
                        <a:solidFill>
                          <a:schemeClr val="lt1"/>
                        </a:solidFill>
                        <a:latin typeface="+mn-lt"/>
                        <a:ea typeface="+mn-ea"/>
                        <a:cs typeface="+mn-cs"/>
                      </a:endParaRPr>
                    </a:p>
                  </a:txBody>
                  <a:tcPr/>
                </a:tc>
                <a:tc>
                  <a:txBody>
                    <a:bodyPr/>
                    <a:lstStyle/>
                    <a:p>
                      <a:r>
                        <a:rPr lang="es-MX" sz="1800" b="0" i="0" u="none" strike="noStrike" kern="1200" baseline="0" dirty="0">
                          <a:solidFill>
                            <a:schemeClr val="lt1"/>
                          </a:solidFill>
                          <a:latin typeface="+mn-lt"/>
                          <a:ea typeface="+mn-ea"/>
                          <a:cs typeface="+mn-cs"/>
                        </a:rPr>
                        <a:t>Determinado </a:t>
                      </a:r>
                    </a:p>
                  </a:txBody>
                  <a:tcPr/>
                </a:tc>
                <a:extLst>
                  <a:ext uri="{0D108BD9-81ED-4DB2-BD59-A6C34878D82A}">
                    <a16:rowId xmlns:a16="http://schemas.microsoft.com/office/drawing/2014/main" val="60326172"/>
                  </a:ext>
                </a:extLst>
              </a:tr>
              <a:tr h="370840">
                <a:tc>
                  <a:txBody>
                    <a:bodyPr/>
                    <a:lstStyle/>
                    <a:p>
                      <a:pPr marL="285750" indent="-285750">
                        <a:buFont typeface="Arial" panose="020B0604020202020204" pitchFamily="34" charset="0"/>
                        <a:buChar char="•"/>
                      </a:pPr>
                      <a:r>
                        <a:rPr lang="es-MX" sz="1800" kern="1200" dirty="0" err="1">
                          <a:solidFill>
                            <a:schemeClr val="dk1"/>
                          </a:solidFill>
                          <a:latin typeface="+mn-lt"/>
                          <a:ea typeface="+mn-ea"/>
                          <a:cs typeface="+mn-cs"/>
                        </a:rPr>
                        <a:t>version</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tipoOperacion</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numeroDeCuenta</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subTotal</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a:solidFill>
                            <a:schemeClr val="dk1"/>
                          </a:solidFill>
                          <a:latin typeface="+mn-lt"/>
                          <a:ea typeface="+mn-ea"/>
                          <a:cs typeface="+mn-cs"/>
                        </a:rPr>
                        <a:t>total </a:t>
                      </a:r>
                    </a:p>
                    <a:p>
                      <a:pPr marL="285750" indent="-285750">
                        <a:buFont typeface="Arial" panose="020B0604020202020204" pitchFamily="34" charset="0"/>
                        <a:buChar char="•"/>
                      </a:pPr>
                      <a:r>
                        <a:rPr lang="es-MX" sz="1800" kern="1200" dirty="0">
                          <a:solidFill>
                            <a:schemeClr val="dk1"/>
                          </a:solidFill>
                          <a:latin typeface="+mn-lt"/>
                          <a:ea typeface="+mn-ea"/>
                          <a:cs typeface="+mn-cs"/>
                        </a:rPr>
                        <a:t>	</a:t>
                      </a:r>
                    </a:p>
                  </a:txBody>
                  <a:tcPr/>
                </a:tc>
                <a:tc>
                  <a:txBody>
                    <a:bodyPr/>
                    <a:lstStyle/>
                    <a:p>
                      <a:pPr marL="285750" indent="-285750">
                        <a:buFont typeface="Arial" panose="020B0604020202020204" pitchFamily="34" charset="0"/>
                        <a:buChar char="•"/>
                      </a:pPr>
                      <a:r>
                        <a:rPr lang="es-MX" sz="1800" kern="1200" dirty="0">
                          <a:solidFill>
                            <a:schemeClr val="dk1"/>
                          </a:solidFill>
                          <a:latin typeface="+mn-lt"/>
                          <a:ea typeface="+mn-ea"/>
                          <a:cs typeface="+mn-cs"/>
                        </a:rPr>
                        <a:t>identificador </a:t>
                      </a:r>
                    </a:p>
                    <a:p>
                      <a:pPr marL="285750" indent="-285750">
                        <a:buFont typeface="Arial" panose="020B0604020202020204" pitchFamily="34" charset="0"/>
                        <a:buChar char="•"/>
                      </a:pPr>
                      <a:r>
                        <a:rPr lang="es-MX" sz="1800" kern="1200" dirty="0">
                          <a:solidFill>
                            <a:schemeClr val="dk1"/>
                          </a:solidFill>
                          <a:latin typeface="+mn-lt"/>
                          <a:ea typeface="+mn-ea"/>
                          <a:cs typeface="+mn-cs"/>
                        </a:rPr>
                        <a:t>fecha </a:t>
                      </a:r>
                    </a:p>
                    <a:p>
                      <a:pPr marL="285750" indent="-285750">
                        <a:buFont typeface="Arial" panose="020B0604020202020204" pitchFamily="34" charset="0"/>
                        <a:buChar char="•"/>
                      </a:pPr>
                      <a:r>
                        <a:rPr lang="es-MX" sz="1800" kern="1200" dirty="0" err="1">
                          <a:solidFill>
                            <a:schemeClr val="dk1"/>
                          </a:solidFill>
                          <a:latin typeface="+mn-lt"/>
                          <a:ea typeface="+mn-ea"/>
                          <a:cs typeface="+mn-cs"/>
                        </a:rPr>
                        <a:t>rfc</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claveEstacion</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tipoCombustible</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a:solidFill>
                            <a:schemeClr val="dk1"/>
                          </a:solidFill>
                          <a:latin typeface="+mn-lt"/>
                          <a:ea typeface="+mn-ea"/>
                          <a:cs typeface="+mn-cs"/>
                        </a:rPr>
                        <a:t>cantidad </a:t>
                      </a:r>
                    </a:p>
                    <a:p>
                      <a:pPr marL="285750" indent="-285750">
                        <a:buFont typeface="Arial" panose="020B0604020202020204" pitchFamily="34" charset="0"/>
                        <a:buChar char="•"/>
                      </a:pPr>
                      <a:r>
                        <a:rPr lang="es-MX" sz="1800" kern="1200" dirty="0" err="1">
                          <a:solidFill>
                            <a:schemeClr val="dk1"/>
                          </a:solidFill>
                          <a:latin typeface="+mn-lt"/>
                          <a:ea typeface="+mn-ea"/>
                          <a:cs typeface="+mn-cs"/>
                        </a:rPr>
                        <a:t>nombreCombustible</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folioOperacion</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err="1">
                          <a:solidFill>
                            <a:schemeClr val="dk1"/>
                          </a:solidFill>
                          <a:latin typeface="+mn-lt"/>
                          <a:ea typeface="+mn-ea"/>
                          <a:cs typeface="+mn-cs"/>
                        </a:rPr>
                        <a:t>valorUnitario</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a:solidFill>
                            <a:schemeClr val="dk1"/>
                          </a:solidFill>
                          <a:latin typeface="+mn-lt"/>
                          <a:ea typeface="+mn-ea"/>
                          <a:cs typeface="+mn-cs"/>
                        </a:rPr>
                        <a:t>importe </a:t>
                      </a:r>
                    </a:p>
                  </a:txBody>
                  <a:tcPr/>
                </a:tc>
                <a:tc>
                  <a:txBody>
                    <a:bodyPr/>
                    <a:lstStyle/>
                    <a:p>
                      <a:pPr marL="285750" indent="-285750">
                        <a:buFont typeface="Arial" panose="020B0604020202020204" pitchFamily="34" charset="0"/>
                        <a:buChar char="•"/>
                      </a:pPr>
                      <a:r>
                        <a:rPr lang="es-MX" sz="1800" kern="1200" dirty="0">
                          <a:solidFill>
                            <a:schemeClr val="dk1"/>
                          </a:solidFill>
                          <a:latin typeface="+mn-lt"/>
                          <a:ea typeface="+mn-ea"/>
                          <a:cs typeface="+mn-cs"/>
                        </a:rPr>
                        <a:t>impuesto </a:t>
                      </a:r>
                    </a:p>
                    <a:p>
                      <a:pPr marL="285750" indent="-285750">
                        <a:buFont typeface="Arial" panose="020B0604020202020204" pitchFamily="34" charset="0"/>
                        <a:buChar char="•"/>
                      </a:pPr>
                      <a:r>
                        <a:rPr lang="es-MX" sz="1800" kern="1200" dirty="0" err="1">
                          <a:solidFill>
                            <a:schemeClr val="dk1"/>
                          </a:solidFill>
                          <a:latin typeface="+mn-lt"/>
                          <a:ea typeface="+mn-ea"/>
                          <a:cs typeface="+mn-cs"/>
                        </a:rPr>
                        <a:t>tasaOCuota</a:t>
                      </a:r>
                      <a:r>
                        <a:rPr lang="es-MX" sz="1800" kern="1200" dirty="0">
                          <a:solidFill>
                            <a:schemeClr val="dk1"/>
                          </a:solidFill>
                          <a:latin typeface="+mn-lt"/>
                          <a:ea typeface="+mn-ea"/>
                          <a:cs typeface="+mn-cs"/>
                        </a:rPr>
                        <a:t> </a:t>
                      </a:r>
                    </a:p>
                    <a:p>
                      <a:pPr marL="285750" indent="-285750">
                        <a:buFont typeface="Arial" panose="020B0604020202020204" pitchFamily="34" charset="0"/>
                        <a:buChar char="•"/>
                      </a:pPr>
                      <a:r>
                        <a:rPr lang="es-MX" sz="1800" kern="1200" dirty="0">
                          <a:solidFill>
                            <a:schemeClr val="dk1"/>
                          </a:solidFill>
                          <a:latin typeface="+mn-lt"/>
                          <a:ea typeface="+mn-ea"/>
                          <a:cs typeface="+mn-cs"/>
                        </a:rPr>
                        <a:t>importe </a:t>
                      </a:r>
                    </a:p>
                    <a:p>
                      <a:pPr marL="0" indent="0">
                        <a:buFont typeface="Arial" panose="020B0604020202020204" pitchFamily="34" charset="0"/>
                        <a:buNone/>
                      </a:pPr>
                      <a:r>
                        <a:rPr lang="es-MX" sz="1800" kern="1200" dirty="0">
                          <a:solidFill>
                            <a:schemeClr val="dk1"/>
                          </a:solidFill>
                          <a:latin typeface="+mn-lt"/>
                          <a:ea typeface="+mn-ea"/>
                          <a:cs typeface="+mn-cs"/>
                        </a:rPr>
                        <a:t>	</a:t>
                      </a:r>
                    </a:p>
                  </a:txBody>
                  <a:tcPr/>
                </a:tc>
                <a:extLst>
                  <a:ext uri="{0D108BD9-81ED-4DB2-BD59-A6C34878D82A}">
                    <a16:rowId xmlns:a16="http://schemas.microsoft.com/office/drawing/2014/main" val="736936919"/>
                  </a:ext>
                </a:extLst>
              </a:tr>
            </a:tbl>
          </a:graphicData>
        </a:graphic>
      </p:graphicFrame>
      <p:cxnSp>
        <p:nvCxnSpPr>
          <p:cNvPr id="7" name="Conector recto de flecha 6">
            <a:extLst>
              <a:ext uri="{FF2B5EF4-FFF2-40B4-BE49-F238E27FC236}">
                <a16:creationId xmlns:a16="http://schemas.microsoft.com/office/drawing/2014/main" id="{3E380893-228B-4C86-B7D0-F762F928BC1F}"/>
              </a:ext>
            </a:extLst>
          </p:cNvPr>
          <p:cNvCxnSpPr/>
          <p:nvPr/>
        </p:nvCxnSpPr>
        <p:spPr>
          <a:xfrm>
            <a:off x="2513209" y="2691756"/>
            <a:ext cx="792088"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Abrir llave 7">
            <a:extLst>
              <a:ext uri="{FF2B5EF4-FFF2-40B4-BE49-F238E27FC236}">
                <a16:creationId xmlns:a16="http://schemas.microsoft.com/office/drawing/2014/main" id="{EDFBC770-E3FD-43F8-BF44-F069CF69A720}"/>
              </a:ext>
            </a:extLst>
          </p:cNvPr>
          <p:cNvSpPr/>
          <p:nvPr/>
        </p:nvSpPr>
        <p:spPr>
          <a:xfrm>
            <a:off x="2909253" y="3123806"/>
            <a:ext cx="189242" cy="266428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05619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4E94DBB-AEA1-498F-A0A3-C208CFB502FB}"/>
              </a:ext>
            </a:extLst>
          </p:cNvPr>
          <p:cNvSpPr txBox="1">
            <a:spLocks/>
          </p:cNvSpPr>
          <p:nvPr/>
        </p:nvSpPr>
        <p:spPr>
          <a:xfrm>
            <a:off x="773930" y="180255"/>
            <a:ext cx="10441160" cy="1371600"/>
          </a:xfrm>
          <a:prstGeom prst="rect">
            <a:avLst/>
          </a:prstGeom>
        </p:spPr>
        <p:txBody>
          <a:bodyPr vert="horz" lIns="91440" tIns="45720" rIns="91440" bIns="45720" numCol="1"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sz="3200" b="1" dirty="0">
                <a:solidFill>
                  <a:schemeClr val="bg2">
                    <a:lumMod val="50000"/>
                    <a:lumOff val="50000"/>
                  </a:schemeClr>
                </a:solidFill>
                <a:effectLst>
                  <a:outerShdw blurRad="38100" dist="38100" dir="2700000" algn="tl">
                    <a:srgbClr val="000000">
                      <a:alpha val="43137"/>
                    </a:srgbClr>
                  </a:outerShdw>
                </a:effectLst>
              </a:rPr>
              <a:t>COMPLEMENTO</a:t>
            </a:r>
            <a:r>
              <a:rPr lang="es-MX" sz="3200" dirty="0">
                <a:solidFill>
                  <a:schemeClr val="bg2">
                    <a:lumMod val="50000"/>
                    <a:lumOff val="50000"/>
                  </a:schemeClr>
                </a:solidFill>
              </a:rPr>
              <a:t> </a:t>
            </a:r>
            <a:r>
              <a:rPr lang="es-MX" sz="2800" b="1" dirty="0"/>
              <a:t>– Información adicional para las Facturas </a:t>
            </a:r>
            <a:br>
              <a:rPr lang="es-MX" sz="3200" dirty="0"/>
            </a:br>
            <a:endParaRPr lang="es-MX" sz="3200" dirty="0"/>
          </a:p>
        </p:txBody>
      </p:sp>
      <p:sp>
        <p:nvSpPr>
          <p:cNvPr id="5" name="Marcador de contenido 2">
            <a:extLst>
              <a:ext uri="{FF2B5EF4-FFF2-40B4-BE49-F238E27FC236}">
                <a16:creationId xmlns:a16="http://schemas.microsoft.com/office/drawing/2014/main" id="{3FBDD306-5978-4453-8398-F7EA96B58421}"/>
              </a:ext>
            </a:extLst>
          </p:cNvPr>
          <p:cNvSpPr>
            <a:spLocks noGrp="1"/>
          </p:cNvSpPr>
          <p:nvPr>
            <p:ph idx="1"/>
          </p:nvPr>
        </p:nvSpPr>
        <p:spPr>
          <a:xfrm>
            <a:off x="877886" y="1268760"/>
            <a:ext cx="10433051" cy="4114801"/>
          </a:xfrm>
        </p:spPr>
        <p:txBody>
          <a:bodyPr/>
          <a:lstStyle/>
          <a:p>
            <a:pPr marL="0" indent="0">
              <a:buNone/>
            </a:pPr>
            <a:r>
              <a:rPr lang="es-MX" dirty="0">
                <a:solidFill>
                  <a:srgbClr val="FFFF00"/>
                </a:solidFill>
                <a:hlinkClick r:id="rId2" action="ppaction://hlinksldjump"/>
              </a:rPr>
              <a:t>Complemento para comercio exterior </a:t>
            </a:r>
            <a:endParaRPr lang="es-MX" b="1" dirty="0">
              <a:solidFill>
                <a:srgbClr val="FFFF00"/>
              </a:solidFill>
            </a:endParaRPr>
          </a:p>
          <a:p>
            <a:r>
              <a:rPr lang="es-MX" dirty="0"/>
              <a:t>Cuando se emita un comprobante fiscal por operaciones de comercio exterior de exportación definitiva de mercancías con clave de pedimento “A1”.</a:t>
            </a:r>
          </a:p>
        </p:txBody>
      </p:sp>
      <p:graphicFrame>
        <p:nvGraphicFramePr>
          <p:cNvPr id="6" name="Tabla 5">
            <a:extLst>
              <a:ext uri="{FF2B5EF4-FFF2-40B4-BE49-F238E27FC236}">
                <a16:creationId xmlns:a16="http://schemas.microsoft.com/office/drawing/2014/main" id="{821A80E3-0579-458C-9DC6-824B5251C435}"/>
              </a:ext>
            </a:extLst>
          </p:cNvPr>
          <p:cNvGraphicFramePr>
            <a:graphicFrameLocks noGrp="1"/>
          </p:cNvGraphicFramePr>
          <p:nvPr>
            <p:extLst>
              <p:ext uri="{D42A27DB-BD31-4B8C-83A1-F6EECF244321}">
                <p14:modId xmlns:p14="http://schemas.microsoft.com/office/powerpoint/2010/main" val="427558124"/>
              </p:ext>
            </p:extLst>
          </p:nvPr>
        </p:nvGraphicFramePr>
        <p:xfrm>
          <a:off x="2422004" y="2852936"/>
          <a:ext cx="9518522" cy="3632200"/>
        </p:xfrm>
        <a:graphic>
          <a:graphicData uri="http://schemas.openxmlformats.org/drawingml/2006/table">
            <a:tbl>
              <a:tblPr firstRow="1" bandRow="1">
                <a:tableStyleId>{793D81CF-94F2-401A-BA57-92F5A7B2D0C5}</a:tableStyleId>
              </a:tblPr>
              <a:tblGrid>
                <a:gridCol w="2642908">
                  <a:extLst>
                    <a:ext uri="{9D8B030D-6E8A-4147-A177-3AD203B41FA5}">
                      <a16:colId xmlns:a16="http://schemas.microsoft.com/office/drawing/2014/main" val="2446319447"/>
                    </a:ext>
                  </a:extLst>
                </a:gridCol>
                <a:gridCol w="1244938">
                  <a:extLst>
                    <a:ext uri="{9D8B030D-6E8A-4147-A177-3AD203B41FA5}">
                      <a16:colId xmlns:a16="http://schemas.microsoft.com/office/drawing/2014/main" val="3083945344"/>
                    </a:ext>
                  </a:extLst>
                </a:gridCol>
                <a:gridCol w="1876892">
                  <a:extLst>
                    <a:ext uri="{9D8B030D-6E8A-4147-A177-3AD203B41FA5}">
                      <a16:colId xmlns:a16="http://schemas.microsoft.com/office/drawing/2014/main" val="493138076"/>
                    </a:ext>
                  </a:extLst>
                </a:gridCol>
                <a:gridCol w="1876892">
                  <a:extLst>
                    <a:ext uri="{9D8B030D-6E8A-4147-A177-3AD203B41FA5}">
                      <a16:colId xmlns:a16="http://schemas.microsoft.com/office/drawing/2014/main" val="3293810394"/>
                    </a:ext>
                  </a:extLst>
                </a:gridCol>
                <a:gridCol w="1876892">
                  <a:extLst>
                    <a:ext uri="{9D8B030D-6E8A-4147-A177-3AD203B41FA5}">
                      <a16:colId xmlns:a16="http://schemas.microsoft.com/office/drawing/2014/main" val="3663712686"/>
                    </a:ext>
                  </a:extLst>
                </a:gridCol>
              </a:tblGrid>
              <a:tr h="370840">
                <a:tc>
                  <a:txBody>
                    <a:bodyPr/>
                    <a:lstStyle/>
                    <a:p>
                      <a:pPr algn="ctr"/>
                      <a:r>
                        <a:rPr lang="es-MX" sz="1600" b="0" i="0" u="none" strike="noStrike" kern="1200" baseline="0" dirty="0" err="1">
                          <a:solidFill>
                            <a:schemeClr val="lt1"/>
                          </a:solidFill>
                          <a:latin typeface="+mn-lt"/>
                          <a:ea typeface="+mn-ea"/>
                          <a:cs typeface="+mn-cs"/>
                        </a:rPr>
                        <a:t>ComercioExterior</a:t>
                      </a:r>
                      <a:r>
                        <a:rPr lang="es-MX" sz="1600" b="0" i="0" u="none" strike="noStrike" kern="1200" baseline="0" dirty="0">
                          <a:solidFill>
                            <a:schemeClr val="lt1"/>
                          </a:solidFill>
                          <a:latin typeface="+mn-lt"/>
                          <a:ea typeface="+mn-ea"/>
                          <a:cs typeface="+mn-cs"/>
                        </a:rPr>
                        <a:t> </a:t>
                      </a:r>
                    </a:p>
                  </a:txBody>
                  <a:tcPr/>
                </a:tc>
                <a:tc>
                  <a:txBody>
                    <a:bodyPr/>
                    <a:lstStyle/>
                    <a:p>
                      <a:pPr algn="ctr"/>
                      <a:r>
                        <a:rPr lang="es-MX" sz="1600" b="0" i="0" u="none" strike="noStrike" kern="1200" baseline="0" dirty="0">
                          <a:solidFill>
                            <a:schemeClr val="lt1"/>
                          </a:solidFill>
                          <a:latin typeface="+mn-lt"/>
                          <a:ea typeface="+mn-ea"/>
                          <a:cs typeface="+mn-cs"/>
                        </a:rPr>
                        <a:t>Emisor </a:t>
                      </a:r>
                    </a:p>
                  </a:txBody>
                  <a:tcPr/>
                </a:tc>
                <a:tc>
                  <a:txBody>
                    <a:bodyPr/>
                    <a:lstStyle/>
                    <a:p>
                      <a:pPr algn="ctr"/>
                      <a:r>
                        <a:rPr lang="es-MX" sz="1600" b="0" i="0" u="none" strike="noStrike" kern="1200" baseline="0" dirty="0">
                          <a:solidFill>
                            <a:schemeClr val="lt1"/>
                          </a:solidFill>
                          <a:latin typeface="+mn-lt"/>
                          <a:ea typeface="+mn-ea"/>
                          <a:cs typeface="+mn-cs"/>
                        </a:rPr>
                        <a:t>Domicilio</a:t>
                      </a:r>
                    </a:p>
                  </a:txBody>
                  <a:tcPr/>
                </a:tc>
                <a:tc>
                  <a:txBody>
                    <a:bodyPr/>
                    <a:lstStyle/>
                    <a:p>
                      <a:pPr algn="ctr"/>
                      <a:r>
                        <a:rPr lang="es-MX" sz="1600" b="0" i="0" u="none" strike="noStrike" kern="1200" baseline="0" dirty="0">
                          <a:solidFill>
                            <a:schemeClr val="lt1"/>
                          </a:solidFill>
                          <a:latin typeface="+mn-lt"/>
                          <a:ea typeface="+mn-ea"/>
                          <a:cs typeface="+mn-cs"/>
                        </a:rPr>
                        <a:t>Propietario</a:t>
                      </a:r>
                    </a:p>
                  </a:txBody>
                  <a:tcPr/>
                </a:tc>
                <a:tc>
                  <a:txBody>
                    <a:bodyPr/>
                    <a:lstStyle/>
                    <a:p>
                      <a:pPr algn="ctr"/>
                      <a:r>
                        <a:rPr lang="es-MX" sz="1600" b="0" i="0" u="none" strike="noStrike" kern="1200" baseline="0" dirty="0">
                          <a:solidFill>
                            <a:schemeClr val="lt1"/>
                          </a:solidFill>
                          <a:latin typeface="+mn-lt"/>
                          <a:ea typeface="+mn-ea"/>
                          <a:cs typeface="+mn-cs"/>
                        </a:rPr>
                        <a:t>Receptor </a:t>
                      </a:r>
                    </a:p>
                  </a:txBody>
                  <a:tcPr/>
                </a:tc>
                <a:extLst>
                  <a:ext uri="{0D108BD9-81ED-4DB2-BD59-A6C34878D82A}">
                    <a16:rowId xmlns:a16="http://schemas.microsoft.com/office/drawing/2014/main" val="60326172"/>
                  </a:ext>
                </a:extLst>
              </a:tr>
              <a:tr h="370840">
                <a:tc>
                  <a:txBody>
                    <a:bodyPr/>
                    <a:lstStyle/>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Version</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MotivoTraslado</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TipoOperacion</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ClaveDePedimento</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CertificadoOrigen</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NumCertificadoOrigen</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NumeroExportadorConfiabl</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Incoterm</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Subdivision</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Observaciones</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TipoCambioUSD</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TotalUSD</a:t>
                      </a:r>
                      <a:endParaRPr lang="es-MX" sz="1600" b="0" i="0" u="none" strike="noStrike"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Curp</a:t>
                      </a:r>
                      <a:endParaRPr lang="es-MX" sz="1600" b="0" i="0" u="none" strike="noStrike"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s-MX" sz="1600" dirty="0"/>
                        <a:t>Calle </a:t>
                      </a:r>
                    </a:p>
                    <a:p>
                      <a:pPr marL="285750" indent="-285750">
                        <a:buFont typeface="Arial" panose="020B0604020202020204" pitchFamily="34" charset="0"/>
                        <a:buChar char="•"/>
                      </a:pPr>
                      <a:r>
                        <a:rPr lang="es-MX" sz="1600" dirty="0" err="1"/>
                        <a:t>NumeroExterior</a:t>
                      </a:r>
                      <a:endParaRPr lang="es-MX" sz="1600" dirty="0"/>
                    </a:p>
                    <a:p>
                      <a:pPr marL="285750" indent="-285750">
                        <a:buFont typeface="Arial" panose="020B0604020202020204" pitchFamily="34" charset="0"/>
                        <a:buChar char="•"/>
                      </a:pPr>
                      <a:r>
                        <a:rPr lang="es-MX" sz="1600" dirty="0" err="1"/>
                        <a:t>NumeroInterior</a:t>
                      </a:r>
                      <a:endParaRPr lang="es-MX" sz="1600" dirty="0"/>
                    </a:p>
                    <a:p>
                      <a:pPr marL="285750" indent="-285750">
                        <a:buFont typeface="Arial" panose="020B0604020202020204" pitchFamily="34" charset="0"/>
                        <a:buChar char="•"/>
                      </a:pPr>
                      <a:r>
                        <a:rPr lang="es-MX" sz="1600" dirty="0"/>
                        <a:t>Colonia </a:t>
                      </a:r>
                    </a:p>
                    <a:p>
                      <a:pPr marL="285750" indent="-285750">
                        <a:buFont typeface="Arial" panose="020B0604020202020204" pitchFamily="34" charset="0"/>
                        <a:buChar char="•"/>
                      </a:pPr>
                      <a:r>
                        <a:rPr lang="es-MX" sz="1600" dirty="0"/>
                        <a:t>Localidad </a:t>
                      </a:r>
                    </a:p>
                    <a:p>
                      <a:pPr marL="285750" indent="-285750">
                        <a:buFont typeface="Arial" panose="020B0604020202020204" pitchFamily="34" charset="0"/>
                        <a:buChar char="•"/>
                      </a:pPr>
                      <a:r>
                        <a:rPr lang="es-MX" sz="1600" dirty="0"/>
                        <a:t>Referencia</a:t>
                      </a:r>
                    </a:p>
                    <a:p>
                      <a:pPr marL="285750" indent="-285750">
                        <a:buFont typeface="Arial" panose="020B0604020202020204" pitchFamily="34" charset="0"/>
                        <a:buChar char="•"/>
                      </a:pPr>
                      <a:r>
                        <a:rPr lang="es-MX" sz="1600" dirty="0"/>
                        <a:t>Municipio </a:t>
                      </a:r>
                    </a:p>
                    <a:p>
                      <a:pPr marL="285750" indent="-285750">
                        <a:buFont typeface="Arial" panose="020B0604020202020204" pitchFamily="34" charset="0"/>
                        <a:buChar char="•"/>
                      </a:pPr>
                      <a:r>
                        <a:rPr lang="es-MX" sz="1600" dirty="0"/>
                        <a:t>Estado </a:t>
                      </a:r>
                    </a:p>
                    <a:p>
                      <a:pPr marL="285750" indent="-285750">
                        <a:buFont typeface="Arial" panose="020B0604020202020204" pitchFamily="34" charset="0"/>
                        <a:buChar char="•"/>
                      </a:pPr>
                      <a:r>
                        <a:rPr lang="es-MX" sz="1600" dirty="0" err="1"/>
                        <a:t>Pais</a:t>
                      </a:r>
                      <a:r>
                        <a:rPr lang="es-MX" sz="1600" dirty="0"/>
                        <a:t> </a:t>
                      </a:r>
                    </a:p>
                    <a:p>
                      <a:pPr marL="285750" indent="-285750">
                        <a:buFont typeface="Arial" panose="020B0604020202020204" pitchFamily="34" charset="0"/>
                        <a:buChar char="•"/>
                      </a:pPr>
                      <a:r>
                        <a:rPr lang="es-MX" sz="1600" dirty="0" err="1"/>
                        <a:t>CodigoPostal</a:t>
                      </a:r>
                      <a:endParaRPr lang="es-MX" sz="1600" dirty="0"/>
                    </a:p>
                    <a:p>
                      <a:pPr marL="285750" indent="-285750">
                        <a:buFont typeface="Arial" panose="020B0604020202020204" pitchFamily="34" charset="0"/>
                        <a:buChar char="•"/>
                      </a:pPr>
                      <a:endParaRPr lang="es-MX" sz="1600" dirty="0"/>
                    </a:p>
                  </a:txBody>
                  <a:tcPr/>
                </a:tc>
                <a:tc>
                  <a:txBody>
                    <a:bodyPr/>
                    <a:lstStyle/>
                    <a:p>
                      <a:pPr marL="285750" indent="-285750">
                        <a:buFont typeface="Arial" panose="020B0604020202020204" pitchFamily="34" charset="0"/>
                        <a:buChar char="•"/>
                      </a:pPr>
                      <a:r>
                        <a:rPr lang="es-MX" sz="1600" dirty="0" err="1"/>
                        <a:t>NumRegIdTrib</a:t>
                      </a:r>
                      <a:endParaRPr lang="es-MX" sz="1600" dirty="0"/>
                    </a:p>
                    <a:p>
                      <a:pPr marL="285750" indent="-285750">
                        <a:buFont typeface="Arial" panose="020B0604020202020204" pitchFamily="34" charset="0"/>
                        <a:buChar char="•"/>
                      </a:pPr>
                      <a:r>
                        <a:rPr lang="es-MX" sz="1600" dirty="0" err="1"/>
                        <a:t>ResidenciaFiscal</a:t>
                      </a:r>
                      <a:endParaRPr lang="es-MX" sz="1600" dirty="0"/>
                    </a:p>
                  </a:txBody>
                  <a:tcPr/>
                </a:tc>
                <a:tc>
                  <a:txBody>
                    <a:bodyPr/>
                    <a:lstStyle/>
                    <a:p>
                      <a:pPr marL="285750" indent="-285750">
                        <a:buFont typeface="Arial" panose="020B0604020202020204" pitchFamily="34" charset="0"/>
                        <a:buChar char="•"/>
                      </a:pPr>
                      <a:r>
                        <a:rPr lang="es-MX" sz="1600" dirty="0" err="1"/>
                        <a:t>NumRegIdTrib</a:t>
                      </a:r>
                      <a:endParaRPr lang="es-MX" sz="1600" dirty="0"/>
                    </a:p>
                  </a:txBody>
                  <a:tcPr/>
                </a:tc>
                <a:extLst>
                  <a:ext uri="{0D108BD9-81ED-4DB2-BD59-A6C34878D82A}">
                    <a16:rowId xmlns:a16="http://schemas.microsoft.com/office/drawing/2014/main" val="736936919"/>
                  </a:ext>
                </a:extLst>
              </a:tr>
            </a:tbl>
          </a:graphicData>
        </a:graphic>
      </p:graphicFrame>
      <p:sp>
        <p:nvSpPr>
          <p:cNvPr id="7" name="Rectángulo 6">
            <a:extLst>
              <a:ext uri="{FF2B5EF4-FFF2-40B4-BE49-F238E27FC236}">
                <a16:creationId xmlns:a16="http://schemas.microsoft.com/office/drawing/2014/main" id="{7CA5EEFB-4C69-4120-868D-9E03037E2EFB}"/>
              </a:ext>
            </a:extLst>
          </p:cNvPr>
          <p:cNvSpPr/>
          <p:nvPr/>
        </p:nvSpPr>
        <p:spPr>
          <a:xfrm>
            <a:off x="396469" y="2943275"/>
            <a:ext cx="6092825" cy="2031325"/>
          </a:xfrm>
          <a:prstGeom prst="rect">
            <a:avLst/>
          </a:prstGeom>
        </p:spPr>
        <p:txBody>
          <a:bodyPr>
            <a:spAutoFit/>
          </a:bodyPr>
          <a:lstStyle/>
          <a:p>
            <a:r>
              <a:rPr lang="es-MX" b="1" dirty="0"/>
              <a:t>NODOS:</a:t>
            </a:r>
          </a:p>
          <a:p>
            <a:endParaRPr lang="es-MX" b="1" dirty="0"/>
          </a:p>
          <a:p>
            <a:endParaRPr lang="es-MX" b="1" dirty="0"/>
          </a:p>
          <a:p>
            <a:endParaRPr lang="es-MX" b="1" dirty="0"/>
          </a:p>
          <a:p>
            <a:endParaRPr lang="es-MX" b="1" dirty="0"/>
          </a:p>
          <a:p>
            <a:endParaRPr lang="es-MX" b="1" dirty="0"/>
          </a:p>
          <a:p>
            <a:r>
              <a:rPr lang="es-MX" b="1" dirty="0"/>
              <a:t>ATRIBUTOS</a:t>
            </a:r>
          </a:p>
        </p:txBody>
      </p:sp>
      <p:cxnSp>
        <p:nvCxnSpPr>
          <p:cNvPr id="8" name="Conector recto de flecha 7">
            <a:extLst>
              <a:ext uri="{FF2B5EF4-FFF2-40B4-BE49-F238E27FC236}">
                <a16:creationId xmlns:a16="http://schemas.microsoft.com/office/drawing/2014/main" id="{1660C42F-CFD0-4D58-9FBC-625F70FD26A8}"/>
              </a:ext>
            </a:extLst>
          </p:cNvPr>
          <p:cNvCxnSpPr/>
          <p:nvPr/>
        </p:nvCxnSpPr>
        <p:spPr>
          <a:xfrm>
            <a:off x="1507474" y="3094060"/>
            <a:ext cx="792088"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Abrir llave 8">
            <a:extLst>
              <a:ext uri="{FF2B5EF4-FFF2-40B4-BE49-F238E27FC236}">
                <a16:creationId xmlns:a16="http://schemas.microsoft.com/office/drawing/2014/main" id="{35EA7087-8F2F-41A3-8094-A029BDA389AA}"/>
              </a:ext>
            </a:extLst>
          </p:cNvPr>
          <p:cNvSpPr/>
          <p:nvPr/>
        </p:nvSpPr>
        <p:spPr>
          <a:xfrm>
            <a:off x="1903518" y="3526110"/>
            <a:ext cx="189242" cy="266428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MX"/>
          </a:p>
        </p:txBody>
      </p:sp>
      <mc:AlternateContent xmlns:mc="http://schemas.openxmlformats.org/markup-compatibility/2006" xmlns:am3d="http://schemas.microsoft.com/office/drawing/2017/model3d">
        <mc:Choice Requires="am3d">
          <p:graphicFrame>
            <p:nvGraphicFramePr>
              <p:cNvPr id="11" name="Modelo 3D 10" descr="Flecha gruesa recta">
                <a:extLst>
                  <a:ext uri="{FF2B5EF4-FFF2-40B4-BE49-F238E27FC236}">
                    <a16:creationId xmlns:a16="http://schemas.microsoft.com/office/drawing/2014/main" id="{F6ECB10D-D4AB-4D57-BE6D-F005E1E89CD2}"/>
                  </a:ext>
                </a:extLst>
              </p:cNvPr>
              <p:cNvGraphicFramePr>
                <a:graphicFrameLocks noChangeAspect="1"/>
              </p:cNvGraphicFramePr>
              <p:nvPr>
                <p:extLst>
                  <p:ext uri="{D42A27DB-BD31-4B8C-83A1-F6EECF244321}">
                    <p14:modId xmlns:p14="http://schemas.microsoft.com/office/powerpoint/2010/main" val="3168280769"/>
                  </p:ext>
                </p:extLst>
              </p:nvPr>
            </p:nvGraphicFramePr>
            <p:xfrm>
              <a:off x="11049032" y="5977701"/>
              <a:ext cx="858518" cy="425378"/>
            </p:xfrm>
            <a:graphic>
              <a:graphicData uri="http://schemas.microsoft.com/office/drawing/2017/model3d">
                <am3d:model3d r:embed="rId3">
                  <am3d:spPr>
                    <a:xfrm>
                      <a:off x="0" y="0"/>
                      <a:ext cx="858518" cy="425378"/>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161335" ay="-2755085" az="-849755"/>
                    <am3d:postTrans dx="0" dy="0" dz="0"/>
                  </am3d:trans>
                  <am3d:attrSrcUrl r:id="rId4"/>
                  <am3d:raster rName="Office3DRenderer" rVer="16.0.8326">
                    <am3d:blip r:embed="rId5"/>
                  </am3d:raster>
                  <am3d:objViewport viewportSz="9925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1" name="Modelo 3D 10" descr="Flecha gruesa recta">
                <a:extLst>
                  <a:ext uri="{FF2B5EF4-FFF2-40B4-BE49-F238E27FC236}">
                    <a16:creationId xmlns:a16="http://schemas.microsoft.com/office/drawing/2014/main" id="{F6ECB10D-D4AB-4D57-BE6D-F005E1E89CD2}"/>
                  </a:ext>
                </a:extLst>
              </p:cNvPr>
              <p:cNvPicPr>
                <a:picLocks noGrp="1" noRot="1" noChangeAspect="1" noMove="1" noResize="1" noEditPoints="1" noAdjustHandles="1" noChangeArrowheads="1" noChangeShapeType="1" noCrop="1"/>
              </p:cNvPicPr>
              <p:nvPr/>
            </p:nvPicPr>
            <p:blipFill>
              <a:blip r:embed="rId6"/>
              <a:stretch>
                <a:fillRect/>
              </a:stretch>
            </p:blipFill>
            <p:spPr>
              <a:xfrm>
                <a:off x="11049032" y="5977701"/>
                <a:ext cx="858518" cy="425378"/>
              </a:xfrm>
              <a:prstGeom prst="rect">
                <a:avLst/>
              </a:prstGeom>
            </p:spPr>
          </p:pic>
        </mc:Fallback>
      </mc:AlternateContent>
    </p:spTree>
    <p:extLst>
      <p:ext uri="{BB962C8B-B14F-4D97-AF65-F5344CB8AC3E}">
        <p14:creationId xmlns:p14="http://schemas.microsoft.com/office/powerpoint/2010/main" val="1349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1EC9EBB-791D-465F-8B6A-79BEFD7A9D48}"/>
              </a:ext>
            </a:extLst>
          </p:cNvPr>
          <p:cNvGraphicFramePr>
            <a:graphicFrameLocks noGrp="1"/>
          </p:cNvGraphicFramePr>
          <p:nvPr>
            <p:extLst>
              <p:ext uri="{D42A27DB-BD31-4B8C-83A1-F6EECF244321}">
                <p14:modId xmlns:p14="http://schemas.microsoft.com/office/powerpoint/2010/main" val="356383356"/>
              </p:ext>
            </p:extLst>
          </p:nvPr>
        </p:nvGraphicFramePr>
        <p:xfrm>
          <a:off x="1017847" y="2348880"/>
          <a:ext cx="10153129" cy="3352800"/>
        </p:xfrm>
        <a:graphic>
          <a:graphicData uri="http://schemas.openxmlformats.org/drawingml/2006/table">
            <a:tbl>
              <a:tblPr firstRow="1" bandRow="1">
                <a:tableStyleId>{793D81CF-94F2-401A-BA57-92F5A7B2D0C5}</a:tableStyleId>
              </a:tblPr>
              <a:tblGrid>
                <a:gridCol w="2061162">
                  <a:extLst>
                    <a:ext uri="{9D8B030D-6E8A-4147-A177-3AD203B41FA5}">
                      <a16:colId xmlns:a16="http://schemas.microsoft.com/office/drawing/2014/main" val="2446319447"/>
                    </a:ext>
                  </a:extLst>
                </a:gridCol>
                <a:gridCol w="1899277">
                  <a:extLst>
                    <a:ext uri="{9D8B030D-6E8A-4147-A177-3AD203B41FA5}">
                      <a16:colId xmlns:a16="http://schemas.microsoft.com/office/drawing/2014/main" val="3083945344"/>
                    </a:ext>
                  </a:extLst>
                </a:gridCol>
                <a:gridCol w="1944216">
                  <a:extLst>
                    <a:ext uri="{9D8B030D-6E8A-4147-A177-3AD203B41FA5}">
                      <a16:colId xmlns:a16="http://schemas.microsoft.com/office/drawing/2014/main" val="493138076"/>
                    </a:ext>
                  </a:extLst>
                </a:gridCol>
                <a:gridCol w="2263652">
                  <a:extLst>
                    <a:ext uri="{9D8B030D-6E8A-4147-A177-3AD203B41FA5}">
                      <a16:colId xmlns:a16="http://schemas.microsoft.com/office/drawing/2014/main" val="14286367"/>
                    </a:ext>
                  </a:extLst>
                </a:gridCol>
                <a:gridCol w="1984822">
                  <a:extLst>
                    <a:ext uri="{9D8B030D-6E8A-4147-A177-3AD203B41FA5}">
                      <a16:colId xmlns:a16="http://schemas.microsoft.com/office/drawing/2014/main" val="137431794"/>
                    </a:ext>
                  </a:extLst>
                </a:gridCol>
              </a:tblGrid>
              <a:tr h="370840">
                <a:tc>
                  <a:txBody>
                    <a:bodyPr/>
                    <a:lstStyle/>
                    <a:p>
                      <a:pPr algn="ctr"/>
                      <a:r>
                        <a:rPr lang="es-MX" sz="1600" b="0" i="0" u="none" strike="noStrike" kern="1200" baseline="0" dirty="0">
                          <a:solidFill>
                            <a:schemeClr val="lt1"/>
                          </a:solidFill>
                          <a:latin typeface="+mn-lt"/>
                          <a:ea typeface="+mn-ea"/>
                          <a:cs typeface="+mn-cs"/>
                        </a:rPr>
                        <a:t>Domicilio </a:t>
                      </a:r>
                    </a:p>
                  </a:txBody>
                  <a:tcPr/>
                </a:tc>
                <a:tc>
                  <a:txBody>
                    <a:bodyPr/>
                    <a:lstStyle/>
                    <a:p>
                      <a:pPr algn="ctr"/>
                      <a:r>
                        <a:rPr lang="es-MX" sz="1600" b="0" i="0" u="none" strike="noStrike" kern="1200" baseline="0" dirty="0">
                          <a:solidFill>
                            <a:schemeClr val="lt1"/>
                          </a:solidFill>
                          <a:latin typeface="+mn-lt"/>
                          <a:ea typeface="+mn-ea"/>
                          <a:cs typeface="+mn-cs"/>
                        </a:rPr>
                        <a:t>Destinatario </a:t>
                      </a:r>
                    </a:p>
                  </a:txBody>
                  <a:tcPr/>
                </a:tc>
                <a:tc>
                  <a:txBody>
                    <a:bodyPr/>
                    <a:lstStyle/>
                    <a:p>
                      <a:pPr algn="ctr"/>
                      <a:r>
                        <a:rPr lang="es-MX" sz="1600" b="0" i="0" u="none" strike="noStrike" kern="1200" baseline="0" dirty="0">
                          <a:solidFill>
                            <a:schemeClr val="lt1"/>
                          </a:solidFill>
                          <a:latin typeface="+mn-lt"/>
                          <a:ea typeface="+mn-ea"/>
                          <a:cs typeface="+mn-cs"/>
                        </a:rPr>
                        <a:t>Domicilio </a:t>
                      </a:r>
                    </a:p>
                  </a:txBody>
                  <a:tcPr/>
                </a:tc>
                <a:tc>
                  <a:txBody>
                    <a:bodyPr/>
                    <a:lstStyle/>
                    <a:p>
                      <a:pPr algn="ctr"/>
                      <a:r>
                        <a:rPr lang="es-MX" sz="1600" b="0" i="0" u="none" strike="noStrike" kern="1200" baseline="0" dirty="0" err="1">
                          <a:solidFill>
                            <a:schemeClr val="lt1"/>
                          </a:solidFill>
                          <a:latin typeface="+mn-lt"/>
                          <a:ea typeface="+mn-ea"/>
                          <a:cs typeface="+mn-cs"/>
                        </a:rPr>
                        <a:t>Mercancia</a:t>
                      </a:r>
                      <a:r>
                        <a:rPr lang="es-MX" sz="1600" b="0" i="0" u="none" strike="noStrike" kern="1200" baseline="0" dirty="0">
                          <a:solidFill>
                            <a:schemeClr val="lt1"/>
                          </a:solidFill>
                          <a:latin typeface="+mn-lt"/>
                          <a:ea typeface="+mn-ea"/>
                          <a:cs typeface="+mn-cs"/>
                        </a:rPr>
                        <a:t> </a:t>
                      </a:r>
                    </a:p>
                  </a:txBody>
                  <a:tcPr/>
                </a:tc>
                <a:tc>
                  <a:txBody>
                    <a:bodyPr/>
                    <a:lstStyle/>
                    <a:p>
                      <a:pPr algn="ctr"/>
                      <a:r>
                        <a:rPr lang="es-MX" sz="1600" b="0" i="0" u="none" strike="noStrike" kern="1200" baseline="0" dirty="0" err="1">
                          <a:solidFill>
                            <a:schemeClr val="lt1"/>
                          </a:solidFill>
                          <a:latin typeface="+mn-lt"/>
                          <a:ea typeface="+mn-ea"/>
                          <a:cs typeface="+mn-cs"/>
                        </a:rPr>
                        <a:t>DescripcionesEspecificas</a:t>
                      </a:r>
                      <a:endParaRPr lang="es-MX" sz="1600" b="0" i="0" u="none" strike="noStrike" kern="1200" baseline="0" dirty="0">
                        <a:solidFill>
                          <a:schemeClr val="lt1"/>
                        </a:solidFill>
                        <a:latin typeface="+mn-lt"/>
                        <a:ea typeface="+mn-ea"/>
                        <a:cs typeface="+mn-cs"/>
                      </a:endParaRPr>
                    </a:p>
                  </a:txBody>
                  <a:tcPr/>
                </a:tc>
                <a:extLst>
                  <a:ext uri="{0D108BD9-81ED-4DB2-BD59-A6C34878D82A}">
                    <a16:rowId xmlns:a16="http://schemas.microsoft.com/office/drawing/2014/main" val="60326172"/>
                  </a:ext>
                </a:extLst>
              </a:tr>
              <a:tr h="370840">
                <a:tc>
                  <a:txBody>
                    <a:bodyPr/>
                    <a:lstStyle/>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Calle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NumeroExterior</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NumeroInterior</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Colonia</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Localidad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Referencia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Municipio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Estado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Pais</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CodigoPostal</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endParaRPr lang="es-MX" sz="1600" b="0" i="0" u="none" strike="noStrike"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NumRegIdTrib</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Nombre </a:t>
                      </a:r>
                    </a:p>
                  </a:txBody>
                  <a:tcPr/>
                </a:tc>
                <a:tc>
                  <a:txBody>
                    <a:bodyPr/>
                    <a:lstStyle/>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Calle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NumeroExterior</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NumeroInterior</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Colonia</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Localidad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Referencia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Municipio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Estado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Pais</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CodigoPostal</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endParaRPr lang="es-MX" sz="1600" dirty="0"/>
                    </a:p>
                  </a:txBody>
                  <a:tcPr/>
                </a:tc>
                <a:tc>
                  <a:txBody>
                    <a:bodyPr/>
                    <a:lstStyle/>
                    <a:p>
                      <a:pPr marL="285750" indent="-285750">
                        <a:buFont typeface="Arial" panose="020B0604020202020204" pitchFamily="34" charset="0"/>
                        <a:buChar char="•"/>
                      </a:pPr>
                      <a:r>
                        <a:rPr lang="es-MX" sz="1600" dirty="0" err="1"/>
                        <a:t>NoIdentificacion</a:t>
                      </a:r>
                      <a:r>
                        <a:rPr lang="es-MX" sz="1600" dirty="0"/>
                        <a:t> </a:t>
                      </a:r>
                    </a:p>
                    <a:p>
                      <a:pPr marL="285750" indent="-285750">
                        <a:buFont typeface="Arial" panose="020B0604020202020204" pitchFamily="34" charset="0"/>
                        <a:buChar char="•"/>
                      </a:pPr>
                      <a:r>
                        <a:rPr lang="es-MX" sz="1600" dirty="0" err="1"/>
                        <a:t>FraccionArancelaria</a:t>
                      </a:r>
                      <a:endParaRPr lang="es-MX" sz="1600" dirty="0"/>
                    </a:p>
                    <a:p>
                      <a:pPr marL="285750" indent="-285750">
                        <a:buFont typeface="Arial" panose="020B0604020202020204" pitchFamily="34" charset="0"/>
                        <a:buChar char="•"/>
                      </a:pPr>
                      <a:r>
                        <a:rPr lang="es-MX" sz="1600" dirty="0" err="1"/>
                        <a:t>CantidadAduana</a:t>
                      </a:r>
                      <a:endParaRPr lang="es-MX" sz="1600" dirty="0"/>
                    </a:p>
                    <a:p>
                      <a:pPr marL="285750" indent="-285750">
                        <a:buFont typeface="Arial" panose="020B0604020202020204" pitchFamily="34" charset="0"/>
                        <a:buChar char="•"/>
                      </a:pPr>
                      <a:r>
                        <a:rPr lang="es-MX" sz="1600" dirty="0" err="1"/>
                        <a:t>UnidadAduana</a:t>
                      </a:r>
                      <a:endParaRPr lang="es-MX" sz="1600" dirty="0"/>
                    </a:p>
                    <a:p>
                      <a:pPr marL="285750" indent="-285750">
                        <a:buFont typeface="Arial" panose="020B0604020202020204" pitchFamily="34" charset="0"/>
                        <a:buChar char="•"/>
                      </a:pPr>
                      <a:r>
                        <a:rPr lang="es-MX" sz="1600" dirty="0" err="1"/>
                        <a:t>ValorUnitarioAduana</a:t>
                      </a:r>
                      <a:endParaRPr lang="es-MX" sz="1600" dirty="0"/>
                    </a:p>
                    <a:p>
                      <a:pPr marL="285750" indent="-285750">
                        <a:buFont typeface="Arial" panose="020B0604020202020204" pitchFamily="34" charset="0"/>
                        <a:buChar char="•"/>
                      </a:pPr>
                      <a:r>
                        <a:rPr lang="es-MX" sz="1600" dirty="0" err="1"/>
                        <a:t>ValorDolares</a:t>
                      </a:r>
                      <a:endParaRPr lang="es-MX" sz="1600" dirty="0"/>
                    </a:p>
                  </a:txBody>
                  <a:tcPr/>
                </a:tc>
                <a:tc>
                  <a:txBody>
                    <a:bodyPr/>
                    <a:lstStyle/>
                    <a:p>
                      <a:pPr marL="285750" indent="-285750">
                        <a:buFont typeface="Arial" panose="020B0604020202020204" pitchFamily="34" charset="0"/>
                        <a:buChar char="•"/>
                      </a:pPr>
                      <a:r>
                        <a:rPr lang="es-MX" sz="1600" dirty="0"/>
                        <a:t>Marca </a:t>
                      </a:r>
                    </a:p>
                    <a:p>
                      <a:pPr marL="285750" indent="-285750">
                        <a:buFont typeface="Arial" panose="020B0604020202020204" pitchFamily="34" charset="0"/>
                        <a:buChar char="•"/>
                      </a:pPr>
                      <a:r>
                        <a:rPr lang="es-MX" sz="1600" dirty="0"/>
                        <a:t>Modelo </a:t>
                      </a:r>
                    </a:p>
                    <a:p>
                      <a:pPr marL="285750" indent="-285750">
                        <a:buFont typeface="Arial" panose="020B0604020202020204" pitchFamily="34" charset="0"/>
                        <a:buChar char="•"/>
                      </a:pPr>
                      <a:r>
                        <a:rPr lang="es-MX" sz="1600" dirty="0" err="1"/>
                        <a:t>SubModelo</a:t>
                      </a:r>
                      <a:r>
                        <a:rPr lang="es-MX" sz="1600" dirty="0"/>
                        <a:t> </a:t>
                      </a:r>
                    </a:p>
                    <a:p>
                      <a:pPr marL="285750" indent="-285750">
                        <a:buFont typeface="Arial" panose="020B0604020202020204" pitchFamily="34" charset="0"/>
                        <a:buChar char="•"/>
                      </a:pPr>
                      <a:r>
                        <a:rPr lang="es-MX" sz="1600" dirty="0" err="1"/>
                        <a:t>NumeroSerie</a:t>
                      </a:r>
                      <a:r>
                        <a:rPr lang="es-MX" sz="1600" dirty="0"/>
                        <a:t> </a:t>
                      </a:r>
                    </a:p>
                    <a:p>
                      <a:pPr marL="285750" indent="-285750">
                        <a:buFont typeface="Arial" panose="020B0604020202020204" pitchFamily="34" charset="0"/>
                        <a:buChar char="•"/>
                      </a:pPr>
                      <a:endParaRPr lang="es-MX" sz="1600" dirty="0"/>
                    </a:p>
                  </a:txBody>
                  <a:tcPr/>
                </a:tc>
                <a:extLst>
                  <a:ext uri="{0D108BD9-81ED-4DB2-BD59-A6C34878D82A}">
                    <a16:rowId xmlns:a16="http://schemas.microsoft.com/office/drawing/2014/main" val="736936919"/>
                  </a:ext>
                </a:extLst>
              </a:tr>
            </a:tbl>
          </a:graphicData>
        </a:graphic>
      </p:graphicFrame>
      <p:sp>
        <p:nvSpPr>
          <p:cNvPr id="5" name="Rectángulo 4">
            <a:extLst>
              <a:ext uri="{FF2B5EF4-FFF2-40B4-BE49-F238E27FC236}">
                <a16:creationId xmlns:a16="http://schemas.microsoft.com/office/drawing/2014/main" id="{B1577602-577C-407D-86A8-31011F44514B}"/>
              </a:ext>
            </a:extLst>
          </p:cNvPr>
          <p:cNvSpPr/>
          <p:nvPr/>
        </p:nvSpPr>
        <p:spPr>
          <a:xfrm>
            <a:off x="1012825" y="1535570"/>
            <a:ext cx="3801041" cy="369332"/>
          </a:xfrm>
          <a:prstGeom prst="rect">
            <a:avLst/>
          </a:prstGeom>
        </p:spPr>
        <p:txBody>
          <a:bodyPr wrap="none">
            <a:spAutoFit/>
          </a:bodyPr>
          <a:lstStyle/>
          <a:p>
            <a:r>
              <a:rPr lang="es-MX" dirty="0">
                <a:solidFill>
                  <a:srgbClr val="FFFF00"/>
                </a:solidFill>
                <a:hlinkClick r:id="rId2" action="ppaction://hlinksldjump"/>
              </a:rPr>
              <a:t>Complemento para comercio exterior </a:t>
            </a:r>
            <a:endParaRPr lang="es-MX" b="1" dirty="0">
              <a:solidFill>
                <a:srgbClr val="FFFF00"/>
              </a:solidFill>
            </a:endParaRPr>
          </a:p>
        </p:txBody>
      </p:sp>
      <p:sp>
        <p:nvSpPr>
          <p:cNvPr id="6" name="Título 1">
            <a:extLst>
              <a:ext uri="{FF2B5EF4-FFF2-40B4-BE49-F238E27FC236}">
                <a16:creationId xmlns:a16="http://schemas.microsoft.com/office/drawing/2014/main" id="{25DA8C92-2499-4DD9-8823-EDFBCDD0036A}"/>
              </a:ext>
            </a:extLst>
          </p:cNvPr>
          <p:cNvSpPr txBox="1">
            <a:spLocks/>
          </p:cNvSpPr>
          <p:nvPr/>
        </p:nvSpPr>
        <p:spPr>
          <a:xfrm>
            <a:off x="1017847" y="348636"/>
            <a:ext cx="10441160" cy="1371600"/>
          </a:xfrm>
          <a:prstGeom prst="rect">
            <a:avLst/>
          </a:prstGeom>
        </p:spPr>
        <p:txBody>
          <a:bodyPr vert="horz" lIns="91440" tIns="45720" rIns="91440" bIns="45720" numCol="1"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sz="3200" b="1" dirty="0">
                <a:solidFill>
                  <a:schemeClr val="bg2">
                    <a:lumMod val="50000"/>
                    <a:lumOff val="50000"/>
                  </a:schemeClr>
                </a:solidFill>
                <a:effectLst>
                  <a:outerShdw blurRad="38100" dist="38100" dir="2700000" algn="tl">
                    <a:srgbClr val="000000">
                      <a:alpha val="43137"/>
                    </a:srgbClr>
                  </a:outerShdw>
                </a:effectLst>
              </a:rPr>
              <a:t>COMPLEMENTO</a:t>
            </a:r>
            <a:r>
              <a:rPr lang="es-MX" sz="3200" dirty="0">
                <a:solidFill>
                  <a:schemeClr val="bg2">
                    <a:lumMod val="50000"/>
                    <a:lumOff val="50000"/>
                  </a:schemeClr>
                </a:solidFill>
              </a:rPr>
              <a:t> </a:t>
            </a:r>
            <a:r>
              <a:rPr lang="es-MX" sz="2800" b="1" dirty="0"/>
              <a:t>– Información adicional para las Facturas </a:t>
            </a:r>
            <a:br>
              <a:rPr lang="es-MX" sz="3200" dirty="0"/>
            </a:br>
            <a:endParaRPr lang="es-MX" sz="3200" dirty="0"/>
          </a:p>
        </p:txBody>
      </p:sp>
    </p:spTree>
    <p:extLst>
      <p:ext uri="{BB962C8B-B14F-4D97-AF65-F5344CB8AC3E}">
        <p14:creationId xmlns:p14="http://schemas.microsoft.com/office/powerpoint/2010/main" val="156028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ADE6F54-DDCE-401E-B661-676B7576BBEB}"/>
              </a:ext>
            </a:extLst>
          </p:cNvPr>
          <p:cNvSpPr>
            <a:spLocks noGrp="1"/>
          </p:cNvSpPr>
          <p:nvPr>
            <p:ph type="title"/>
          </p:nvPr>
        </p:nvSpPr>
        <p:spPr>
          <a:xfrm>
            <a:off x="1197868" y="-24165"/>
            <a:ext cx="10441160" cy="1371600"/>
          </a:xfrm>
        </p:spPr>
        <p:txBody>
          <a:bodyPr>
            <a:normAutofit fontScale="90000"/>
          </a:bodyPr>
          <a:lstStyle/>
          <a:p>
            <a:r>
              <a:rPr lang="es-MX" b="1" dirty="0">
                <a:solidFill>
                  <a:schemeClr val="bg2">
                    <a:lumMod val="50000"/>
                    <a:lumOff val="50000"/>
                  </a:schemeClr>
                </a:solidFill>
                <a:effectLst>
                  <a:outerShdw blurRad="38100" dist="38100" dir="2700000" algn="tl">
                    <a:srgbClr val="000000">
                      <a:alpha val="43137"/>
                    </a:srgbClr>
                  </a:outerShdw>
                </a:effectLst>
              </a:rPr>
              <a:t>COMPLEMENTO</a:t>
            </a:r>
            <a:r>
              <a:rPr lang="es-MX" dirty="0">
                <a:solidFill>
                  <a:schemeClr val="bg2">
                    <a:lumMod val="50000"/>
                    <a:lumOff val="50000"/>
                  </a:schemeClr>
                </a:solidFill>
              </a:rPr>
              <a:t> </a:t>
            </a:r>
            <a:r>
              <a:rPr lang="es-MX" sz="3100" b="1" dirty="0"/>
              <a:t>– Información adicional para las Facturas </a:t>
            </a:r>
            <a:br>
              <a:rPr lang="es-MX" dirty="0"/>
            </a:br>
            <a:endParaRPr lang="es-MX" dirty="0"/>
          </a:p>
        </p:txBody>
      </p:sp>
      <p:sp>
        <p:nvSpPr>
          <p:cNvPr id="5" name="Rectángulo 4">
            <a:extLst>
              <a:ext uri="{FF2B5EF4-FFF2-40B4-BE49-F238E27FC236}">
                <a16:creationId xmlns:a16="http://schemas.microsoft.com/office/drawing/2014/main" id="{BD6EB36C-49DB-4E83-AC2F-8AE685CBC2C4}"/>
              </a:ext>
            </a:extLst>
          </p:cNvPr>
          <p:cNvSpPr/>
          <p:nvPr/>
        </p:nvSpPr>
        <p:spPr>
          <a:xfrm>
            <a:off x="721978" y="997156"/>
            <a:ext cx="11061066" cy="1446550"/>
          </a:xfrm>
          <a:prstGeom prst="rect">
            <a:avLst/>
          </a:prstGeom>
        </p:spPr>
        <p:txBody>
          <a:bodyPr wrap="square">
            <a:spAutoFit/>
          </a:bodyPr>
          <a:lstStyle/>
          <a:p>
            <a:r>
              <a:rPr lang="es-MX" sz="2800" dirty="0">
                <a:solidFill>
                  <a:srgbClr val="FFFF00"/>
                </a:solidFill>
                <a:hlinkClick r:id="rId2" action="ppaction://hlinksldjump"/>
              </a:rPr>
              <a:t>Recepción de pagos</a:t>
            </a:r>
            <a:r>
              <a:rPr lang="es-MX" sz="2800" dirty="0">
                <a:solidFill>
                  <a:srgbClr val="FFFF00"/>
                </a:solidFill>
              </a:rPr>
              <a:t>  </a:t>
            </a:r>
            <a:r>
              <a:rPr lang="es-MX" sz="2800" dirty="0"/>
              <a:t>(Complemento de pagos)</a:t>
            </a:r>
          </a:p>
          <a:p>
            <a:endParaRPr lang="es-MX" sz="2000" dirty="0">
              <a:solidFill>
                <a:srgbClr val="FFFF00"/>
              </a:solidFill>
            </a:endParaRPr>
          </a:p>
          <a:p>
            <a:pPr algn="just"/>
            <a:r>
              <a:rPr lang="es-MX" sz="2000" dirty="0"/>
              <a:t>Se debe expedir cuando se reciban los pagos en  parcialidades y en los casos en que se reciba el pago de la factura en una sola exhibición, pero ésta no sea cubierta al momento de la expedición de la misma.</a:t>
            </a:r>
            <a:endParaRPr lang="es-MX" sz="2000" dirty="0">
              <a:solidFill>
                <a:srgbClr val="FFFF00"/>
              </a:solidFill>
            </a:endParaRPr>
          </a:p>
        </p:txBody>
      </p:sp>
      <p:graphicFrame>
        <p:nvGraphicFramePr>
          <p:cNvPr id="6" name="Tabla 5">
            <a:extLst>
              <a:ext uri="{FF2B5EF4-FFF2-40B4-BE49-F238E27FC236}">
                <a16:creationId xmlns:a16="http://schemas.microsoft.com/office/drawing/2014/main" id="{DBA7563E-CE3A-4EEA-8EFE-DBE6AA752560}"/>
              </a:ext>
            </a:extLst>
          </p:cNvPr>
          <p:cNvGraphicFramePr>
            <a:graphicFrameLocks noGrp="1"/>
          </p:cNvGraphicFramePr>
          <p:nvPr>
            <p:extLst>
              <p:ext uri="{D42A27DB-BD31-4B8C-83A1-F6EECF244321}">
                <p14:modId xmlns:p14="http://schemas.microsoft.com/office/powerpoint/2010/main" val="339715875"/>
              </p:ext>
            </p:extLst>
          </p:nvPr>
        </p:nvGraphicFramePr>
        <p:xfrm>
          <a:off x="2494012" y="2652912"/>
          <a:ext cx="7641630" cy="4119880"/>
        </p:xfrm>
        <a:graphic>
          <a:graphicData uri="http://schemas.openxmlformats.org/drawingml/2006/table">
            <a:tbl>
              <a:tblPr firstRow="1" bandRow="1">
                <a:tableStyleId>{793D81CF-94F2-401A-BA57-92F5A7B2D0C5}</a:tableStyleId>
              </a:tblPr>
              <a:tblGrid>
                <a:gridCol w="1296144">
                  <a:extLst>
                    <a:ext uri="{9D8B030D-6E8A-4147-A177-3AD203B41FA5}">
                      <a16:colId xmlns:a16="http://schemas.microsoft.com/office/drawing/2014/main" val="2446319447"/>
                    </a:ext>
                  </a:extLst>
                </a:gridCol>
                <a:gridCol w="2591702">
                  <a:extLst>
                    <a:ext uri="{9D8B030D-6E8A-4147-A177-3AD203B41FA5}">
                      <a16:colId xmlns:a16="http://schemas.microsoft.com/office/drawing/2014/main" val="3083945344"/>
                    </a:ext>
                  </a:extLst>
                </a:gridCol>
                <a:gridCol w="2088818">
                  <a:extLst>
                    <a:ext uri="{9D8B030D-6E8A-4147-A177-3AD203B41FA5}">
                      <a16:colId xmlns:a16="http://schemas.microsoft.com/office/drawing/2014/main" val="493138076"/>
                    </a:ext>
                  </a:extLst>
                </a:gridCol>
                <a:gridCol w="1664966">
                  <a:extLst>
                    <a:ext uri="{9D8B030D-6E8A-4147-A177-3AD203B41FA5}">
                      <a16:colId xmlns:a16="http://schemas.microsoft.com/office/drawing/2014/main" val="3663712686"/>
                    </a:ext>
                  </a:extLst>
                </a:gridCol>
              </a:tblGrid>
              <a:tr h="370840">
                <a:tc>
                  <a:txBody>
                    <a:bodyPr/>
                    <a:lstStyle/>
                    <a:p>
                      <a:pPr algn="ctr"/>
                      <a:r>
                        <a:rPr lang="es-MX" sz="1600" b="0" i="0" u="none" strike="noStrike" kern="1200" baseline="0" dirty="0">
                          <a:solidFill>
                            <a:schemeClr val="lt1"/>
                          </a:solidFill>
                          <a:latin typeface="+mn-lt"/>
                          <a:ea typeface="+mn-ea"/>
                          <a:cs typeface="+mn-cs"/>
                        </a:rPr>
                        <a:t>Pagos </a:t>
                      </a:r>
                    </a:p>
                  </a:txBody>
                  <a:tcPr/>
                </a:tc>
                <a:tc>
                  <a:txBody>
                    <a:bodyPr/>
                    <a:lstStyle/>
                    <a:p>
                      <a:pPr algn="ctr"/>
                      <a:r>
                        <a:rPr lang="es-MX" sz="1600" b="0" i="0" u="none" strike="noStrike" kern="1200" baseline="0" dirty="0">
                          <a:solidFill>
                            <a:schemeClr val="lt1"/>
                          </a:solidFill>
                          <a:latin typeface="+mn-lt"/>
                          <a:ea typeface="+mn-ea"/>
                          <a:cs typeface="+mn-cs"/>
                        </a:rPr>
                        <a:t>Pago </a:t>
                      </a:r>
                    </a:p>
                  </a:txBody>
                  <a:tcPr/>
                </a:tc>
                <a:tc>
                  <a:txBody>
                    <a:bodyPr/>
                    <a:lstStyle/>
                    <a:p>
                      <a:pPr algn="ctr"/>
                      <a:r>
                        <a:rPr lang="es-MX" sz="1600" b="0" i="0" u="none" strike="noStrike" kern="1200" baseline="0" dirty="0" err="1">
                          <a:solidFill>
                            <a:schemeClr val="lt1"/>
                          </a:solidFill>
                          <a:latin typeface="+mn-lt"/>
                          <a:ea typeface="+mn-ea"/>
                          <a:cs typeface="+mn-cs"/>
                        </a:rPr>
                        <a:t>DoctoRelacionado</a:t>
                      </a:r>
                      <a:r>
                        <a:rPr lang="es-MX" sz="1600" b="0" i="0" u="none" strike="noStrike" kern="1200" baseline="0" dirty="0">
                          <a:solidFill>
                            <a:schemeClr val="lt1"/>
                          </a:solidFill>
                          <a:latin typeface="+mn-lt"/>
                          <a:ea typeface="+mn-ea"/>
                          <a:cs typeface="+mn-cs"/>
                        </a:rPr>
                        <a:t> </a:t>
                      </a:r>
                    </a:p>
                  </a:txBody>
                  <a:tcPr/>
                </a:tc>
                <a:tc>
                  <a:txBody>
                    <a:bodyPr/>
                    <a:lstStyle/>
                    <a:p>
                      <a:pPr algn="ctr"/>
                      <a:r>
                        <a:rPr lang="es-MX" sz="1600" b="0" i="0" u="none" strike="noStrike" kern="1200" baseline="0" dirty="0">
                          <a:solidFill>
                            <a:schemeClr val="lt1"/>
                          </a:solidFill>
                          <a:latin typeface="+mn-lt"/>
                          <a:ea typeface="+mn-ea"/>
                          <a:cs typeface="+mn-cs"/>
                        </a:rPr>
                        <a:t>Impuestos </a:t>
                      </a:r>
                    </a:p>
                  </a:txBody>
                  <a:tcPr/>
                </a:tc>
                <a:extLst>
                  <a:ext uri="{0D108BD9-81ED-4DB2-BD59-A6C34878D82A}">
                    <a16:rowId xmlns:a16="http://schemas.microsoft.com/office/drawing/2014/main" val="60326172"/>
                  </a:ext>
                </a:extLst>
              </a:tr>
              <a:tr h="370840">
                <a:tc>
                  <a:txBody>
                    <a:bodyPr/>
                    <a:lstStyle/>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Versión </a:t>
                      </a:r>
                    </a:p>
                  </a:txBody>
                  <a:tcPr/>
                </a:tc>
                <a:tc>
                  <a:txBody>
                    <a:bodyPr/>
                    <a:lstStyle/>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FechaPago</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FormaDePagoP</a:t>
                      </a:r>
                      <a:endParaRPr lang="es-MX"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MonedaP</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TipoCambioP</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a:solidFill>
                            <a:schemeClr val="dk1"/>
                          </a:solidFill>
                          <a:latin typeface="+mn-lt"/>
                          <a:ea typeface="+mn-ea"/>
                          <a:cs typeface="+mn-cs"/>
                        </a:rPr>
                        <a:t>Monto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NumOperacion</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RfcEmisorCtaOrd</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NomBancoOrdExt</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CtaOrdenante</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RfcEmisorCtaBen</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CtaBeneficiario</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TipoCadPago</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CertPago</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CadPago</a:t>
                      </a:r>
                      <a:r>
                        <a:rPr lang="es-MX"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s-MX" sz="1600" b="0" i="0" u="none" strike="noStrike" kern="1200" baseline="0" dirty="0" err="1">
                          <a:solidFill>
                            <a:schemeClr val="dk1"/>
                          </a:solidFill>
                          <a:latin typeface="+mn-lt"/>
                          <a:ea typeface="+mn-ea"/>
                          <a:cs typeface="+mn-cs"/>
                        </a:rPr>
                        <a:t>SelloPago</a:t>
                      </a:r>
                      <a:r>
                        <a:rPr lang="es-MX" sz="1600" b="0" i="0" u="none" strike="noStrike" kern="1200" baseline="0" dirty="0">
                          <a:solidFill>
                            <a:schemeClr val="dk1"/>
                          </a:solidFill>
                          <a:latin typeface="+mn-lt"/>
                          <a:ea typeface="+mn-ea"/>
                          <a:cs typeface="+mn-cs"/>
                        </a:rPr>
                        <a:t> </a:t>
                      </a:r>
                    </a:p>
                  </a:txBody>
                  <a:tcPr/>
                </a:tc>
                <a:tc>
                  <a:txBody>
                    <a:bodyPr/>
                    <a:lstStyle/>
                    <a:p>
                      <a:pPr marL="285750" indent="-285750">
                        <a:buFont typeface="Arial" panose="020B0604020202020204" pitchFamily="34" charset="0"/>
                        <a:buChar char="•"/>
                      </a:pPr>
                      <a:r>
                        <a:rPr lang="es-MX" sz="1600" dirty="0" err="1"/>
                        <a:t>IdDocumento</a:t>
                      </a:r>
                      <a:r>
                        <a:rPr lang="es-MX" sz="1600" dirty="0"/>
                        <a:t> </a:t>
                      </a:r>
                    </a:p>
                    <a:p>
                      <a:pPr marL="285750" indent="-285750">
                        <a:buFont typeface="Arial" panose="020B0604020202020204" pitchFamily="34" charset="0"/>
                        <a:buChar char="•"/>
                      </a:pPr>
                      <a:r>
                        <a:rPr lang="es-MX" sz="1600" dirty="0"/>
                        <a:t>Serie </a:t>
                      </a:r>
                    </a:p>
                    <a:p>
                      <a:pPr marL="285750" indent="-285750">
                        <a:buFont typeface="Arial" panose="020B0604020202020204" pitchFamily="34" charset="0"/>
                        <a:buChar char="•"/>
                      </a:pPr>
                      <a:r>
                        <a:rPr lang="es-MX" sz="1600" dirty="0"/>
                        <a:t>Folio </a:t>
                      </a:r>
                    </a:p>
                    <a:p>
                      <a:pPr marL="285750" indent="-285750">
                        <a:buFont typeface="Arial" panose="020B0604020202020204" pitchFamily="34" charset="0"/>
                        <a:buChar char="•"/>
                      </a:pPr>
                      <a:r>
                        <a:rPr lang="es-MX" sz="1600" dirty="0" err="1"/>
                        <a:t>MonedaDR</a:t>
                      </a:r>
                      <a:r>
                        <a:rPr lang="es-MX" sz="1600" dirty="0"/>
                        <a:t> </a:t>
                      </a:r>
                    </a:p>
                    <a:p>
                      <a:pPr marL="285750" indent="-285750">
                        <a:buFont typeface="Arial" panose="020B0604020202020204" pitchFamily="34" charset="0"/>
                        <a:buChar char="•"/>
                      </a:pPr>
                      <a:r>
                        <a:rPr lang="es-MX" sz="1600" dirty="0" err="1"/>
                        <a:t>TipoCambioDR</a:t>
                      </a:r>
                      <a:r>
                        <a:rPr lang="es-MX" sz="1600" dirty="0"/>
                        <a:t> </a:t>
                      </a:r>
                    </a:p>
                    <a:p>
                      <a:pPr marL="285750" indent="-285750">
                        <a:buFont typeface="Arial" panose="020B0604020202020204" pitchFamily="34" charset="0"/>
                        <a:buChar char="•"/>
                      </a:pPr>
                      <a:r>
                        <a:rPr lang="es-MX" sz="1600" dirty="0" err="1"/>
                        <a:t>MetodoDePagoDR</a:t>
                      </a:r>
                      <a:r>
                        <a:rPr lang="es-MX" sz="1600" dirty="0"/>
                        <a:t> </a:t>
                      </a:r>
                    </a:p>
                    <a:p>
                      <a:pPr marL="285750" indent="-285750">
                        <a:buFont typeface="Arial" panose="020B0604020202020204" pitchFamily="34" charset="0"/>
                        <a:buChar char="•"/>
                      </a:pPr>
                      <a:r>
                        <a:rPr lang="es-MX" sz="1600" dirty="0" err="1"/>
                        <a:t>NumParcialidad</a:t>
                      </a:r>
                      <a:r>
                        <a:rPr lang="es-MX" sz="1600" dirty="0"/>
                        <a:t> </a:t>
                      </a:r>
                    </a:p>
                    <a:p>
                      <a:pPr marL="285750" indent="-285750">
                        <a:buFont typeface="Arial" panose="020B0604020202020204" pitchFamily="34" charset="0"/>
                        <a:buChar char="•"/>
                      </a:pPr>
                      <a:r>
                        <a:rPr lang="es-MX" sz="1600" dirty="0" err="1"/>
                        <a:t>ImpSaldoAnt</a:t>
                      </a:r>
                      <a:r>
                        <a:rPr lang="es-MX" sz="1600" dirty="0"/>
                        <a:t> </a:t>
                      </a:r>
                    </a:p>
                    <a:p>
                      <a:pPr marL="285750" indent="-285750">
                        <a:buFont typeface="Arial" panose="020B0604020202020204" pitchFamily="34" charset="0"/>
                        <a:buChar char="•"/>
                      </a:pPr>
                      <a:r>
                        <a:rPr lang="es-MX" sz="1600" dirty="0" err="1"/>
                        <a:t>ImpPagado</a:t>
                      </a:r>
                      <a:r>
                        <a:rPr lang="es-MX" sz="1600" dirty="0"/>
                        <a:t> </a:t>
                      </a:r>
                    </a:p>
                    <a:p>
                      <a:pPr marL="285750" indent="-285750">
                        <a:buFont typeface="Arial" panose="020B0604020202020204" pitchFamily="34" charset="0"/>
                        <a:buChar char="•"/>
                      </a:pPr>
                      <a:r>
                        <a:rPr lang="es-MX" sz="1600" dirty="0" err="1"/>
                        <a:t>ImpSaldoInsoluto</a:t>
                      </a:r>
                      <a:r>
                        <a:rPr lang="es-MX" sz="1600" dirty="0"/>
                        <a:t> </a:t>
                      </a:r>
                    </a:p>
                  </a:txBody>
                  <a:tcPr/>
                </a:tc>
                <a:tc>
                  <a:txBody>
                    <a:bodyPr/>
                    <a:lstStyle/>
                    <a:p>
                      <a:pPr marL="285750" indent="-285750">
                        <a:buFont typeface="Arial" panose="020B0604020202020204" pitchFamily="34" charset="0"/>
                        <a:buChar char="•"/>
                      </a:pPr>
                      <a:r>
                        <a:rPr lang="es-MX" sz="1600" b="1" i="1" dirty="0"/>
                        <a:t>Este nodo no debe existir. </a:t>
                      </a:r>
                    </a:p>
                  </a:txBody>
                  <a:tcPr/>
                </a:tc>
                <a:extLst>
                  <a:ext uri="{0D108BD9-81ED-4DB2-BD59-A6C34878D82A}">
                    <a16:rowId xmlns:a16="http://schemas.microsoft.com/office/drawing/2014/main" val="736936919"/>
                  </a:ext>
                </a:extLst>
              </a:tr>
            </a:tbl>
          </a:graphicData>
        </a:graphic>
      </p:graphicFrame>
      <p:sp>
        <p:nvSpPr>
          <p:cNvPr id="7" name="Rectángulo 6">
            <a:extLst>
              <a:ext uri="{FF2B5EF4-FFF2-40B4-BE49-F238E27FC236}">
                <a16:creationId xmlns:a16="http://schemas.microsoft.com/office/drawing/2014/main" id="{CCF72FE2-5501-4430-943F-7A385E023AC5}"/>
              </a:ext>
            </a:extLst>
          </p:cNvPr>
          <p:cNvSpPr/>
          <p:nvPr/>
        </p:nvSpPr>
        <p:spPr>
          <a:xfrm>
            <a:off x="325623" y="2672151"/>
            <a:ext cx="6092825" cy="2031325"/>
          </a:xfrm>
          <a:prstGeom prst="rect">
            <a:avLst/>
          </a:prstGeom>
        </p:spPr>
        <p:txBody>
          <a:bodyPr>
            <a:spAutoFit/>
          </a:bodyPr>
          <a:lstStyle/>
          <a:p>
            <a:r>
              <a:rPr lang="es-MX" b="1" dirty="0"/>
              <a:t>NODOS:</a:t>
            </a:r>
          </a:p>
          <a:p>
            <a:endParaRPr lang="es-MX" b="1" dirty="0"/>
          </a:p>
          <a:p>
            <a:endParaRPr lang="es-MX" b="1" dirty="0"/>
          </a:p>
          <a:p>
            <a:endParaRPr lang="es-MX" b="1" dirty="0"/>
          </a:p>
          <a:p>
            <a:endParaRPr lang="es-MX" b="1" dirty="0"/>
          </a:p>
          <a:p>
            <a:endParaRPr lang="es-MX" b="1" dirty="0"/>
          </a:p>
          <a:p>
            <a:r>
              <a:rPr lang="es-MX" b="1" dirty="0"/>
              <a:t>ATRIBUTOS</a:t>
            </a:r>
          </a:p>
        </p:txBody>
      </p:sp>
      <p:cxnSp>
        <p:nvCxnSpPr>
          <p:cNvPr id="8" name="Conector recto de flecha 7">
            <a:extLst>
              <a:ext uri="{FF2B5EF4-FFF2-40B4-BE49-F238E27FC236}">
                <a16:creationId xmlns:a16="http://schemas.microsoft.com/office/drawing/2014/main" id="{91B09B5A-AB93-4DC3-86A6-D02DEFF0E3C9}"/>
              </a:ext>
            </a:extLst>
          </p:cNvPr>
          <p:cNvCxnSpPr/>
          <p:nvPr/>
        </p:nvCxnSpPr>
        <p:spPr>
          <a:xfrm>
            <a:off x="1579482" y="2894036"/>
            <a:ext cx="792088"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Abrir llave 8">
            <a:extLst>
              <a:ext uri="{FF2B5EF4-FFF2-40B4-BE49-F238E27FC236}">
                <a16:creationId xmlns:a16="http://schemas.microsoft.com/office/drawing/2014/main" id="{B6A3C755-2A63-4696-8E5F-AC0DE157179F}"/>
              </a:ext>
            </a:extLst>
          </p:cNvPr>
          <p:cNvSpPr/>
          <p:nvPr/>
        </p:nvSpPr>
        <p:spPr>
          <a:xfrm>
            <a:off x="1975526" y="3326086"/>
            <a:ext cx="189242" cy="266428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MX"/>
          </a:p>
        </p:txBody>
      </p:sp>
      <mc:AlternateContent xmlns:mc="http://schemas.openxmlformats.org/markup-compatibility/2006" xmlns:am3d="http://schemas.microsoft.com/office/drawing/2017/model3d">
        <mc:Choice Requires="am3d">
          <p:graphicFrame>
            <p:nvGraphicFramePr>
              <p:cNvPr id="10" name="Modelo 3D 9" descr="Flecha gruesa recta">
                <a:extLst>
                  <a:ext uri="{FF2B5EF4-FFF2-40B4-BE49-F238E27FC236}">
                    <a16:creationId xmlns:a16="http://schemas.microsoft.com/office/drawing/2014/main" id="{9BD6544B-A571-4394-8B23-AC8849BED103}"/>
                  </a:ext>
                </a:extLst>
              </p:cNvPr>
              <p:cNvGraphicFramePr>
                <a:graphicFrameLocks noChangeAspect="1"/>
              </p:cNvGraphicFramePr>
              <p:nvPr>
                <p:extLst>
                  <p:ext uri="{D42A27DB-BD31-4B8C-83A1-F6EECF244321}">
                    <p14:modId xmlns:p14="http://schemas.microsoft.com/office/powerpoint/2010/main" val="253444839"/>
                  </p:ext>
                </p:extLst>
              </p:nvPr>
            </p:nvGraphicFramePr>
            <p:xfrm>
              <a:off x="10823673" y="6004925"/>
              <a:ext cx="772191" cy="425379"/>
            </p:xfrm>
            <a:graphic>
              <a:graphicData uri="http://schemas.microsoft.com/office/drawing/2017/model3d">
                <am3d:model3d r:embed="rId3">
                  <am3d:spPr>
                    <a:xfrm>
                      <a:off x="0" y="0"/>
                      <a:ext cx="772191" cy="425379"/>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349261" ay="-3175694" az="-1096681"/>
                    <am3d:postTrans dx="0" dy="0" dz="0"/>
                  </am3d:trans>
                  <am3d:attrSrcUrl r:id="rId4"/>
                  <am3d:raster rName="Office3DRenderer" rVer="16.0.8326">
                    <am3d:blip r:embed="rId5"/>
                  </am3d:raster>
                  <am3d:objViewport viewportSz="9925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0" name="Modelo 3D 9" descr="Flecha gruesa recta">
                <a:extLst>
                  <a:ext uri="{FF2B5EF4-FFF2-40B4-BE49-F238E27FC236}">
                    <a16:creationId xmlns:a16="http://schemas.microsoft.com/office/drawing/2014/main" id="{9BD6544B-A571-4394-8B23-AC8849BED103}"/>
                  </a:ext>
                </a:extLst>
              </p:cNvPr>
              <p:cNvPicPr>
                <a:picLocks noGrp="1" noRot="1" noChangeAspect="1" noMove="1" noResize="1" noEditPoints="1" noAdjustHandles="1" noChangeArrowheads="1" noChangeShapeType="1" noCrop="1"/>
              </p:cNvPicPr>
              <p:nvPr/>
            </p:nvPicPr>
            <p:blipFill>
              <a:blip r:embed="rId6"/>
              <a:stretch>
                <a:fillRect/>
              </a:stretch>
            </p:blipFill>
            <p:spPr>
              <a:xfrm>
                <a:off x="10823673" y="6004925"/>
                <a:ext cx="772191" cy="425379"/>
              </a:xfrm>
              <a:prstGeom prst="rect">
                <a:avLst/>
              </a:prstGeom>
            </p:spPr>
          </p:pic>
        </mc:Fallback>
      </mc:AlternateContent>
    </p:spTree>
    <p:extLst>
      <p:ext uri="{BB962C8B-B14F-4D97-AF65-F5344CB8AC3E}">
        <p14:creationId xmlns:p14="http://schemas.microsoft.com/office/powerpoint/2010/main" val="175835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324527" cy="1371600"/>
          </a:xfrm>
        </p:spPr>
        <p:txBody>
          <a:bodyPr rtlCol="0"/>
          <a:lstStyle/>
          <a:p>
            <a:pPr rtl="0"/>
            <a:r>
              <a:rPr lang="es-ES" b="1" dirty="0"/>
              <a:t>Elementos que conforman el tablero de Control</a:t>
            </a:r>
          </a:p>
        </p:txBody>
      </p:sp>
      <p:sp>
        <p:nvSpPr>
          <p:cNvPr id="14" name="Marcador de posición de contenido 13"/>
          <p:cNvSpPr>
            <a:spLocks noGrp="1"/>
          </p:cNvSpPr>
          <p:nvPr>
            <p:ph idx="1"/>
          </p:nvPr>
        </p:nvSpPr>
        <p:spPr/>
        <p:txBody>
          <a:bodyPr rtlCol="0"/>
          <a:lstStyle/>
          <a:p>
            <a:pPr rtl="0"/>
            <a:r>
              <a:rPr lang="es-ES" dirty="0"/>
              <a:t>Complementos de los CFDI</a:t>
            </a:r>
          </a:p>
          <a:p>
            <a:r>
              <a:rPr lang="es-ES" dirty="0"/>
              <a:t>IVA en Pago en Única Exhibición (PUE)</a:t>
            </a:r>
          </a:p>
          <a:p>
            <a:pPr rtl="0"/>
            <a:r>
              <a:rPr lang="es-ES" dirty="0"/>
              <a:t>IVA Retenido</a:t>
            </a:r>
          </a:p>
          <a:p>
            <a:pPr rtl="0"/>
            <a:r>
              <a:rPr lang="es-ES" dirty="0"/>
              <a:t>IVA nota de crédito</a:t>
            </a:r>
          </a:p>
          <a:p>
            <a:pPr rtl="0"/>
            <a:r>
              <a:rPr lang="es-ES" dirty="0"/>
              <a:t>IVA nota de devolución</a:t>
            </a:r>
          </a:p>
          <a:p>
            <a:pPr rtl="0"/>
            <a:r>
              <a:rPr lang="es-ES" dirty="0"/>
              <a:t>IVA retenido en notas de crédito</a:t>
            </a:r>
          </a:p>
          <a:p>
            <a:pPr rtl="0"/>
            <a:r>
              <a:rPr lang="es-ES" dirty="0"/>
              <a:t>Notas de devolución</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DA64A-CF99-45B5-A87B-E6BE3ED82052}"/>
              </a:ext>
            </a:extLst>
          </p:cNvPr>
          <p:cNvSpPr>
            <a:spLocks noGrp="1"/>
          </p:cNvSpPr>
          <p:nvPr>
            <p:ph type="title"/>
          </p:nvPr>
        </p:nvSpPr>
        <p:spPr>
          <a:xfrm>
            <a:off x="693812" y="2132856"/>
            <a:ext cx="2808311" cy="815752"/>
          </a:xfrm>
        </p:spPr>
        <p:txBody>
          <a:bodyPr>
            <a:normAutofit/>
          </a:bodyPr>
          <a:lstStyle/>
          <a:p>
            <a:r>
              <a:rPr lang="es-MX" dirty="0">
                <a:hlinkClick r:id="rId2" action="ppaction://hlinksldjump"/>
              </a:rPr>
              <a:t>Tasa del 8% </a:t>
            </a:r>
            <a:endParaRPr lang="es-MX" dirty="0"/>
          </a:p>
        </p:txBody>
      </p:sp>
      <p:sp>
        <p:nvSpPr>
          <p:cNvPr id="3" name="Marcador de contenido 2">
            <a:extLst>
              <a:ext uri="{FF2B5EF4-FFF2-40B4-BE49-F238E27FC236}">
                <a16:creationId xmlns:a16="http://schemas.microsoft.com/office/drawing/2014/main" id="{940DA7AC-682C-4C9D-96A1-FFAC7D3B3788}"/>
              </a:ext>
            </a:extLst>
          </p:cNvPr>
          <p:cNvSpPr>
            <a:spLocks noGrp="1"/>
          </p:cNvSpPr>
          <p:nvPr>
            <p:ph idx="1"/>
          </p:nvPr>
        </p:nvSpPr>
        <p:spPr>
          <a:xfrm>
            <a:off x="3718148" y="1484784"/>
            <a:ext cx="8136905" cy="5709477"/>
          </a:xfrm>
        </p:spPr>
        <p:txBody>
          <a:bodyPr>
            <a:normAutofit/>
          </a:bodyPr>
          <a:lstStyle/>
          <a:p>
            <a:pPr algn="just"/>
            <a:r>
              <a:rPr lang="es-MX" dirty="0"/>
              <a:t>Actos o actividades que se realicen por residentes en la región fronteriza y que este gravados al 16% en el resto del territorio nacional.</a:t>
            </a:r>
          </a:p>
          <a:p>
            <a:pPr algn="just"/>
            <a:r>
              <a:rPr lang="es-MX" dirty="0"/>
              <a:t>La condición es que la entrega de material de los bienes o prestación de servicios se lleve a cabo en los locales o establecimientos  ubicados dentro de la región fronteriza norte.</a:t>
            </a:r>
          </a:p>
          <a:p>
            <a:pPr algn="just"/>
            <a:r>
              <a:rPr lang="es-MX" dirty="0"/>
              <a:t>Decreto de estímulos fiscales región fronteriza norte (Decreto) del 31 de diciembre de 2018.</a:t>
            </a:r>
          </a:p>
        </p:txBody>
      </p:sp>
    </p:spTree>
    <p:extLst>
      <p:ext uri="{BB962C8B-B14F-4D97-AF65-F5344CB8AC3E}">
        <p14:creationId xmlns:p14="http://schemas.microsoft.com/office/powerpoint/2010/main" val="4030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DA64A-CF99-45B5-A87B-E6BE3ED82052}"/>
              </a:ext>
            </a:extLst>
          </p:cNvPr>
          <p:cNvSpPr>
            <a:spLocks noGrp="1"/>
          </p:cNvSpPr>
          <p:nvPr>
            <p:ph type="title"/>
          </p:nvPr>
        </p:nvSpPr>
        <p:spPr>
          <a:xfrm>
            <a:off x="693812" y="1628800"/>
            <a:ext cx="2808311" cy="815752"/>
          </a:xfrm>
        </p:spPr>
        <p:txBody>
          <a:bodyPr>
            <a:normAutofit/>
          </a:bodyPr>
          <a:lstStyle/>
          <a:p>
            <a:r>
              <a:rPr lang="es-MX" dirty="0">
                <a:hlinkClick r:id="rId2" action="ppaction://hlinksldjump"/>
              </a:rPr>
              <a:t>Tasa del 0% </a:t>
            </a:r>
            <a:endParaRPr lang="es-MX" dirty="0"/>
          </a:p>
        </p:txBody>
      </p:sp>
      <p:sp>
        <p:nvSpPr>
          <p:cNvPr id="3" name="Marcador de contenido 2">
            <a:extLst>
              <a:ext uri="{FF2B5EF4-FFF2-40B4-BE49-F238E27FC236}">
                <a16:creationId xmlns:a16="http://schemas.microsoft.com/office/drawing/2014/main" id="{940DA7AC-682C-4C9D-96A1-FFAC7D3B3788}"/>
              </a:ext>
            </a:extLst>
          </p:cNvPr>
          <p:cNvSpPr>
            <a:spLocks noGrp="1"/>
          </p:cNvSpPr>
          <p:nvPr>
            <p:ph idx="1"/>
          </p:nvPr>
        </p:nvSpPr>
        <p:spPr>
          <a:xfrm>
            <a:off x="3718147" y="599843"/>
            <a:ext cx="8136905" cy="5709477"/>
          </a:xfrm>
        </p:spPr>
        <p:txBody>
          <a:bodyPr>
            <a:normAutofit lnSpcReduction="10000"/>
          </a:bodyPr>
          <a:lstStyle/>
          <a:p>
            <a:pPr algn="just"/>
            <a:r>
              <a:rPr lang="es-MX" dirty="0"/>
              <a:t>El beneficio de la tasa al 0% consiste en no gravar productos o servicios básicos es decir no realizar la erogación equivalente al 16%, con lo cual se </a:t>
            </a:r>
            <a:r>
              <a:rPr lang="es-MX" b="1" u="sng" dirty="0">
                <a:solidFill>
                  <a:srgbClr val="FFC000"/>
                </a:solidFill>
              </a:rPr>
              <a:t>genera un saldo a favor de IVA.</a:t>
            </a:r>
          </a:p>
          <a:p>
            <a:pPr algn="just"/>
            <a:r>
              <a:rPr lang="es-MX" dirty="0"/>
              <a:t>Los actos o actividades gravadas al 0% se detallan en el artículo 2-A de la ley del </a:t>
            </a:r>
            <a:r>
              <a:rPr lang="es-MX" b="1" dirty="0"/>
              <a:t>IVA.</a:t>
            </a:r>
          </a:p>
          <a:p>
            <a:pPr algn="just"/>
            <a:r>
              <a:rPr lang="es-MX" dirty="0"/>
              <a:t>Producirán los mismos efectos legales que aquellos por los que se deba pagar el impuesto a la tasa del 16%.</a:t>
            </a:r>
          </a:p>
          <a:p>
            <a:pPr algn="just"/>
            <a:r>
              <a:rPr lang="es-MX" dirty="0"/>
              <a:t>Dentro de las actividades gravadas a esta tasa podemos encontrar:</a:t>
            </a:r>
          </a:p>
          <a:p>
            <a:pPr marL="0" indent="0" algn="just">
              <a:buNone/>
            </a:pPr>
            <a:r>
              <a:rPr lang="es-MX" dirty="0"/>
              <a:t>Animales y vegetales no industrializados, medicinas de patente, productos destinados a la alimentación, hielo, agua no gaseosa (excepto menos de 10 litros), maquinaria para usos agropecuarios y embarcaciones pesqueras, oro (mínimo el 80%), prestación de servicios que se destinen a actividades agropecuarias , exportaciones, etc.</a:t>
            </a:r>
          </a:p>
        </p:txBody>
      </p:sp>
    </p:spTree>
    <p:extLst>
      <p:ext uri="{BB962C8B-B14F-4D97-AF65-F5344CB8AC3E}">
        <p14:creationId xmlns:p14="http://schemas.microsoft.com/office/powerpoint/2010/main" val="41435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2C3D0B1-7217-4291-9339-3813ED10E171}"/>
              </a:ext>
            </a:extLst>
          </p:cNvPr>
          <p:cNvSpPr txBox="1">
            <a:spLocks/>
          </p:cNvSpPr>
          <p:nvPr/>
        </p:nvSpPr>
        <p:spPr>
          <a:xfrm>
            <a:off x="981844" y="2250815"/>
            <a:ext cx="2808311" cy="10081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s-MX" dirty="0">
                <a:hlinkClick r:id="rId2" action="ppaction://hlinksldjump"/>
              </a:rPr>
              <a:t>Exentos</a:t>
            </a:r>
            <a:endParaRPr lang="es-MX" dirty="0"/>
          </a:p>
          <a:p>
            <a:r>
              <a:rPr lang="es-MX" sz="2000" dirty="0"/>
              <a:t>Art. 9 LIVA </a:t>
            </a:r>
          </a:p>
        </p:txBody>
      </p:sp>
      <p:sp>
        <p:nvSpPr>
          <p:cNvPr id="7" name="Rectángulo 6">
            <a:extLst>
              <a:ext uri="{FF2B5EF4-FFF2-40B4-BE49-F238E27FC236}">
                <a16:creationId xmlns:a16="http://schemas.microsoft.com/office/drawing/2014/main" id="{BE1FEBBC-B2D2-4557-A230-AAF7780CDC3F}"/>
              </a:ext>
            </a:extLst>
          </p:cNvPr>
          <p:cNvSpPr/>
          <p:nvPr/>
        </p:nvSpPr>
        <p:spPr>
          <a:xfrm>
            <a:off x="3502124" y="967584"/>
            <a:ext cx="8136905" cy="5262979"/>
          </a:xfrm>
          <a:prstGeom prst="rect">
            <a:avLst/>
          </a:prstGeom>
        </p:spPr>
        <p:txBody>
          <a:bodyPr wrap="square">
            <a:spAutoFit/>
          </a:bodyPr>
          <a:lstStyle/>
          <a:p>
            <a:pPr marL="285750" indent="-285750" algn="just">
              <a:buFont typeface="Arial" panose="020B0604020202020204" pitchFamily="34" charset="0"/>
              <a:buChar char="•"/>
            </a:pPr>
            <a:r>
              <a:rPr lang="es-MX" sz="2400" dirty="0"/>
              <a:t>La exención del IVA se da por supuesto el hecho imponible – la obligación tributaria- pero la ley dice que no hay que cumplirlo y por eso se hace esta excepción.</a:t>
            </a:r>
          </a:p>
          <a:p>
            <a:pPr algn="just"/>
            <a:endParaRPr lang="es-MX" sz="2400" dirty="0"/>
          </a:p>
          <a:p>
            <a:r>
              <a:rPr lang="es-MX" sz="2400" dirty="0"/>
              <a:t>Como ejemplo podemos mencionar los siguientes:</a:t>
            </a:r>
          </a:p>
          <a:p>
            <a:pPr marL="285750" lvl="0" indent="-285750" algn="just">
              <a:buFont typeface="Arial" panose="020B0604020202020204" pitchFamily="34" charset="0"/>
              <a:buChar char="•"/>
            </a:pPr>
            <a:r>
              <a:rPr lang="es-MX" sz="2400" dirty="0"/>
              <a:t>Construcciones adheridas al suelo usadas sólo como casa habitación (los hoteles sí pagan IVA), libros, periódicos y revistas, comisiones que cobren las Afores, servicios de enseñanza a cargo del gobierno federal, el transporte público terrestre en zonas urbanas, partidos, asociaciones, sindicatos obreros, agrupaciones agrícolas, ganaderas, pesqueras o silvícolas, Inmuebles destinados o utilizados exclusivamente para casa habitación, fincas dedicadas o utilizadas solo a fines agrícolas o ganaderos</a:t>
            </a:r>
          </a:p>
        </p:txBody>
      </p:sp>
    </p:spTree>
    <p:extLst>
      <p:ext uri="{BB962C8B-B14F-4D97-AF65-F5344CB8AC3E}">
        <p14:creationId xmlns:p14="http://schemas.microsoft.com/office/powerpoint/2010/main" val="388380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0" name="Grupo 1039">
            <a:extLst>
              <a:ext uri="{FF2B5EF4-FFF2-40B4-BE49-F238E27FC236}">
                <a16:creationId xmlns:a16="http://schemas.microsoft.com/office/drawing/2014/main" id="{CD41E21A-8208-454A-89CD-6296B751D2D5}"/>
              </a:ext>
            </a:extLst>
          </p:cNvPr>
          <p:cNvGrpSpPr/>
          <p:nvPr/>
        </p:nvGrpSpPr>
        <p:grpSpPr>
          <a:xfrm>
            <a:off x="5872190" y="908720"/>
            <a:ext cx="5946416" cy="5472565"/>
            <a:chOff x="5872190" y="908720"/>
            <a:chExt cx="5946416" cy="5472565"/>
          </a:xfrm>
        </p:grpSpPr>
        <p:grpSp>
          <p:nvGrpSpPr>
            <p:cNvPr id="24" name="Grupo 23">
              <a:extLst>
                <a:ext uri="{FF2B5EF4-FFF2-40B4-BE49-F238E27FC236}">
                  <a16:creationId xmlns:a16="http://schemas.microsoft.com/office/drawing/2014/main" id="{82D1A8A1-C88B-4EBF-9128-F7C6E1D3EB31}"/>
                </a:ext>
              </a:extLst>
            </p:cNvPr>
            <p:cNvGrpSpPr/>
            <p:nvPr/>
          </p:nvGrpSpPr>
          <p:grpSpPr>
            <a:xfrm>
              <a:off x="8182201" y="1113960"/>
              <a:ext cx="3636405" cy="5110151"/>
              <a:chOff x="7174531" y="1407381"/>
              <a:chExt cx="3168353" cy="4693478"/>
            </a:xfrm>
          </p:grpSpPr>
          <p:grpSp>
            <p:nvGrpSpPr>
              <p:cNvPr id="23" name="Grupo 22">
                <a:extLst>
                  <a:ext uri="{FF2B5EF4-FFF2-40B4-BE49-F238E27FC236}">
                    <a16:creationId xmlns:a16="http://schemas.microsoft.com/office/drawing/2014/main" id="{E24DB618-6E18-44CC-A807-DF51D5B39A96}"/>
                  </a:ext>
                </a:extLst>
              </p:cNvPr>
              <p:cNvGrpSpPr/>
              <p:nvPr/>
            </p:nvGrpSpPr>
            <p:grpSpPr>
              <a:xfrm>
                <a:off x="7174531" y="1407381"/>
                <a:ext cx="3168353" cy="4693478"/>
                <a:chOff x="7515471" y="1175942"/>
                <a:chExt cx="3168353" cy="4693478"/>
              </a:xfrm>
            </p:grpSpPr>
            <p:grpSp>
              <p:nvGrpSpPr>
                <p:cNvPr id="6" name="Grupo 5">
                  <a:extLst>
                    <a:ext uri="{FF2B5EF4-FFF2-40B4-BE49-F238E27FC236}">
                      <a16:creationId xmlns:a16="http://schemas.microsoft.com/office/drawing/2014/main" id="{B1DAF6A1-3D14-4165-AC67-2B9E4BB43012}"/>
                    </a:ext>
                  </a:extLst>
                </p:cNvPr>
                <p:cNvGrpSpPr/>
                <p:nvPr/>
              </p:nvGrpSpPr>
              <p:grpSpPr>
                <a:xfrm>
                  <a:off x="7515471" y="1683058"/>
                  <a:ext cx="3168353" cy="3170729"/>
                  <a:chOff x="7874817" y="1921091"/>
                  <a:chExt cx="3197424" cy="3469659"/>
                </a:xfrm>
              </p:grpSpPr>
              <p:pic>
                <p:nvPicPr>
                  <p:cNvPr id="1028" name="Picture 4" descr="Imagen relacionada">
                    <a:extLst>
                      <a:ext uri="{FF2B5EF4-FFF2-40B4-BE49-F238E27FC236}">
                        <a16:creationId xmlns:a16="http://schemas.microsoft.com/office/drawing/2014/main" id="{4784477B-F33C-4420-A5BE-99FEE7B4BD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75" t="2138" r="24801" b="4414"/>
                  <a:stretch/>
                </p:blipFill>
                <p:spPr bwMode="auto">
                  <a:xfrm>
                    <a:off x="7874817" y="1921091"/>
                    <a:ext cx="3197424" cy="3469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CuadroTexto 3">
                    <a:extLst>
                      <a:ext uri="{FF2B5EF4-FFF2-40B4-BE49-F238E27FC236}">
                        <a16:creationId xmlns:a16="http://schemas.microsoft.com/office/drawing/2014/main" id="{628AB6D5-10B5-4737-8DE7-7159F6788786}"/>
                      </a:ext>
                    </a:extLst>
                  </p:cNvPr>
                  <p:cNvSpPr txBox="1"/>
                  <p:nvPr/>
                </p:nvSpPr>
                <p:spPr>
                  <a:xfrm>
                    <a:off x="7978577" y="3028890"/>
                    <a:ext cx="1296144" cy="400110"/>
                  </a:xfrm>
                  <a:prstGeom prst="rect">
                    <a:avLst/>
                  </a:prstGeom>
                  <a:noFill/>
                </p:spPr>
                <p:txBody>
                  <a:bodyPr wrap="square" rtlCol="0">
                    <a:spAutoFit/>
                  </a:bodyPr>
                  <a:lstStyle/>
                  <a:p>
                    <a:r>
                      <a:rPr lang="es-MX" sz="2000" b="1" dirty="0">
                        <a:solidFill>
                          <a:schemeClr val="bg2">
                            <a:lumMod val="75000"/>
                            <a:lumOff val="25000"/>
                          </a:schemeClr>
                        </a:solidFill>
                      </a:rPr>
                      <a:t>Vendedor</a:t>
                    </a:r>
                    <a:endParaRPr lang="es-MX" b="1" dirty="0">
                      <a:solidFill>
                        <a:schemeClr val="bg2">
                          <a:lumMod val="75000"/>
                          <a:lumOff val="25000"/>
                        </a:schemeClr>
                      </a:solidFill>
                    </a:endParaRPr>
                  </a:p>
                </p:txBody>
              </p:sp>
              <p:sp>
                <p:nvSpPr>
                  <p:cNvPr id="8" name="CuadroTexto 7">
                    <a:extLst>
                      <a:ext uri="{FF2B5EF4-FFF2-40B4-BE49-F238E27FC236}">
                        <a16:creationId xmlns:a16="http://schemas.microsoft.com/office/drawing/2014/main" id="{8077A428-029D-4DB6-9610-2F9AD34DC110}"/>
                      </a:ext>
                    </a:extLst>
                  </p:cNvPr>
                  <p:cNvSpPr txBox="1"/>
                  <p:nvPr/>
                </p:nvSpPr>
                <p:spPr>
                  <a:xfrm>
                    <a:off x="9550796" y="3060700"/>
                    <a:ext cx="1449436" cy="369332"/>
                  </a:xfrm>
                  <a:prstGeom prst="rect">
                    <a:avLst/>
                  </a:prstGeom>
                  <a:noFill/>
                </p:spPr>
                <p:txBody>
                  <a:bodyPr wrap="square" rtlCol="0">
                    <a:spAutoFit/>
                  </a:bodyPr>
                  <a:lstStyle/>
                  <a:p>
                    <a:r>
                      <a:rPr lang="es-MX" b="1" dirty="0">
                        <a:solidFill>
                          <a:srgbClr val="00B050"/>
                        </a:solidFill>
                      </a:rPr>
                      <a:t>Consumidor</a:t>
                    </a:r>
                    <a:endParaRPr lang="es-MX" sz="1600" b="1" dirty="0">
                      <a:solidFill>
                        <a:srgbClr val="00B050"/>
                      </a:solidFill>
                    </a:endParaRPr>
                  </a:p>
                </p:txBody>
              </p:sp>
            </p:grpSp>
            <mc:AlternateContent xmlns:mc="http://schemas.openxmlformats.org/markup-compatibility/2006" xmlns:am3d="http://schemas.microsoft.com/office/drawing/2017/model3d">
              <mc:Choice Requires="am3d">
                <p:graphicFrame>
                  <p:nvGraphicFramePr>
                    <p:cNvPr id="22" name="Modelo 3D 21" descr="Flecha curvada">
                      <a:extLst>
                        <a:ext uri="{FF2B5EF4-FFF2-40B4-BE49-F238E27FC236}">
                          <a16:creationId xmlns:a16="http://schemas.microsoft.com/office/drawing/2014/main" id="{3F93561E-3384-4567-B576-9DA9F0DB7AF3}"/>
                        </a:ext>
                      </a:extLst>
                    </p:cNvPr>
                    <p:cNvGraphicFramePr>
                      <a:graphicFrameLocks noChangeAspect="1"/>
                    </p:cNvGraphicFramePr>
                    <p:nvPr>
                      <p:extLst>
                        <p:ext uri="{D42A27DB-BD31-4B8C-83A1-F6EECF244321}">
                          <p14:modId xmlns:p14="http://schemas.microsoft.com/office/powerpoint/2010/main" val="2382700751"/>
                        </p:ext>
                      </p:extLst>
                    </p:nvPr>
                  </p:nvGraphicFramePr>
                  <p:xfrm>
                    <a:off x="7995291" y="1175942"/>
                    <a:ext cx="2208709" cy="1406515"/>
                  </p:xfrm>
                  <a:graphic>
                    <a:graphicData uri="http://schemas.microsoft.com/office/drawing/2017/model3d">
                      <am3d:model3d r:embed="rId4">
                        <am3d:spPr>
                          <a:xfrm>
                            <a:off x="0" y="0"/>
                            <a:ext cx="2534995" cy="1531381"/>
                          </a:xfrm>
                          <a:prstGeom prst="rect">
                            <a:avLst/>
                          </a:prstGeom>
                        </am3d:spPr>
                        <am3d:camera>
                          <am3d:pos x="0" y="0" z="62785479"/>
                          <am3d:up dx="0" dy="36000000" dz="0"/>
                          <am3d:lookAt x="0" y="0" z="0"/>
                          <am3d:perspective fov="2700000"/>
                        </am3d:camera>
                        <am3d:trans>
                          <am3d:meterPerModelUnit n="2549559" d="1000000"/>
                          <am3d:preTrans dx="0" dy="-11195411" dz="26001"/>
                          <am3d:scale>
                            <am3d:sx n="1000000" d="1000000"/>
                            <am3d:sy n="1000000" d="1000000"/>
                            <am3d:sz n="1000000" d="1000000"/>
                          </am3d:scale>
                          <am3d:rot ax="253281" ay="101021" az="7492"/>
                          <am3d:postTrans dx="0" dy="0" dz="0"/>
                        </am3d:trans>
                        <am3d:attrSrcUrl r:id="rId5"/>
                        <am3d:raster rName="Office3DRenderer" rVer="16.0.8326">
                          <am3d:blip r:embed="rId6"/>
                        </am3d:raster>
                        <am3d:objViewport viewportSz="33131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2" name="Modelo 3D 21" descr="Flecha curvada">
                      <a:extLst>
                        <a:ext uri="{FF2B5EF4-FFF2-40B4-BE49-F238E27FC236}">
                          <a16:creationId xmlns:a16="http://schemas.microsoft.com/office/drawing/2014/main" id="{3F93561E-3384-4567-B576-9DA9F0DB7AF3}"/>
                        </a:ext>
                      </a:extLst>
                    </p:cNvPr>
                    <p:cNvPicPr>
                      <a:picLocks noGrp="1" noRot="1" noChangeAspect="1" noMove="1" noResize="1" noEditPoints="1" noAdjustHandles="1" noChangeArrowheads="1" noChangeShapeType="1" noCrop="1"/>
                    </p:cNvPicPr>
                    <p:nvPr/>
                  </p:nvPicPr>
                  <p:blipFill>
                    <a:blip r:embed="rId7"/>
                    <a:stretch>
                      <a:fillRect/>
                    </a:stretch>
                  </p:blipFill>
                  <p:spPr>
                    <a:xfrm>
                      <a:off x="8732903" y="1113960"/>
                      <a:ext cx="2534995" cy="1531381"/>
                    </a:xfrm>
                    <a:prstGeom prst="rect">
                      <a:avLst/>
                    </a:prstGeom>
                  </p:spPr>
                </p:pic>
              </mc:Fallback>
            </mc:AlternateContent>
            <mc:AlternateContent xmlns:mc="http://schemas.openxmlformats.org/markup-compatibility/2006" xmlns:am3d="http://schemas.microsoft.com/office/drawing/2017/model3d">
              <mc:Choice Requires="am3d">
                <p:graphicFrame>
                  <p:nvGraphicFramePr>
                    <p:cNvPr id="25" name="Modelo 3D 24" descr="Flecha curvada">
                      <a:extLst>
                        <a:ext uri="{FF2B5EF4-FFF2-40B4-BE49-F238E27FC236}">
                          <a16:creationId xmlns:a16="http://schemas.microsoft.com/office/drawing/2014/main" id="{A6E98A48-B9DF-4616-BF01-B2CE67CD1CD6}"/>
                        </a:ext>
                      </a:extLst>
                    </p:cNvPr>
                    <p:cNvGraphicFramePr>
                      <a:graphicFrameLocks noChangeAspect="1"/>
                    </p:cNvGraphicFramePr>
                    <p:nvPr>
                      <p:extLst>
                        <p:ext uri="{D42A27DB-BD31-4B8C-83A1-F6EECF244321}">
                          <p14:modId xmlns:p14="http://schemas.microsoft.com/office/powerpoint/2010/main" val="3096144793"/>
                        </p:ext>
                      </p:extLst>
                    </p:nvPr>
                  </p:nvGraphicFramePr>
                  <p:xfrm rot="9975634">
                    <a:off x="8267993" y="4414565"/>
                    <a:ext cx="2284619" cy="1454855"/>
                  </p:xfrm>
                  <a:graphic>
                    <a:graphicData uri="http://schemas.microsoft.com/office/drawing/2017/model3d">
                      <am3d:model3d r:embed="rId4">
                        <am3d:spPr>
                          <a:xfrm rot="9975634">
                            <a:off x="0" y="0"/>
                            <a:ext cx="2622119" cy="1584013"/>
                          </a:xfrm>
                          <a:prstGeom prst="rect">
                            <a:avLst/>
                          </a:prstGeom>
                        </am3d:spPr>
                        <am3d:camera>
                          <am3d:pos x="0" y="0" z="62785479"/>
                          <am3d:up dx="0" dy="36000000" dz="0"/>
                          <am3d:lookAt x="0" y="0" z="0"/>
                          <am3d:perspective fov="2700000"/>
                        </am3d:camera>
                        <am3d:trans>
                          <am3d:meterPerModelUnit n="2549559" d="1000000"/>
                          <am3d:preTrans dx="0" dy="-11195411" dz="26001"/>
                          <am3d:scale>
                            <am3d:sx n="1000000" d="1000000"/>
                            <am3d:sy n="1000000" d="1000000"/>
                            <am3d:sz n="1000000" d="1000000"/>
                          </am3d:scale>
                          <am3d:rot ax="253281" ay="101021" az="7492"/>
                          <am3d:postTrans dx="0" dy="0" dz="0"/>
                        </am3d:trans>
                        <am3d:attrSrcUrl r:id="rId5"/>
                        <am3d:raster rName="Office3DRenderer" rVer="16.0.8326">
                          <am3d:blip r:embed="rId8"/>
                        </am3d:raster>
                        <am3d:objViewport viewportSz="342700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5" name="Modelo 3D 24" descr="Flecha curvada">
                      <a:extLst>
                        <a:ext uri="{FF2B5EF4-FFF2-40B4-BE49-F238E27FC236}">
                          <a16:creationId xmlns:a16="http://schemas.microsoft.com/office/drawing/2014/main" id="{A6E98A48-B9DF-4616-BF01-B2CE67CD1CD6}"/>
                        </a:ext>
                      </a:extLst>
                    </p:cNvPr>
                    <p:cNvPicPr>
                      <a:picLocks noGrp="1" noRot="1" noChangeAspect="1" noMove="1" noResize="1" noEditPoints="1" noAdjustHandles="1" noChangeArrowheads="1" noChangeShapeType="1" noCrop="1"/>
                    </p:cNvPicPr>
                    <p:nvPr/>
                  </p:nvPicPr>
                  <p:blipFill>
                    <a:blip r:embed="rId9"/>
                    <a:stretch>
                      <a:fillRect/>
                    </a:stretch>
                  </p:blipFill>
                  <p:spPr>
                    <a:xfrm rot="9975634">
                      <a:off x="9045891" y="4640098"/>
                      <a:ext cx="2622119" cy="1584013"/>
                    </a:xfrm>
                    <a:prstGeom prst="rect">
                      <a:avLst/>
                    </a:prstGeom>
                  </p:spPr>
                </p:pic>
              </mc:Fallback>
            </mc:AlternateContent>
          </p:grpSp>
          <p:sp>
            <p:nvSpPr>
              <p:cNvPr id="27" name="CuadroTexto 26">
                <a:extLst>
                  <a:ext uri="{FF2B5EF4-FFF2-40B4-BE49-F238E27FC236}">
                    <a16:creationId xmlns:a16="http://schemas.microsoft.com/office/drawing/2014/main" id="{628FAC02-002F-472D-8B00-B945222B5F70}"/>
                  </a:ext>
                </a:extLst>
              </p:cNvPr>
              <p:cNvSpPr txBox="1"/>
              <p:nvPr/>
            </p:nvSpPr>
            <p:spPr>
              <a:xfrm>
                <a:off x="7242907" y="4333916"/>
                <a:ext cx="1697384" cy="369332"/>
              </a:xfrm>
              <a:prstGeom prst="rect">
                <a:avLst/>
              </a:prstGeom>
              <a:noFill/>
            </p:spPr>
            <p:txBody>
              <a:bodyPr wrap="square" rtlCol="0">
                <a:spAutoFit/>
              </a:bodyPr>
              <a:lstStyle/>
              <a:p>
                <a:r>
                  <a:rPr lang="es-MX" b="1" dirty="0">
                    <a:solidFill>
                      <a:schemeClr val="bg1"/>
                    </a:solidFill>
                  </a:rPr>
                  <a:t>Contribuyente</a:t>
                </a:r>
                <a:endParaRPr lang="es-MX" sz="1600" b="1" dirty="0">
                  <a:solidFill>
                    <a:schemeClr val="bg1"/>
                  </a:solidFill>
                </a:endParaRPr>
              </a:p>
            </p:txBody>
          </p:sp>
          <p:sp>
            <p:nvSpPr>
              <p:cNvPr id="28" name="CuadroTexto 27">
                <a:extLst>
                  <a:ext uri="{FF2B5EF4-FFF2-40B4-BE49-F238E27FC236}">
                    <a16:creationId xmlns:a16="http://schemas.microsoft.com/office/drawing/2014/main" id="{23D902BA-A5DE-485B-AC15-DF649448389A}"/>
                  </a:ext>
                </a:extLst>
              </p:cNvPr>
              <p:cNvSpPr txBox="1"/>
              <p:nvPr/>
            </p:nvSpPr>
            <p:spPr>
              <a:xfrm>
                <a:off x="8881875" y="4324432"/>
                <a:ext cx="1436258" cy="369332"/>
              </a:xfrm>
              <a:prstGeom prst="rect">
                <a:avLst/>
              </a:prstGeom>
              <a:noFill/>
            </p:spPr>
            <p:txBody>
              <a:bodyPr wrap="square" rtlCol="0">
                <a:spAutoFit/>
              </a:bodyPr>
              <a:lstStyle/>
              <a:p>
                <a:r>
                  <a:rPr lang="es-MX" b="1" dirty="0">
                    <a:solidFill>
                      <a:schemeClr val="accent5">
                        <a:lumMod val="75000"/>
                      </a:schemeClr>
                    </a:solidFill>
                  </a:rPr>
                  <a:t>Proveedor</a:t>
                </a:r>
                <a:endParaRPr lang="es-MX" sz="1600" b="1" dirty="0">
                  <a:solidFill>
                    <a:schemeClr val="accent5">
                      <a:lumMod val="75000"/>
                    </a:schemeClr>
                  </a:solidFill>
                </a:endParaRPr>
              </a:p>
            </p:txBody>
          </p:sp>
        </p:grpSp>
        <p:grpSp>
          <p:nvGrpSpPr>
            <p:cNvPr id="1029" name="Grupo 1028">
              <a:extLst>
                <a:ext uri="{FF2B5EF4-FFF2-40B4-BE49-F238E27FC236}">
                  <a16:creationId xmlns:a16="http://schemas.microsoft.com/office/drawing/2014/main" id="{0B1A0933-2D46-4BCC-BCBB-360242F9E6C0}"/>
                </a:ext>
              </a:extLst>
            </p:cNvPr>
            <p:cNvGrpSpPr/>
            <p:nvPr/>
          </p:nvGrpSpPr>
          <p:grpSpPr>
            <a:xfrm>
              <a:off x="5872190" y="908720"/>
              <a:ext cx="3165064" cy="1508184"/>
              <a:chOff x="7022271" y="1324791"/>
              <a:chExt cx="3165064" cy="1508184"/>
            </a:xfrm>
          </p:grpSpPr>
          <mc:AlternateContent xmlns:mc="http://schemas.openxmlformats.org/markup-compatibility/2006" xmlns:am3d="http://schemas.microsoft.com/office/drawing/2017/model3d">
            <mc:Choice Requires="am3d">
              <p:graphicFrame>
                <p:nvGraphicFramePr>
                  <p:cNvPr id="35" name="Modelo 3D 34" descr="Cápsula de color gris claro">
                    <a:extLst>
                      <a:ext uri="{FF2B5EF4-FFF2-40B4-BE49-F238E27FC236}">
                        <a16:creationId xmlns:a16="http://schemas.microsoft.com/office/drawing/2014/main" id="{4A3092D8-2CFF-49F6-8133-F061084C1FC3}"/>
                      </a:ext>
                    </a:extLst>
                  </p:cNvPr>
                  <p:cNvGraphicFramePr>
                    <a:graphicFrameLocks noChangeAspect="1"/>
                  </p:cNvGraphicFramePr>
                  <p:nvPr>
                    <p:extLst>
                      <p:ext uri="{D42A27DB-BD31-4B8C-83A1-F6EECF244321}">
                        <p14:modId xmlns:p14="http://schemas.microsoft.com/office/powerpoint/2010/main" val="448278041"/>
                      </p:ext>
                    </p:extLst>
                  </p:nvPr>
                </p:nvGraphicFramePr>
                <p:xfrm rot="15940568">
                  <a:off x="7850711" y="496351"/>
                  <a:ext cx="1508184" cy="3165064"/>
                </p:xfrm>
                <a:graphic>
                  <a:graphicData uri="http://schemas.microsoft.com/office/drawing/2017/model3d">
                    <am3d:model3d r:embed="rId10">
                      <am3d:spPr>
                        <a:xfrm rot="15940568">
                          <a:off x="0" y="0"/>
                          <a:ext cx="1508184" cy="3165064"/>
                        </a:xfrm>
                        <a:prstGeom prst="rect">
                          <a:avLst/>
                        </a:prstGeom>
                      </am3d:spPr>
                      <am3d:camera>
                        <am3d:pos x="0" y="0" z="55557500"/>
                        <am3d:up dx="0" dy="36000000" dz="0"/>
                        <am3d:lookAt x="0" y="0" z="0"/>
                        <am3d:perspective fov="2700000"/>
                      </am3d:camera>
                      <am3d:trans>
                        <am3d:meterPerModelUnit n="7143637" d="1000000"/>
                        <am3d:preTrans dx="0" dy="-18000000" dz="1"/>
                        <am3d:scale>
                          <am3d:sx n="1000000" d="1000000"/>
                          <am3d:sy n="1000000" d="1000000"/>
                          <am3d:sz n="1000000" d="1000000"/>
                        </am3d:scale>
                        <am3d:rot ax="-7787303" ay="-3458516" az="-2724385"/>
                        <am3d:postTrans dx="0" dy="0" dz="0"/>
                      </am3d:trans>
                      <am3d:attrSrcUrl r:id="rId11"/>
                      <am3d:raster rName="Office3DRenderer" rVer="16.0.8326">
                        <am3d:blip r:embed="rId12"/>
                      </am3d:raster>
                      <am3d:objViewport viewportSz="37385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35" name="Modelo 3D 34" descr="Cápsula de color gris claro">
                    <a:extLst>
                      <a:ext uri="{FF2B5EF4-FFF2-40B4-BE49-F238E27FC236}">
                        <a16:creationId xmlns:a16="http://schemas.microsoft.com/office/drawing/2014/main" id="{4A3092D8-2CFF-49F6-8133-F061084C1FC3}"/>
                      </a:ext>
                    </a:extLst>
                  </p:cNvPr>
                  <p:cNvPicPr>
                    <a:picLocks noGrp="1" noRot="1" noChangeAspect="1" noMove="1" noResize="1" noEditPoints="1" noAdjustHandles="1" noChangeArrowheads="1" noChangeShapeType="1" noCrop="1"/>
                  </p:cNvPicPr>
                  <p:nvPr/>
                </p:nvPicPr>
                <p:blipFill>
                  <a:blip r:embed="rId13"/>
                  <a:stretch>
                    <a:fillRect/>
                  </a:stretch>
                </p:blipFill>
                <p:spPr>
                  <a:xfrm rot="15940568">
                    <a:off x="6700630" y="80280"/>
                    <a:ext cx="1508184" cy="3165064"/>
                  </a:xfrm>
                  <a:prstGeom prst="rect">
                    <a:avLst/>
                  </a:prstGeom>
                </p:spPr>
              </p:pic>
            </mc:Fallback>
          </mc:AlternateContent>
          <p:sp>
            <p:nvSpPr>
              <p:cNvPr id="1025" name="CuadroTexto 1024">
                <a:extLst>
                  <a:ext uri="{FF2B5EF4-FFF2-40B4-BE49-F238E27FC236}">
                    <a16:creationId xmlns:a16="http://schemas.microsoft.com/office/drawing/2014/main" id="{A71E7A41-DF2F-4E28-979C-6FB77192210D}"/>
                  </a:ext>
                </a:extLst>
              </p:cNvPr>
              <p:cNvSpPr txBox="1"/>
              <p:nvPr/>
            </p:nvSpPr>
            <p:spPr>
              <a:xfrm rot="21345924">
                <a:off x="7593710" y="1545184"/>
                <a:ext cx="2300846" cy="954107"/>
              </a:xfrm>
              <a:prstGeom prst="rect">
                <a:avLst/>
              </a:prstGeom>
              <a:noFill/>
            </p:spPr>
            <p:txBody>
              <a:bodyPr wrap="square" rtlCol="0">
                <a:spAutoFit/>
              </a:bodyPr>
              <a:lstStyle/>
              <a:p>
                <a:pPr algn="ctr"/>
                <a:r>
                  <a:rPr lang="es-MX" sz="2800" b="1" dirty="0">
                    <a:solidFill>
                      <a:schemeClr val="bg1"/>
                    </a:solidFill>
                    <a:effectLst>
                      <a:outerShdw blurRad="38100" dist="38100" dir="2700000" algn="tl">
                        <a:srgbClr val="000000">
                          <a:alpha val="43137"/>
                        </a:srgbClr>
                      </a:outerShdw>
                    </a:effectLst>
                  </a:rPr>
                  <a:t>Traslada el impuesto</a:t>
                </a:r>
              </a:p>
            </p:txBody>
          </p:sp>
        </p:grpSp>
        <p:grpSp>
          <p:nvGrpSpPr>
            <p:cNvPr id="42" name="Grupo 41">
              <a:extLst>
                <a:ext uri="{FF2B5EF4-FFF2-40B4-BE49-F238E27FC236}">
                  <a16:creationId xmlns:a16="http://schemas.microsoft.com/office/drawing/2014/main" id="{1E5489DD-7C8D-4C15-8BF2-FAFF9D2AF239}"/>
                </a:ext>
              </a:extLst>
            </p:cNvPr>
            <p:cNvGrpSpPr/>
            <p:nvPr/>
          </p:nvGrpSpPr>
          <p:grpSpPr>
            <a:xfrm rot="21269882">
              <a:off x="6112643" y="4873101"/>
              <a:ext cx="3165064" cy="1508184"/>
              <a:chOff x="7022271" y="1324791"/>
              <a:chExt cx="3165064" cy="1508184"/>
            </a:xfrm>
          </p:grpSpPr>
          <mc:AlternateContent xmlns:mc="http://schemas.openxmlformats.org/markup-compatibility/2006" xmlns:am3d="http://schemas.microsoft.com/office/drawing/2017/model3d">
            <mc:Choice Requires="am3d">
              <p:graphicFrame>
                <p:nvGraphicFramePr>
                  <p:cNvPr id="43" name="Modelo 3D 42" descr="Cápsula de color gris claro">
                    <a:extLst>
                      <a:ext uri="{FF2B5EF4-FFF2-40B4-BE49-F238E27FC236}">
                        <a16:creationId xmlns:a16="http://schemas.microsoft.com/office/drawing/2014/main" id="{AD29DF9D-9F56-4593-B058-CD1244BE7D91}"/>
                      </a:ext>
                    </a:extLst>
                  </p:cNvPr>
                  <p:cNvGraphicFramePr>
                    <a:graphicFrameLocks noChangeAspect="1"/>
                  </p:cNvGraphicFramePr>
                  <p:nvPr>
                    <p:extLst>
                      <p:ext uri="{D42A27DB-BD31-4B8C-83A1-F6EECF244321}">
                        <p14:modId xmlns:p14="http://schemas.microsoft.com/office/powerpoint/2010/main" val="1063183034"/>
                      </p:ext>
                    </p:extLst>
                  </p:nvPr>
                </p:nvGraphicFramePr>
                <p:xfrm rot="15940568">
                  <a:off x="7850711" y="496351"/>
                  <a:ext cx="1508184" cy="3165064"/>
                </p:xfrm>
                <a:graphic>
                  <a:graphicData uri="http://schemas.microsoft.com/office/drawing/2017/model3d">
                    <am3d:model3d r:embed="rId10">
                      <am3d:spPr>
                        <a:xfrm rot="15610450">
                          <a:off x="0" y="0"/>
                          <a:ext cx="1508184" cy="3165064"/>
                        </a:xfrm>
                        <a:prstGeom prst="rect">
                          <a:avLst/>
                        </a:prstGeom>
                      </am3d:spPr>
                      <am3d:camera>
                        <am3d:pos x="0" y="0" z="55557500"/>
                        <am3d:up dx="0" dy="36000000" dz="0"/>
                        <am3d:lookAt x="0" y="0" z="0"/>
                        <am3d:perspective fov="2700000"/>
                      </am3d:camera>
                      <am3d:trans>
                        <am3d:meterPerModelUnit n="7143637" d="1000000"/>
                        <am3d:preTrans dx="0" dy="-18000000" dz="1"/>
                        <am3d:scale>
                          <am3d:sx n="1000000" d="1000000"/>
                          <am3d:sy n="1000000" d="1000000"/>
                          <am3d:sz n="1000000" d="1000000"/>
                        </am3d:scale>
                        <am3d:rot ax="-7787303" ay="-3458516" az="-2724385"/>
                        <am3d:postTrans dx="0" dy="0" dz="0"/>
                      </am3d:trans>
                      <am3d:attrSrcUrl r:id="rId11"/>
                      <am3d:raster rName="Office3DRenderer" rVer="16.0.8326">
                        <am3d:blip r:embed="rId13"/>
                      </am3d:raster>
                      <am3d:objViewport viewportSz="37385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3" name="Modelo 3D 42" descr="Cápsula de color gris claro">
                    <a:extLst>
                      <a:ext uri="{FF2B5EF4-FFF2-40B4-BE49-F238E27FC236}">
                        <a16:creationId xmlns:a16="http://schemas.microsoft.com/office/drawing/2014/main" id="{AD29DF9D-9F56-4593-B058-CD1244BE7D91}"/>
                      </a:ext>
                    </a:extLst>
                  </p:cNvPr>
                  <p:cNvPicPr>
                    <a:picLocks noGrp="1" noRot="1" noChangeAspect="1" noMove="1" noResize="1" noEditPoints="1" noAdjustHandles="1" noChangeArrowheads="1" noChangeShapeType="1" noCrop="1"/>
                  </p:cNvPicPr>
                  <p:nvPr/>
                </p:nvPicPr>
                <p:blipFill>
                  <a:blip r:embed="rId13"/>
                  <a:stretch>
                    <a:fillRect/>
                  </a:stretch>
                </p:blipFill>
                <p:spPr>
                  <a:xfrm rot="15610450">
                    <a:off x="6941083" y="4044661"/>
                    <a:ext cx="1508184" cy="3165064"/>
                  </a:xfrm>
                  <a:prstGeom prst="rect">
                    <a:avLst/>
                  </a:prstGeom>
                </p:spPr>
              </p:pic>
            </mc:Fallback>
          </mc:AlternateContent>
          <p:sp>
            <p:nvSpPr>
              <p:cNvPr id="44" name="CuadroTexto 43">
                <a:extLst>
                  <a:ext uri="{FF2B5EF4-FFF2-40B4-BE49-F238E27FC236}">
                    <a16:creationId xmlns:a16="http://schemas.microsoft.com/office/drawing/2014/main" id="{8A7A20CB-FB22-4DE2-AC55-B8A71A5E68FC}"/>
                  </a:ext>
                </a:extLst>
              </p:cNvPr>
              <p:cNvSpPr txBox="1"/>
              <p:nvPr/>
            </p:nvSpPr>
            <p:spPr>
              <a:xfrm rot="21345924">
                <a:off x="7593710" y="1545184"/>
                <a:ext cx="2300846" cy="954107"/>
              </a:xfrm>
              <a:prstGeom prst="rect">
                <a:avLst/>
              </a:prstGeom>
              <a:noFill/>
            </p:spPr>
            <p:txBody>
              <a:bodyPr wrap="square" rtlCol="0">
                <a:spAutoFit/>
              </a:bodyPr>
              <a:lstStyle/>
              <a:p>
                <a:pPr algn="ctr"/>
                <a:r>
                  <a:rPr lang="es-MX" sz="2800" b="1" dirty="0">
                    <a:solidFill>
                      <a:schemeClr val="bg1"/>
                    </a:solidFill>
                    <a:effectLst>
                      <a:outerShdw blurRad="38100" dist="38100" dir="2700000" algn="tl">
                        <a:srgbClr val="000000">
                          <a:alpha val="43137"/>
                        </a:srgbClr>
                      </a:outerShdw>
                    </a:effectLst>
                  </a:rPr>
                  <a:t>Paga el impuesto</a:t>
                </a:r>
              </a:p>
            </p:txBody>
          </p:sp>
        </p:grpSp>
      </p:grpSp>
      <p:grpSp>
        <p:nvGrpSpPr>
          <p:cNvPr id="1037" name="Grupo 1036">
            <a:extLst>
              <a:ext uri="{FF2B5EF4-FFF2-40B4-BE49-F238E27FC236}">
                <a16:creationId xmlns:a16="http://schemas.microsoft.com/office/drawing/2014/main" id="{DB4EF75B-8483-44E4-85C0-BE9B93D00D74}"/>
              </a:ext>
            </a:extLst>
          </p:cNvPr>
          <p:cNvGrpSpPr/>
          <p:nvPr/>
        </p:nvGrpSpPr>
        <p:grpSpPr>
          <a:xfrm>
            <a:off x="689157" y="1113960"/>
            <a:ext cx="5178930" cy="1969770"/>
            <a:chOff x="701749" y="1045467"/>
            <a:chExt cx="5178930" cy="1969770"/>
          </a:xfrm>
        </p:grpSpPr>
        <p:sp>
          <p:nvSpPr>
            <p:cNvPr id="49" name="CuadroTexto 48">
              <a:extLst>
                <a:ext uri="{FF2B5EF4-FFF2-40B4-BE49-F238E27FC236}">
                  <a16:creationId xmlns:a16="http://schemas.microsoft.com/office/drawing/2014/main" id="{8B1373F2-DAD6-402F-8BE6-7819E0FAAD0D}"/>
                </a:ext>
              </a:extLst>
            </p:cNvPr>
            <p:cNvSpPr txBox="1"/>
            <p:nvPr/>
          </p:nvSpPr>
          <p:spPr>
            <a:xfrm>
              <a:off x="701749" y="1045467"/>
              <a:ext cx="5178930" cy="1969770"/>
            </a:xfrm>
            <a:prstGeom prst="rect">
              <a:avLst/>
            </a:prstGeom>
            <a:noFill/>
          </p:spPr>
          <p:txBody>
            <a:bodyPr wrap="square" rtlCol="0">
              <a:spAutoFit/>
            </a:bodyPr>
            <a:lstStyle/>
            <a:p>
              <a:pPr algn="just"/>
              <a:r>
                <a:rPr lang="es-MX" sz="3200" b="1" dirty="0">
                  <a:solidFill>
                    <a:srgbClr val="FFC000"/>
                  </a:solidFill>
                </a:rPr>
                <a:t>IVA trasladado       Ventas</a:t>
              </a:r>
            </a:p>
            <a:p>
              <a:pPr algn="just"/>
              <a:endParaRPr lang="es-MX" b="1" dirty="0"/>
            </a:p>
            <a:p>
              <a:pPr algn="just"/>
              <a:r>
                <a:rPr lang="es-MX" dirty="0"/>
                <a:t>Se entiende por IVA trasladado al IVA que se le cobre al contribuyente por la enajenación de bienes, prestación de servicios u otorgue el uso o goce temporal de bienes. </a:t>
              </a:r>
              <a:endParaRPr lang="es-MX" b="1" dirty="0"/>
            </a:p>
          </p:txBody>
        </p:sp>
        <p:sp>
          <p:nvSpPr>
            <p:cNvPr id="1036" name="Flecha: a la derecha 1035">
              <a:extLst>
                <a:ext uri="{FF2B5EF4-FFF2-40B4-BE49-F238E27FC236}">
                  <a16:creationId xmlns:a16="http://schemas.microsoft.com/office/drawing/2014/main" id="{7197E6B5-E0B6-4D37-8CAA-24A8D5532EDE}"/>
                </a:ext>
              </a:extLst>
            </p:cNvPr>
            <p:cNvSpPr/>
            <p:nvPr/>
          </p:nvSpPr>
          <p:spPr>
            <a:xfrm>
              <a:off x="3531899" y="1169871"/>
              <a:ext cx="292628" cy="284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038" name="Grupo 1037">
            <a:extLst>
              <a:ext uri="{FF2B5EF4-FFF2-40B4-BE49-F238E27FC236}">
                <a16:creationId xmlns:a16="http://schemas.microsoft.com/office/drawing/2014/main" id="{25DC4127-41F2-4EE6-9EFC-9165843F77AA}"/>
              </a:ext>
            </a:extLst>
          </p:cNvPr>
          <p:cNvGrpSpPr/>
          <p:nvPr/>
        </p:nvGrpSpPr>
        <p:grpSpPr>
          <a:xfrm>
            <a:off x="816168" y="3842764"/>
            <a:ext cx="4751467" cy="1908215"/>
            <a:chOff x="915481" y="3779914"/>
            <a:chExt cx="4751467" cy="1908215"/>
          </a:xfrm>
        </p:grpSpPr>
        <p:sp>
          <p:nvSpPr>
            <p:cNvPr id="50" name="CuadroTexto 49">
              <a:extLst>
                <a:ext uri="{FF2B5EF4-FFF2-40B4-BE49-F238E27FC236}">
                  <a16:creationId xmlns:a16="http://schemas.microsoft.com/office/drawing/2014/main" id="{24CE1A25-C995-4E70-987A-6C665A97AFE2}"/>
                </a:ext>
              </a:extLst>
            </p:cNvPr>
            <p:cNvSpPr txBox="1"/>
            <p:nvPr/>
          </p:nvSpPr>
          <p:spPr>
            <a:xfrm>
              <a:off x="915481" y="3779914"/>
              <a:ext cx="4751467" cy="1908215"/>
            </a:xfrm>
            <a:prstGeom prst="rect">
              <a:avLst/>
            </a:prstGeom>
            <a:noFill/>
          </p:spPr>
          <p:txBody>
            <a:bodyPr wrap="square" rtlCol="0">
              <a:spAutoFit/>
            </a:bodyPr>
            <a:lstStyle/>
            <a:p>
              <a:pPr algn="just"/>
              <a:r>
                <a:rPr lang="es-MX" sz="2800" b="1" dirty="0">
                  <a:solidFill>
                    <a:srgbClr val="FFC000"/>
                  </a:solidFill>
                </a:rPr>
                <a:t>IVA acreditable       Compras</a:t>
              </a:r>
              <a:endParaRPr lang="es-MX" b="1" dirty="0">
                <a:solidFill>
                  <a:srgbClr val="FFC000"/>
                </a:solidFill>
              </a:endParaRPr>
            </a:p>
            <a:p>
              <a:pPr algn="just"/>
              <a:endParaRPr lang="es-MX" b="1" dirty="0"/>
            </a:p>
            <a:p>
              <a:pPr algn="just"/>
              <a:r>
                <a:rPr lang="es-MX" dirty="0"/>
                <a:t>Se entiende por IVA acreditable el IVA que se le cobre al contribuyente por parte de quien enajene bienes, preste servicios u otorgue el uso o goce temporal de bienes. </a:t>
              </a:r>
              <a:endParaRPr lang="es-MX" b="1" dirty="0"/>
            </a:p>
          </p:txBody>
        </p:sp>
        <p:sp>
          <p:nvSpPr>
            <p:cNvPr id="52" name="Flecha: a la derecha 51">
              <a:extLst>
                <a:ext uri="{FF2B5EF4-FFF2-40B4-BE49-F238E27FC236}">
                  <a16:creationId xmlns:a16="http://schemas.microsoft.com/office/drawing/2014/main" id="{2C2BB03E-1130-4479-AE28-AE8550488B96}"/>
                </a:ext>
              </a:extLst>
            </p:cNvPr>
            <p:cNvSpPr/>
            <p:nvPr/>
          </p:nvSpPr>
          <p:spPr>
            <a:xfrm>
              <a:off x="3445879" y="3937013"/>
              <a:ext cx="292628" cy="284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84186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6C8AB-4599-4F99-8EED-E5D39003C47A}"/>
              </a:ext>
            </a:extLst>
          </p:cNvPr>
          <p:cNvSpPr>
            <a:spLocks noGrp="1"/>
          </p:cNvSpPr>
          <p:nvPr>
            <p:ph type="title"/>
          </p:nvPr>
        </p:nvSpPr>
        <p:spPr>
          <a:xfrm>
            <a:off x="1053852" y="260648"/>
            <a:ext cx="9144001" cy="771872"/>
          </a:xfrm>
        </p:spPr>
        <p:txBody>
          <a:bodyPr/>
          <a:lstStyle/>
          <a:p>
            <a:r>
              <a:rPr lang="es-MX" dirty="0"/>
              <a:t>Devolución, descuentos y bonificaciones. </a:t>
            </a:r>
          </a:p>
        </p:txBody>
      </p:sp>
      <p:sp>
        <p:nvSpPr>
          <p:cNvPr id="3" name="Marcador de contenido 2">
            <a:extLst>
              <a:ext uri="{FF2B5EF4-FFF2-40B4-BE49-F238E27FC236}">
                <a16:creationId xmlns:a16="http://schemas.microsoft.com/office/drawing/2014/main" id="{C6009336-CA60-4C09-9380-36F0F045C1EC}"/>
              </a:ext>
            </a:extLst>
          </p:cNvPr>
          <p:cNvSpPr>
            <a:spLocks noGrp="1"/>
          </p:cNvSpPr>
          <p:nvPr>
            <p:ph idx="1"/>
          </p:nvPr>
        </p:nvSpPr>
        <p:spPr>
          <a:xfrm>
            <a:off x="837828" y="1376772"/>
            <a:ext cx="10801200" cy="5076564"/>
          </a:xfrm>
        </p:spPr>
        <p:txBody>
          <a:bodyPr>
            <a:normAutofit fontScale="92500" lnSpcReduction="20000"/>
          </a:bodyPr>
          <a:lstStyle/>
          <a:p>
            <a:pPr algn="just"/>
            <a:r>
              <a:rPr lang="es-MX" dirty="0"/>
              <a:t>Los descuentos otorgados son una deducción autorizada para el Impuesto Sobre la Renta (ISR), que puede aplicarse hasta la declaración del ejercicio (art. 25, </a:t>
            </a:r>
            <a:r>
              <a:rPr lang="es-MX" dirty="0" err="1"/>
              <a:t>fracc.</a:t>
            </a:r>
            <a:r>
              <a:rPr lang="es-MX" dirty="0"/>
              <a:t> I, LISR).</a:t>
            </a:r>
          </a:p>
          <a:p>
            <a:pPr algn="just"/>
            <a:r>
              <a:rPr lang="es-MX" dirty="0"/>
              <a:t>Para efectos de IVA se considera el monto efectivamente cobrado, sin que el descuento pueda surtir algún efecto fiscal para este gravamen, toda vez que no existe un flujo de efectivo sobre el mismo (art. 1-B, LIVA).</a:t>
            </a:r>
          </a:p>
          <a:p>
            <a:pPr algn="just"/>
            <a:r>
              <a:rPr lang="es-MX" dirty="0"/>
              <a:t>En relación a la facturación electrónica cuando los contribuyentes otorgan algún descuento o bonificación a sus clientes o reciben la devolución total o parcial de la mercancía, deben documentar el hecho con un CFDI de egresos (nota de crédito).</a:t>
            </a:r>
          </a:p>
          <a:p>
            <a:r>
              <a:rPr lang="es-MX" dirty="0"/>
              <a:t>El emisor del comprobante debe acumular el ingreso facturado en el </a:t>
            </a:r>
            <a:r>
              <a:rPr lang="es-MX"/>
              <a:t>periodo correspondiente y el </a:t>
            </a:r>
            <a:r>
              <a:rPr lang="es-MX" dirty="0"/>
              <a:t>CFDI de egresos se puede emitir dentro del mismo ejercicio en el que se llevo a cabo la operación o en el siguiente.</a:t>
            </a:r>
            <a:br>
              <a:rPr lang="es-MX" dirty="0"/>
            </a:br>
            <a:endParaRPr lang="es-MX" dirty="0"/>
          </a:p>
          <a:p>
            <a:r>
              <a:rPr lang="es-MX" dirty="0"/>
              <a:t>Para dar el efecto fiscal a este tipo de comprobante, los contribuyentes pueden aplicar la deducción del descuento, bonificación o devolución en la declaración del siguiente ejercicio, siempre que hayan realizado la emisión de la nota de crédito, a partir del tercer mes en el que acumularon el ingreso, aplicando lo dispuesto en el precepto 31, fracción I del RLISR.</a:t>
            </a:r>
          </a:p>
          <a:p>
            <a:pPr algn="just"/>
            <a:endParaRPr lang="es-MX" dirty="0"/>
          </a:p>
        </p:txBody>
      </p:sp>
    </p:spTree>
    <p:extLst>
      <p:ext uri="{BB962C8B-B14F-4D97-AF65-F5344CB8AC3E}">
        <p14:creationId xmlns:p14="http://schemas.microsoft.com/office/powerpoint/2010/main" val="366258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06007-9155-4F87-BE94-8FFBA54132B5}"/>
              </a:ext>
            </a:extLst>
          </p:cNvPr>
          <p:cNvSpPr>
            <a:spLocks noGrp="1"/>
          </p:cNvSpPr>
          <p:nvPr>
            <p:ph type="title"/>
          </p:nvPr>
        </p:nvSpPr>
        <p:spPr>
          <a:xfrm>
            <a:off x="1026481" y="116632"/>
            <a:ext cx="9144001" cy="699864"/>
          </a:xfrm>
        </p:spPr>
        <p:txBody>
          <a:bodyPr/>
          <a:lstStyle/>
          <a:p>
            <a:r>
              <a:rPr lang="es-MX" b="1" dirty="0"/>
              <a:t>Mecánica para su acreditamiento</a:t>
            </a:r>
            <a:endParaRPr lang="es-MX" dirty="0"/>
          </a:p>
        </p:txBody>
      </p:sp>
      <p:graphicFrame>
        <p:nvGraphicFramePr>
          <p:cNvPr id="4" name="Marcador de contenido 3">
            <a:extLst>
              <a:ext uri="{FF2B5EF4-FFF2-40B4-BE49-F238E27FC236}">
                <a16:creationId xmlns:a16="http://schemas.microsoft.com/office/drawing/2014/main" id="{CCC94FD3-2F46-40F0-8575-B1A5857476FD}"/>
              </a:ext>
            </a:extLst>
          </p:cNvPr>
          <p:cNvGraphicFramePr>
            <a:graphicFrameLocks noGrp="1"/>
          </p:cNvGraphicFramePr>
          <p:nvPr>
            <p:ph idx="1"/>
            <p:extLst>
              <p:ext uri="{D42A27DB-BD31-4B8C-83A1-F6EECF244321}">
                <p14:modId xmlns:p14="http://schemas.microsoft.com/office/powerpoint/2010/main" val="3062797608"/>
              </p:ext>
            </p:extLst>
          </p:nvPr>
        </p:nvGraphicFramePr>
        <p:xfrm>
          <a:off x="657808" y="904240"/>
          <a:ext cx="11341260" cy="5619589"/>
        </p:xfrm>
        <a:graphic>
          <a:graphicData uri="http://schemas.openxmlformats.org/drawingml/2006/table">
            <a:tbl>
              <a:tblPr firstRow="1" firstCol="1" bandRow="1">
                <a:tableStyleId>{5202B0CA-FC54-4496-8BCA-5EF66A818D29}</a:tableStyleId>
              </a:tblPr>
              <a:tblGrid>
                <a:gridCol w="2703877">
                  <a:extLst>
                    <a:ext uri="{9D8B030D-6E8A-4147-A177-3AD203B41FA5}">
                      <a16:colId xmlns:a16="http://schemas.microsoft.com/office/drawing/2014/main" val="3645222007"/>
                    </a:ext>
                  </a:extLst>
                </a:gridCol>
                <a:gridCol w="8637383">
                  <a:extLst>
                    <a:ext uri="{9D8B030D-6E8A-4147-A177-3AD203B41FA5}">
                      <a16:colId xmlns:a16="http://schemas.microsoft.com/office/drawing/2014/main" val="1061340325"/>
                    </a:ext>
                  </a:extLst>
                </a:gridCol>
              </a:tblGrid>
              <a:tr h="92224">
                <a:tc>
                  <a:txBody>
                    <a:bodyPr/>
                    <a:lstStyle/>
                    <a:p>
                      <a:pPr>
                        <a:lnSpc>
                          <a:spcPct val="107000"/>
                        </a:lnSpc>
                        <a:spcAft>
                          <a:spcPts val="0"/>
                        </a:spcAft>
                      </a:pPr>
                      <a:r>
                        <a:rPr lang="es-MX" sz="2000" dirty="0">
                          <a:effectLst/>
                        </a:rPr>
                        <a:t>Base </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600" dirty="0">
                          <a:effectLst/>
                        </a:rPr>
                        <a:t>Valor de acto o actividades del mes</a:t>
                      </a:r>
                      <a:endParaRPr lang="es-MX"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30511662"/>
                  </a:ext>
                </a:extLst>
              </a:tr>
              <a:tr h="691244">
                <a:tc>
                  <a:txBody>
                    <a:bodyPr/>
                    <a:lstStyle/>
                    <a:p>
                      <a:pPr>
                        <a:lnSpc>
                          <a:spcPct val="107000"/>
                        </a:lnSpc>
                        <a:spcAft>
                          <a:spcPts val="0"/>
                        </a:spcAft>
                      </a:pPr>
                      <a:r>
                        <a:rPr lang="es-MX" sz="1600" dirty="0">
                          <a:effectLst/>
                        </a:rPr>
                        <a:t>(x) Tasa </a:t>
                      </a:r>
                    </a:p>
                    <a:p>
                      <a:pPr>
                        <a:lnSpc>
                          <a:spcPct val="107000"/>
                        </a:lnSpc>
                        <a:spcAft>
                          <a:spcPts val="0"/>
                        </a:spcAft>
                      </a:pPr>
                      <a:r>
                        <a:rPr lang="es-MX" sz="1600" dirty="0">
                          <a:effectLst/>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r>
                        <a:rPr lang="es-MX" sz="1600" dirty="0"/>
                        <a:t>Tasa general del IVA es del 16%</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Tasa del 8% (aplica en zonas fronterizas)</a:t>
                      </a:r>
                    </a:p>
                    <a:p>
                      <a:r>
                        <a:rPr lang="es-MX" sz="1600" dirty="0"/>
                        <a:t>Tasa del 0%  (aplica mayormente a los alimentos y medicinas)</a:t>
                      </a:r>
                    </a:p>
                    <a:p>
                      <a:r>
                        <a:rPr lang="es-MX" sz="1600" dirty="0"/>
                        <a:t>Exentos</a:t>
                      </a:r>
                    </a:p>
                  </a:txBody>
                  <a:tcPr marL="46176" marR="46176" marT="0" marB="0"/>
                </a:tc>
                <a:extLst>
                  <a:ext uri="{0D108BD9-81ED-4DB2-BD59-A6C34878D82A}">
                    <a16:rowId xmlns:a16="http://schemas.microsoft.com/office/drawing/2014/main" val="4163885926"/>
                  </a:ext>
                </a:extLst>
              </a:tr>
              <a:tr h="1327876">
                <a:tc>
                  <a:txBody>
                    <a:bodyPr/>
                    <a:lstStyle/>
                    <a:p>
                      <a:pPr>
                        <a:lnSpc>
                          <a:spcPct val="107000"/>
                        </a:lnSpc>
                        <a:spcAft>
                          <a:spcPts val="0"/>
                        </a:spcAft>
                      </a:pPr>
                      <a:r>
                        <a:rPr lang="es-MX" sz="1600" dirty="0">
                          <a:effectLst/>
                        </a:rPr>
                        <a:t>(=) IVA trasladado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600" kern="1200" dirty="0">
                          <a:effectLst/>
                        </a:rPr>
                        <a:t>Es el cobro que el contribuyente debe hacer a los adquirentes de sus bienes o servicios, o por el uso o goce temporal de ellos, de un monto equivalente al impuesto establecido en ley (art. 1o, tercer párrafo de la LIVA)</a:t>
                      </a:r>
                      <a:r>
                        <a:rPr lang="es-MX" sz="1600" dirty="0">
                          <a:effectLst/>
                        </a:rPr>
                        <a:t>, como ejemplo tenemos la compra de una pantalla por $10,000.00, la tienda emitirá una factura por $11,600.00, es decir, se aplica la tasa general del 16% </a:t>
                      </a:r>
                    </a:p>
                    <a:p>
                      <a:pPr>
                        <a:lnSpc>
                          <a:spcPct val="107000"/>
                        </a:lnSpc>
                        <a:spcAft>
                          <a:spcPts val="0"/>
                        </a:spcAft>
                      </a:pPr>
                      <a:r>
                        <a:rPr lang="es-MX" sz="1400" dirty="0">
                          <a:effectLst/>
                        </a:rPr>
                        <a:t> </a:t>
                      </a:r>
                      <a:endParaRPr lang="es-MX" sz="1600" dirty="0">
                        <a:effectLst/>
                      </a:endParaRPr>
                    </a:p>
                    <a:p>
                      <a:pPr>
                        <a:lnSpc>
                          <a:spcPct val="107000"/>
                        </a:lnSpc>
                        <a:spcAft>
                          <a:spcPts val="0"/>
                        </a:spcAft>
                      </a:pPr>
                      <a:r>
                        <a:rPr lang="es-MX" sz="1400" dirty="0">
                          <a:effectLst/>
                        </a:rPr>
                        <a:t>Valor de actos          10,000</a:t>
                      </a:r>
                      <a:endParaRPr lang="es-MX" sz="1600" dirty="0">
                        <a:effectLst/>
                      </a:endParaRPr>
                    </a:p>
                    <a:p>
                      <a:pPr>
                        <a:lnSpc>
                          <a:spcPct val="107000"/>
                        </a:lnSpc>
                        <a:spcAft>
                          <a:spcPts val="0"/>
                        </a:spcAft>
                      </a:pPr>
                      <a:r>
                        <a:rPr lang="es-MX" sz="1400" dirty="0">
                          <a:effectLst/>
                        </a:rPr>
                        <a:t>(x) Base                            16%</a:t>
                      </a:r>
                      <a:endParaRPr lang="es-MX" sz="1600" dirty="0">
                        <a:effectLst/>
                      </a:endParaRPr>
                    </a:p>
                    <a:p>
                      <a:pPr>
                        <a:lnSpc>
                          <a:spcPct val="107000"/>
                        </a:lnSpc>
                        <a:spcAft>
                          <a:spcPts val="0"/>
                        </a:spcAft>
                      </a:pPr>
                      <a:r>
                        <a:rPr lang="es-MX" sz="1400" u="sng" dirty="0">
                          <a:effectLst/>
                        </a:rPr>
                        <a:t>(=) IVA trasladado      1,600</a:t>
                      </a:r>
                      <a:endParaRPr lang="es-MX" sz="1600" dirty="0">
                        <a:effectLst/>
                      </a:endParaRPr>
                    </a:p>
                    <a:p>
                      <a:pPr>
                        <a:lnSpc>
                          <a:spcPct val="107000"/>
                        </a:lnSpc>
                        <a:spcAft>
                          <a:spcPts val="0"/>
                        </a:spcAft>
                      </a:pPr>
                      <a:r>
                        <a:rPr lang="es-MX" sz="1400" dirty="0">
                          <a:effectLst/>
                        </a:rPr>
                        <a:t>Importe a pagar       11,600</a:t>
                      </a:r>
                      <a:endParaRPr lang="es-MX" sz="1600" dirty="0">
                        <a:effectLst/>
                      </a:endParaRPr>
                    </a:p>
                  </a:txBody>
                  <a:tcPr marL="46176" marR="46176" marT="0" marB="0"/>
                </a:tc>
                <a:extLst>
                  <a:ext uri="{0D108BD9-81ED-4DB2-BD59-A6C34878D82A}">
                    <a16:rowId xmlns:a16="http://schemas.microsoft.com/office/drawing/2014/main" val="3931415493"/>
                  </a:ext>
                </a:extLst>
              </a:tr>
              <a:tr h="0">
                <a:tc>
                  <a:txBody>
                    <a:bodyPr/>
                    <a:lstStyle/>
                    <a:p>
                      <a:pPr>
                        <a:lnSpc>
                          <a:spcPct val="107000"/>
                        </a:lnSpc>
                        <a:spcAft>
                          <a:spcPts val="0"/>
                        </a:spcAft>
                      </a:pPr>
                      <a:r>
                        <a:rPr lang="es-MX" sz="1600" dirty="0">
                          <a:effectLst/>
                        </a:rPr>
                        <a:t>(-) IVA acreditable</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600" kern="1200" dirty="0">
                          <a:effectLst/>
                        </a:rPr>
                        <a:t>Es el impuesto que hubiese sido trasladado al contribuyente, así como el propio impuesto que él hubiera pagado con motivo de la importación de bienes o servicios (art. 4o, segundo párrafo de la LIVA).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3535617136"/>
                  </a:ext>
                </a:extLst>
              </a:tr>
              <a:tr h="178849">
                <a:tc>
                  <a:txBody>
                    <a:bodyPr/>
                    <a:lstStyle/>
                    <a:p>
                      <a:pPr>
                        <a:lnSpc>
                          <a:spcPct val="107000"/>
                        </a:lnSpc>
                        <a:spcAft>
                          <a:spcPts val="0"/>
                        </a:spcAft>
                      </a:pPr>
                      <a:r>
                        <a:rPr lang="es-MX" sz="1600" dirty="0">
                          <a:effectLst/>
                        </a:rPr>
                        <a:t>(=) Resultado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600" dirty="0">
                          <a:effectLst/>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4033133077"/>
                  </a:ext>
                </a:extLst>
              </a:tr>
              <a:tr h="320113">
                <a:tc>
                  <a:txBody>
                    <a:bodyPr/>
                    <a:lstStyle/>
                    <a:p>
                      <a:pPr>
                        <a:lnSpc>
                          <a:spcPct val="107000"/>
                        </a:lnSpc>
                        <a:spcAft>
                          <a:spcPts val="0"/>
                        </a:spcAft>
                      </a:pPr>
                      <a:r>
                        <a:rPr lang="es-MX" sz="1600" dirty="0">
                          <a:effectLst/>
                        </a:rPr>
                        <a:t>(-) IVA retenido   (por honorarios o fletes)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600" dirty="0">
                          <a:effectLst/>
                        </a:rPr>
                        <a:t>Se efectúa cuando se pague el precio o la contraprestación y sobre el monto de lo efectivamente pagado y se entera mediante declaración, conjuntamente con el pago del impuesto correspondiente al mes en el cual se efectuó la retención.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3603245655"/>
                  </a:ext>
                </a:extLst>
              </a:tr>
              <a:tr h="365980">
                <a:tc>
                  <a:txBody>
                    <a:bodyPr/>
                    <a:lstStyle/>
                    <a:p>
                      <a:pPr>
                        <a:lnSpc>
                          <a:spcPct val="107000"/>
                        </a:lnSpc>
                        <a:spcAft>
                          <a:spcPts val="0"/>
                        </a:spcAft>
                      </a:pPr>
                      <a:r>
                        <a:rPr lang="es-MX" sz="1600" dirty="0">
                          <a:effectLst/>
                        </a:rPr>
                        <a:t>(=) IVA a pagar o saldo a favor</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tc>
                  <a:txBody>
                    <a:bodyPr/>
                    <a:lstStyle/>
                    <a:p>
                      <a:pP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176" marR="46176" marT="0" marB="0"/>
                </a:tc>
                <a:extLst>
                  <a:ext uri="{0D108BD9-81ED-4DB2-BD59-A6C34878D82A}">
                    <a16:rowId xmlns:a16="http://schemas.microsoft.com/office/drawing/2014/main" val="2697435520"/>
                  </a:ext>
                </a:extLst>
              </a:tr>
            </a:tbl>
          </a:graphicData>
        </a:graphic>
      </p:graphicFrame>
    </p:spTree>
    <p:extLst>
      <p:ext uri="{BB962C8B-B14F-4D97-AF65-F5344CB8AC3E}">
        <p14:creationId xmlns:p14="http://schemas.microsoft.com/office/powerpoint/2010/main" val="59578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4341</Words>
  <Application>Microsoft Office PowerPoint</Application>
  <PresentationFormat>Personalizado</PresentationFormat>
  <Paragraphs>649</Paragraphs>
  <Slides>35</Slides>
  <Notes>1</Notes>
  <HiddenSlides>7</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Corbel</vt:lpstr>
      <vt:lpstr>Courier New</vt:lpstr>
      <vt:lpstr>Túnel azul digital 16 × 9</vt:lpstr>
      <vt:lpstr>Determinación de IVA con base en Comprobantes Fiscales Digitales por Internet</vt:lpstr>
      <vt:lpstr>¿Qué es el Impuesto al Valor Agregado?</vt:lpstr>
      <vt:lpstr>Presentación de PowerPoint</vt:lpstr>
      <vt:lpstr>Tasa del 8% </vt:lpstr>
      <vt:lpstr>Tasa del 0% </vt:lpstr>
      <vt:lpstr>Presentación de PowerPoint</vt:lpstr>
      <vt:lpstr>Presentación de PowerPoint</vt:lpstr>
      <vt:lpstr>Devolución, descuentos y bonificaciones. </vt:lpstr>
      <vt:lpstr>Mecánica para su acreditamiento</vt:lpstr>
      <vt:lpstr>Elementos de un CFDI estándar</vt:lpstr>
      <vt:lpstr>5 Tipos de CFDI</vt:lpstr>
      <vt:lpstr>CFDI Traslado (carta porte)</vt:lpstr>
      <vt:lpstr>CFDI de Nómina</vt:lpstr>
      <vt:lpstr>Complementos de los CFDI </vt:lpstr>
      <vt:lpstr>COMPLEMENTO – Información adicional para las Facturas  </vt:lpstr>
      <vt:lpstr>COMPLEMENTO – Información adicional para las Facturas  </vt:lpstr>
      <vt:lpstr>COMPLEMENTO – Información adicional para las Facturas  </vt:lpstr>
      <vt:lpstr>COMPLEMENTO – Información adicional para las Facturas  </vt:lpstr>
      <vt:lpstr>COMPLEMENTO – Información adicional para las Facturas  </vt:lpstr>
      <vt:lpstr>COMPLEMENTO – Información adicional para las Facturas  </vt:lpstr>
      <vt:lpstr>Complemento Concepto – Información adicional para los Conceptos. </vt:lpstr>
      <vt:lpstr>Presentación de PowerPoint</vt:lpstr>
      <vt:lpstr>Nodos y atributos que conforman un CFDI</vt:lpstr>
      <vt:lpstr>Nodos y atributos que conforman un CFDI</vt:lpstr>
      <vt:lpstr>Nodo: Comprobante</vt:lpstr>
      <vt:lpstr>Presentación de PowerPoint</vt:lpstr>
      <vt:lpstr>Nodo: Comprobante</vt:lpstr>
      <vt:lpstr>Presentación de PowerPoint</vt:lpstr>
      <vt:lpstr>COMPLEMENTO – Información adicional para las Facturas  </vt:lpstr>
      <vt:lpstr>Presentación de PowerPoint</vt:lpstr>
      <vt:lpstr>Presentación de PowerPoint</vt:lpstr>
      <vt:lpstr>Presentación de PowerPoint</vt:lpstr>
      <vt:lpstr>Presentación de PowerPoint</vt:lpstr>
      <vt:lpstr>COMPLEMENTO – Información adicional para las Facturas  </vt:lpstr>
      <vt:lpstr>Elementos que conforman el tablero de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2019-07-22T05:35:17Z</dcterms:created>
  <dcterms:modified xsi:type="dcterms:W3CDTF">2019-08-01T21:40:27Z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