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0DB3A-ABE5-4660-8072-DB26B2BA1F39}" v="2" dt="2019-08-12T23:21:02.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ía del Carmen Cruz Niño" userId="d33fb4ac7a4e27ba" providerId="LiveId" clId="{60B0DB3A-ABE5-4660-8072-DB26B2BA1F39}"/>
    <pc:docChg chg="modSld">
      <pc:chgData name="María del Carmen Cruz Niño" userId="d33fb4ac7a4e27ba" providerId="LiveId" clId="{60B0DB3A-ABE5-4660-8072-DB26B2BA1F39}" dt="2019-08-12T23:21:02.137" v="1" actId="478"/>
      <pc:docMkLst>
        <pc:docMk/>
      </pc:docMkLst>
      <pc:sldChg chg="addSp delSp">
        <pc:chgData name="María del Carmen Cruz Niño" userId="d33fb4ac7a4e27ba" providerId="LiveId" clId="{60B0DB3A-ABE5-4660-8072-DB26B2BA1F39}" dt="2019-08-12T23:21:02.137" v="1" actId="478"/>
        <pc:sldMkLst>
          <pc:docMk/>
          <pc:sldMk cId="3154218537" sldId="256"/>
        </pc:sldMkLst>
        <pc:picChg chg="add del">
          <ac:chgData name="María del Carmen Cruz Niño" userId="d33fb4ac7a4e27ba" providerId="LiveId" clId="{60B0DB3A-ABE5-4660-8072-DB26B2BA1F39}" dt="2019-08-12T23:21:02.137" v="1" actId="478"/>
          <ac:picMkLst>
            <pc:docMk/>
            <pc:sldMk cId="3154218537" sldId="256"/>
            <ac:picMk id="3" creationId="{9837728F-E3C0-48D1-9046-89A27343E67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F63A9-94D5-47B5-A03C-8F676162BC24}"/>
              </a:ext>
            </a:extLst>
          </p:cNvPr>
          <p:cNvSpPr>
            <a:spLocks noGrp="1"/>
          </p:cNvSpPr>
          <p:nvPr>
            <p:ph type="ctrTitle"/>
          </p:nvPr>
        </p:nvSpPr>
        <p:spPr>
          <a:xfrm>
            <a:off x="1371600" y="3294581"/>
            <a:ext cx="9448800" cy="1825096"/>
          </a:xfrm>
        </p:spPr>
        <p:txBody>
          <a:bodyPr>
            <a:normAutofit fontScale="90000"/>
          </a:bodyPr>
          <a:lstStyle/>
          <a:p>
            <a:r>
              <a:rPr lang="es-MX" b="1" dirty="0" err="1"/>
              <a:t>régimenes</a:t>
            </a:r>
            <a:r>
              <a:rPr lang="es-MX" b="1" dirty="0"/>
              <a:t> en se que clasifican las Personas Físicas de acuerdo a sus actividades e ingresos </a:t>
            </a:r>
          </a:p>
        </p:txBody>
      </p:sp>
    </p:spTree>
    <p:extLst>
      <p:ext uri="{BB962C8B-B14F-4D97-AF65-F5344CB8AC3E}">
        <p14:creationId xmlns:p14="http://schemas.microsoft.com/office/powerpoint/2010/main" val="315421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4B97B-D8FE-40A4-B206-3B15D297AE1B}"/>
              </a:ext>
            </a:extLst>
          </p:cNvPr>
          <p:cNvSpPr>
            <a:spLocks noGrp="1"/>
          </p:cNvSpPr>
          <p:nvPr>
            <p:ph type="title"/>
          </p:nvPr>
        </p:nvSpPr>
        <p:spPr/>
        <p:txBody>
          <a:bodyPr/>
          <a:lstStyle/>
          <a:p>
            <a:r>
              <a:rPr lang="es-MX" dirty="0"/>
              <a:t> </a:t>
            </a:r>
            <a:r>
              <a:rPr lang="es-MX" b="1" dirty="0"/>
              <a:t>Deducciones autorizadas </a:t>
            </a:r>
          </a:p>
        </p:txBody>
      </p:sp>
      <p:sp>
        <p:nvSpPr>
          <p:cNvPr id="3" name="Marcador de contenido 2">
            <a:extLst>
              <a:ext uri="{FF2B5EF4-FFF2-40B4-BE49-F238E27FC236}">
                <a16:creationId xmlns:a16="http://schemas.microsoft.com/office/drawing/2014/main" id="{5B3A65F2-1C1A-4D6E-A311-9B6F22950F11}"/>
              </a:ext>
            </a:extLst>
          </p:cNvPr>
          <p:cNvSpPr>
            <a:spLocks noGrp="1"/>
          </p:cNvSpPr>
          <p:nvPr>
            <p:ph idx="1"/>
          </p:nvPr>
        </p:nvSpPr>
        <p:spPr/>
        <p:txBody>
          <a:bodyPr>
            <a:normAutofit fontScale="92500"/>
          </a:bodyPr>
          <a:lstStyle/>
          <a:p>
            <a:pPr algn="just"/>
            <a:r>
              <a:rPr lang="es-MX" dirty="0"/>
              <a:t>Deducciones estructurales las cuales son necesarias para la obtención de los ingresos, que dependen del tipo de actividad que se realice, tales como:</a:t>
            </a:r>
          </a:p>
          <a:p>
            <a:pPr marL="0" indent="0" algn="just">
              <a:buNone/>
            </a:pPr>
            <a:r>
              <a:rPr lang="es-MX" dirty="0"/>
              <a:t> </a:t>
            </a:r>
          </a:p>
          <a:p>
            <a:pPr marL="0" indent="0" algn="just">
              <a:buNone/>
            </a:pPr>
            <a:r>
              <a:rPr lang="es-MX" dirty="0"/>
              <a:t>Devoluciones, descuentos, bonificaciones de ingresos acumulables, adquisición de mercancías, materias primas y productos para prestar los servicios, gastos (relacionados con la actividad, tales como salarios, electricidad, teléfono, papelería, entre otros), inversiones (relacionadas con la actividad), intereses pagados derivados del servicio profesional, así como los que se generen de capitales tomados en préstamo (sin ajuste inflacionario) Cuotas al IMSS Impuesto local a la actividad profesional </a:t>
            </a:r>
          </a:p>
          <a:p>
            <a:pPr marL="0" indent="0" algn="just">
              <a:buNone/>
            </a:pPr>
            <a:r>
              <a:rPr lang="es-MX" dirty="0"/>
              <a:t> </a:t>
            </a:r>
          </a:p>
          <a:p>
            <a:pPr algn="just"/>
            <a:r>
              <a:rPr lang="es-MX" dirty="0"/>
              <a:t>Deducciones personales.</a:t>
            </a:r>
          </a:p>
          <a:p>
            <a:pPr marL="0" indent="0" algn="just">
              <a:buNone/>
            </a:pPr>
            <a:endParaRPr lang="es-MX" dirty="0"/>
          </a:p>
        </p:txBody>
      </p:sp>
    </p:spTree>
    <p:extLst>
      <p:ext uri="{BB962C8B-B14F-4D97-AF65-F5344CB8AC3E}">
        <p14:creationId xmlns:p14="http://schemas.microsoft.com/office/powerpoint/2010/main" val="384221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FF291-1A3C-4658-9080-2825BA630660}"/>
              </a:ext>
            </a:extLst>
          </p:cNvPr>
          <p:cNvSpPr>
            <a:spLocks noGrp="1"/>
          </p:cNvSpPr>
          <p:nvPr>
            <p:ph type="title"/>
          </p:nvPr>
        </p:nvSpPr>
        <p:spPr/>
        <p:txBody>
          <a:bodyPr>
            <a:normAutofit fontScale="90000"/>
          </a:bodyPr>
          <a:lstStyle/>
          <a:p>
            <a:r>
              <a:rPr lang="es-MX" b="1" dirty="0"/>
              <a:t>Cálculo de pagos provisionales y  del ISR anual</a:t>
            </a:r>
            <a:br>
              <a:rPr lang="es-MX" b="1" dirty="0"/>
            </a:br>
            <a:endParaRPr lang="es-MX" b="1" dirty="0"/>
          </a:p>
        </p:txBody>
      </p:sp>
      <p:sp>
        <p:nvSpPr>
          <p:cNvPr id="3" name="Marcador de contenido 2">
            <a:extLst>
              <a:ext uri="{FF2B5EF4-FFF2-40B4-BE49-F238E27FC236}">
                <a16:creationId xmlns:a16="http://schemas.microsoft.com/office/drawing/2014/main" id="{C88DCF27-744F-4D46-B23E-CB76E79F6DD2}"/>
              </a:ext>
            </a:extLst>
          </p:cNvPr>
          <p:cNvSpPr>
            <a:spLocks noGrp="1"/>
          </p:cNvSpPr>
          <p:nvPr>
            <p:ph idx="1"/>
          </p:nvPr>
        </p:nvSpPr>
        <p:spPr/>
        <p:txBody>
          <a:bodyPr/>
          <a:lstStyle/>
          <a:p>
            <a:pPr algn="just"/>
            <a:r>
              <a:rPr lang="es-MX" dirty="0"/>
              <a:t>En el régimen de actividades profesionales, los ingresos y deducciones mensuales se acumulan desde el inicio del ejercicio y hasta el último día del mes al que corresponde el pago, a diferencia de otros regímenes que consideran los ingresos y las deducciones únicamente efectuadas en el mes al que corresponde el pago. Así, cuando se calculen los pagos provisionales a pagar de cada mes, hay que tomar en cuenta los ingresos y deducciones de los meses anteriores del ejercicio.</a:t>
            </a:r>
          </a:p>
          <a:p>
            <a:pPr algn="just"/>
            <a:r>
              <a:rPr lang="es-MX" dirty="0"/>
              <a:t> Cuando las personas físicas presten servicios profesionales a personas morales, éstas deberán retener como pago provisional el 10% sobre el monto de los ingresos, sin deducción alguna. El resultado será el ISR a cargo.</a:t>
            </a:r>
          </a:p>
        </p:txBody>
      </p:sp>
    </p:spTree>
    <p:extLst>
      <p:ext uri="{BB962C8B-B14F-4D97-AF65-F5344CB8AC3E}">
        <p14:creationId xmlns:p14="http://schemas.microsoft.com/office/powerpoint/2010/main" val="204797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256BB-0B78-40DA-ACE8-08BCFBE648A0}"/>
              </a:ext>
            </a:extLst>
          </p:cNvPr>
          <p:cNvSpPr>
            <a:spLocks noGrp="1"/>
          </p:cNvSpPr>
          <p:nvPr>
            <p:ph type="title"/>
          </p:nvPr>
        </p:nvSpPr>
        <p:spPr/>
        <p:txBody>
          <a:bodyPr/>
          <a:lstStyle/>
          <a:p>
            <a:r>
              <a:rPr lang="es-MX" b="1" dirty="0">
                <a:solidFill>
                  <a:schemeClr val="accent1"/>
                </a:solidFill>
              </a:rPr>
              <a:t> Régimen de Incorporación Fiscal</a:t>
            </a:r>
          </a:p>
        </p:txBody>
      </p:sp>
      <p:sp>
        <p:nvSpPr>
          <p:cNvPr id="3" name="Marcador de contenido 2">
            <a:extLst>
              <a:ext uri="{FF2B5EF4-FFF2-40B4-BE49-F238E27FC236}">
                <a16:creationId xmlns:a16="http://schemas.microsoft.com/office/drawing/2014/main" id="{AB2F2B99-9F0D-4FAC-841C-ED42C699A8F9}"/>
              </a:ext>
            </a:extLst>
          </p:cNvPr>
          <p:cNvSpPr>
            <a:spLocks noGrp="1"/>
          </p:cNvSpPr>
          <p:nvPr>
            <p:ph idx="1"/>
          </p:nvPr>
        </p:nvSpPr>
        <p:spPr/>
        <p:txBody>
          <a:bodyPr>
            <a:normAutofit fontScale="92500"/>
          </a:bodyPr>
          <a:lstStyle/>
          <a:p>
            <a:pPr marL="0" indent="0" algn="just">
              <a:buNone/>
            </a:pPr>
            <a:r>
              <a:rPr lang="es-MX" b="1" dirty="0"/>
              <a:t> ¿Quiénes pueden tributar en el RIF?</a:t>
            </a:r>
          </a:p>
          <a:p>
            <a:pPr marL="0" indent="0" algn="just">
              <a:buNone/>
            </a:pPr>
            <a:endParaRPr lang="es-MX" dirty="0"/>
          </a:p>
          <a:p>
            <a:pPr marL="0" indent="0" algn="just">
              <a:buNone/>
            </a:pPr>
            <a:r>
              <a:rPr lang="es-MX" dirty="0"/>
              <a:t>Las personas físicas con ingresos menores a dos millones de pesos, que realicen actividades empresariales, enajenan bienes y presten servicios no profesionales</a:t>
            </a:r>
          </a:p>
          <a:p>
            <a:pPr marL="0" indent="0" algn="just">
              <a:buNone/>
            </a:pPr>
            <a:endParaRPr lang="es-MX" dirty="0"/>
          </a:p>
          <a:p>
            <a:pPr marL="0" indent="0" algn="just">
              <a:buNone/>
            </a:pPr>
            <a:r>
              <a:rPr lang="es-MX" dirty="0"/>
              <a:t>Pueden tributar en el RIF las personas físicas que, además de realizar las actividades mencionadas, perciben sueldos y salarios, asimilados a salarios e ingresos por intereses, siempre que en su conjunto no rebasen dos millones de pesos.  </a:t>
            </a:r>
          </a:p>
          <a:p>
            <a:pPr marL="0" indent="0" algn="just">
              <a:buNone/>
            </a:pPr>
            <a:r>
              <a:rPr lang="es-MX" dirty="0"/>
              <a:t>No obstante, en estos casos, la tributación en el RIF es sólo respecto de los ingresos obtenidos por las actividades empresariales, enajenación de bienes y prestación de servicios no profesionales. Por lo que, los demás ingresos deben tributar en el régimen que corresponda.</a:t>
            </a:r>
          </a:p>
        </p:txBody>
      </p:sp>
    </p:spTree>
    <p:extLst>
      <p:ext uri="{BB962C8B-B14F-4D97-AF65-F5344CB8AC3E}">
        <p14:creationId xmlns:p14="http://schemas.microsoft.com/office/powerpoint/2010/main" val="200436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05B18D-19A1-4282-9010-25CBB17E5816}"/>
              </a:ext>
            </a:extLst>
          </p:cNvPr>
          <p:cNvSpPr>
            <a:spLocks noGrp="1"/>
          </p:cNvSpPr>
          <p:nvPr>
            <p:ph idx="1"/>
          </p:nvPr>
        </p:nvSpPr>
        <p:spPr/>
        <p:txBody>
          <a:bodyPr/>
          <a:lstStyle/>
          <a:p>
            <a:pPr algn="just"/>
            <a:r>
              <a:rPr lang="es-MX" dirty="0"/>
              <a:t>Para el año fiscal 2016, las personas que obtienen ingresos por arrendamiento, además de realizar actividades empresariales, enajenar bienes o prestar servicios no profesionales, también podrán tributar en el RIF.  Como en los demás casos, esto será posible siempre que los ingresos en conjunto no rebasen el límite de dos millones de pesos.3 </a:t>
            </a:r>
          </a:p>
          <a:p>
            <a:pPr marL="0" indent="0">
              <a:buNone/>
            </a:pPr>
            <a:endParaRPr lang="es-MX" dirty="0"/>
          </a:p>
        </p:txBody>
      </p:sp>
    </p:spTree>
    <p:extLst>
      <p:ext uri="{BB962C8B-B14F-4D97-AF65-F5344CB8AC3E}">
        <p14:creationId xmlns:p14="http://schemas.microsoft.com/office/powerpoint/2010/main" val="178970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55787-8308-4E7A-AF65-86B1C614484F}"/>
              </a:ext>
            </a:extLst>
          </p:cNvPr>
          <p:cNvSpPr>
            <a:spLocks noGrp="1"/>
          </p:cNvSpPr>
          <p:nvPr>
            <p:ph type="title"/>
          </p:nvPr>
        </p:nvSpPr>
        <p:spPr/>
        <p:txBody>
          <a:bodyPr/>
          <a:lstStyle/>
          <a:p>
            <a:r>
              <a:rPr lang="es-MX" dirty="0"/>
              <a:t>Declaraciones de ISR en el RIF</a:t>
            </a:r>
            <a:br>
              <a:rPr lang="es-MX" dirty="0"/>
            </a:br>
            <a:endParaRPr lang="es-MX" dirty="0"/>
          </a:p>
        </p:txBody>
      </p:sp>
      <p:sp>
        <p:nvSpPr>
          <p:cNvPr id="3" name="Marcador de contenido 2">
            <a:extLst>
              <a:ext uri="{FF2B5EF4-FFF2-40B4-BE49-F238E27FC236}">
                <a16:creationId xmlns:a16="http://schemas.microsoft.com/office/drawing/2014/main" id="{52B98BB1-888C-49AA-A0F7-8557838969D8}"/>
              </a:ext>
            </a:extLst>
          </p:cNvPr>
          <p:cNvSpPr>
            <a:spLocks noGrp="1"/>
          </p:cNvSpPr>
          <p:nvPr>
            <p:ph idx="1"/>
          </p:nvPr>
        </p:nvSpPr>
        <p:spPr/>
        <p:txBody>
          <a:bodyPr>
            <a:normAutofit fontScale="92500" lnSpcReduction="10000"/>
          </a:bodyPr>
          <a:lstStyle/>
          <a:p>
            <a:pPr algn="just"/>
            <a:r>
              <a:rPr lang="es-MX" dirty="0"/>
              <a:t>Los contribuyentes que paguen ISR conforme al RIF deben calcular y enterar el impuesto en forma bimestral. </a:t>
            </a:r>
          </a:p>
          <a:p>
            <a:pPr marL="0" indent="0" algn="just">
              <a:buNone/>
            </a:pPr>
            <a:endParaRPr lang="es-MX" dirty="0"/>
          </a:p>
          <a:p>
            <a:pPr algn="just"/>
            <a:r>
              <a:rPr lang="es-MX" dirty="0"/>
              <a:t>A diferencia de los regímenes de sueldos y salarios y actividades profesionales en donde el ISR es un impuesto anual y se realizan pagos provisionales mensuales, el RIF no es anual sino bimestral, por lo que los pagos que se realizan cada bimestre no son provisionales sino definitivos. </a:t>
            </a:r>
          </a:p>
          <a:p>
            <a:pPr algn="just"/>
            <a:endParaRPr lang="es-MX" dirty="0"/>
          </a:p>
          <a:p>
            <a:pPr algn="just"/>
            <a:r>
              <a:rPr lang="es-MX" dirty="0"/>
              <a:t>Dicho pago bimestral se debe realizar a más tardar el día 17 de los meses de marzo, mayo, julio, septiembre, noviembre y enero del año siguiente4  o el último día del mes inmediato posterior. Para efectos del RIF, no se realizan declaraciones anuales ni informativas, pero sí de retenciones a salarios cuando el contribuyente tenga empleados.</a:t>
            </a:r>
          </a:p>
          <a:p>
            <a:pPr algn="just"/>
            <a:endParaRPr lang="es-MX" dirty="0"/>
          </a:p>
        </p:txBody>
      </p:sp>
    </p:spTree>
    <p:extLst>
      <p:ext uri="{BB962C8B-B14F-4D97-AF65-F5344CB8AC3E}">
        <p14:creationId xmlns:p14="http://schemas.microsoft.com/office/powerpoint/2010/main" val="318943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A49D3-2A30-46FC-B2CA-C2BDDFA99B5D}"/>
              </a:ext>
            </a:extLst>
          </p:cNvPr>
          <p:cNvSpPr>
            <a:spLocks noGrp="1"/>
          </p:cNvSpPr>
          <p:nvPr>
            <p:ph type="title"/>
          </p:nvPr>
        </p:nvSpPr>
        <p:spPr/>
        <p:txBody>
          <a:bodyPr/>
          <a:lstStyle/>
          <a:p>
            <a:r>
              <a:rPr lang="es-MX" b="1" dirty="0"/>
              <a:t>Cálculo del ISR</a:t>
            </a:r>
            <a:br>
              <a:rPr lang="es-MX" dirty="0"/>
            </a:br>
            <a:endParaRPr lang="es-MX" dirty="0"/>
          </a:p>
        </p:txBody>
      </p:sp>
      <p:sp>
        <p:nvSpPr>
          <p:cNvPr id="3" name="Marcador de contenido 2">
            <a:extLst>
              <a:ext uri="{FF2B5EF4-FFF2-40B4-BE49-F238E27FC236}">
                <a16:creationId xmlns:a16="http://schemas.microsoft.com/office/drawing/2014/main" id="{97838036-E791-453E-B2FC-32D73DA34384}"/>
              </a:ext>
            </a:extLst>
          </p:cNvPr>
          <p:cNvSpPr>
            <a:spLocks noGrp="1"/>
          </p:cNvSpPr>
          <p:nvPr>
            <p:ph idx="1"/>
          </p:nvPr>
        </p:nvSpPr>
        <p:spPr>
          <a:xfrm>
            <a:off x="685800" y="1645920"/>
            <a:ext cx="10820400" cy="4572765"/>
          </a:xfrm>
        </p:spPr>
        <p:txBody>
          <a:bodyPr>
            <a:normAutofit lnSpcReduction="10000"/>
          </a:bodyPr>
          <a:lstStyle/>
          <a:p>
            <a:pPr algn="just"/>
            <a:r>
              <a:rPr lang="es-MX" dirty="0"/>
              <a:t>Para calcular el ISR bimestral se debe restar de la totalidad de los ingresos obtenidos en el bimestre (en efectivo, en bienes o en servicios):</a:t>
            </a:r>
          </a:p>
          <a:p>
            <a:pPr marL="0" indent="0" algn="just">
              <a:buNone/>
            </a:pPr>
            <a:endParaRPr lang="es-MX" dirty="0"/>
          </a:p>
          <a:p>
            <a:pPr algn="just"/>
            <a:r>
              <a:rPr lang="es-MX" dirty="0"/>
              <a:t>Las deducciones autorizadas que sean estrictamente indispensables para la obtención de los ingresos; no se pueden aplicar deducciones personales.  </a:t>
            </a:r>
          </a:p>
          <a:p>
            <a:pPr algn="just"/>
            <a:r>
              <a:rPr lang="es-MX" dirty="0"/>
              <a:t>Las erogaciones efectivamente realizadas en el mismo periodo para la adquisición de activos, gastos y cargos diferidos.</a:t>
            </a:r>
          </a:p>
          <a:p>
            <a:pPr algn="just"/>
            <a:r>
              <a:rPr lang="es-MX" dirty="0"/>
              <a:t>El resultado será la cantidad de ISR para el periodo. No obstante, esta cantidad se debe disminuir conforme a ciertos porcentajes y de acuerdo al número de años que se tenga tributando en el RIF.</a:t>
            </a:r>
          </a:p>
          <a:p>
            <a:pPr algn="just"/>
            <a:r>
              <a:rPr lang="es-MX" dirty="0"/>
              <a:t>El resultado será el ISR a pagar por el bimestre correspondiente. De esta manera, los contribuyentes pueden permanecer en el RIF durante diez años, en el onceavo año, deben tributar conforme al régimen de actividades empresariales y profesionales.</a:t>
            </a:r>
          </a:p>
          <a:p>
            <a:pPr marL="0" indent="0" algn="just">
              <a:buNone/>
            </a:pPr>
            <a:endParaRPr lang="es-MX" dirty="0"/>
          </a:p>
        </p:txBody>
      </p:sp>
    </p:spTree>
    <p:extLst>
      <p:ext uri="{BB962C8B-B14F-4D97-AF65-F5344CB8AC3E}">
        <p14:creationId xmlns:p14="http://schemas.microsoft.com/office/powerpoint/2010/main" val="380438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003C3-FAD0-45F1-86D8-5ABCA1DA2988}"/>
              </a:ext>
            </a:extLst>
          </p:cNvPr>
          <p:cNvSpPr>
            <a:spLocks noGrp="1"/>
          </p:cNvSpPr>
          <p:nvPr>
            <p:ph type="title"/>
          </p:nvPr>
        </p:nvSpPr>
        <p:spPr/>
        <p:txBody>
          <a:bodyPr>
            <a:normAutofit fontScale="90000"/>
          </a:bodyPr>
          <a:lstStyle/>
          <a:p>
            <a:r>
              <a:rPr lang="es-MX" dirty="0"/>
              <a:t> ¿Cuáles son las principales obligaciones de contribuyentes en el RIF?</a:t>
            </a:r>
            <a:br>
              <a:rPr lang="es-MX" dirty="0"/>
            </a:br>
            <a:endParaRPr lang="es-MX" dirty="0"/>
          </a:p>
        </p:txBody>
      </p:sp>
      <p:sp>
        <p:nvSpPr>
          <p:cNvPr id="3" name="Marcador de contenido 2">
            <a:extLst>
              <a:ext uri="{FF2B5EF4-FFF2-40B4-BE49-F238E27FC236}">
                <a16:creationId xmlns:a16="http://schemas.microsoft.com/office/drawing/2014/main" id="{EFF9D160-5AB3-4B7E-8CE0-F52748685031}"/>
              </a:ext>
            </a:extLst>
          </p:cNvPr>
          <p:cNvSpPr>
            <a:spLocks noGrp="1"/>
          </p:cNvSpPr>
          <p:nvPr>
            <p:ph idx="1"/>
          </p:nvPr>
        </p:nvSpPr>
        <p:spPr>
          <a:xfrm>
            <a:off x="685800" y="2194560"/>
            <a:ext cx="10146323" cy="4024125"/>
          </a:xfrm>
        </p:spPr>
        <p:txBody>
          <a:bodyPr>
            <a:normAutofit/>
          </a:bodyPr>
          <a:lstStyle/>
          <a:p>
            <a:pPr algn="just"/>
            <a:r>
              <a:rPr lang="es-MX" dirty="0"/>
              <a:t>Entregar a sus clientes comprobantes fiscales por las operaciones que realicen.</a:t>
            </a:r>
          </a:p>
          <a:p>
            <a:pPr algn="just"/>
            <a:r>
              <a:rPr lang="es-MX" dirty="0"/>
              <a:t>Emitir comprobante fiscal por las remuneraciones que efectúen por sueldos y salarios y las retenciones de contribuciones que realicen.</a:t>
            </a:r>
          </a:p>
          <a:p>
            <a:pPr algn="just"/>
            <a:r>
              <a:rPr lang="es-MX" dirty="0"/>
              <a:t>Retener el ISR a trabajadores y enterarlo bimestralmente.</a:t>
            </a:r>
          </a:p>
        </p:txBody>
      </p:sp>
    </p:spTree>
    <p:extLst>
      <p:ext uri="{BB962C8B-B14F-4D97-AF65-F5344CB8AC3E}">
        <p14:creationId xmlns:p14="http://schemas.microsoft.com/office/powerpoint/2010/main" val="240419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1BCAE5-F21B-405A-A9C6-D46312A945E9}"/>
              </a:ext>
            </a:extLst>
          </p:cNvPr>
          <p:cNvSpPr>
            <a:spLocks noGrp="1"/>
          </p:cNvSpPr>
          <p:nvPr>
            <p:ph idx="1"/>
          </p:nvPr>
        </p:nvSpPr>
        <p:spPr>
          <a:xfrm>
            <a:off x="854612" y="1350499"/>
            <a:ext cx="10820400" cy="5093270"/>
          </a:xfrm>
        </p:spPr>
        <p:txBody>
          <a:bodyPr>
            <a:normAutofit fontScale="92500"/>
          </a:bodyPr>
          <a:lstStyle/>
          <a:p>
            <a:pPr marL="0" indent="0">
              <a:buNone/>
            </a:pPr>
            <a:r>
              <a:rPr lang="es-MX" dirty="0"/>
              <a:t>Los </a:t>
            </a:r>
            <a:r>
              <a:rPr lang="es-MX" dirty="0" err="1"/>
              <a:t>régimenes</a:t>
            </a:r>
            <a:r>
              <a:rPr lang="es-MX" dirty="0"/>
              <a:t> en se que clasifican las Personas Físicas de acuerdo a sus actividades e ingresos son:</a:t>
            </a:r>
          </a:p>
          <a:p>
            <a:endParaRPr lang="es-MX" dirty="0"/>
          </a:p>
          <a:p>
            <a:pPr lvl="0"/>
            <a:r>
              <a:rPr lang="es-MX" b="1" dirty="0">
                <a:solidFill>
                  <a:srgbClr val="FFFF00"/>
                </a:solidFill>
              </a:rPr>
              <a:t>Salarios y en general por la prestación de un servicio personal subordinado</a:t>
            </a:r>
          </a:p>
          <a:p>
            <a:pPr lvl="0"/>
            <a:r>
              <a:rPr lang="es-MX" b="1" dirty="0">
                <a:solidFill>
                  <a:srgbClr val="FFFF00"/>
                </a:solidFill>
              </a:rPr>
              <a:t>Actividades Empresariales y Profesionales</a:t>
            </a:r>
          </a:p>
          <a:p>
            <a:pPr lvl="0"/>
            <a:r>
              <a:rPr lang="es-MX" b="1" dirty="0">
                <a:solidFill>
                  <a:srgbClr val="FFFF00"/>
                </a:solidFill>
              </a:rPr>
              <a:t>Régimen de Incorporación Fiscal</a:t>
            </a:r>
          </a:p>
          <a:p>
            <a:pPr lvl="0"/>
            <a:r>
              <a:rPr lang="es-MX" dirty="0"/>
              <a:t>Arrendamiento y en general por el uso o goce temporal de bienes inmuebles</a:t>
            </a:r>
          </a:p>
          <a:p>
            <a:pPr lvl="0"/>
            <a:r>
              <a:rPr lang="es-MX" dirty="0"/>
              <a:t>Enajenación de Bienes,</a:t>
            </a:r>
          </a:p>
          <a:p>
            <a:pPr lvl="0"/>
            <a:r>
              <a:rPr lang="es-MX" dirty="0"/>
              <a:t>Adquisición de Bienes</a:t>
            </a:r>
          </a:p>
          <a:p>
            <a:pPr lvl="0"/>
            <a:r>
              <a:rPr lang="es-MX" dirty="0"/>
              <a:t>Intereses</a:t>
            </a:r>
          </a:p>
          <a:p>
            <a:pPr lvl="0"/>
            <a:r>
              <a:rPr lang="es-MX" dirty="0"/>
              <a:t>Obtención de Premios</a:t>
            </a:r>
          </a:p>
          <a:p>
            <a:pPr lvl="0"/>
            <a:r>
              <a:rPr lang="es-MX" dirty="0"/>
              <a:t>Dividendos y en general por las ganancias distribuidas por Personas Morales</a:t>
            </a:r>
          </a:p>
          <a:p>
            <a:pPr lvl="0"/>
            <a:r>
              <a:rPr lang="es-MX" dirty="0"/>
              <a:t>Y de los Demás ingresos</a:t>
            </a:r>
          </a:p>
          <a:p>
            <a:pPr marL="0" indent="0">
              <a:buNone/>
            </a:pPr>
            <a:endParaRPr lang="es-MX" dirty="0"/>
          </a:p>
        </p:txBody>
      </p:sp>
    </p:spTree>
    <p:extLst>
      <p:ext uri="{BB962C8B-B14F-4D97-AF65-F5344CB8AC3E}">
        <p14:creationId xmlns:p14="http://schemas.microsoft.com/office/powerpoint/2010/main" val="54568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1EAEA-0500-4912-8921-7E36EBCA7C35}"/>
              </a:ext>
            </a:extLst>
          </p:cNvPr>
          <p:cNvSpPr>
            <a:spLocks noGrp="1"/>
          </p:cNvSpPr>
          <p:nvPr>
            <p:ph type="title"/>
          </p:nvPr>
        </p:nvSpPr>
        <p:spPr/>
        <p:txBody>
          <a:bodyPr>
            <a:normAutofit fontScale="90000"/>
          </a:bodyPr>
          <a:lstStyle/>
          <a:p>
            <a:r>
              <a:rPr lang="es-MX" b="1" dirty="0">
                <a:solidFill>
                  <a:schemeClr val="accent1"/>
                </a:solidFill>
              </a:rPr>
              <a:t>Salarios y en general por la prestación de un servicio personal subordinado</a:t>
            </a:r>
            <a:br>
              <a:rPr lang="es-MX" b="1" dirty="0"/>
            </a:br>
            <a:endParaRPr lang="es-MX" dirty="0"/>
          </a:p>
        </p:txBody>
      </p:sp>
      <p:sp>
        <p:nvSpPr>
          <p:cNvPr id="3" name="Marcador de contenido 2">
            <a:extLst>
              <a:ext uri="{FF2B5EF4-FFF2-40B4-BE49-F238E27FC236}">
                <a16:creationId xmlns:a16="http://schemas.microsoft.com/office/drawing/2014/main" id="{00822152-6CDD-43C2-9D8E-1DE2029FD89E}"/>
              </a:ext>
            </a:extLst>
          </p:cNvPr>
          <p:cNvSpPr>
            <a:spLocks noGrp="1"/>
          </p:cNvSpPr>
          <p:nvPr>
            <p:ph idx="1"/>
          </p:nvPr>
        </p:nvSpPr>
        <p:spPr/>
        <p:txBody>
          <a:bodyPr/>
          <a:lstStyle/>
          <a:p>
            <a:pPr marL="0" indent="0" algn="just">
              <a:buNone/>
            </a:pPr>
            <a:r>
              <a:rPr lang="es-MX" b="1" dirty="0"/>
              <a:t> ¿Quiénes son considerados asalariados para efectos del ISR?</a:t>
            </a:r>
          </a:p>
          <a:p>
            <a:pPr marL="0" indent="0" algn="just">
              <a:buNone/>
            </a:pPr>
            <a:r>
              <a:rPr lang="es-MX" dirty="0"/>
              <a:t>Para efectos de ISR, el asalariado es la persona  física que percibe salarios y demás prestaciones derivadas de un trabajo personal subordinado a disposición de un empleador.</a:t>
            </a:r>
          </a:p>
          <a:p>
            <a:pPr marL="0" indent="0" algn="just">
              <a:buNone/>
            </a:pPr>
            <a:endParaRPr lang="es-MX" dirty="0"/>
          </a:p>
          <a:p>
            <a:pPr marL="0" indent="0" algn="just">
              <a:buNone/>
            </a:pPr>
            <a:r>
              <a:rPr lang="es-MX" dirty="0"/>
              <a:t>Es decir los salarios son los ingresos que obtienen los trabajadores por la prestación de un servicio personal subordinado, los cuales, además del salario en estricto sentido, incluyen también cualquier prestación que el trabajador obtenga derivado de la relación laboral, tales como la PTU y las percepciones recibidas a consecuencia de la terminación laboral.</a:t>
            </a:r>
          </a:p>
          <a:p>
            <a:pPr marL="0" indent="0" algn="just">
              <a:buNone/>
            </a:pPr>
            <a:r>
              <a:rPr lang="es-MX" dirty="0"/>
              <a:t> </a:t>
            </a:r>
          </a:p>
        </p:txBody>
      </p:sp>
    </p:spTree>
    <p:extLst>
      <p:ext uri="{BB962C8B-B14F-4D97-AF65-F5344CB8AC3E}">
        <p14:creationId xmlns:p14="http://schemas.microsoft.com/office/powerpoint/2010/main" val="358305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A9D4A0F-6920-437C-AE75-86FB0CD22C85}"/>
              </a:ext>
            </a:extLst>
          </p:cNvPr>
          <p:cNvSpPr>
            <a:spLocks noGrp="1"/>
          </p:cNvSpPr>
          <p:nvPr>
            <p:ph type="title"/>
          </p:nvPr>
        </p:nvSpPr>
        <p:spPr>
          <a:xfrm>
            <a:off x="2895600" y="764373"/>
            <a:ext cx="8610600" cy="1293028"/>
          </a:xfrm>
        </p:spPr>
        <p:txBody>
          <a:bodyPr>
            <a:normAutofit fontScale="90000"/>
          </a:bodyPr>
          <a:lstStyle/>
          <a:p>
            <a:r>
              <a:rPr lang="es-MX" b="1" dirty="0"/>
              <a:t>El patrón en el pago de ISR de asalariados</a:t>
            </a:r>
            <a:br>
              <a:rPr lang="es-MX" b="1" dirty="0"/>
            </a:br>
            <a:br>
              <a:rPr lang="es-MX" b="1" dirty="0"/>
            </a:br>
            <a:endParaRPr lang="es-MX" dirty="0"/>
          </a:p>
        </p:txBody>
      </p:sp>
      <p:sp>
        <p:nvSpPr>
          <p:cNvPr id="6" name="Marcador de contenido 5">
            <a:extLst>
              <a:ext uri="{FF2B5EF4-FFF2-40B4-BE49-F238E27FC236}">
                <a16:creationId xmlns:a16="http://schemas.microsoft.com/office/drawing/2014/main" id="{A29918E1-C507-4698-9EC4-30B347F218EC}"/>
              </a:ext>
            </a:extLst>
          </p:cNvPr>
          <p:cNvSpPr>
            <a:spLocks noGrp="1"/>
          </p:cNvSpPr>
          <p:nvPr>
            <p:ph idx="1"/>
          </p:nvPr>
        </p:nvSpPr>
        <p:spPr/>
        <p:txBody>
          <a:bodyPr>
            <a:normAutofit lnSpcReduction="10000"/>
          </a:bodyPr>
          <a:lstStyle/>
          <a:p>
            <a:pPr algn="just"/>
            <a:r>
              <a:rPr lang="es-MX" dirty="0"/>
              <a:t>Los trabajadores asalariados, al estar subordinados a un patrón o empleador, en principio no intervienen en la determinación y pago del ISR a su cargo, puesto que, conforme a la ley, dicha obligación es del propio patrón o empleador. </a:t>
            </a:r>
          </a:p>
          <a:p>
            <a:pPr algn="just"/>
            <a:r>
              <a:rPr lang="es-MX" dirty="0"/>
              <a:t>El patrón es el encargado de realizar mes con mes el cálculo del impuesto y retener del salario que debe pagar a su trabajador el impuesto causado (pagos provisionales). </a:t>
            </a:r>
          </a:p>
          <a:p>
            <a:pPr algn="just"/>
            <a:r>
              <a:rPr lang="es-MX" dirty="0"/>
              <a:t>El patrón es quien debe hacer el cálculo anual de impuestos.</a:t>
            </a:r>
          </a:p>
          <a:p>
            <a:pPr algn="just"/>
            <a:r>
              <a:rPr lang="es-MX" dirty="0"/>
              <a:t>Los pagos provisionales que realizan los patrones o empleadores por cuenta de sus empleados, tienen como base el monto total de salarios pagados a sus trabajadores en el mes, incluyendo los montos adicionales como primas vacacionales, prima dominical, vacaciones, gratificaciones, entre otros.  </a:t>
            </a:r>
          </a:p>
        </p:txBody>
      </p:sp>
    </p:spTree>
    <p:extLst>
      <p:ext uri="{BB962C8B-B14F-4D97-AF65-F5344CB8AC3E}">
        <p14:creationId xmlns:p14="http://schemas.microsoft.com/office/powerpoint/2010/main" val="372855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721626-AF2E-4E85-B801-21B8674D4F69}"/>
              </a:ext>
            </a:extLst>
          </p:cNvPr>
          <p:cNvSpPr>
            <a:spLocks noGrp="1"/>
          </p:cNvSpPr>
          <p:nvPr>
            <p:ph idx="1"/>
          </p:nvPr>
        </p:nvSpPr>
        <p:spPr>
          <a:xfrm>
            <a:off x="685800" y="2214897"/>
            <a:ext cx="10820400" cy="4643103"/>
          </a:xfrm>
        </p:spPr>
        <p:txBody>
          <a:bodyPr>
            <a:normAutofit/>
          </a:bodyPr>
          <a:lstStyle/>
          <a:p>
            <a:pPr algn="just"/>
            <a:r>
              <a:rPr lang="es-MX" dirty="0"/>
              <a:t>Parte de los montos adicionales están exentos del ISR, lo demás debe sumarse a los salarios en estricto sentido, y el resultado será la base gravable que el patrón tomará en cuenta para aplicar la tasa del ISR.</a:t>
            </a:r>
          </a:p>
          <a:p>
            <a:pPr algn="just"/>
            <a:r>
              <a:rPr lang="es-MX" dirty="0"/>
              <a:t>El ISR es un impuesto anual, por lo cual se efectuar pagos provisionales durante el ejercicio. </a:t>
            </a:r>
          </a:p>
          <a:p>
            <a:pPr algn="just"/>
            <a:r>
              <a:rPr lang="es-MX" dirty="0"/>
              <a:t>Por lo general, los impuestos a cargo del trabajador para el ejercicio fiscal corresponden a la suma de los impuestos retenidos como pagos provisionales durante el ejercicio fiscal de que se trate. </a:t>
            </a:r>
          </a:p>
        </p:txBody>
      </p:sp>
      <p:sp>
        <p:nvSpPr>
          <p:cNvPr id="4" name="Título 1">
            <a:extLst>
              <a:ext uri="{FF2B5EF4-FFF2-40B4-BE49-F238E27FC236}">
                <a16:creationId xmlns:a16="http://schemas.microsoft.com/office/drawing/2014/main" id="{37F8992A-07F6-4A88-9014-73EDE0461693}"/>
              </a:ext>
            </a:extLst>
          </p:cNvPr>
          <p:cNvSpPr>
            <a:spLocks noGrp="1"/>
          </p:cNvSpPr>
          <p:nvPr>
            <p:ph type="title"/>
          </p:nvPr>
        </p:nvSpPr>
        <p:spPr>
          <a:xfrm>
            <a:off x="2895600" y="763588"/>
            <a:ext cx="8610600" cy="1293812"/>
          </a:xfrm>
        </p:spPr>
        <p:txBody>
          <a:bodyPr>
            <a:normAutofit fontScale="90000"/>
          </a:bodyPr>
          <a:lstStyle/>
          <a:p>
            <a:r>
              <a:rPr lang="es-MX" b="1" dirty="0"/>
              <a:t>El patrón en el pago de ISR de asalariados</a:t>
            </a:r>
            <a:br>
              <a:rPr lang="es-MX" b="1" dirty="0"/>
            </a:br>
            <a:br>
              <a:rPr lang="es-MX" b="1" dirty="0"/>
            </a:br>
            <a:endParaRPr lang="es-MX" dirty="0"/>
          </a:p>
        </p:txBody>
      </p:sp>
    </p:spTree>
    <p:extLst>
      <p:ext uri="{BB962C8B-B14F-4D97-AF65-F5344CB8AC3E}">
        <p14:creationId xmlns:p14="http://schemas.microsoft.com/office/powerpoint/2010/main" val="107692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B8BB7-D1E9-47C5-973D-60CBF37C1D8E}"/>
              </a:ext>
            </a:extLst>
          </p:cNvPr>
          <p:cNvSpPr>
            <a:spLocks noGrp="1"/>
          </p:cNvSpPr>
          <p:nvPr>
            <p:ph type="title"/>
          </p:nvPr>
        </p:nvSpPr>
        <p:spPr/>
        <p:txBody>
          <a:bodyPr>
            <a:normAutofit fontScale="90000"/>
          </a:bodyPr>
          <a:lstStyle/>
          <a:p>
            <a:r>
              <a:rPr lang="es-MX" dirty="0"/>
              <a:t> </a:t>
            </a:r>
            <a:r>
              <a:rPr lang="es-MX" b="1" dirty="0"/>
              <a:t>Determinación de ISR por el trabajador y deducciones personales</a:t>
            </a:r>
            <a:br>
              <a:rPr lang="es-MX" b="1" dirty="0"/>
            </a:br>
            <a:endParaRPr lang="es-MX" b="1" dirty="0"/>
          </a:p>
        </p:txBody>
      </p:sp>
      <p:sp>
        <p:nvSpPr>
          <p:cNvPr id="3" name="Marcador de contenido 2">
            <a:extLst>
              <a:ext uri="{FF2B5EF4-FFF2-40B4-BE49-F238E27FC236}">
                <a16:creationId xmlns:a16="http://schemas.microsoft.com/office/drawing/2014/main" id="{6D346125-4F0C-47A4-BCF4-00CE2C963BE8}"/>
              </a:ext>
            </a:extLst>
          </p:cNvPr>
          <p:cNvSpPr>
            <a:spLocks noGrp="1"/>
          </p:cNvSpPr>
          <p:nvPr>
            <p:ph idx="1"/>
          </p:nvPr>
        </p:nvSpPr>
        <p:spPr/>
        <p:txBody>
          <a:bodyPr>
            <a:normAutofit lnSpcReduction="10000"/>
          </a:bodyPr>
          <a:lstStyle/>
          <a:p>
            <a:pPr marL="0" indent="0" algn="just">
              <a:buNone/>
            </a:pPr>
            <a:r>
              <a:rPr lang="es-MX" dirty="0"/>
              <a:t>Hay ocasiones en las que el trabajador asalariado determina y, en su caso, entera el ISR anual a su cargo. Esto sucede porque está obligado a ello o porque decide voluntariamente presentar su declaración anual y, en consecuencia, enterar el impuesto correspondiente al año fiscal de que se trate. </a:t>
            </a:r>
          </a:p>
          <a:p>
            <a:pPr algn="just"/>
            <a:endParaRPr lang="es-MX" dirty="0"/>
          </a:p>
          <a:p>
            <a:pPr marL="0" indent="0" algn="just">
              <a:buNone/>
            </a:pPr>
            <a:r>
              <a:rPr lang="es-MX" dirty="0"/>
              <a:t>El trabajador asalariado está obligado a determinar el ISR anual a su cargo cuando: </a:t>
            </a:r>
          </a:p>
          <a:p>
            <a:pPr algn="just"/>
            <a:r>
              <a:rPr lang="es-MX" dirty="0"/>
              <a:t>Presta sus servicios a dos o más patrones durante un mismo ejercicio.</a:t>
            </a:r>
          </a:p>
          <a:p>
            <a:pPr algn="just"/>
            <a:r>
              <a:rPr lang="es-MX" dirty="0"/>
              <a:t>El monto de su salario excede 400 mil pesos anuales.</a:t>
            </a:r>
          </a:p>
          <a:p>
            <a:pPr algn="just"/>
            <a:r>
              <a:rPr lang="es-MX" dirty="0"/>
              <a:t>Decida voluntariamente presentar declaración.</a:t>
            </a:r>
          </a:p>
        </p:txBody>
      </p:sp>
    </p:spTree>
    <p:extLst>
      <p:ext uri="{BB962C8B-B14F-4D97-AF65-F5344CB8AC3E}">
        <p14:creationId xmlns:p14="http://schemas.microsoft.com/office/powerpoint/2010/main" val="114906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04406-D87B-495C-9F1B-BE629811E01D}"/>
              </a:ext>
            </a:extLst>
          </p:cNvPr>
          <p:cNvSpPr>
            <a:spLocks noGrp="1"/>
          </p:cNvSpPr>
          <p:nvPr>
            <p:ph type="title"/>
          </p:nvPr>
        </p:nvSpPr>
        <p:spPr/>
        <p:txBody>
          <a:bodyPr>
            <a:normAutofit fontScale="90000"/>
          </a:bodyPr>
          <a:lstStyle/>
          <a:p>
            <a:r>
              <a:rPr lang="es-MX" b="1" dirty="0"/>
              <a:t>Determinación de ISR por el trabajador y deducciones personales</a:t>
            </a:r>
            <a:br>
              <a:rPr lang="es-MX" dirty="0"/>
            </a:br>
            <a:endParaRPr lang="es-MX" dirty="0"/>
          </a:p>
        </p:txBody>
      </p:sp>
      <p:sp>
        <p:nvSpPr>
          <p:cNvPr id="3" name="Marcador de contenido 2">
            <a:extLst>
              <a:ext uri="{FF2B5EF4-FFF2-40B4-BE49-F238E27FC236}">
                <a16:creationId xmlns:a16="http://schemas.microsoft.com/office/drawing/2014/main" id="{EF1FEB27-EE87-4893-857A-6C184CF9A8CE}"/>
              </a:ext>
            </a:extLst>
          </p:cNvPr>
          <p:cNvSpPr>
            <a:spLocks noGrp="1"/>
          </p:cNvSpPr>
          <p:nvPr>
            <p:ph idx="1"/>
          </p:nvPr>
        </p:nvSpPr>
        <p:spPr/>
        <p:txBody>
          <a:bodyPr>
            <a:normAutofit fontScale="92500" lnSpcReduction="10000"/>
          </a:bodyPr>
          <a:lstStyle/>
          <a:p>
            <a:pPr algn="just"/>
            <a:r>
              <a:rPr lang="es-MX" dirty="0"/>
              <a:t>Los trabajadores que determinan el impuesto anual a su cargo tienen la ventaja de poder realizar deducciones personales, en los términos que la ley establece. </a:t>
            </a:r>
          </a:p>
          <a:p>
            <a:pPr algn="just"/>
            <a:r>
              <a:rPr lang="es-MX" dirty="0"/>
              <a:t>Las deducciones personales son, entre otras: gastos médicos, dentales y hospitalarios del trabajador y sus dependientes; gastos funerarios del trabajador y sus dependientes, en la parte que no exceda del salario mínimo elevado al año; intereses reales por créditos hipotecarios destinados a casa habitación; aportaciones complementarias de retiro, y primas de seguros de gastos médicos.</a:t>
            </a:r>
          </a:p>
          <a:p>
            <a:pPr algn="just"/>
            <a:r>
              <a:rPr lang="es-MX" dirty="0"/>
              <a:t>Del impuesto que haya resultado a cargo, se debe restar el monto del ISR previamente retenido y enterado por el empleador como pagos provisionales (ISR anual a cargo menos pagos provisionales).</a:t>
            </a:r>
          </a:p>
          <a:p>
            <a:pPr algn="just"/>
            <a:r>
              <a:rPr lang="es-MX" dirty="0"/>
              <a:t>Frecuentemente, el ISR del ejercicio ya fue pagado a través de pagos provisionales; sin embargo, también puede suceder que se haya excedido el monto de dichos pagos, dando como resultado un saldo a favor.</a:t>
            </a:r>
          </a:p>
        </p:txBody>
      </p:sp>
    </p:spTree>
    <p:extLst>
      <p:ext uri="{BB962C8B-B14F-4D97-AF65-F5344CB8AC3E}">
        <p14:creationId xmlns:p14="http://schemas.microsoft.com/office/powerpoint/2010/main" val="267490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ECB90-3E33-4317-8E04-F40765EE3559}"/>
              </a:ext>
            </a:extLst>
          </p:cNvPr>
          <p:cNvSpPr>
            <a:spLocks noGrp="1"/>
          </p:cNvSpPr>
          <p:nvPr>
            <p:ph type="title"/>
          </p:nvPr>
        </p:nvSpPr>
        <p:spPr/>
        <p:txBody>
          <a:bodyPr/>
          <a:lstStyle/>
          <a:p>
            <a:r>
              <a:rPr lang="es-MX" b="1" dirty="0">
                <a:solidFill>
                  <a:schemeClr val="accent1"/>
                </a:solidFill>
              </a:rPr>
              <a:t>actividades profesionales</a:t>
            </a:r>
          </a:p>
        </p:txBody>
      </p:sp>
      <p:sp>
        <p:nvSpPr>
          <p:cNvPr id="3" name="Marcador de contenido 2">
            <a:extLst>
              <a:ext uri="{FF2B5EF4-FFF2-40B4-BE49-F238E27FC236}">
                <a16:creationId xmlns:a16="http://schemas.microsoft.com/office/drawing/2014/main" id="{115765CE-48A5-4FD8-B234-D472000578B0}"/>
              </a:ext>
            </a:extLst>
          </p:cNvPr>
          <p:cNvSpPr>
            <a:spLocks noGrp="1"/>
          </p:cNvSpPr>
          <p:nvPr>
            <p:ph idx="1"/>
          </p:nvPr>
        </p:nvSpPr>
        <p:spPr/>
        <p:txBody>
          <a:bodyPr>
            <a:normAutofit/>
          </a:bodyPr>
          <a:lstStyle/>
          <a:p>
            <a:pPr algn="just"/>
            <a:r>
              <a:rPr lang="es-MX" dirty="0"/>
              <a:t>Son las remuneraciones que deriven de un servicio personal independiente y cuyos ingresos no estén considerados como salarios o por la prestación de un servicio personal subordinado.</a:t>
            </a:r>
          </a:p>
          <a:p>
            <a:pPr algn="just"/>
            <a:r>
              <a:rPr lang="es-MX" dirty="0"/>
              <a:t>Corresponde tributar en este régimen a las personas físicas que obtengan ingresos por prestar servicios profesionales de manera independiente (no como asalariados), tales como: contadores, médicos, abogados, arquitectos, ingenieros, artistas, deportistas, entre otros. </a:t>
            </a:r>
          </a:p>
          <a:p>
            <a:pPr algn="just"/>
            <a:r>
              <a:rPr lang="es-MX" dirty="0"/>
              <a:t>Deben tributar en el régimen de actividades profesionales, artistas que enajenen obras de arte hechas por ellos mismos, agentes de instituciones de crédito, de seguros, de fianzas o de valores, promotores de valores y de Afores, quienes obtengan ingresos por la explotación de una patente aduanal, y autores que directamente exploten sus obras</a:t>
            </a:r>
          </a:p>
          <a:p>
            <a:pPr marL="0" indent="0" algn="just">
              <a:buNone/>
            </a:pPr>
            <a:endParaRPr lang="es-MX" dirty="0"/>
          </a:p>
        </p:txBody>
      </p:sp>
    </p:spTree>
    <p:extLst>
      <p:ext uri="{BB962C8B-B14F-4D97-AF65-F5344CB8AC3E}">
        <p14:creationId xmlns:p14="http://schemas.microsoft.com/office/powerpoint/2010/main" val="179138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DD211-AD09-47C6-A1AC-15DC1588A31C}"/>
              </a:ext>
            </a:extLst>
          </p:cNvPr>
          <p:cNvSpPr>
            <a:spLocks noGrp="1"/>
          </p:cNvSpPr>
          <p:nvPr>
            <p:ph type="title"/>
          </p:nvPr>
        </p:nvSpPr>
        <p:spPr/>
        <p:txBody>
          <a:bodyPr/>
          <a:lstStyle/>
          <a:p>
            <a:r>
              <a:rPr lang="es-MX" b="1" dirty="0"/>
              <a:t>Obligaciones</a:t>
            </a:r>
          </a:p>
        </p:txBody>
      </p:sp>
      <p:sp>
        <p:nvSpPr>
          <p:cNvPr id="3" name="Marcador de contenido 2">
            <a:extLst>
              <a:ext uri="{FF2B5EF4-FFF2-40B4-BE49-F238E27FC236}">
                <a16:creationId xmlns:a16="http://schemas.microsoft.com/office/drawing/2014/main" id="{8D7A2FDC-DA6D-4C99-9F41-B76ABF538933}"/>
              </a:ext>
            </a:extLst>
          </p:cNvPr>
          <p:cNvSpPr>
            <a:spLocks noGrp="1"/>
          </p:cNvSpPr>
          <p:nvPr>
            <p:ph idx="1"/>
          </p:nvPr>
        </p:nvSpPr>
        <p:spPr/>
        <p:txBody>
          <a:bodyPr/>
          <a:lstStyle/>
          <a:p>
            <a:pPr algn="just"/>
            <a:r>
              <a:rPr lang="es-MX" dirty="0"/>
              <a:t>Deben realizar por sí mismos las declaraciones mensuales y la declaración anual del ISR. </a:t>
            </a:r>
          </a:p>
          <a:p>
            <a:pPr algn="just"/>
            <a:r>
              <a:rPr lang="es-MX" dirty="0"/>
              <a:t>En caso de tener empleados, debe efectuar la retención del ISR de los sueldos o salarios de sus trabajadores y expedir las constancias de percepciones y retenciones a sus trabajadores, a más tardar en el mes de febrero de cada año. </a:t>
            </a:r>
          </a:p>
        </p:txBody>
      </p:sp>
    </p:spTree>
    <p:extLst>
      <p:ext uri="{BB962C8B-B14F-4D97-AF65-F5344CB8AC3E}">
        <p14:creationId xmlns:p14="http://schemas.microsoft.com/office/powerpoint/2010/main" val="2180419994"/>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900</TotalTime>
  <Words>1628</Words>
  <Application>Microsoft Office PowerPoint</Application>
  <PresentationFormat>Panorámica</PresentationFormat>
  <Paragraphs>81</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Century Gothic</vt:lpstr>
      <vt:lpstr>Estela de condensación</vt:lpstr>
      <vt:lpstr>régimenes en se que clasifican las Personas Físicas de acuerdo a sus actividades e ingresos </vt:lpstr>
      <vt:lpstr>Presentación de PowerPoint</vt:lpstr>
      <vt:lpstr>Salarios y en general por la prestación de un servicio personal subordinado </vt:lpstr>
      <vt:lpstr>El patrón en el pago de ISR de asalariados  </vt:lpstr>
      <vt:lpstr>El patrón en el pago de ISR de asalariados  </vt:lpstr>
      <vt:lpstr> Determinación de ISR por el trabajador y deducciones personales </vt:lpstr>
      <vt:lpstr>Determinación de ISR por el trabajador y deducciones personales </vt:lpstr>
      <vt:lpstr>actividades profesionales</vt:lpstr>
      <vt:lpstr>Obligaciones</vt:lpstr>
      <vt:lpstr> Deducciones autorizadas </vt:lpstr>
      <vt:lpstr>Cálculo de pagos provisionales y  del ISR anual </vt:lpstr>
      <vt:lpstr> Régimen de Incorporación Fiscal</vt:lpstr>
      <vt:lpstr>Presentación de PowerPoint</vt:lpstr>
      <vt:lpstr>Declaraciones de ISR en el RIF </vt:lpstr>
      <vt:lpstr>Cálculo del ISR </vt:lpstr>
      <vt:lpstr> ¿Cuáles son las principales obligaciones de contribuyentes en el RIF?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régimenes en se que clasifican las Personas Físicas de acuerdo a sus actividades e ingresos </dc:title>
  <dc:creator>María del Carmen Cruz Niño</dc:creator>
  <cp:lastModifiedBy>María del Carmen Cruz Niño</cp:lastModifiedBy>
  <cp:revision>7</cp:revision>
  <dcterms:created xsi:type="dcterms:W3CDTF">2019-07-26T06:08:27Z</dcterms:created>
  <dcterms:modified xsi:type="dcterms:W3CDTF">2019-08-12T23:21:12Z</dcterms:modified>
</cp:coreProperties>
</file>