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D135-5B58-4D9D-9525-3130019E532F}" v="568" dt="2019-07-22T03:53:01.07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ía del Carmen Cruz Niño" userId="d33fb4ac7a4e27ba" providerId="LiveId" clId="{D88BD135-5B58-4D9D-9525-3130019E532F}"/>
    <pc:docChg chg="undo custSel modSld">
      <pc:chgData name="María del Carmen Cruz Niño" userId="d33fb4ac7a4e27ba" providerId="LiveId" clId="{D88BD135-5B58-4D9D-9525-3130019E532F}" dt="2019-07-22T03:53:01.074" v="566" actId="27636"/>
      <pc:docMkLst>
        <pc:docMk/>
      </pc:docMkLst>
      <pc:sldChg chg="modSp">
        <pc:chgData name="María del Carmen Cruz Niño" userId="d33fb4ac7a4e27ba" providerId="LiveId" clId="{D88BD135-5B58-4D9D-9525-3130019E532F}" dt="2019-07-22T02:45:43.200" v="4" actId="113"/>
        <pc:sldMkLst>
          <pc:docMk/>
          <pc:sldMk cId="2948993302" sldId="257"/>
        </pc:sldMkLst>
        <pc:spChg chg="mod">
          <ac:chgData name="María del Carmen Cruz Niño" userId="d33fb4ac7a4e27ba" providerId="LiveId" clId="{D88BD135-5B58-4D9D-9525-3130019E532F}" dt="2019-07-22T02:45:43.200" v="4" actId="113"/>
          <ac:spMkLst>
            <pc:docMk/>
            <pc:sldMk cId="2948993302" sldId="257"/>
            <ac:spMk id="2" creationId="{9A6F405C-3935-4E13-BDBE-A2CBD07BCF68}"/>
          </ac:spMkLst>
        </pc:spChg>
      </pc:sldChg>
      <pc:sldChg chg="modSp">
        <pc:chgData name="María del Carmen Cruz Niño" userId="d33fb4ac7a4e27ba" providerId="LiveId" clId="{D88BD135-5B58-4D9D-9525-3130019E532F}" dt="2019-07-22T03:33:55.790" v="213" actId="5793"/>
        <pc:sldMkLst>
          <pc:docMk/>
          <pc:sldMk cId="196992321" sldId="258"/>
        </pc:sldMkLst>
        <pc:spChg chg="mod">
          <ac:chgData name="María del Carmen Cruz Niño" userId="d33fb4ac7a4e27ba" providerId="LiveId" clId="{D88BD135-5B58-4D9D-9525-3130019E532F}" dt="2019-07-22T02:45:29.599" v="3" actId="1076"/>
          <ac:spMkLst>
            <pc:docMk/>
            <pc:sldMk cId="196992321" sldId="258"/>
            <ac:spMk id="2" creationId="{AD887B7B-0594-4D46-9B64-D367F53A982C}"/>
          </ac:spMkLst>
        </pc:spChg>
        <pc:spChg chg="mod">
          <ac:chgData name="María del Carmen Cruz Niño" userId="d33fb4ac7a4e27ba" providerId="LiveId" clId="{D88BD135-5B58-4D9D-9525-3130019E532F}" dt="2019-07-22T03:33:55.790" v="213" actId="5793"/>
          <ac:spMkLst>
            <pc:docMk/>
            <pc:sldMk cId="196992321" sldId="258"/>
            <ac:spMk id="3" creationId="{49EC5F3F-03D8-4C9A-8041-D4DE68ED29CA}"/>
          </ac:spMkLst>
        </pc:spChg>
      </pc:sldChg>
      <pc:sldChg chg="modSp">
        <pc:chgData name="María del Carmen Cruz Niño" userId="d33fb4ac7a4e27ba" providerId="LiveId" clId="{D88BD135-5B58-4D9D-9525-3130019E532F}" dt="2019-07-22T02:51:54.363" v="72" actId="179"/>
        <pc:sldMkLst>
          <pc:docMk/>
          <pc:sldMk cId="1933154519" sldId="259"/>
        </pc:sldMkLst>
        <pc:spChg chg="mod">
          <ac:chgData name="María del Carmen Cruz Niño" userId="d33fb4ac7a4e27ba" providerId="LiveId" clId="{D88BD135-5B58-4D9D-9525-3130019E532F}" dt="2019-07-22T02:46:59.851" v="15" actId="1076"/>
          <ac:spMkLst>
            <pc:docMk/>
            <pc:sldMk cId="1933154519" sldId="259"/>
            <ac:spMk id="2" creationId="{CE278EF2-0F06-4AAE-9EFD-B74E38956157}"/>
          </ac:spMkLst>
        </pc:spChg>
        <pc:spChg chg="mod">
          <ac:chgData name="María del Carmen Cruz Niño" userId="d33fb4ac7a4e27ba" providerId="LiveId" clId="{D88BD135-5B58-4D9D-9525-3130019E532F}" dt="2019-07-22T02:51:54.363" v="72" actId="179"/>
          <ac:spMkLst>
            <pc:docMk/>
            <pc:sldMk cId="1933154519" sldId="259"/>
            <ac:spMk id="3" creationId="{77489E32-7E4A-458B-9B56-A88A65BDC277}"/>
          </ac:spMkLst>
        </pc:spChg>
      </pc:sldChg>
      <pc:sldChg chg="modSp">
        <pc:chgData name="María del Carmen Cruz Niño" userId="d33fb4ac7a4e27ba" providerId="LiveId" clId="{D88BD135-5B58-4D9D-9525-3130019E532F}" dt="2019-07-22T02:46:07.879" v="8" actId="113"/>
        <pc:sldMkLst>
          <pc:docMk/>
          <pc:sldMk cId="699963036" sldId="260"/>
        </pc:sldMkLst>
        <pc:spChg chg="mod">
          <ac:chgData name="María del Carmen Cruz Niño" userId="d33fb4ac7a4e27ba" providerId="LiveId" clId="{D88BD135-5B58-4D9D-9525-3130019E532F}" dt="2019-07-22T02:46:07.879" v="8" actId="113"/>
          <ac:spMkLst>
            <pc:docMk/>
            <pc:sldMk cId="699963036" sldId="260"/>
            <ac:spMk id="2" creationId="{F96789EC-779C-404C-92A4-BFFF6CCCB46E}"/>
          </ac:spMkLst>
        </pc:spChg>
      </pc:sldChg>
      <pc:sldChg chg="modSp">
        <pc:chgData name="María del Carmen Cruz Niño" userId="d33fb4ac7a4e27ba" providerId="LiveId" clId="{D88BD135-5B58-4D9D-9525-3130019E532F}" dt="2019-07-22T03:02:49.378" v="138" actId="20577"/>
        <pc:sldMkLst>
          <pc:docMk/>
          <pc:sldMk cId="2809839164" sldId="261"/>
        </pc:sldMkLst>
        <pc:spChg chg="mod">
          <ac:chgData name="María del Carmen Cruz Niño" userId="d33fb4ac7a4e27ba" providerId="LiveId" clId="{D88BD135-5B58-4D9D-9525-3130019E532F}" dt="2019-07-22T02:46:15.995" v="9" actId="113"/>
          <ac:spMkLst>
            <pc:docMk/>
            <pc:sldMk cId="2809839164" sldId="261"/>
            <ac:spMk id="2" creationId="{60900BCB-20EB-4549-A9FA-6C549BB1D90A}"/>
          </ac:spMkLst>
        </pc:spChg>
        <pc:spChg chg="mod">
          <ac:chgData name="María del Carmen Cruz Niño" userId="d33fb4ac7a4e27ba" providerId="LiveId" clId="{D88BD135-5B58-4D9D-9525-3130019E532F}" dt="2019-07-22T03:02:49.378" v="138" actId="20577"/>
          <ac:spMkLst>
            <pc:docMk/>
            <pc:sldMk cId="2809839164" sldId="261"/>
            <ac:spMk id="3" creationId="{845F57DD-43E7-48DA-80B3-DC1E4A26B21C}"/>
          </ac:spMkLst>
        </pc:spChg>
      </pc:sldChg>
      <pc:sldChg chg="modSp">
        <pc:chgData name="María del Carmen Cruz Niño" userId="d33fb4ac7a4e27ba" providerId="LiveId" clId="{D88BD135-5B58-4D9D-9525-3130019E532F}" dt="2019-07-22T02:52:50.506" v="78" actId="1076"/>
        <pc:sldMkLst>
          <pc:docMk/>
          <pc:sldMk cId="1170499544" sldId="262"/>
        </pc:sldMkLst>
        <pc:spChg chg="mod">
          <ac:chgData name="María del Carmen Cruz Niño" userId="d33fb4ac7a4e27ba" providerId="LiveId" clId="{D88BD135-5B58-4D9D-9525-3130019E532F}" dt="2019-07-22T02:52:50.506" v="78" actId="1076"/>
          <ac:spMkLst>
            <pc:docMk/>
            <pc:sldMk cId="1170499544" sldId="262"/>
            <ac:spMk id="2" creationId="{91C6B834-7DC8-4DEE-B66C-F25720A9FA50}"/>
          </ac:spMkLst>
        </pc:spChg>
        <pc:graphicFrameChg chg="mod modGraphic">
          <ac:chgData name="María del Carmen Cruz Niño" userId="d33fb4ac7a4e27ba" providerId="LiveId" clId="{D88BD135-5B58-4D9D-9525-3130019E532F}" dt="2019-07-22T02:52:46.022" v="77" actId="14100"/>
          <ac:graphicFrameMkLst>
            <pc:docMk/>
            <pc:sldMk cId="1170499544" sldId="262"/>
            <ac:graphicFrameMk id="4" creationId="{53A190B0-2B33-49A0-86D1-3B4F7CB8576C}"/>
          </ac:graphicFrameMkLst>
        </pc:graphicFrameChg>
      </pc:sldChg>
      <pc:sldChg chg="modSp">
        <pc:chgData name="María del Carmen Cruz Niño" userId="d33fb4ac7a4e27ba" providerId="LiveId" clId="{D88BD135-5B58-4D9D-9525-3130019E532F}" dt="2019-07-22T03:51:23.398" v="529" actId="5793"/>
        <pc:sldMkLst>
          <pc:docMk/>
          <pc:sldMk cId="2181985524" sldId="264"/>
        </pc:sldMkLst>
        <pc:spChg chg="mod">
          <ac:chgData name="María del Carmen Cruz Niño" userId="d33fb4ac7a4e27ba" providerId="LiveId" clId="{D88BD135-5B58-4D9D-9525-3130019E532F}" dt="2019-07-22T03:36:45.403" v="285" actId="14100"/>
          <ac:spMkLst>
            <pc:docMk/>
            <pc:sldMk cId="2181985524" sldId="264"/>
            <ac:spMk id="2" creationId="{26FB1DE0-DC43-4B53-B51A-093F94E3252D}"/>
          </ac:spMkLst>
        </pc:spChg>
        <pc:spChg chg="mod">
          <ac:chgData name="María del Carmen Cruz Niño" userId="d33fb4ac7a4e27ba" providerId="LiveId" clId="{D88BD135-5B58-4D9D-9525-3130019E532F}" dt="2019-07-22T03:51:23.398" v="529" actId="5793"/>
          <ac:spMkLst>
            <pc:docMk/>
            <pc:sldMk cId="2181985524" sldId="264"/>
            <ac:spMk id="3" creationId="{DB006970-9841-425B-9772-A5596ACADED8}"/>
          </ac:spMkLst>
        </pc:spChg>
      </pc:sldChg>
      <pc:sldChg chg="modSp">
        <pc:chgData name="María del Carmen Cruz Niño" userId="d33fb4ac7a4e27ba" providerId="LiveId" clId="{D88BD135-5B58-4D9D-9525-3130019E532F}" dt="2019-07-22T03:01:46.447" v="129" actId="123"/>
        <pc:sldMkLst>
          <pc:docMk/>
          <pc:sldMk cId="1546868570" sldId="265"/>
        </pc:sldMkLst>
        <pc:spChg chg="mod">
          <ac:chgData name="María del Carmen Cruz Niño" userId="d33fb4ac7a4e27ba" providerId="LiveId" clId="{D88BD135-5B58-4D9D-9525-3130019E532F}" dt="2019-07-22T02:48:17.276" v="38" actId="1076"/>
          <ac:spMkLst>
            <pc:docMk/>
            <pc:sldMk cId="1546868570" sldId="265"/>
            <ac:spMk id="2" creationId="{9D29CE55-9439-4425-A527-F453FCFD577D}"/>
          </ac:spMkLst>
        </pc:spChg>
        <pc:spChg chg="mod">
          <ac:chgData name="María del Carmen Cruz Niño" userId="d33fb4ac7a4e27ba" providerId="LiveId" clId="{D88BD135-5B58-4D9D-9525-3130019E532F}" dt="2019-07-22T03:01:46.447" v="129" actId="123"/>
          <ac:spMkLst>
            <pc:docMk/>
            <pc:sldMk cId="1546868570" sldId="265"/>
            <ac:spMk id="3" creationId="{D34ABD5C-F928-4C80-A862-C9BC5373FA74}"/>
          </ac:spMkLst>
        </pc:spChg>
      </pc:sldChg>
      <pc:sldChg chg="modSp">
        <pc:chgData name="María del Carmen Cruz Niño" userId="d33fb4ac7a4e27ba" providerId="LiveId" clId="{D88BD135-5B58-4D9D-9525-3130019E532F}" dt="2019-07-22T03:53:01.074" v="566" actId="27636"/>
        <pc:sldMkLst>
          <pc:docMk/>
          <pc:sldMk cId="2442605605" sldId="266"/>
        </pc:sldMkLst>
        <pc:spChg chg="mod">
          <ac:chgData name="María del Carmen Cruz Niño" userId="d33fb4ac7a4e27ba" providerId="LiveId" clId="{D88BD135-5B58-4D9D-9525-3130019E532F}" dt="2019-07-22T02:48:22.153" v="39" actId="113"/>
          <ac:spMkLst>
            <pc:docMk/>
            <pc:sldMk cId="2442605605" sldId="266"/>
            <ac:spMk id="2" creationId="{F04E5681-F742-4D7B-8615-6811DA312F69}"/>
          </ac:spMkLst>
        </pc:spChg>
        <pc:spChg chg="mod">
          <ac:chgData name="María del Carmen Cruz Niño" userId="d33fb4ac7a4e27ba" providerId="LiveId" clId="{D88BD135-5B58-4D9D-9525-3130019E532F}" dt="2019-07-22T03:53:01.074" v="566" actId="27636"/>
          <ac:spMkLst>
            <pc:docMk/>
            <pc:sldMk cId="2442605605" sldId="266"/>
            <ac:spMk id="3" creationId="{A07B2AEA-1BA9-4481-A5BC-0180D9FECA92}"/>
          </ac:spMkLst>
        </pc:spChg>
      </pc:sldChg>
      <pc:sldChg chg="modSp">
        <pc:chgData name="María del Carmen Cruz Niño" userId="d33fb4ac7a4e27ba" providerId="LiveId" clId="{D88BD135-5B58-4D9D-9525-3130019E532F}" dt="2019-07-22T02:54:26.917" v="89" actId="14100"/>
        <pc:sldMkLst>
          <pc:docMk/>
          <pc:sldMk cId="3053969503" sldId="267"/>
        </pc:sldMkLst>
        <pc:spChg chg="mod">
          <ac:chgData name="María del Carmen Cruz Niño" userId="d33fb4ac7a4e27ba" providerId="LiveId" clId="{D88BD135-5B58-4D9D-9525-3130019E532F}" dt="2019-07-22T02:54:26.917" v="89" actId="14100"/>
          <ac:spMkLst>
            <pc:docMk/>
            <pc:sldMk cId="3053969503" sldId="267"/>
            <ac:spMk id="3" creationId="{8CC15E22-95B5-4BED-AF8A-EE94B291475B}"/>
          </ac:spMkLst>
        </pc:spChg>
      </pc:sldChg>
      <pc:sldChg chg="modSp">
        <pc:chgData name="María del Carmen Cruz Niño" userId="d33fb4ac7a4e27ba" providerId="LiveId" clId="{D88BD135-5B58-4D9D-9525-3130019E532F}" dt="2019-07-22T02:54:59.486" v="96" actId="403"/>
        <pc:sldMkLst>
          <pc:docMk/>
          <pc:sldMk cId="2471914777" sldId="268"/>
        </pc:sldMkLst>
        <pc:spChg chg="mod">
          <ac:chgData name="María del Carmen Cruz Niño" userId="d33fb4ac7a4e27ba" providerId="LiveId" clId="{D88BD135-5B58-4D9D-9525-3130019E532F}" dt="2019-07-22T02:49:31.700" v="58" actId="113"/>
          <ac:spMkLst>
            <pc:docMk/>
            <pc:sldMk cId="2471914777" sldId="268"/>
            <ac:spMk id="2" creationId="{70A0E063-3FBC-4AFE-9B98-92419114934B}"/>
          </ac:spMkLst>
        </pc:spChg>
        <pc:spChg chg="mod">
          <ac:chgData name="María del Carmen Cruz Niño" userId="d33fb4ac7a4e27ba" providerId="LiveId" clId="{D88BD135-5B58-4D9D-9525-3130019E532F}" dt="2019-07-22T02:54:59.486" v="96" actId="403"/>
          <ac:spMkLst>
            <pc:docMk/>
            <pc:sldMk cId="2471914777" sldId="268"/>
            <ac:spMk id="3" creationId="{C8A87CF3-D1B3-4FE0-8372-5CECA9F4624E}"/>
          </ac:spMkLst>
        </pc:spChg>
      </pc:sldChg>
      <pc:sldChg chg="modSp">
        <pc:chgData name="María del Carmen Cruz Niño" userId="d33fb4ac7a4e27ba" providerId="LiveId" clId="{D88BD135-5B58-4D9D-9525-3130019E532F}" dt="2019-07-22T03:02:06.612" v="132" actId="14100"/>
        <pc:sldMkLst>
          <pc:docMk/>
          <pc:sldMk cId="3526553253" sldId="269"/>
        </pc:sldMkLst>
        <pc:spChg chg="mod">
          <ac:chgData name="María del Carmen Cruz Niño" userId="d33fb4ac7a4e27ba" providerId="LiveId" clId="{D88BD135-5B58-4D9D-9525-3130019E532F}" dt="2019-07-22T02:49:55.890" v="61" actId="113"/>
          <ac:spMkLst>
            <pc:docMk/>
            <pc:sldMk cId="3526553253" sldId="269"/>
            <ac:spMk id="2" creationId="{320AD64F-49EB-4F7C-8909-04A24948039B}"/>
          </ac:spMkLst>
        </pc:spChg>
        <pc:spChg chg="mod">
          <ac:chgData name="María del Carmen Cruz Niño" userId="d33fb4ac7a4e27ba" providerId="LiveId" clId="{D88BD135-5B58-4D9D-9525-3130019E532F}" dt="2019-07-22T03:02:06.612" v="132" actId="14100"/>
          <ac:spMkLst>
            <pc:docMk/>
            <pc:sldMk cId="3526553253" sldId="269"/>
            <ac:spMk id="3" creationId="{56B8F35E-8E44-4F14-8A83-80159439DFB7}"/>
          </ac:spMkLst>
        </pc:spChg>
      </pc:sldChg>
      <pc:sldChg chg="modSp">
        <pc:chgData name="María del Carmen Cruz Niño" userId="d33fb4ac7a4e27ba" providerId="LiveId" clId="{D88BD135-5B58-4D9D-9525-3130019E532F}" dt="2019-07-22T02:56:36.246" v="128" actId="179"/>
        <pc:sldMkLst>
          <pc:docMk/>
          <pc:sldMk cId="3158268778" sldId="270"/>
        </pc:sldMkLst>
        <pc:spChg chg="mod">
          <ac:chgData name="María del Carmen Cruz Niño" userId="d33fb4ac7a4e27ba" providerId="LiveId" clId="{D88BD135-5B58-4D9D-9525-3130019E532F}" dt="2019-07-22T02:50:20.672" v="69" actId="113"/>
          <ac:spMkLst>
            <pc:docMk/>
            <pc:sldMk cId="3158268778" sldId="270"/>
            <ac:spMk id="2" creationId="{A51DB828-C15F-43E6-BE75-7AA1BFBFF8A1}"/>
          </ac:spMkLst>
        </pc:spChg>
        <pc:spChg chg="mod">
          <ac:chgData name="María del Carmen Cruz Niño" userId="d33fb4ac7a4e27ba" providerId="LiveId" clId="{D88BD135-5B58-4D9D-9525-3130019E532F}" dt="2019-07-22T02:56:36.246" v="128" actId="179"/>
          <ac:spMkLst>
            <pc:docMk/>
            <pc:sldMk cId="3158268778" sldId="270"/>
            <ac:spMk id="3" creationId="{3863822E-5FA9-4E9E-9E03-0D655F8BCB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B214A-9772-4B3A-892C-99F426E8A947}"/>
              </a:ext>
            </a:extLst>
          </p:cNvPr>
          <p:cNvSpPr>
            <a:spLocks noGrp="1"/>
          </p:cNvSpPr>
          <p:nvPr>
            <p:ph type="ctrTitle"/>
          </p:nvPr>
        </p:nvSpPr>
        <p:spPr/>
        <p:txBody>
          <a:bodyPr/>
          <a:lstStyle/>
          <a:p>
            <a:r>
              <a:rPr lang="es-MX" b="1" dirty="0"/>
              <a:t>Devolución de IVA</a:t>
            </a:r>
          </a:p>
        </p:txBody>
      </p:sp>
      <p:sp>
        <p:nvSpPr>
          <p:cNvPr id="3" name="Subtítulo 2">
            <a:extLst>
              <a:ext uri="{FF2B5EF4-FFF2-40B4-BE49-F238E27FC236}">
                <a16:creationId xmlns:a16="http://schemas.microsoft.com/office/drawing/2014/main" id="{4AA5DDC5-21A4-4C21-8347-27013457C742}"/>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51168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9CE55-9439-4425-A527-F453FCFD577D}"/>
              </a:ext>
            </a:extLst>
          </p:cNvPr>
          <p:cNvSpPr>
            <a:spLocks noGrp="1"/>
          </p:cNvSpPr>
          <p:nvPr>
            <p:ph type="title"/>
          </p:nvPr>
        </p:nvSpPr>
        <p:spPr>
          <a:xfrm>
            <a:off x="677333" y="386427"/>
            <a:ext cx="9547322" cy="1320800"/>
          </a:xfrm>
        </p:spPr>
        <p:txBody>
          <a:bodyPr/>
          <a:lstStyle/>
          <a:p>
            <a:r>
              <a:rPr lang="es-MX" b="1" dirty="0"/>
              <a:t>Artículo 69 del Código Fiscal de la Federación</a:t>
            </a:r>
          </a:p>
        </p:txBody>
      </p:sp>
      <p:sp>
        <p:nvSpPr>
          <p:cNvPr id="3" name="Marcador de contenido 2">
            <a:extLst>
              <a:ext uri="{FF2B5EF4-FFF2-40B4-BE49-F238E27FC236}">
                <a16:creationId xmlns:a16="http://schemas.microsoft.com/office/drawing/2014/main" id="{D34ABD5C-F928-4C80-A862-C9BC5373FA74}"/>
              </a:ext>
            </a:extLst>
          </p:cNvPr>
          <p:cNvSpPr>
            <a:spLocks noGrp="1"/>
          </p:cNvSpPr>
          <p:nvPr>
            <p:ph idx="1"/>
          </p:nvPr>
        </p:nvSpPr>
        <p:spPr>
          <a:xfrm>
            <a:off x="677333" y="1707228"/>
            <a:ext cx="9142941" cy="4764346"/>
          </a:xfrm>
        </p:spPr>
        <p:txBody>
          <a:bodyPr>
            <a:normAutofit fontScale="92500"/>
          </a:bodyPr>
          <a:lstStyle/>
          <a:p>
            <a:pPr marL="0" indent="0" algn="just">
              <a:buNone/>
            </a:pPr>
            <a:r>
              <a:rPr lang="es-MX" b="1" dirty="0"/>
              <a:t>¿QUÉ SIGNIFICA CADA VARIANTE?</a:t>
            </a:r>
            <a:endParaRPr lang="es-MX" dirty="0"/>
          </a:p>
          <a:p>
            <a:pPr marL="542925" algn="just">
              <a:buFont typeface="Arial" panose="020B0604020202020204" pitchFamily="34" charset="0"/>
              <a:buChar char="•"/>
              <a:tabLst>
                <a:tab pos="628650" algn="l"/>
              </a:tabLst>
            </a:pPr>
            <a:r>
              <a:rPr lang="es-MX" b="1" dirty="0">
                <a:solidFill>
                  <a:schemeClr val="accent1"/>
                </a:solidFill>
              </a:rPr>
              <a:t>No localizados</a:t>
            </a:r>
            <a:r>
              <a:rPr lang="es-MX" dirty="0">
                <a:solidFill>
                  <a:schemeClr val="accent1"/>
                </a:solidFill>
              </a:rPr>
              <a:t>: </a:t>
            </a:r>
            <a:r>
              <a:rPr lang="es-MX" dirty="0"/>
              <a:t>Aquellos contribuyentes que fueron buscados en su domicilio fiscal para cualquier diligencia oficial y no fueron encontrados por los funcionarios.</a:t>
            </a:r>
          </a:p>
          <a:p>
            <a:pPr marL="542925" algn="just">
              <a:buFont typeface="Arial" panose="020B0604020202020204" pitchFamily="34" charset="0"/>
              <a:buChar char="•"/>
              <a:tabLst>
                <a:tab pos="628650" algn="l"/>
              </a:tabLst>
            </a:pPr>
            <a:r>
              <a:rPr lang="es-MX" b="1" dirty="0">
                <a:solidFill>
                  <a:schemeClr val="accent1"/>
                </a:solidFill>
              </a:rPr>
              <a:t>Con créditos fiscales firmes</a:t>
            </a:r>
            <a:r>
              <a:rPr lang="es-MX" dirty="0">
                <a:solidFill>
                  <a:schemeClr val="accent1"/>
                </a:solidFill>
              </a:rPr>
              <a:t>: </a:t>
            </a:r>
            <a:r>
              <a:rPr lang="es-MX" dirty="0"/>
              <a:t>Se obtiene un crédito fiscal cuando el contribuyente deduce más de lo que ingresa. El Estado puede reclamar esos ingresos y si el contribuyente no apela entonces se hace acreedor a un crédito fiscal firme. </a:t>
            </a:r>
          </a:p>
          <a:p>
            <a:pPr marL="542925" algn="just">
              <a:buFont typeface="Arial" panose="020B0604020202020204" pitchFamily="34" charset="0"/>
              <a:buChar char="•"/>
              <a:tabLst>
                <a:tab pos="628650" algn="l"/>
              </a:tabLst>
            </a:pPr>
            <a:r>
              <a:rPr lang="es-MX" b="1" dirty="0">
                <a:solidFill>
                  <a:schemeClr val="accent1"/>
                </a:solidFill>
              </a:rPr>
              <a:t>Créditos exigibles, no pagados o garantizados</a:t>
            </a:r>
            <a:r>
              <a:rPr lang="es-MX" dirty="0">
                <a:solidFill>
                  <a:schemeClr val="accent1"/>
                </a:solidFill>
              </a:rPr>
              <a:t>: </a:t>
            </a:r>
            <a:r>
              <a:rPr lang="es-MX" dirty="0"/>
              <a:t>Los créditos fiscales firmes que no fueron pagados en tiempo y forma por el contribuyente</a:t>
            </a:r>
          </a:p>
          <a:p>
            <a:pPr marL="542925" algn="just">
              <a:buFont typeface="Arial" panose="020B0604020202020204" pitchFamily="34" charset="0"/>
              <a:buChar char="•"/>
              <a:tabLst>
                <a:tab pos="628650" algn="l"/>
              </a:tabLst>
            </a:pPr>
            <a:r>
              <a:rPr lang="es-MX" b="1" dirty="0">
                <a:solidFill>
                  <a:schemeClr val="accent1"/>
                </a:solidFill>
              </a:rPr>
              <a:t>Créditos cancelados</a:t>
            </a:r>
            <a:r>
              <a:rPr lang="es-MX" dirty="0">
                <a:solidFill>
                  <a:schemeClr val="accent1"/>
                </a:solidFill>
              </a:rPr>
              <a:t>: </a:t>
            </a:r>
            <a:r>
              <a:rPr lang="es-MX" dirty="0"/>
              <a:t>La autoridad fiscal puede cancelar el crédito si el proceso de cobro es incosteable o el deudor no tiene dinero para pagar. </a:t>
            </a:r>
          </a:p>
          <a:p>
            <a:pPr marL="542925" algn="just">
              <a:buFont typeface="Arial" panose="020B0604020202020204" pitchFamily="34" charset="0"/>
              <a:buChar char="•"/>
              <a:tabLst>
                <a:tab pos="628650" algn="l"/>
              </a:tabLst>
            </a:pPr>
            <a:r>
              <a:rPr lang="es-MX" b="1" dirty="0">
                <a:solidFill>
                  <a:schemeClr val="accent1"/>
                </a:solidFill>
              </a:rPr>
              <a:t>Créditos condonados</a:t>
            </a:r>
            <a:r>
              <a:rPr lang="es-MX" dirty="0">
                <a:solidFill>
                  <a:schemeClr val="accent1"/>
                </a:solidFill>
              </a:rPr>
              <a:t>: </a:t>
            </a:r>
            <a:r>
              <a:rPr lang="es-MX" dirty="0"/>
              <a:t>La Ley de Ingresos de cada año prevé la posibilidad de perdonar total o parcialmente los créditos fiscales, cuotas compensatorias, actualizaciones y multas relacionadas a contribuciones federales.</a:t>
            </a:r>
          </a:p>
          <a:p>
            <a:pPr marL="542925" algn="just">
              <a:buFont typeface="Arial" panose="020B0604020202020204" pitchFamily="34" charset="0"/>
              <a:buChar char="•"/>
              <a:tabLst>
                <a:tab pos="628650" algn="l"/>
              </a:tabLst>
            </a:pPr>
            <a:r>
              <a:rPr lang="es-MX" b="1" dirty="0">
                <a:solidFill>
                  <a:schemeClr val="accent1"/>
                </a:solidFill>
              </a:rPr>
              <a:t>Sentencia condenatoria ejecutoria por la comisión de un delito fiscal</a:t>
            </a:r>
            <a:r>
              <a:rPr lang="es-MX" dirty="0">
                <a:solidFill>
                  <a:schemeClr val="accent1"/>
                </a:solidFill>
              </a:rPr>
              <a:t>: </a:t>
            </a:r>
            <a:r>
              <a:rPr lang="es-MX" dirty="0"/>
              <a:t>los delincuentes e infractores del Código Fiscal y normas aplicables</a:t>
            </a:r>
          </a:p>
          <a:p>
            <a:pPr algn="just"/>
            <a:endParaRPr lang="es-MX" dirty="0"/>
          </a:p>
          <a:p>
            <a:pPr algn="just"/>
            <a:endParaRPr lang="es-MX" dirty="0"/>
          </a:p>
        </p:txBody>
      </p:sp>
    </p:spTree>
    <p:extLst>
      <p:ext uri="{BB962C8B-B14F-4D97-AF65-F5344CB8AC3E}">
        <p14:creationId xmlns:p14="http://schemas.microsoft.com/office/powerpoint/2010/main" val="154686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E5681-F742-4D7B-8615-6811DA312F69}"/>
              </a:ext>
            </a:extLst>
          </p:cNvPr>
          <p:cNvSpPr>
            <a:spLocks noGrp="1"/>
          </p:cNvSpPr>
          <p:nvPr>
            <p:ph type="title"/>
          </p:nvPr>
        </p:nvSpPr>
        <p:spPr/>
        <p:txBody>
          <a:bodyPr/>
          <a:lstStyle/>
          <a:p>
            <a:r>
              <a:rPr lang="es-MX" b="1" dirty="0"/>
              <a:t>Artículo 69-B del Código Fiscal de la Federación</a:t>
            </a:r>
          </a:p>
        </p:txBody>
      </p:sp>
      <p:sp>
        <p:nvSpPr>
          <p:cNvPr id="3" name="Marcador de contenido 2">
            <a:extLst>
              <a:ext uri="{FF2B5EF4-FFF2-40B4-BE49-F238E27FC236}">
                <a16:creationId xmlns:a16="http://schemas.microsoft.com/office/drawing/2014/main" id="{A07B2AEA-1BA9-4481-A5BC-0180D9FECA92}"/>
              </a:ext>
            </a:extLst>
          </p:cNvPr>
          <p:cNvSpPr>
            <a:spLocks noGrp="1"/>
          </p:cNvSpPr>
          <p:nvPr>
            <p:ph idx="1"/>
          </p:nvPr>
        </p:nvSpPr>
        <p:spPr>
          <a:xfrm>
            <a:off x="677334" y="2160589"/>
            <a:ext cx="8596668" cy="4430711"/>
          </a:xfrm>
        </p:spPr>
        <p:txBody>
          <a:bodyPr>
            <a:normAutofit fontScale="92500" lnSpcReduction="10000"/>
          </a:bodyPr>
          <a:lstStyle/>
          <a:p>
            <a:pPr algn="just"/>
            <a:r>
              <a:rPr lang="es-MX" dirty="0"/>
              <a:t>En términos del procedimiento contenido en el artículo 69-B del Código Fiscal de la Federación (CFF), las autoridades fiscales pueden presumir que un contribuyente realiza operaciones fiscales inexistentes.</a:t>
            </a:r>
          </a:p>
          <a:p>
            <a:pPr algn="just"/>
            <a:r>
              <a:rPr lang="es-MX" dirty="0"/>
              <a:t>El artículo 69-B del CFF establece que dicha presunción tiene lugar cuando el contribuyente haya emitido comprobantes fiscales: (i) sin contar con activos, personal, infraestructura o capacidad material directa o indirecta para prestar los servicios, producir, comercializar o entregar los bienes que amparan los comprobantes; o bien (ii) que dichos contribuyentes se encuentren como no localizados.</a:t>
            </a:r>
          </a:p>
          <a:p>
            <a:pPr algn="just"/>
            <a:r>
              <a:rPr lang="es-MX" dirty="0"/>
              <a:t>Existe un procedimiento para notificar al contribuyente se encuentra ubicado en este supuesto y en caso de que no logre acreditar que las operaciones fiscales efectivamente son reales, su nombre será incluido en un listado definitivo, que será publicado en el DOF y en la página del Servicio de Administración Tributaria (SAT). </a:t>
            </a:r>
            <a:r>
              <a:rPr lang="es-MX" dirty="0">
                <a:solidFill>
                  <a:schemeClr val="accent1"/>
                </a:solidFill>
              </a:rPr>
              <a:t>El efecto de dicha publicación será considerar que los comprobantes expedidos por el contribuyente, no tienen efecto fiscal alguno para el receptor, para efectos de ISR o de </a:t>
            </a:r>
            <a:r>
              <a:rPr lang="es-MX">
                <a:solidFill>
                  <a:schemeClr val="accent1"/>
                </a:solidFill>
              </a:rPr>
              <a:t>IVA.</a:t>
            </a:r>
            <a:endParaRPr lang="es-MX" dirty="0">
              <a:solidFill>
                <a:schemeClr val="accent1"/>
              </a:solidFill>
            </a:endParaRPr>
          </a:p>
        </p:txBody>
      </p:sp>
    </p:spTree>
    <p:extLst>
      <p:ext uri="{BB962C8B-B14F-4D97-AF65-F5344CB8AC3E}">
        <p14:creationId xmlns:p14="http://schemas.microsoft.com/office/powerpoint/2010/main" val="244260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C15E22-95B5-4BED-AF8A-EE94B291475B}"/>
              </a:ext>
            </a:extLst>
          </p:cNvPr>
          <p:cNvSpPr>
            <a:spLocks noGrp="1"/>
          </p:cNvSpPr>
          <p:nvPr>
            <p:ph idx="1"/>
          </p:nvPr>
        </p:nvSpPr>
        <p:spPr>
          <a:xfrm>
            <a:off x="479905" y="650442"/>
            <a:ext cx="9287550" cy="6207557"/>
          </a:xfrm>
        </p:spPr>
        <p:txBody>
          <a:bodyPr>
            <a:normAutofit fontScale="92500"/>
          </a:bodyPr>
          <a:lstStyle/>
          <a:p>
            <a:pPr marL="263525" indent="0">
              <a:buNone/>
            </a:pPr>
            <a:r>
              <a:rPr lang="es-MX" sz="3900" b="1" dirty="0">
                <a:solidFill>
                  <a:schemeClr val="accent1"/>
                </a:solidFill>
                <a:latin typeface="+mj-lt"/>
                <a:ea typeface="+mj-ea"/>
                <a:cs typeface="+mj-cs"/>
              </a:rPr>
              <a:t>Efectos legales y fiscales para el receptor de los comprobantes fiscales.</a:t>
            </a:r>
          </a:p>
          <a:p>
            <a:pPr marL="0" indent="0">
              <a:buNone/>
            </a:pPr>
            <a:endParaRPr lang="es-MX" b="1" dirty="0"/>
          </a:p>
          <a:p>
            <a:pPr algn="just"/>
            <a:r>
              <a:rPr lang="es-MX" dirty="0"/>
              <a:t>El procedimiento realizado por parte de la autoridad para notificar al contribuyente se encuentra ubicado dentro del supuesto previsto en el art. 69-B, no solo es aplicable a los contribuyentes que se presume realizan operaciones inexistentes, sino también a los contribuyentes que reciben los comprobantes fiscales por las operaciones realizadas. </a:t>
            </a:r>
          </a:p>
          <a:p>
            <a:pPr algn="just"/>
            <a:r>
              <a:rPr lang="es-MX" dirty="0"/>
              <a:t>Los contribuyentes que reciben los CFDI para darles efectos fiscales contarán con un plazo de 30 días, contados a partir de la publicación de la lista definitiva de contribuyentes que realizan operaciones simuladas, para demostrar a la autoridad fiscal que efectivamente adquirieron los bienes o recibieron los servicios amparados, o corregir su situación fiscal.</a:t>
            </a:r>
          </a:p>
          <a:p>
            <a:pPr algn="just"/>
            <a:r>
              <a:rPr lang="es-MX" dirty="0"/>
              <a:t>Si el contribuyente no demuestra la materialidad de las operaciones, el contribuyente no podrá dar efectos fiscales a dichos comprobantes fiscales, ya sea tomando la deducción para efectos de ISR o el acreditamiento para efectos de IVA. La autoridad fiscal podrá determinar diferencias si el contribuyente decide darles efectos fiscales a dichos comprobantes, y esto se podría considerar como un delito fiscal.</a:t>
            </a:r>
          </a:p>
          <a:p>
            <a:endParaRPr lang="es-MX" dirty="0"/>
          </a:p>
        </p:txBody>
      </p:sp>
    </p:spTree>
    <p:extLst>
      <p:ext uri="{BB962C8B-B14F-4D97-AF65-F5344CB8AC3E}">
        <p14:creationId xmlns:p14="http://schemas.microsoft.com/office/powerpoint/2010/main" val="305396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0E063-3FBC-4AFE-9B98-92419114934B}"/>
              </a:ext>
            </a:extLst>
          </p:cNvPr>
          <p:cNvSpPr>
            <a:spLocks noGrp="1"/>
          </p:cNvSpPr>
          <p:nvPr>
            <p:ph type="title"/>
          </p:nvPr>
        </p:nvSpPr>
        <p:spPr>
          <a:xfrm>
            <a:off x="677334" y="609600"/>
            <a:ext cx="8596668" cy="962025"/>
          </a:xfrm>
        </p:spPr>
        <p:txBody>
          <a:bodyPr/>
          <a:lstStyle/>
          <a:p>
            <a:r>
              <a:rPr lang="es-MX" b="1" dirty="0"/>
              <a:t>Importancia de minimizar riesgos </a:t>
            </a:r>
          </a:p>
        </p:txBody>
      </p:sp>
      <p:sp>
        <p:nvSpPr>
          <p:cNvPr id="3" name="Marcador de contenido 2">
            <a:extLst>
              <a:ext uri="{FF2B5EF4-FFF2-40B4-BE49-F238E27FC236}">
                <a16:creationId xmlns:a16="http://schemas.microsoft.com/office/drawing/2014/main" id="{C8A87CF3-D1B3-4FE0-8372-5CECA9F4624E}"/>
              </a:ext>
            </a:extLst>
          </p:cNvPr>
          <p:cNvSpPr>
            <a:spLocks noGrp="1"/>
          </p:cNvSpPr>
          <p:nvPr>
            <p:ph idx="1"/>
          </p:nvPr>
        </p:nvSpPr>
        <p:spPr>
          <a:xfrm>
            <a:off x="829734" y="1571625"/>
            <a:ext cx="8596668" cy="5064702"/>
          </a:xfrm>
        </p:spPr>
        <p:txBody>
          <a:bodyPr>
            <a:normAutofit/>
          </a:bodyPr>
          <a:lstStyle/>
          <a:p>
            <a:pPr algn="just"/>
            <a:r>
              <a:rPr lang="es-MX" dirty="0"/>
              <a:t>La publicación de los contribuyentes que realizan operaciones puede llegar al grado de perder el derecho a la aplicación de la deducción para efectos de ISR, así como el acreditamiento de IVA. </a:t>
            </a:r>
          </a:p>
          <a:p>
            <a:pPr algn="just"/>
            <a:r>
              <a:rPr lang="es-MX" dirty="0"/>
              <a:t>La autoridad fiscal actualmente emite cartas invitación a los contribuyentes receptores de los comprobantes fiscales, mediante las cuales se les informa que dichos comprobantes no pueden surtir efectos legales, toda vez que los mismos fueron emitidos por contribuyentes que se encuentran en la lista definitiva de contribuyentes que realizan operaciones simuladas, por lo que se les invita a corregir su situación fiscal, es decir, pagando las diferencias por haber tomado la deducción para efectos de ISR y el acreditamiento para efectos de IVA.</a:t>
            </a:r>
          </a:p>
          <a:p>
            <a:pPr algn="just"/>
            <a:r>
              <a:rPr lang="es-MX" dirty="0"/>
              <a:t>En algunos casos cuando no se atienda la carta invitación, las autoridades fiscales han cancelado el certificado para emitir comprobantes fiscales digitales o se inician auditorias fiscales cuando no se pagan las diferencias.</a:t>
            </a:r>
          </a:p>
          <a:p>
            <a:endParaRPr lang="es-MX" dirty="0"/>
          </a:p>
          <a:p>
            <a:endParaRPr lang="es-MX" dirty="0"/>
          </a:p>
        </p:txBody>
      </p:sp>
    </p:spTree>
    <p:extLst>
      <p:ext uri="{BB962C8B-B14F-4D97-AF65-F5344CB8AC3E}">
        <p14:creationId xmlns:p14="http://schemas.microsoft.com/office/powerpoint/2010/main" val="247191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AD64F-49EB-4F7C-8909-04A24948039B}"/>
              </a:ext>
            </a:extLst>
          </p:cNvPr>
          <p:cNvSpPr>
            <a:spLocks noGrp="1"/>
          </p:cNvSpPr>
          <p:nvPr>
            <p:ph type="title"/>
          </p:nvPr>
        </p:nvSpPr>
        <p:spPr/>
        <p:txBody>
          <a:bodyPr/>
          <a:lstStyle/>
          <a:p>
            <a:r>
              <a:rPr lang="es-MX" b="1" dirty="0"/>
              <a:t>¿Que se debe hacer?</a:t>
            </a:r>
          </a:p>
        </p:txBody>
      </p:sp>
      <p:sp>
        <p:nvSpPr>
          <p:cNvPr id="3" name="Marcador de contenido 2">
            <a:extLst>
              <a:ext uri="{FF2B5EF4-FFF2-40B4-BE49-F238E27FC236}">
                <a16:creationId xmlns:a16="http://schemas.microsoft.com/office/drawing/2014/main" id="{56B8F35E-8E44-4F14-8A83-80159439DFB7}"/>
              </a:ext>
            </a:extLst>
          </p:cNvPr>
          <p:cNvSpPr>
            <a:spLocks noGrp="1"/>
          </p:cNvSpPr>
          <p:nvPr>
            <p:ph idx="1"/>
          </p:nvPr>
        </p:nvSpPr>
        <p:spPr>
          <a:xfrm>
            <a:off x="677334" y="1488613"/>
            <a:ext cx="8771466" cy="5591060"/>
          </a:xfrm>
        </p:spPr>
        <p:txBody>
          <a:bodyPr>
            <a:normAutofit/>
          </a:bodyPr>
          <a:lstStyle/>
          <a:p>
            <a:pPr algn="just"/>
            <a:r>
              <a:rPr lang="es-MX" dirty="0"/>
              <a:t>Contar con toda la documentación soporte de las operaciones fiscales que lleven a cabo para poder demostrar la materialidad ante la autoridad fiscal.</a:t>
            </a:r>
          </a:p>
          <a:p>
            <a:pPr algn="just"/>
            <a:r>
              <a:rPr lang="es-MX" dirty="0"/>
              <a:t>En caso de ser publicados en la lista preliminar, se debe exhibir toda la documentación que demuestre que efectivamente se realizan las operaciones cuestionadas, y así evitar ser publicados en la lista definitiva.</a:t>
            </a:r>
          </a:p>
          <a:p>
            <a:pPr algn="just"/>
            <a:r>
              <a:rPr lang="es-MX" dirty="0"/>
              <a:t>En la medida de lo posible, establecer la política de revisión continua de las listas tanto provisionales como definitivas para identificar oportunamente si alguno de los proveedores se encuentra en esas listas, sobre todo en el caso de prestadoras de servicios.</a:t>
            </a:r>
          </a:p>
          <a:p>
            <a:pPr algn="just"/>
            <a:r>
              <a:rPr lang="es-MX" dirty="0"/>
              <a:t>Si se identifica que los proveedores o emisores de comprobantes fiscales se encuentran en el listado definitivo de operaciones simuladas, se debe presentar en tiempo la información y documentación que acredite la materialidad de las operaciones realizadas con dichos contribuyentes.</a:t>
            </a:r>
          </a:p>
        </p:txBody>
      </p:sp>
    </p:spTree>
    <p:extLst>
      <p:ext uri="{BB962C8B-B14F-4D97-AF65-F5344CB8AC3E}">
        <p14:creationId xmlns:p14="http://schemas.microsoft.com/office/powerpoint/2010/main" val="352655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DB828-C15F-43E6-BE75-7AA1BFBFF8A1}"/>
              </a:ext>
            </a:extLst>
          </p:cNvPr>
          <p:cNvSpPr>
            <a:spLocks noGrp="1"/>
          </p:cNvSpPr>
          <p:nvPr>
            <p:ph type="title"/>
          </p:nvPr>
        </p:nvSpPr>
        <p:spPr>
          <a:xfrm>
            <a:off x="677334" y="609600"/>
            <a:ext cx="8596668" cy="914400"/>
          </a:xfrm>
        </p:spPr>
        <p:txBody>
          <a:bodyPr/>
          <a:lstStyle/>
          <a:p>
            <a:r>
              <a:rPr lang="es-MX" b="1" dirty="0"/>
              <a:t>Opinión de cumplimiento o carta 32-D</a:t>
            </a:r>
          </a:p>
        </p:txBody>
      </p:sp>
      <p:sp>
        <p:nvSpPr>
          <p:cNvPr id="3" name="Marcador de contenido 2">
            <a:extLst>
              <a:ext uri="{FF2B5EF4-FFF2-40B4-BE49-F238E27FC236}">
                <a16:creationId xmlns:a16="http://schemas.microsoft.com/office/drawing/2014/main" id="{3863822E-5FA9-4E9E-9E03-0D655F8BCB22}"/>
              </a:ext>
            </a:extLst>
          </p:cNvPr>
          <p:cNvSpPr>
            <a:spLocks noGrp="1"/>
          </p:cNvSpPr>
          <p:nvPr>
            <p:ph idx="1"/>
          </p:nvPr>
        </p:nvSpPr>
        <p:spPr>
          <a:xfrm>
            <a:off x="572558" y="1488613"/>
            <a:ext cx="9638242" cy="5147714"/>
          </a:xfrm>
        </p:spPr>
        <p:txBody>
          <a:bodyPr>
            <a:normAutofit fontScale="77500" lnSpcReduction="20000"/>
          </a:bodyPr>
          <a:lstStyle/>
          <a:p>
            <a:r>
              <a:rPr lang="es-MX" dirty="0"/>
              <a:t>La opinión de cumplimiento de obligaciones fiscales es un documento que los contribuyentes deben solicitar al SAT para: </a:t>
            </a:r>
          </a:p>
          <a:p>
            <a:pPr marL="628650" lvl="0">
              <a:buFont typeface="Arial" panose="020B0604020202020204" pitchFamily="34" charset="0"/>
              <a:buChar char="•"/>
            </a:pPr>
            <a:r>
              <a:rPr lang="es-MX" dirty="0"/>
              <a:t>Solicitar un subsidio o estímulo.</a:t>
            </a:r>
          </a:p>
          <a:p>
            <a:pPr marL="628650" lvl="0">
              <a:buFont typeface="Arial" panose="020B0604020202020204" pitchFamily="34" charset="0"/>
              <a:buChar char="•"/>
            </a:pPr>
            <a:r>
              <a:rPr lang="es-MX" dirty="0"/>
              <a:t>Contratar con la Administración Pública Federal Centralizada, Paraestatal, Procuraduría General de la República o con las Entidades Federativas.</a:t>
            </a:r>
          </a:p>
          <a:p>
            <a:pPr marL="628650" lvl="0">
              <a:buFont typeface="Arial" panose="020B0604020202020204" pitchFamily="34" charset="0"/>
              <a:buChar char="•"/>
            </a:pPr>
            <a:r>
              <a:rPr lang="es-MX" dirty="0"/>
              <a:t>Realizar un trámite fiscal o de comercio exterior.</a:t>
            </a:r>
          </a:p>
          <a:p>
            <a:pPr marL="628650" lvl="0">
              <a:buFont typeface="Arial" panose="020B0604020202020204" pitchFamily="34" charset="0"/>
              <a:buChar char="•"/>
            </a:pPr>
            <a:r>
              <a:rPr lang="es-MX" dirty="0"/>
              <a:t>Obtener una autorización en materia de impuestos</a:t>
            </a:r>
          </a:p>
          <a:p>
            <a:r>
              <a:rPr lang="es-MX" dirty="0"/>
              <a:t>Esta no constituye una resolución favorable sobre el cálculo y monto de créditos, la opinión de cumplimiento puede ser positiva o negativa.</a:t>
            </a:r>
          </a:p>
          <a:p>
            <a:pPr marL="623888">
              <a:buFont typeface="Arial" panose="020B0604020202020204" pitchFamily="34" charset="0"/>
              <a:buChar char="•"/>
            </a:pPr>
            <a:r>
              <a:rPr lang="es-MX" dirty="0"/>
              <a:t>Para emitir la opinión en sentido positivo la autoridad revisa:</a:t>
            </a:r>
            <a:br>
              <a:rPr lang="es-MX" dirty="0"/>
            </a:br>
            <a:br>
              <a:rPr lang="es-MX" dirty="0"/>
            </a:br>
            <a:r>
              <a:rPr lang="es-MX" dirty="0"/>
              <a:t>•Que se este inscrito en el RFC y activo.</a:t>
            </a:r>
            <a:br>
              <a:rPr lang="es-MX" dirty="0"/>
            </a:br>
            <a:r>
              <a:rPr lang="es-MX" dirty="0"/>
              <a:t>•Que no se tengan créditos fiscales firmes.</a:t>
            </a:r>
            <a:br>
              <a:rPr lang="es-MX" dirty="0"/>
            </a:br>
            <a:r>
              <a:rPr lang="es-MX" dirty="0"/>
              <a:t>•Que se encuentre al corriente en el cumplimiento de las obligaciones fiscales, respecto de la presentación de:</a:t>
            </a:r>
          </a:p>
          <a:p>
            <a:pPr marL="900113" indent="0">
              <a:lnSpc>
                <a:spcPct val="120000"/>
              </a:lnSpc>
              <a:spcBef>
                <a:spcPts val="600"/>
              </a:spcBef>
              <a:buNone/>
              <a:tabLst>
                <a:tab pos="1162050" algn="l"/>
              </a:tabLst>
            </a:pPr>
            <a:r>
              <a:rPr lang="es-MX" dirty="0"/>
              <a:t>1.- Declaraciones anuales de ISR (correspondientes a los últimos 4 ejercicios).</a:t>
            </a:r>
            <a:br>
              <a:rPr lang="es-MX" dirty="0"/>
            </a:br>
            <a:r>
              <a:rPr lang="es-MX" dirty="0"/>
              <a:t>2.- Pagos provisionales de ISR, retenciones de ISR por salarios, pagos definitivos de IVA y de IEPS, por el ejercicio en que solicita la opinión y en los cuatro últimos ejercicios anteriores a éste.</a:t>
            </a:r>
            <a:br>
              <a:rPr lang="es-MX" dirty="0"/>
            </a:br>
            <a:r>
              <a:rPr lang="es-MX" dirty="0"/>
              <a:t>3.- Declaraciones Informativas de IEPS </a:t>
            </a:r>
          </a:p>
          <a:p>
            <a:pPr marL="900113" indent="0">
              <a:lnSpc>
                <a:spcPct val="120000"/>
              </a:lnSpc>
              <a:spcBef>
                <a:spcPts val="600"/>
              </a:spcBef>
              <a:buNone/>
              <a:tabLst>
                <a:tab pos="1162050" algn="l"/>
              </a:tabLst>
            </a:pPr>
            <a:r>
              <a:rPr lang="es-MX" dirty="0"/>
              <a:t>4.- Declaración informativa anual de Retenciones de ISR por Sueldos y Salarios.</a:t>
            </a:r>
          </a:p>
          <a:p>
            <a:pPr marL="900113" indent="0">
              <a:lnSpc>
                <a:spcPct val="120000"/>
              </a:lnSpc>
              <a:spcBef>
                <a:spcPts val="600"/>
              </a:spcBef>
              <a:buNone/>
              <a:tabLst>
                <a:tab pos="1162050" algn="l"/>
              </a:tabLst>
            </a:pPr>
            <a:r>
              <a:rPr lang="es-MX" dirty="0"/>
              <a:t>5.- Declaraciones informativas mensuales de Operaciones con Terceros.</a:t>
            </a:r>
          </a:p>
        </p:txBody>
      </p:sp>
    </p:spTree>
    <p:extLst>
      <p:ext uri="{BB962C8B-B14F-4D97-AF65-F5344CB8AC3E}">
        <p14:creationId xmlns:p14="http://schemas.microsoft.com/office/powerpoint/2010/main" val="315826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F405C-3935-4E13-BDBE-A2CBD07BCF68}"/>
              </a:ext>
            </a:extLst>
          </p:cNvPr>
          <p:cNvSpPr>
            <a:spLocks noGrp="1"/>
          </p:cNvSpPr>
          <p:nvPr>
            <p:ph type="title"/>
          </p:nvPr>
        </p:nvSpPr>
        <p:spPr/>
        <p:txBody>
          <a:bodyPr/>
          <a:lstStyle/>
          <a:p>
            <a:r>
              <a:rPr lang="es-MX" b="1" dirty="0"/>
              <a:t>¿Qué es el Impuesto al Valor Agregado?</a:t>
            </a:r>
          </a:p>
        </p:txBody>
      </p:sp>
      <p:sp>
        <p:nvSpPr>
          <p:cNvPr id="3" name="Marcador de contenido 2">
            <a:extLst>
              <a:ext uri="{FF2B5EF4-FFF2-40B4-BE49-F238E27FC236}">
                <a16:creationId xmlns:a16="http://schemas.microsoft.com/office/drawing/2014/main" id="{A6E76C3C-5044-48BA-9668-C988DA91E141}"/>
              </a:ext>
            </a:extLst>
          </p:cNvPr>
          <p:cNvSpPr>
            <a:spLocks noGrp="1"/>
          </p:cNvSpPr>
          <p:nvPr>
            <p:ph idx="1"/>
          </p:nvPr>
        </p:nvSpPr>
        <p:spPr>
          <a:xfrm>
            <a:off x="677334" y="1710015"/>
            <a:ext cx="8596668" cy="3880773"/>
          </a:xfrm>
        </p:spPr>
        <p:txBody>
          <a:bodyPr>
            <a:normAutofit fontScale="92500" lnSpcReduction="10000"/>
          </a:bodyPr>
          <a:lstStyle/>
          <a:p>
            <a:pPr algn="just"/>
            <a:r>
              <a:rPr lang="es-MX" sz="2400" dirty="0"/>
              <a:t>Es un impuesto general e indirecto sobre el consumo.</a:t>
            </a:r>
          </a:p>
          <a:p>
            <a:pPr algn="just"/>
            <a:r>
              <a:rPr lang="es-MX" sz="2400" dirty="0"/>
              <a:t>Se origina cada vez que se compra algún bien o servicio (con algunas excepciones) </a:t>
            </a:r>
          </a:p>
          <a:p>
            <a:pPr algn="just"/>
            <a:r>
              <a:rPr lang="es-MX" sz="2400" dirty="0"/>
              <a:t>Grava todo valor que se agrega a la mercancía en su proceso de producción mediante la figura de la traslación. </a:t>
            </a:r>
          </a:p>
          <a:p>
            <a:pPr algn="just"/>
            <a:r>
              <a:rPr lang="es-MX" sz="2400" dirty="0"/>
              <a:t>El sujeto del impuesto no sufre pérdida económica en virtud de que éste es trasladado a quien le preste un servicio o le venda un bien.</a:t>
            </a:r>
          </a:p>
          <a:p>
            <a:pPr algn="just"/>
            <a:r>
              <a:rPr lang="es-MX" sz="2400" dirty="0"/>
              <a:t>La carga fiscal que el tributo conlleva está a cargo del consumidor final. </a:t>
            </a:r>
          </a:p>
          <a:p>
            <a:endParaRPr lang="es-MX" sz="2400" dirty="0"/>
          </a:p>
        </p:txBody>
      </p:sp>
    </p:spTree>
    <p:extLst>
      <p:ext uri="{BB962C8B-B14F-4D97-AF65-F5344CB8AC3E}">
        <p14:creationId xmlns:p14="http://schemas.microsoft.com/office/powerpoint/2010/main" val="294899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87B7B-0594-4D46-9B64-D367F53A982C}"/>
              </a:ext>
            </a:extLst>
          </p:cNvPr>
          <p:cNvSpPr>
            <a:spLocks noGrp="1"/>
          </p:cNvSpPr>
          <p:nvPr>
            <p:ph type="title"/>
          </p:nvPr>
        </p:nvSpPr>
        <p:spPr>
          <a:xfrm>
            <a:off x="677332" y="263236"/>
            <a:ext cx="8819091" cy="752475"/>
          </a:xfrm>
        </p:spPr>
        <p:txBody>
          <a:bodyPr>
            <a:normAutofit/>
          </a:bodyPr>
          <a:lstStyle/>
          <a:p>
            <a:r>
              <a:rPr lang="es-MX" b="1" dirty="0"/>
              <a:t>Elementos del IVA</a:t>
            </a:r>
            <a:endParaRPr lang="es-MX" dirty="0"/>
          </a:p>
        </p:txBody>
      </p:sp>
      <p:sp>
        <p:nvSpPr>
          <p:cNvPr id="3" name="Marcador de contenido 2">
            <a:extLst>
              <a:ext uri="{FF2B5EF4-FFF2-40B4-BE49-F238E27FC236}">
                <a16:creationId xmlns:a16="http://schemas.microsoft.com/office/drawing/2014/main" id="{49EC5F3F-03D8-4C9A-8041-D4DE68ED29CA}"/>
              </a:ext>
            </a:extLst>
          </p:cNvPr>
          <p:cNvSpPr>
            <a:spLocks noGrp="1"/>
          </p:cNvSpPr>
          <p:nvPr>
            <p:ph idx="1"/>
          </p:nvPr>
        </p:nvSpPr>
        <p:spPr>
          <a:xfrm>
            <a:off x="677332" y="1252539"/>
            <a:ext cx="10041467" cy="5160961"/>
          </a:xfrm>
        </p:spPr>
        <p:txBody>
          <a:bodyPr>
            <a:normAutofit fontScale="70000" lnSpcReduction="20000"/>
          </a:bodyPr>
          <a:lstStyle/>
          <a:p>
            <a:pPr algn="just"/>
            <a:r>
              <a:rPr lang="es-MX" sz="2600" b="1" dirty="0"/>
              <a:t>Sujeto </a:t>
            </a:r>
          </a:p>
          <a:p>
            <a:pPr marL="0" indent="0" algn="just">
              <a:lnSpc>
                <a:spcPct val="70000"/>
              </a:lnSpc>
              <a:buNone/>
            </a:pPr>
            <a:r>
              <a:rPr lang="es-MX" dirty="0"/>
              <a:t>Son las personas físicas y las morales que realicen los actos o actividades siguientes:</a:t>
            </a:r>
          </a:p>
          <a:p>
            <a:pPr marL="723900" lvl="0" algn="just">
              <a:lnSpc>
                <a:spcPct val="70000"/>
              </a:lnSpc>
              <a:buFont typeface="Arial" panose="020B0604020202020204" pitchFamily="34" charset="0"/>
              <a:buChar char="•"/>
            </a:pPr>
            <a:r>
              <a:rPr lang="es-MX" dirty="0"/>
              <a:t>Enajenación de bienes</a:t>
            </a:r>
          </a:p>
          <a:p>
            <a:pPr marL="723900" lvl="0" algn="just">
              <a:lnSpc>
                <a:spcPct val="70000"/>
              </a:lnSpc>
              <a:buFont typeface="Arial" panose="020B0604020202020204" pitchFamily="34" charset="0"/>
              <a:buChar char="•"/>
            </a:pPr>
            <a:r>
              <a:rPr lang="es-MX" dirty="0"/>
              <a:t>Prestación de servicios independientes</a:t>
            </a:r>
          </a:p>
          <a:p>
            <a:pPr marL="723900" lvl="0" algn="just">
              <a:lnSpc>
                <a:spcPct val="70000"/>
              </a:lnSpc>
              <a:buFont typeface="Arial" panose="020B0604020202020204" pitchFamily="34" charset="0"/>
              <a:buChar char="•"/>
            </a:pPr>
            <a:r>
              <a:rPr lang="es-MX" dirty="0"/>
              <a:t>Arrendamiento de bienes </a:t>
            </a:r>
          </a:p>
          <a:p>
            <a:pPr marL="723900" lvl="0" algn="just">
              <a:lnSpc>
                <a:spcPct val="70000"/>
              </a:lnSpc>
              <a:buFont typeface="Arial" panose="020B0604020202020204" pitchFamily="34" charset="0"/>
              <a:buChar char="•"/>
            </a:pPr>
            <a:r>
              <a:rPr lang="es-MX" dirty="0"/>
              <a:t>Importación de bienes y servicios </a:t>
            </a:r>
          </a:p>
          <a:p>
            <a:pPr algn="just"/>
            <a:r>
              <a:rPr lang="es-MX" sz="2600" b="1" dirty="0"/>
              <a:t>Objeto </a:t>
            </a:r>
          </a:p>
          <a:p>
            <a:pPr marL="0" indent="0" algn="just">
              <a:buNone/>
            </a:pPr>
            <a:r>
              <a:rPr lang="es-MX" dirty="0"/>
              <a:t>Gravar los actos o actividades que realizan las personas físicas y morales (Enajenación de bienes, prestación de servicios independientes, arrendamiento de bienes, importación de bienes y servicios) </a:t>
            </a:r>
          </a:p>
          <a:p>
            <a:pPr marL="0" indent="0" algn="just">
              <a:lnSpc>
                <a:spcPct val="70000"/>
              </a:lnSpc>
              <a:buNone/>
            </a:pPr>
            <a:r>
              <a:rPr lang="es-MX" dirty="0"/>
              <a:t>El objeto material es el valor que se va agregando a los bienes o servicios en cada etapa de la cadena productiva.</a:t>
            </a:r>
          </a:p>
          <a:p>
            <a:pPr algn="just"/>
            <a:r>
              <a:rPr lang="es-MX" sz="2600" b="1" dirty="0"/>
              <a:t>Base </a:t>
            </a:r>
          </a:p>
          <a:p>
            <a:pPr marL="0" indent="0" algn="just">
              <a:lnSpc>
                <a:spcPct val="70000"/>
              </a:lnSpc>
              <a:buNone/>
            </a:pPr>
            <a:r>
              <a:rPr lang="es-MX" dirty="0"/>
              <a:t>Es el valor que la ley señala para las cuatro clases de actos o actividades que grava. </a:t>
            </a:r>
          </a:p>
          <a:p>
            <a:pPr marL="0" indent="0" algn="just">
              <a:lnSpc>
                <a:spcPct val="70000"/>
              </a:lnSpc>
              <a:buNone/>
            </a:pPr>
            <a:r>
              <a:rPr lang="es-MX" dirty="0"/>
              <a:t>De manera general, la base del IVA es el valor de la operación.</a:t>
            </a:r>
            <a:endParaRPr lang="es-MX" sz="2800" b="1" dirty="0"/>
          </a:p>
          <a:p>
            <a:pPr algn="just"/>
            <a:r>
              <a:rPr lang="es-MX" sz="2600" b="1" dirty="0"/>
              <a:t>Tasa</a:t>
            </a:r>
          </a:p>
          <a:p>
            <a:pPr marL="0" indent="0" algn="just">
              <a:buNone/>
            </a:pPr>
            <a:r>
              <a:rPr lang="es-MX" dirty="0"/>
              <a:t>La tasa general del IVA es del 16%; asimismo, hay una tasa especial del 0% que se aplica mayormente a los alimentos y medicinas y del 8% que aplica en zonas fronterizas.</a:t>
            </a:r>
          </a:p>
          <a:p>
            <a:pPr algn="just"/>
            <a:r>
              <a:rPr lang="es-MX" sz="2600" b="1" dirty="0"/>
              <a:t>Época de pago</a:t>
            </a:r>
          </a:p>
          <a:p>
            <a:pPr marL="0" indent="0" algn="just">
              <a:buNone/>
            </a:pPr>
            <a:r>
              <a:rPr lang="es-MX" dirty="0"/>
              <a:t>El IVA se paga a más tardar el día 17 del mes siguiente al que corresponda el impuesto. </a:t>
            </a:r>
          </a:p>
          <a:p>
            <a:pPr marL="0" indent="0" algn="just">
              <a:buNone/>
            </a:pPr>
            <a:r>
              <a:rPr lang="es-MX" dirty="0"/>
              <a:t>El contribuyente debe pagar la diferencia entre el IVA por él retenido y trasladado (el que él cobró) y el IVA que él pagó al adquirir bienes y servicios necesarios para el desarrollo de su actividad.</a:t>
            </a:r>
          </a:p>
          <a:p>
            <a:pPr marL="0" indent="0" algn="just">
              <a:buNone/>
            </a:pPr>
            <a:endParaRPr lang="es-MX" sz="2800" dirty="0"/>
          </a:p>
        </p:txBody>
      </p:sp>
    </p:spTree>
    <p:extLst>
      <p:ext uri="{BB962C8B-B14F-4D97-AF65-F5344CB8AC3E}">
        <p14:creationId xmlns:p14="http://schemas.microsoft.com/office/powerpoint/2010/main" val="19699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78EF2-0F06-4AAE-9EFD-B74E38956157}"/>
              </a:ext>
            </a:extLst>
          </p:cNvPr>
          <p:cNvSpPr>
            <a:spLocks noGrp="1"/>
          </p:cNvSpPr>
          <p:nvPr>
            <p:ph type="title"/>
          </p:nvPr>
        </p:nvSpPr>
        <p:spPr>
          <a:xfrm>
            <a:off x="677334" y="686610"/>
            <a:ext cx="9588884" cy="1320800"/>
          </a:xfrm>
        </p:spPr>
        <p:txBody>
          <a:bodyPr>
            <a:normAutofit/>
          </a:bodyPr>
          <a:lstStyle/>
          <a:p>
            <a:r>
              <a:rPr lang="es-MX" b="1" dirty="0"/>
              <a:t>Actos gravados y forma de tributación</a:t>
            </a:r>
            <a:endParaRPr lang="es-MX" dirty="0"/>
          </a:p>
        </p:txBody>
      </p:sp>
      <p:sp>
        <p:nvSpPr>
          <p:cNvPr id="3" name="Marcador de contenido 2">
            <a:extLst>
              <a:ext uri="{FF2B5EF4-FFF2-40B4-BE49-F238E27FC236}">
                <a16:creationId xmlns:a16="http://schemas.microsoft.com/office/drawing/2014/main" id="{77489E32-7E4A-458B-9B56-A88A65BDC277}"/>
              </a:ext>
            </a:extLst>
          </p:cNvPr>
          <p:cNvSpPr>
            <a:spLocks noGrp="1"/>
          </p:cNvSpPr>
          <p:nvPr>
            <p:ph idx="1"/>
          </p:nvPr>
        </p:nvSpPr>
        <p:spPr>
          <a:xfrm>
            <a:off x="677334" y="1771882"/>
            <a:ext cx="8596668" cy="3880773"/>
          </a:xfrm>
        </p:spPr>
        <p:txBody>
          <a:bodyPr/>
          <a:lstStyle/>
          <a:p>
            <a:pPr algn="just"/>
            <a:r>
              <a:rPr lang="es-MX" sz="2200" dirty="0"/>
              <a:t>Como ya vimos, el IVA es un impuesto indirecto, que es pagado por el consumidor final, no obstante, existen diversas tasas de este gravamen y son las siguientes:</a:t>
            </a:r>
          </a:p>
          <a:p>
            <a:pPr marL="720725" algn="just">
              <a:buFont typeface="Arial" panose="020B0604020202020204" pitchFamily="34" charset="0"/>
              <a:buChar char="•"/>
            </a:pPr>
            <a:r>
              <a:rPr lang="es-MX" sz="2200" dirty="0"/>
              <a:t>Tasa general del 16% </a:t>
            </a:r>
          </a:p>
          <a:p>
            <a:pPr marL="720725" algn="just">
              <a:buFont typeface="Arial" panose="020B0604020202020204" pitchFamily="34" charset="0"/>
              <a:buChar char="•"/>
            </a:pPr>
            <a:r>
              <a:rPr lang="es-MX" sz="2200" dirty="0"/>
              <a:t>Tasa del 0%</a:t>
            </a:r>
          </a:p>
          <a:p>
            <a:pPr marL="720725" algn="just">
              <a:buFont typeface="Arial" panose="020B0604020202020204" pitchFamily="34" charset="0"/>
              <a:buChar char="•"/>
            </a:pPr>
            <a:r>
              <a:rPr lang="es-MX" sz="2200" dirty="0"/>
              <a:t>Tasa del 8% que se aplica en la región fronteriza </a:t>
            </a:r>
          </a:p>
          <a:p>
            <a:pPr marL="720725" algn="just">
              <a:buFont typeface="Arial" panose="020B0604020202020204" pitchFamily="34" charset="0"/>
              <a:buChar char="•"/>
            </a:pPr>
            <a:r>
              <a:rPr lang="es-MX" sz="2200" dirty="0"/>
              <a:t>Así también hay ciertas actividades que se encuentran exentas de este gravamen </a:t>
            </a:r>
          </a:p>
          <a:p>
            <a:endParaRPr lang="es-MX" dirty="0"/>
          </a:p>
        </p:txBody>
      </p:sp>
    </p:spTree>
    <p:extLst>
      <p:ext uri="{BB962C8B-B14F-4D97-AF65-F5344CB8AC3E}">
        <p14:creationId xmlns:p14="http://schemas.microsoft.com/office/powerpoint/2010/main" val="193315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789EC-779C-404C-92A4-BFFF6CCCB46E}"/>
              </a:ext>
            </a:extLst>
          </p:cNvPr>
          <p:cNvSpPr>
            <a:spLocks noGrp="1"/>
          </p:cNvSpPr>
          <p:nvPr>
            <p:ph type="title"/>
          </p:nvPr>
        </p:nvSpPr>
        <p:spPr/>
        <p:txBody>
          <a:bodyPr>
            <a:normAutofit fontScale="90000"/>
          </a:bodyPr>
          <a:lstStyle/>
          <a:p>
            <a:r>
              <a:rPr lang="es-MX" sz="4000" b="1" dirty="0"/>
              <a:t>Valor de Actos o actividades a la tasa del 0% (art. 2-A LIVA)</a:t>
            </a:r>
            <a:br>
              <a:rPr lang="es-MX" dirty="0"/>
            </a:br>
            <a:endParaRPr lang="es-MX" dirty="0"/>
          </a:p>
        </p:txBody>
      </p:sp>
      <p:sp>
        <p:nvSpPr>
          <p:cNvPr id="3" name="Marcador de contenido 2">
            <a:extLst>
              <a:ext uri="{FF2B5EF4-FFF2-40B4-BE49-F238E27FC236}">
                <a16:creationId xmlns:a16="http://schemas.microsoft.com/office/drawing/2014/main" id="{2A717D97-F332-4044-B6E9-68D3C117FF16}"/>
              </a:ext>
            </a:extLst>
          </p:cNvPr>
          <p:cNvSpPr>
            <a:spLocks noGrp="1"/>
          </p:cNvSpPr>
          <p:nvPr>
            <p:ph idx="1"/>
          </p:nvPr>
        </p:nvSpPr>
        <p:spPr>
          <a:xfrm>
            <a:off x="677334" y="2160589"/>
            <a:ext cx="9088966" cy="3880773"/>
          </a:xfrm>
        </p:spPr>
        <p:txBody>
          <a:bodyPr>
            <a:normAutofit fontScale="85000" lnSpcReduction="10000"/>
          </a:bodyPr>
          <a:lstStyle/>
          <a:p>
            <a:pPr algn="just"/>
            <a:r>
              <a:rPr lang="es-MX" sz="2400" dirty="0"/>
              <a:t>El principal beneficio de la tasa al 0% consiste en no gravar productos o servicios básicos. Conocer los productos, prestación de servicios, uso o goce temporal de bienes y las exportaciones que están sujetas a la tasa del 0% representan el beneficio de no realizar la erogación equivalente al 16% con lo cual se </a:t>
            </a:r>
            <a:r>
              <a:rPr lang="es-MX" sz="2400" u="sng" dirty="0">
                <a:solidFill>
                  <a:schemeClr val="accent2"/>
                </a:solidFill>
              </a:rPr>
              <a:t>genera un saldo a favor de IVA.</a:t>
            </a:r>
          </a:p>
          <a:p>
            <a:pPr algn="just"/>
            <a:r>
              <a:rPr lang="es-MX" sz="2400" dirty="0"/>
              <a:t>Producen los mismos efectos legales que aquellos que se encuentran gravados a la tasa general del 16%.</a:t>
            </a:r>
          </a:p>
          <a:p>
            <a:pPr algn="just"/>
            <a:r>
              <a:rPr lang="es-MX" sz="2400" dirty="0"/>
              <a:t>Se debe realizar el cálculo correspondiente del impuesto y en consecuencia se podrá acreditar e incluso solicitar el saldo a favor que resulte.</a:t>
            </a:r>
          </a:p>
          <a:p>
            <a:pPr algn="just"/>
            <a:r>
              <a:rPr lang="es-MX" sz="2400" dirty="0"/>
              <a:t>Los actos o actividades gravadas al 0% se detallan en el artículo 2-A de la ley del </a:t>
            </a:r>
            <a:r>
              <a:rPr lang="es-MX" sz="2400" b="1" dirty="0"/>
              <a:t>IVA.</a:t>
            </a:r>
          </a:p>
          <a:p>
            <a:pPr algn="just"/>
            <a:endParaRPr lang="es-MX" sz="2400" dirty="0"/>
          </a:p>
        </p:txBody>
      </p:sp>
    </p:spTree>
    <p:extLst>
      <p:ext uri="{BB962C8B-B14F-4D97-AF65-F5344CB8AC3E}">
        <p14:creationId xmlns:p14="http://schemas.microsoft.com/office/powerpoint/2010/main" val="69996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00BCB-20EB-4549-A9FA-6C549BB1D90A}"/>
              </a:ext>
            </a:extLst>
          </p:cNvPr>
          <p:cNvSpPr>
            <a:spLocks noGrp="1"/>
          </p:cNvSpPr>
          <p:nvPr>
            <p:ph type="title"/>
          </p:nvPr>
        </p:nvSpPr>
        <p:spPr/>
        <p:txBody>
          <a:bodyPr/>
          <a:lstStyle/>
          <a:p>
            <a:r>
              <a:rPr lang="es-MX" b="1" dirty="0"/>
              <a:t>Exenciones de pago de IVA (art. 9 LIVA)</a:t>
            </a:r>
          </a:p>
        </p:txBody>
      </p:sp>
      <p:sp>
        <p:nvSpPr>
          <p:cNvPr id="3" name="Marcador de contenido 2">
            <a:extLst>
              <a:ext uri="{FF2B5EF4-FFF2-40B4-BE49-F238E27FC236}">
                <a16:creationId xmlns:a16="http://schemas.microsoft.com/office/drawing/2014/main" id="{845F57DD-43E7-48DA-80B3-DC1E4A26B21C}"/>
              </a:ext>
            </a:extLst>
          </p:cNvPr>
          <p:cNvSpPr>
            <a:spLocks noGrp="1"/>
          </p:cNvSpPr>
          <p:nvPr>
            <p:ph idx="1"/>
          </p:nvPr>
        </p:nvSpPr>
        <p:spPr>
          <a:xfrm>
            <a:off x="677334" y="1488613"/>
            <a:ext cx="8911166" cy="4950287"/>
          </a:xfrm>
        </p:spPr>
        <p:txBody>
          <a:bodyPr>
            <a:normAutofit/>
          </a:bodyPr>
          <a:lstStyle/>
          <a:p>
            <a:pPr algn="just"/>
            <a:r>
              <a:rPr lang="es-MX" dirty="0"/>
              <a:t>En la exención del IVA se da por supuesto el hecho imponible – la obligación tributaria- pero la ley dice que no hay que cumplirlo y por eso se hace esta excepción.</a:t>
            </a:r>
          </a:p>
          <a:p>
            <a:r>
              <a:rPr lang="es-MX" dirty="0"/>
              <a:t>Como ejemplo podemos mencionar los siguientes:</a:t>
            </a:r>
          </a:p>
          <a:p>
            <a:pPr marL="0" lvl="0" indent="0" algn="just">
              <a:buNone/>
            </a:pPr>
            <a:r>
              <a:rPr lang="es-MX" dirty="0"/>
              <a:t>El suelo, construcciones adheridas al suelo usadas sólo como casa habitación (los hoteles sí pagan IVA), libros, periódicos y revistas, comprobantes para participar en loterías, rifas o sorteos, comisiones que cobren las Afores, los servicios de enseñanza a cargo del gobierno federal, el transporte público terrestre en zonas urbanas, suburbanas o en zonas metropolitanas, partidos, asociaciones, coaliciones y frentes políticos, sindicatos obreros y organismos que los agrupen, cámaras de comercio e industria, agrupaciones agrícolas, ganaderas, pesqueras o silvícolas, Inmuebles destinados o utilizados exclusivamente para casa habitación, no aplica para inmuebles o parte de ellos que se proporcionen amueblados o se destinen o utilicen como hoteles o casas de hospedaje, fincas dedicadas o utilizadas solo a fines agrícolas o ganaderos</a:t>
            </a:r>
          </a:p>
          <a:p>
            <a:pPr lvl="0" fontAlgn="base"/>
            <a:endParaRPr lang="es-MX" dirty="0"/>
          </a:p>
          <a:p>
            <a:pPr marL="0" lvl="0" indent="0" fontAlgn="base">
              <a:buNone/>
            </a:pPr>
            <a:endParaRPr lang="es-MX" dirty="0"/>
          </a:p>
          <a:p>
            <a:endParaRPr lang="es-MX" dirty="0"/>
          </a:p>
        </p:txBody>
      </p:sp>
    </p:spTree>
    <p:extLst>
      <p:ext uri="{BB962C8B-B14F-4D97-AF65-F5344CB8AC3E}">
        <p14:creationId xmlns:p14="http://schemas.microsoft.com/office/powerpoint/2010/main" val="280983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6B834-7DC8-4DEE-B66C-F25720A9FA50}"/>
              </a:ext>
            </a:extLst>
          </p:cNvPr>
          <p:cNvSpPr>
            <a:spLocks noGrp="1"/>
          </p:cNvSpPr>
          <p:nvPr>
            <p:ph type="title"/>
          </p:nvPr>
        </p:nvSpPr>
        <p:spPr>
          <a:xfrm>
            <a:off x="1092970" y="766618"/>
            <a:ext cx="8596668" cy="1320800"/>
          </a:xfrm>
        </p:spPr>
        <p:txBody>
          <a:bodyPr/>
          <a:lstStyle/>
          <a:p>
            <a:r>
              <a:rPr lang="es-MX" b="1" dirty="0"/>
              <a:t>Formula para su acreditamiento</a:t>
            </a:r>
            <a:endParaRPr lang="es-MX" dirty="0"/>
          </a:p>
        </p:txBody>
      </p:sp>
      <p:graphicFrame>
        <p:nvGraphicFramePr>
          <p:cNvPr id="4" name="Marcador de contenido 3">
            <a:extLst>
              <a:ext uri="{FF2B5EF4-FFF2-40B4-BE49-F238E27FC236}">
                <a16:creationId xmlns:a16="http://schemas.microsoft.com/office/drawing/2014/main" id="{53A190B0-2B33-49A0-86D1-3B4F7CB8576C}"/>
              </a:ext>
            </a:extLst>
          </p:cNvPr>
          <p:cNvGraphicFramePr>
            <a:graphicFrameLocks noGrp="1"/>
          </p:cNvGraphicFramePr>
          <p:nvPr>
            <p:ph idx="1"/>
            <p:extLst>
              <p:ext uri="{D42A27DB-BD31-4B8C-83A1-F6EECF244321}">
                <p14:modId xmlns:p14="http://schemas.microsoft.com/office/powerpoint/2010/main" val="1406330958"/>
              </p:ext>
            </p:extLst>
          </p:nvPr>
        </p:nvGraphicFramePr>
        <p:xfrm>
          <a:off x="1331120" y="1893455"/>
          <a:ext cx="4764880" cy="3537527"/>
        </p:xfrm>
        <a:graphic>
          <a:graphicData uri="http://schemas.openxmlformats.org/drawingml/2006/table">
            <a:tbl>
              <a:tblPr firstRow="1" firstCol="1" bandRow="1">
                <a:tableStyleId>{5C22544A-7EE6-4342-B048-85BDC9FD1C3A}</a:tableStyleId>
              </a:tblPr>
              <a:tblGrid>
                <a:gridCol w="4764880">
                  <a:extLst>
                    <a:ext uri="{9D8B030D-6E8A-4147-A177-3AD203B41FA5}">
                      <a16:colId xmlns:a16="http://schemas.microsoft.com/office/drawing/2014/main" val="3578612810"/>
                    </a:ext>
                  </a:extLst>
                </a:gridCol>
              </a:tblGrid>
              <a:tr h="505361">
                <a:tc>
                  <a:txBody>
                    <a:bodyPr/>
                    <a:lstStyle/>
                    <a:p>
                      <a:pPr algn="l">
                        <a:lnSpc>
                          <a:spcPct val="107000"/>
                        </a:lnSpc>
                        <a:spcAft>
                          <a:spcPts val="0"/>
                        </a:spcAft>
                      </a:pPr>
                      <a:r>
                        <a:rPr lang="es-MX" sz="2400" dirty="0">
                          <a:effectLst/>
                        </a:rPr>
                        <a:t>Base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extLst>
                  <a:ext uri="{0D108BD9-81ED-4DB2-BD59-A6C34878D82A}">
                    <a16:rowId xmlns:a16="http://schemas.microsoft.com/office/drawing/2014/main" val="1841045116"/>
                  </a:ext>
                </a:extLst>
              </a:tr>
              <a:tr h="505361">
                <a:tc>
                  <a:txBody>
                    <a:bodyPr/>
                    <a:lstStyle/>
                    <a:p>
                      <a:pPr algn="l">
                        <a:lnSpc>
                          <a:spcPct val="107000"/>
                        </a:lnSpc>
                        <a:spcAft>
                          <a:spcPts val="0"/>
                        </a:spcAft>
                      </a:pPr>
                      <a:r>
                        <a:rPr lang="es-MX" sz="2400" dirty="0">
                          <a:effectLst/>
                        </a:rPr>
                        <a:t>(x) Tasa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extLst>
                  <a:ext uri="{0D108BD9-81ED-4DB2-BD59-A6C34878D82A}">
                    <a16:rowId xmlns:a16="http://schemas.microsoft.com/office/drawing/2014/main" val="4166722689"/>
                  </a:ext>
                </a:extLst>
              </a:tr>
              <a:tr h="505361">
                <a:tc>
                  <a:txBody>
                    <a:bodyPr/>
                    <a:lstStyle/>
                    <a:p>
                      <a:pPr algn="l">
                        <a:lnSpc>
                          <a:spcPct val="107000"/>
                        </a:lnSpc>
                        <a:spcAft>
                          <a:spcPts val="0"/>
                        </a:spcAft>
                      </a:pPr>
                      <a:r>
                        <a:rPr lang="es-MX" sz="2400" dirty="0">
                          <a:effectLst/>
                        </a:rPr>
                        <a:t>(=) IVA trasladado</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011838"/>
                  </a:ext>
                </a:extLst>
              </a:tr>
              <a:tr h="505361">
                <a:tc>
                  <a:txBody>
                    <a:bodyPr/>
                    <a:lstStyle/>
                    <a:p>
                      <a:pPr algn="l">
                        <a:lnSpc>
                          <a:spcPct val="107000"/>
                        </a:lnSpc>
                        <a:spcAft>
                          <a:spcPts val="0"/>
                        </a:spcAft>
                      </a:pPr>
                      <a:r>
                        <a:rPr lang="es-MX" sz="2400" dirty="0">
                          <a:effectLst/>
                        </a:rPr>
                        <a:t>(-) IVA acreditable</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extLst>
                  <a:ext uri="{0D108BD9-81ED-4DB2-BD59-A6C34878D82A}">
                    <a16:rowId xmlns:a16="http://schemas.microsoft.com/office/drawing/2014/main" val="2027340800"/>
                  </a:ext>
                </a:extLst>
              </a:tr>
              <a:tr h="505361">
                <a:tc>
                  <a:txBody>
                    <a:bodyPr/>
                    <a:lstStyle/>
                    <a:p>
                      <a:pPr algn="l">
                        <a:lnSpc>
                          <a:spcPct val="107000"/>
                        </a:lnSpc>
                        <a:spcAft>
                          <a:spcPts val="0"/>
                        </a:spcAft>
                      </a:pPr>
                      <a:r>
                        <a:rPr lang="es-MX" sz="2400" dirty="0">
                          <a:effectLst/>
                        </a:rPr>
                        <a:t>(=) Resultado</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814127"/>
                  </a:ext>
                </a:extLst>
              </a:tr>
              <a:tr h="505361">
                <a:tc>
                  <a:txBody>
                    <a:bodyPr/>
                    <a:lstStyle/>
                    <a:p>
                      <a:pPr algn="l">
                        <a:lnSpc>
                          <a:spcPct val="107000"/>
                        </a:lnSpc>
                        <a:spcAft>
                          <a:spcPts val="0"/>
                        </a:spcAft>
                      </a:pPr>
                      <a:r>
                        <a:rPr lang="es-MX" sz="2400" dirty="0">
                          <a:effectLst/>
                        </a:rPr>
                        <a:t>(-) IVA retenido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extLst>
                  <a:ext uri="{0D108BD9-81ED-4DB2-BD59-A6C34878D82A}">
                    <a16:rowId xmlns:a16="http://schemas.microsoft.com/office/drawing/2014/main" val="2818262184"/>
                  </a:ext>
                </a:extLst>
              </a:tr>
              <a:tr h="505361">
                <a:tc>
                  <a:txBody>
                    <a:bodyPr/>
                    <a:lstStyle/>
                    <a:p>
                      <a:pPr algn="l">
                        <a:lnSpc>
                          <a:spcPct val="107000"/>
                        </a:lnSpc>
                        <a:spcAft>
                          <a:spcPts val="0"/>
                        </a:spcAft>
                      </a:pPr>
                      <a:r>
                        <a:rPr lang="es-MX" sz="2400" dirty="0">
                          <a:effectLst/>
                        </a:rPr>
                        <a:t>(=) IVA a pagar o saldo a favor</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114262"/>
                  </a:ext>
                </a:extLst>
              </a:tr>
            </a:tbl>
          </a:graphicData>
        </a:graphic>
      </p:graphicFrame>
    </p:spTree>
    <p:extLst>
      <p:ext uri="{BB962C8B-B14F-4D97-AF65-F5344CB8AC3E}">
        <p14:creationId xmlns:p14="http://schemas.microsoft.com/office/powerpoint/2010/main" val="117049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5EB8B4B5-0F45-4B40-89C3-6D0ED507F0C9}"/>
              </a:ext>
            </a:extLst>
          </p:cNvPr>
          <p:cNvGraphicFramePr>
            <a:graphicFrameLocks noGrp="1"/>
          </p:cNvGraphicFramePr>
          <p:nvPr>
            <p:ph idx="1"/>
            <p:extLst>
              <p:ext uri="{D42A27DB-BD31-4B8C-83A1-F6EECF244321}">
                <p14:modId xmlns:p14="http://schemas.microsoft.com/office/powerpoint/2010/main" val="1434492682"/>
              </p:ext>
            </p:extLst>
          </p:nvPr>
        </p:nvGraphicFramePr>
        <p:xfrm>
          <a:off x="575137" y="263016"/>
          <a:ext cx="9732644" cy="6331968"/>
        </p:xfrm>
        <a:graphic>
          <a:graphicData uri="http://schemas.openxmlformats.org/drawingml/2006/table">
            <a:tbl>
              <a:tblPr firstRow="1" firstCol="1" bandRow="1">
                <a:tableStyleId>{5C22544A-7EE6-4342-B048-85BDC9FD1C3A}</a:tableStyleId>
              </a:tblPr>
              <a:tblGrid>
                <a:gridCol w="2970683">
                  <a:extLst>
                    <a:ext uri="{9D8B030D-6E8A-4147-A177-3AD203B41FA5}">
                      <a16:colId xmlns:a16="http://schemas.microsoft.com/office/drawing/2014/main" val="3645222007"/>
                    </a:ext>
                  </a:extLst>
                </a:gridCol>
                <a:gridCol w="6761961">
                  <a:extLst>
                    <a:ext uri="{9D8B030D-6E8A-4147-A177-3AD203B41FA5}">
                      <a16:colId xmlns:a16="http://schemas.microsoft.com/office/drawing/2014/main" val="1061340325"/>
                    </a:ext>
                  </a:extLst>
                </a:gridCol>
              </a:tblGrid>
              <a:tr h="553108">
                <a:tc>
                  <a:txBody>
                    <a:bodyPr/>
                    <a:lstStyle/>
                    <a:p>
                      <a:pPr>
                        <a:lnSpc>
                          <a:spcPct val="107000"/>
                        </a:lnSpc>
                        <a:spcAft>
                          <a:spcPts val="0"/>
                        </a:spcAft>
                      </a:pPr>
                      <a:r>
                        <a:rPr lang="es-MX" sz="1600" dirty="0">
                          <a:effectLst/>
                        </a:rPr>
                        <a:t>Base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solidFill>
                            <a:schemeClr val="tx1"/>
                          </a:solidFill>
                          <a:effectLst/>
                        </a:rPr>
                        <a:t>Conocido como valor de acto o actividades y se conforma por todos los “ingresos”</a:t>
                      </a:r>
                      <a:r>
                        <a:rPr lang="es-MX" sz="1200" baseline="30000" dirty="0">
                          <a:solidFill>
                            <a:schemeClr val="tx1"/>
                          </a:solidFill>
                          <a:effectLst/>
                        </a:rPr>
                        <a:t>1</a:t>
                      </a:r>
                      <a:r>
                        <a:rPr lang="es-MX" sz="1200" dirty="0">
                          <a:solidFill>
                            <a:schemeClr val="tx1"/>
                          </a:solidFill>
                          <a:effectLst/>
                        </a:rPr>
                        <a:t> efectivamente cobrados, es decir con base al flujo de efectivo.</a:t>
                      </a:r>
                      <a:endParaRPr lang="es-MX"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solidFill>
                      <a:schemeClr val="bg2"/>
                    </a:solidFill>
                  </a:tcPr>
                </a:tc>
                <a:extLst>
                  <a:ext uri="{0D108BD9-81ED-4DB2-BD59-A6C34878D82A}">
                    <a16:rowId xmlns:a16="http://schemas.microsoft.com/office/drawing/2014/main" val="30511662"/>
                  </a:ext>
                </a:extLst>
              </a:tr>
              <a:tr h="1305202">
                <a:tc>
                  <a:txBody>
                    <a:bodyPr/>
                    <a:lstStyle/>
                    <a:p>
                      <a:pPr>
                        <a:lnSpc>
                          <a:spcPct val="107000"/>
                        </a:lnSpc>
                        <a:spcAft>
                          <a:spcPts val="0"/>
                        </a:spcAft>
                      </a:pPr>
                      <a:r>
                        <a:rPr lang="es-MX" sz="1600" dirty="0">
                          <a:effectLst/>
                        </a:rPr>
                        <a:t>(x) Tasa </a:t>
                      </a:r>
                    </a:p>
                    <a:p>
                      <a:pPr>
                        <a:lnSpc>
                          <a:spcPct val="107000"/>
                        </a:lnSpc>
                        <a:spcAft>
                          <a:spcPts val="0"/>
                        </a:spcAft>
                      </a:pPr>
                      <a:r>
                        <a:rPr lang="es-MX" sz="1600" dirty="0">
                          <a:effectLst/>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Depende de las actividades que realice </a:t>
                      </a:r>
                    </a:p>
                    <a:p>
                      <a:pPr marL="342900" lvl="0" indent="-342900">
                        <a:lnSpc>
                          <a:spcPct val="115000"/>
                        </a:lnSpc>
                        <a:spcAft>
                          <a:spcPts val="0"/>
                        </a:spcAft>
                        <a:buFont typeface="Calibri" panose="020F0502020204030204" pitchFamily="34" charset="0"/>
                        <a:buChar char="-"/>
                      </a:pPr>
                      <a:r>
                        <a:rPr lang="es-MX" sz="1200" dirty="0">
                          <a:effectLst/>
                        </a:rPr>
                        <a:t>Al 16% aplica de forma general a menos que el Código Fiscal de la Federación indique lo contrario. </a:t>
                      </a:r>
                    </a:p>
                    <a:p>
                      <a:pPr marL="342900" lvl="0" indent="-342900">
                        <a:lnSpc>
                          <a:spcPct val="115000"/>
                        </a:lnSpc>
                        <a:spcAft>
                          <a:spcPts val="0"/>
                        </a:spcAft>
                        <a:buFont typeface="Calibri" panose="020F0502020204030204" pitchFamily="34" charset="0"/>
                        <a:buChar char="-"/>
                      </a:pPr>
                      <a:r>
                        <a:rPr lang="es-MX" sz="1200" dirty="0">
                          <a:effectLst/>
                        </a:rPr>
                        <a:t>0% se aplica a los productos que no están industrializados dentro de los que se encuentra  SUKARNE.</a:t>
                      </a:r>
                    </a:p>
                    <a:p>
                      <a:pPr marL="342900" lvl="0" indent="-342900">
                        <a:lnSpc>
                          <a:spcPct val="115000"/>
                        </a:lnSpc>
                        <a:spcAft>
                          <a:spcPts val="0"/>
                        </a:spcAft>
                        <a:buFont typeface="Calibri" panose="020F0502020204030204" pitchFamily="34" charset="0"/>
                        <a:buChar char="-"/>
                      </a:pPr>
                      <a:r>
                        <a:rPr lang="es-MX" sz="1200" dirty="0">
                          <a:effectLst/>
                        </a:rPr>
                        <a:t>Al 8% que aplica en zona fronteriza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4163885926"/>
                  </a:ext>
                </a:extLst>
              </a:tr>
              <a:tr h="2067036">
                <a:tc>
                  <a:txBody>
                    <a:bodyPr/>
                    <a:lstStyle/>
                    <a:p>
                      <a:pPr>
                        <a:lnSpc>
                          <a:spcPct val="107000"/>
                        </a:lnSpc>
                        <a:spcAft>
                          <a:spcPts val="0"/>
                        </a:spcAft>
                      </a:pPr>
                      <a:r>
                        <a:rPr lang="es-MX" sz="1600" dirty="0">
                          <a:effectLst/>
                        </a:rPr>
                        <a:t>(=) IVA trasladado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Es el cobro que el contribuyente hace a la persona que adquiere sus bienes o servicios, como ejemplo tenemos la compra de una pantalla por $10,000.00, la tienda emitirá una factura por $11,600.00, es decir, se aplica la tasa general del 16% </a:t>
                      </a:r>
                    </a:p>
                    <a:p>
                      <a:pPr>
                        <a:lnSpc>
                          <a:spcPct val="107000"/>
                        </a:lnSpc>
                        <a:spcAft>
                          <a:spcPts val="0"/>
                        </a:spcAft>
                      </a:pPr>
                      <a:r>
                        <a:rPr lang="es-MX" sz="1100" dirty="0">
                          <a:effectLst/>
                        </a:rPr>
                        <a:t> </a:t>
                      </a:r>
                      <a:endParaRPr lang="es-MX" sz="1200" dirty="0">
                        <a:effectLst/>
                      </a:endParaRPr>
                    </a:p>
                    <a:p>
                      <a:pPr>
                        <a:lnSpc>
                          <a:spcPct val="107000"/>
                        </a:lnSpc>
                        <a:spcAft>
                          <a:spcPts val="0"/>
                        </a:spcAft>
                      </a:pPr>
                      <a:r>
                        <a:rPr lang="es-MX" sz="1100" dirty="0">
                          <a:effectLst/>
                        </a:rPr>
                        <a:t>Valor de actos          10,000</a:t>
                      </a:r>
                      <a:endParaRPr lang="es-MX" sz="1200" dirty="0">
                        <a:effectLst/>
                      </a:endParaRPr>
                    </a:p>
                    <a:p>
                      <a:pPr>
                        <a:lnSpc>
                          <a:spcPct val="107000"/>
                        </a:lnSpc>
                        <a:spcAft>
                          <a:spcPts val="0"/>
                        </a:spcAft>
                      </a:pPr>
                      <a:r>
                        <a:rPr lang="es-MX" sz="1100" dirty="0">
                          <a:effectLst/>
                        </a:rPr>
                        <a:t>(x) Base                       16%</a:t>
                      </a:r>
                      <a:endParaRPr lang="es-MX" sz="1200" dirty="0">
                        <a:effectLst/>
                      </a:endParaRPr>
                    </a:p>
                    <a:p>
                      <a:pPr>
                        <a:lnSpc>
                          <a:spcPct val="107000"/>
                        </a:lnSpc>
                        <a:spcAft>
                          <a:spcPts val="0"/>
                        </a:spcAft>
                      </a:pPr>
                      <a:r>
                        <a:rPr lang="es-MX" sz="1100" u="sng" dirty="0">
                          <a:effectLst/>
                        </a:rPr>
                        <a:t>(=) IVA trasladado      1,600</a:t>
                      </a:r>
                      <a:endParaRPr lang="es-MX" sz="1200" dirty="0">
                        <a:effectLst/>
                      </a:endParaRPr>
                    </a:p>
                    <a:p>
                      <a:pPr>
                        <a:lnSpc>
                          <a:spcPct val="107000"/>
                        </a:lnSpc>
                        <a:spcAft>
                          <a:spcPts val="0"/>
                        </a:spcAft>
                      </a:pPr>
                      <a:r>
                        <a:rPr lang="es-MX" sz="1100" dirty="0">
                          <a:effectLst/>
                        </a:rPr>
                        <a:t>Importe a pagar       11,600</a:t>
                      </a:r>
                      <a:endParaRPr lang="es-MX" sz="1200" dirty="0">
                        <a:effectLst/>
                      </a:endParaRPr>
                    </a:p>
                    <a:p>
                      <a:pPr>
                        <a:lnSpc>
                          <a:spcPct val="107000"/>
                        </a:lnSpc>
                        <a:spcAft>
                          <a:spcPts val="0"/>
                        </a:spcAft>
                      </a:pPr>
                      <a:r>
                        <a:rPr lang="es-MX" sz="1200" dirty="0">
                          <a:effectLst/>
                        </a:rPr>
                        <a:t> </a:t>
                      </a:r>
                    </a:p>
                    <a:p>
                      <a:pPr>
                        <a:lnSpc>
                          <a:spcPct val="107000"/>
                        </a:lnSpc>
                        <a:spcAft>
                          <a:spcPts val="0"/>
                        </a:spcAft>
                      </a:pPr>
                      <a:r>
                        <a:rPr lang="es-MX" sz="1200" dirty="0">
                          <a:effectLst/>
                        </a:rPr>
                        <a:t>En el caso de SUKARNE tenemos que se ubica dentro del sector ganadero lo cual significa que le aplica la tasa del 0%</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931415493"/>
                  </a:ext>
                </a:extLst>
              </a:tr>
              <a:tr h="1052563">
                <a:tc>
                  <a:txBody>
                    <a:bodyPr/>
                    <a:lstStyle/>
                    <a:p>
                      <a:pPr>
                        <a:lnSpc>
                          <a:spcPct val="107000"/>
                        </a:lnSpc>
                        <a:spcAft>
                          <a:spcPts val="0"/>
                        </a:spcAft>
                      </a:pPr>
                      <a:r>
                        <a:rPr lang="es-MX" sz="1600" dirty="0">
                          <a:effectLst/>
                        </a:rPr>
                        <a:t>(-) IVA acreditable</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Es el IVA que le fue trasladado al contribuyente, es decir, el IVA pagado, mismo que se origina por los gastos o compras efectuados.</a:t>
                      </a:r>
                    </a:p>
                    <a:p>
                      <a:pPr>
                        <a:lnSpc>
                          <a:spcPct val="107000"/>
                        </a:lnSpc>
                        <a:spcAft>
                          <a:spcPts val="0"/>
                        </a:spcAft>
                      </a:pPr>
                      <a:r>
                        <a:rPr lang="es-MX" sz="1200" dirty="0">
                          <a:effectLst/>
                        </a:rPr>
                        <a:t>Cabe señalar que estas operaciones deben encontrarse debidamente pagadas y ser estrictamente indispensables para su actividad</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535617136"/>
                  </a:ext>
                </a:extLst>
              </a:tr>
              <a:tr h="178849">
                <a:tc>
                  <a:txBody>
                    <a:bodyPr/>
                    <a:lstStyle/>
                    <a:p>
                      <a:pPr>
                        <a:lnSpc>
                          <a:spcPct val="107000"/>
                        </a:lnSpc>
                        <a:spcAft>
                          <a:spcPts val="0"/>
                        </a:spcAft>
                      </a:pPr>
                      <a:r>
                        <a:rPr lang="es-MX" sz="1600" dirty="0">
                          <a:effectLst/>
                        </a:rPr>
                        <a:t>(=) Resultado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4033133077"/>
                  </a:ext>
                </a:extLst>
              </a:tr>
              <a:tr h="740238">
                <a:tc>
                  <a:txBody>
                    <a:bodyPr/>
                    <a:lstStyle/>
                    <a:p>
                      <a:pPr>
                        <a:lnSpc>
                          <a:spcPct val="107000"/>
                        </a:lnSpc>
                        <a:spcAft>
                          <a:spcPts val="0"/>
                        </a:spcAft>
                      </a:pPr>
                      <a:r>
                        <a:rPr lang="es-MX" sz="1600" dirty="0">
                          <a:effectLst/>
                        </a:rPr>
                        <a:t>(-) IVA retenido   (por honorarios o fletes)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Se efectúa cuando se pague el precio o la contraprestación y sobre el monto de lo efectivamente pagado y se entera mediante declaración, conjuntamente con el pago del impuesto correspondiente al mes en el cual se efectuó la retención.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603245655"/>
                  </a:ext>
                </a:extLst>
              </a:tr>
              <a:tr h="365980">
                <a:tc>
                  <a:txBody>
                    <a:bodyPr/>
                    <a:lstStyle/>
                    <a:p>
                      <a:pPr>
                        <a:lnSpc>
                          <a:spcPct val="107000"/>
                        </a:lnSpc>
                        <a:spcAft>
                          <a:spcPts val="0"/>
                        </a:spcAft>
                      </a:pPr>
                      <a:r>
                        <a:rPr lang="es-MX" sz="1600" dirty="0">
                          <a:effectLst/>
                        </a:rPr>
                        <a:t>(=) IVA a pagar o saldo a favor</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200" dirty="0">
                          <a:effectLst/>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2697435520"/>
                  </a:ext>
                </a:extLst>
              </a:tr>
            </a:tbl>
          </a:graphicData>
        </a:graphic>
      </p:graphicFrame>
    </p:spTree>
    <p:extLst>
      <p:ext uri="{BB962C8B-B14F-4D97-AF65-F5344CB8AC3E}">
        <p14:creationId xmlns:p14="http://schemas.microsoft.com/office/powerpoint/2010/main" val="326581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B1DE0-DC43-4B53-B51A-093F94E3252D}"/>
              </a:ext>
            </a:extLst>
          </p:cNvPr>
          <p:cNvSpPr>
            <a:spLocks noGrp="1"/>
          </p:cNvSpPr>
          <p:nvPr>
            <p:ph type="title"/>
          </p:nvPr>
        </p:nvSpPr>
        <p:spPr>
          <a:xfrm>
            <a:off x="677334" y="292101"/>
            <a:ext cx="9768993" cy="1320800"/>
          </a:xfrm>
        </p:spPr>
        <p:txBody>
          <a:bodyPr/>
          <a:lstStyle/>
          <a:p>
            <a:r>
              <a:rPr lang="es-MX" b="1" dirty="0"/>
              <a:t>Articulo 69 del Código Fiscal de la Federación</a:t>
            </a:r>
            <a:endParaRPr lang="es-MX" dirty="0"/>
          </a:p>
        </p:txBody>
      </p:sp>
      <p:sp>
        <p:nvSpPr>
          <p:cNvPr id="3" name="Marcador de contenido 2">
            <a:extLst>
              <a:ext uri="{FF2B5EF4-FFF2-40B4-BE49-F238E27FC236}">
                <a16:creationId xmlns:a16="http://schemas.microsoft.com/office/drawing/2014/main" id="{DB006970-9841-425B-9772-A5596ACADED8}"/>
              </a:ext>
            </a:extLst>
          </p:cNvPr>
          <p:cNvSpPr>
            <a:spLocks noGrp="1"/>
          </p:cNvSpPr>
          <p:nvPr>
            <p:ph idx="1"/>
          </p:nvPr>
        </p:nvSpPr>
        <p:spPr>
          <a:xfrm>
            <a:off x="677334" y="1612901"/>
            <a:ext cx="9355666" cy="5156199"/>
          </a:xfrm>
        </p:spPr>
        <p:txBody>
          <a:bodyPr>
            <a:normAutofit/>
          </a:bodyPr>
          <a:lstStyle/>
          <a:p>
            <a:pPr algn="just"/>
            <a:r>
              <a:rPr lang="es-MX" dirty="0"/>
              <a:t>En 2013 se reformó el Código Fiscal de la Federación para que la autoridad pueda publicar el nombre, denominación o razón social y la clave de Registro Federal de Contribuyentes de sujetos con quienes es riesgoso celebrar actos mercantiles o de comercio, porque no cumplen con sus obligaciones fiscales.</a:t>
            </a:r>
          </a:p>
          <a:p>
            <a:pPr algn="just"/>
            <a:r>
              <a:rPr lang="es-MX" dirty="0"/>
              <a:t>Al respecto el </a:t>
            </a:r>
            <a:r>
              <a:rPr lang="es-MX" b="1" dirty="0">
                <a:solidFill>
                  <a:schemeClr val="accent1"/>
                </a:solidFill>
              </a:rPr>
              <a:t>artículo 69 del CFF</a:t>
            </a:r>
            <a:r>
              <a:rPr lang="es-MX" dirty="0">
                <a:solidFill>
                  <a:schemeClr val="accent1"/>
                </a:solidFill>
              </a:rPr>
              <a:t> </a:t>
            </a:r>
            <a:r>
              <a:rPr lang="es-MX" dirty="0"/>
              <a:t>permite conocer el nombre, denominación o razón social y clave del RFC de aquellos contribuyentes que se encuentren en los siguientes supuestos: </a:t>
            </a:r>
          </a:p>
          <a:p>
            <a:pPr marL="812800" lvl="0" algn="just">
              <a:buFont typeface="Arial" panose="020B0604020202020204" pitchFamily="34" charset="0"/>
              <a:buChar char="•"/>
            </a:pPr>
            <a:r>
              <a:rPr lang="es-MX" dirty="0"/>
              <a:t>Que estando inscritos ante el RFC se encuentren como no localizados</a:t>
            </a:r>
          </a:p>
          <a:p>
            <a:pPr marL="812800" lvl="0" algn="just">
              <a:buFont typeface="Arial" panose="020B0604020202020204" pitchFamily="34" charset="0"/>
              <a:buChar char="•"/>
            </a:pPr>
            <a:r>
              <a:rPr lang="es-MX" dirty="0"/>
              <a:t>Tengan a su cargo créditos fiscales firmes</a:t>
            </a:r>
          </a:p>
          <a:p>
            <a:pPr marL="812800" lvl="0" algn="just">
              <a:buFont typeface="Arial" panose="020B0604020202020204" pitchFamily="34" charset="0"/>
              <a:buChar char="•"/>
            </a:pPr>
            <a:r>
              <a:rPr lang="es-MX" dirty="0"/>
              <a:t>Créditos exigibles, no pagados o garantizados</a:t>
            </a:r>
          </a:p>
          <a:p>
            <a:pPr marL="812800" lvl="0" algn="just">
              <a:buFont typeface="Arial" panose="020B0604020202020204" pitchFamily="34" charset="0"/>
              <a:buChar char="•"/>
            </a:pPr>
            <a:r>
              <a:rPr lang="es-MX" dirty="0"/>
              <a:t>créditos cancelados</a:t>
            </a:r>
          </a:p>
          <a:p>
            <a:pPr marL="812800" lvl="0" algn="just">
              <a:buFont typeface="Arial" panose="020B0604020202020204" pitchFamily="34" charset="0"/>
              <a:buChar char="•"/>
            </a:pPr>
            <a:r>
              <a:rPr lang="es-MX" dirty="0"/>
              <a:t>créditos condonados</a:t>
            </a:r>
          </a:p>
          <a:p>
            <a:pPr marL="812800" lvl="0" algn="just">
              <a:buFont typeface="Arial" panose="020B0604020202020204" pitchFamily="34" charset="0"/>
              <a:buChar char="•"/>
            </a:pPr>
            <a:r>
              <a:rPr lang="es-MX" dirty="0"/>
              <a:t>contribuyentes con sentencia condenatoria ejecutoria por la comisión de un delito fiscal.</a:t>
            </a:r>
          </a:p>
          <a:p>
            <a:pPr marL="0" indent="0" algn="just">
              <a:buNone/>
            </a:pPr>
            <a:endParaRPr lang="es-MX" dirty="0"/>
          </a:p>
        </p:txBody>
      </p:sp>
    </p:spTree>
    <p:extLst>
      <p:ext uri="{BB962C8B-B14F-4D97-AF65-F5344CB8AC3E}">
        <p14:creationId xmlns:p14="http://schemas.microsoft.com/office/powerpoint/2010/main" val="2181985524"/>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1952</Words>
  <Application>Microsoft Office PowerPoint</Application>
  <PresentationFormat>Panorámica</PresentationFormat>
  <Paragraphs>121</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Times New Roman</vt:lpstr>
      <vt:lpstr>Trebuchet MS</vt:lpstr>
      <vt:lpstr>Wingdings 3</vt:lpstr>
      <vt:lpstr>Faceta</vt:lpstr>
      <vt:lpstr>Devolución de IVA</vt:lpstr>
      <vt:lpstr>¿Qué es el Impuesto al Valor Agregado?</vt:lpstr>
      <vt:lpstr>Elementos del IVA</vt:lpstr>
      <vt:lpstr>Actos gravados y forma de tributación</vt:lpstr>
      <vt:lpstr>Valor de Actos o actividades a la tasa del 0% (art. 2-A LIVA) </vt:lpstr>
      <vt:lpstr>Exenciones de pago de IVA (art. 9 LIVA)</vt:lpstr>
      <vt:lpstr>Formula para su acreditamiento</vt:lpstr>
      <vt:lpstr>Presentación de PowerPoint</vt:lpstr>
      <vt:lpstr>Articulo 69 del Código Fiscal de la Federación</vt:lpstr>
      <vt:lpstr>Artículo 69 del Código Fiscal de la Federación</vt:lpstr>
      <vt:lpstr>Artículo 69-B del Código Fiscal de la Federación</vt:lpstr>
      <vt:lpstr>Presentación de PowerPoint</vt:lpstr>
      <vt:lpstr>Importancia de minimizar riesgos </vt:lpstr>
      <vt:lpstr>¿Que se debe hacer?</vt:lpstr>
      <vt:lpstr>Opinión de cumplimiento o carta 32-D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Devolución de IVA</dc:title>
  <dc:creator>María del Carmen Cruz Niño</dc:creator>
  <cp:lastModifiedBy>María del Carmen Cruz Niño</cp:lastModifiedBy>
  <cp:revision>13</cp:revision>
  <dcterms:created xsi:type="dcterms:W3CDTF">2019-07-22T00:28:36Z</dcterms:created>
  <dcterms:modified xsi:type="dcterms:W3CDTF">2019-07-22T03:53:02Z</dcterms:modified>
</cp:coreProperties>
</file>