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9"/>
  </p:notesMasterIdLst>
  <p:sldIdLst>
    <p:sldId id="304" r:id="rId2"/>
    <p:sldId id="258" r:id="rId3"/>
    <p:sldId id="259" r:id="rId4"/>
    <p:sldId id="260" r:id="rId5"/>
    <p:sldId id="305" r:id="rId6"/>
    <p:sldId id="306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307" r:id="rId18"/>
    <p:sldId id="308" r:id="rId19"/>
    <p:sldId id="309" r:id="rId20"/>
    <p:sldId id="310" r:id="rId21"/>
    <p:sldId id="311" r:id="rId22"/>
    <p:sldId id="275" r:id="rId23"/>
    <p:sldId id="276" r:id="rId24"/>
    <p:sldId id="277" r:id="rId25"/>
    <p:sldId id="278" r:id="rId26"/>
    <p:sldId id="279" r:id="rId27"/>
    <p:sldId id="280" r:id="rId28"/>
    <p:sldId id="312" r:id="rId29"/>
    <p:sldId id="281" r:id="rId30"/>
    <p:sldId id="314" r:id="rId31"/>
    <p:sldId id="322" r:id="rId32"/>
    <p:sldId id="315" r:id="rId33"/>
    <p:sldId id="316" r:id="rId34"/>
    <p:sldId id="317" r:id="rId35"/>
    <p:sldId id="318" r:id="rId36"/>
    <p:sldId id="319" r:id="rId37"/>
    <p:sldId id="320" r:id="rId38"/>
    <p:sldId id="282" r:id="rId39"/>
    <p:sldId id="323" r:id="rId40"/>
    <p:sldId id="324" r:id="rId41"/>
    <p:sldId id="326" r:id="rId42"/>
    <p:sldId id="283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40" r:id="rId56"/>
    <p:sldId id="347" r:id="rId57"/>
    <p:sldId id="341" r:id="rId58"/>
    <p:sldId id="342" r:id="rId59"/>
    <p:sldId id="343" r:id="rId60"/>
    <p:sldId id="344" r:id="rId61"/>
    <p:sldId id="345" r:id="rId62"/>
    <p:sldId id="346" r:id="rId63"/>
    <p:sldId id="348" r:id="rId64"/>
    <p:sldId id="349" r:id="rId65"/>
    <p:sldId id="284" r:id="rId66"/>
    <p:sldId id="350" r:id="rId67"/>
    <p:sldId id="351" r:id="rId68"/>
    <p:sldId id="352" r:id="rId69"/>
    <p:sldId id="353" r:id="rId70"/>
    <p:sldId id="354" r:id="rId71"/>
    <p:sldId id="355" r:id="rId72"/>
    <p:sldId id="356" r:id="rId73"/>
    <p:sldId id="357" r:id="rId74"/>
    <p:sldId id="359" r:id="rId75"/>
    <p:sldId id="358" r:id="rId76"/>
    <p:sldId id="360" r:id="rId77"/>
    <p:sldId id="285" r:id="rId78"/>
    <p:sldId id="286" r:id="rId79"/>
    <p:sldId id="287" r:id="rId80"/>
    <p:sldId id="288" r:id="rId81"/>
    <p:sldId id="289" r:id="rId82"/>
    <p:sldId id="290" r:id="rId83"/>
    <p:sldId id="291" r:id="rId84"/>
    <p:sldId id="292" r:id="rId85"/>
    <p:sldId id="293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2" r:id="rId96"/>
    <p:sldId id="373" r:id="rId97"/>
    <p:sldId id="374" r:id="rId98"/>
    <p:sldId id="375" r:id="rId99"/>
    <p:sldId id="370" r:id="rId100"/>
    <p:sldId id="371" r:id="rId101"/>
    <p:sldId id="376" r:id="rId102"/>
    <p:sldId id="298" r:id="rId103"/>
    <p:sldId id="299" r:id="rId104"/>
    <p:sldId id="300" r:id="rId105"/>
    <p:sldId id="301" r:id="rId106"/>
    <p:sldId id="302" r:id="rId107"/>
    <p:sldId id="303" r:id="rId10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A0EC0-DDAA-45AB-B440-81D12741E46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76B6E-7392-4AAB-B74D-020DDD27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76B6E-7392-4AAB-B74D-020DDD275D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0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EB56E84F-E1CB-4C04-8ADD-CB219A14E3C9}" type="datetime1">
              <a:rPr lang="en-US" smtClean="0"/>
              <a:t>1/24/2017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08C501-6410-4CDF-AFF4-4053AD44F6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3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354354-71B3-4707-9FE2-C08077073593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8C501-6410-4CDF-AFF4-4053AD44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A24B3-DA58-4EA5-ADF8-EAA367E9D9BC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8C501-6410-4CDF-AFF4-4053AD44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3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8C501-6410-4CDF-AFF4-4053AD44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D37B9E7-60C1-4D73-925F-20A410DC33A5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8C501-6410-4CDF-AFF4-4053AD44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378829A-2BB1-4510-960D-2241BEA2906F}" type="datetime1">
              <a:rPr lang="en-US" smtClean="0"/>
              <a:t>1/24/2017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8C501-6410-4CDF-AFF4-4053AD44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0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4FBE256-2300-4A21-B233-EE3B9E35AB9D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8C501-6410-4CDF-AFF4-4053AD44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71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16AA4AA-50F5-4CE9-9A42-EA5B16FB772E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8C501-6410-4CDF-AFF4-4053AD44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51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89B4872-E349-44AD-AC9E-38860612E1D8}" type="datetime1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8C501-6410-4CDF-AFF4-4053AD44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27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81066-42E9-4595-A2E0-7FCCDAC44D75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8C501-6410-4CDF-AFF4-4053AD44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5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CC43921-8A81-47D9-BDC5-F4DEFA09BABA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8C501-6410-4CDF-AFF4-4053AD44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07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31BBED2B-2827-4F61-9E2D-6CBEA1881176}" type="datetime1">
              <a:rPr lang="en-US" smtClean="0"/>
              <a:t>1/24/2017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8C501-6410-4CDF-AFF4-4053AD44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8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06D54CD5-8252-4019-975E-192BC4D224FC}" type="datetime1">
              <a:rPr lang="en-US" smtClean="0"/>
              <a:t>1/24/2017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8F08C501-6410-4CDF-AFF4-4053AD44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Computers, </a:t>
            </a:r>
            <a:br>
              <a:rPr lang="en-US" dirty="0" smtClean="0"/>
            </a:br>
            <a:r>
              <a:rPr lang="en-US" dirty="0" smtClean="0"/>
              <a:t>the Internet and Visual C#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 of Visual C# How to Program, 6/e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3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0"/>
            <a:ext cx="9637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533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/>
              <a:t># programs can be created using Microsoft’s Visual Studio—a collection of software tools called an </a:t>
            </a:r>
            <a:r>
              <a:rPr lang="en-US" b="1" dirty="0"/>
              <a:t>Integrated Development Environment (IDE)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Visual Studio Community </a:t>
            </a:r>
            <a:r>
              <a:rPr lang="en-US" dirty="0"/>
              <a:t>edition IDE enables you to </a:t>
            </a:r>
            <a:r>
              <a:rPr lang="en-US" i="1" dirty="0"/>
              <a:t>write</a:t>
            </a:r>
            <a:r>
              <a:rPr lang="en-US" dirty="0"/>
              <a:t>, </a:t>
            </a:r>
            <a:r>
              <a:rPr lang="en-US" i="1" dirty="0"/>
              <a:t>run</a:t>
            </a:r>
            <a:r>
              <a:rPr lang="en-US" dirty="0"/>
              <a:t>, </a:t>
            </a:r>
            <a:r>
              <a:rPr lang="en-US" i="1" dirty="0"/>
              <a:t>test</a:t>
            </a:r>
            <a:r>
              <a:rPr lang="en-US" dirty="0"/>
              <a:t> and </a:t>
            </a:r>
            <a:r>
              <a:rPr lang="en-US" i="1" dirty="0"/>
              <a:t>debug</a:t>
            </a:r>
            <a:r>
              <a:rPr lang="en-US" dirty="0"/>
              <a:t> C# programs quickly and conveniently.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supports Microsoft’s Visual Basic, Visual C++ and F# programming languages and more.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1.11 </a:t>
            </a:r>
            <a:r>
              <a:rPr lang="en-US" dirty="0"/>
              <a:t>Visual Studio Integrated Development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994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1.12 </a:t>
            </a:r>
            <a:r>
              <a:rPr lang="en-US" dirty="0"/>
              <a:t>Painter Test-Drive in Visual Studio </a:t>
            </a:r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1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399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88" y="0"/>
            <a:ext cx="96726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102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0"/>
            <a:ext cx="110283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398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3" y="0"/>
            <a:ext cx="108092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747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335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0"/>
            <a:ext cx="110093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75"/>
            <a:ext cx="12192000" cy="5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3" y="0"/>
            <a:ext cx="1040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0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0"/>
            <a:ext cx="9855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0"/>
            <a:ext cx="11761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325"/>
            <a:ext cx="12192000" cy="4957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8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538"/>
            <a:ext cx="12192000" cy="61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5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can perform calculations and make logical decisions phenomenally faster than human beings can. </a:t>
            </a:r>
            <a:endParaRPr lang="en-US" dirty="0" smtClean="0"/>
          </a:p>
          <a:p>
            <a:r>
              <a:rPr lang="en-US" dirty="0" smtClean="0"/>
              <a:t>Today’s </a:t>
            </a:r>
            <a:r>
              <a:rPr lang="en-US" dirty="0"/>
              <a:t>personal computers can perform billions of calculations in one second—more than a human can perform in a lifetime. </a:t>
            </a:r>
            <a:endParaRPr lang="en-US" dirty="0" smtClean="0"/>
          </a:p>
          <a:p>
            <a:r>
              <a:rPr lang="en-US" i="1" dirty="0" smtClean="0"/>
              <a:t>Supercomputers</a:t>
            </a:r>
            <a:r>
              <a:rPr lang="en-US" dirty="0" smtClean="0"/>
              <a:t> </a:t>
            </a:r>
            <a:r>
              <a:rPr lang="en-US" dirty="0"/>
              <a:t>are already performing </a:t>
            </a:r>
            <a:r>
              <a:rPr lang="en-US" i="1" dirty="0"/>
              <a:t>thousands of trillions (quadrillions)</a:t>
            </a:r>
            <a:r>
              <a:rPr lang="en-US" dirty="0"/>
              <a:t> of instructions per second! </a:t>
            </a:r>
            <a:endParaRPr lang="en-US" dirty="0" smtClean="0"/>
          </a:p>
          <a:p>
            <a:r>
              <a:rPr lang="en-US" dirty="0" smtClean="0"/>
              <a:t>China’s </a:t>
            </a:r>
            <a:r>
              <a:rPr lang="en-US" dirty="0"/>
              <a:t>National University of Defense Technology’s Tianhe-2 supercomputer can perform over 33 quadrillion calculations per second (33.86 </a:t>
            </a:r>
            <a:r>
              <a:rPr lang="en-US" i="1" dirty="0"/>
              <a:t>petaflops</a:t>
            </a:r>
            <a:r>
              <a:rPr lang="en-US" dirty="0"/>
              <a:t>)! </a:t>
            </a:r>
            <a:endParaRPr lang="en-US" dirty="0" smtClean="0"/>
          </a:p>
          <a:p>
            <a:pPr lvl="1"/>
            <a:r>
              <a:rPr lang="en-US" i="1" dirty="0" smtClean="0"/>
              <a:t>In </a:t>
            </a:r>
            <a:r>
              <a:rPr lang="en-US" i="1" dirty="0"/>
              <a:t>one second about 3 million calculations for every person on the planet!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Hardware and Software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</a:t>
            </a:r>
            <a:r>
              <a:rPr lang="en-US" dirty="0"/>
              <a:t>(i.e., </a:t>
            </a:r>
            <a:r>
              <a:rPr lang="en-US" b="1" dirty="0"/>
              <a:t>hardware</a:t>
            </a:r>
            <a:r>
              <a:rPr lang="en-US" dirty="0"/>
              <a:t>) process </a:t>
            </a:r>
            <a:r>
              <a:rPr lang="en-US" i="1" dirty="0"/>
              <a:t>data </a:t>
            </a:r>
            <a:r>
              <a:rPr lang="en-US" dirty="0"/>
              <a:t>under the control of sequences of instructions called </a:t>
            </a:r>
            <a:r>
              <a:rPr lang="en-US" b="1" dirty="0"/>
              <a:t>computer programs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programs guide the computer through </a:t>
            </a:r>
            <a:r>
              <a:rPr lang="en-US" i="1" dirty="0"/>
              <a:t>actions</a:t>
            </a:r>
            <a:r>
              <a:rPr lang="en-US" dirty="0"/>
              <a:t> specified by people called </a:t>
            </a:r>
            <a:r>
              <a:rPr lang="en-US" b="1" dirty="0"/>
              <a:t>computer</a:t>
            </a:r>
            <a:r>
              <a:rPr lang="en-US" i="1" dirty="0"/>
              <a:t> </a:t>
            </a:r>
            <a:r>
              <a:rPr lang="en-US" b="1" dirty="0"/>
              <a:t>programmers</a:t>
            </a:r>
            <a:r>
              <a:rPr lang="en-US" i="1" dirty="0"/>
              <a:t>. </a:t>
            </a:r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dirty="0"/>
              <a:t>programs that run on a computer are referred to as </a:t>
            </a:r>
            <a:r>
              <a:rPr lang="en-US" b="1" dirty="0"/>
              <a:t>software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Hardware and Software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0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year, you probably expect to pay at least a little more for most products and services.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opposite has been the case in the computer and communications fields, especially with regard to the hardware supporting these technologies. For many decades, hardware costs have fallen rapidly. </a:t>
            </a:r>
          </a:p>
          <a:p>
            <a:r>
              <a:rPr lang="en-US" dirty="0"/>
              <a:t>Every year or two, the capacities of computers have approximately- </a:t>
            </a:r>
            <a:r>
              <a:rPr lang="en-US" i="1" dirty="0"/>
              <a:t>doubled</a:t>
            </a:r>
            <a:r>
              <a:rPr lang="en-US" dirty="0"/>
              <a:t> inexpensively.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remarkable trend often is called </a:t>
            </a:r>
            <a:r>
              <a:rPr lang="en-US" b="1" dirty="0"/>
              <a:t>Moore’s Law</a:t>
            </a:r>
            <a:r>
              <a:rPr lang="en-US" dirty="0"/>
              <a:t>, named for the person who identified it in the 1960s, Gordon Moore, co-founder of Intel—a leading manufacturer of the processors in today’s computers and embedded systems.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1.3.1 Moore’s Law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8"/>
            <a:ext cx="12192000" cy="66119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Moore’s </a:t>
            </a:r>
            <a:r>
              <a:rPr lang="en-US" dirty="0"/>
              <a:t>Law and related observations apply especially to the amount of memory that computers have for programs, the amount of secondary storage (such as disk storage) they have to hold programs- and data over longer periods of time, and their processor speeds—the speeds at which they </a:t>
            </a:r>
            <a:r>
              <a:rPr lang="en-US" i="1" dirty="0"/>
              <a:t>execute</a:t>
            </a:r>
            <a:r>
              <a:rPr lang="en-US" dirty="0"/>
              <a:t> their programs (i.e., do their work).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increases make computers more capable, which puts greater demands on programming-language designers to innovate. </a:t>
            </a:r>
          </a:p>
          <a:p>
            <a:r>
              <a:rPr lang="en-US" dirty="0"/>
              <a:t>Similar growth has occurred in the </a:t>
            </a:r>
            <a:r>
              <a:rPr lang="en-US" dirty="0" smtClean="0"/>
              <a:t>communications.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1.3.1 Moore’s Law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Regardless of differences in </a:t>
            </a:r>
            <a:r>
              <a:rPr lang="en-US" i="1" dirty="0"/>
              <a:t>physical</a:t>
            </a:r>
            <a:r>
              <a:rPr lang="en-US" dirty="0"/>
              <a:t> appearance, computers can be envisioned as divided into various </a:t>
            </a:r>
            <a:r>
              <a:rPr lang="en-US" b="1" dirty="0"/>
              <a:t>logical units</a:t>
            </a:r>
            <a:r>
              <a:rPr lang="en-US" dirty="0"/>
              <a:t> or sections (Fig. 1.2).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1.3.2 Computer Organization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94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0"/>
            <a:ext cx="98282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38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0"/>
            <a:ext cx="103155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73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" y="0"/>
            <a:ext cx="113458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15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113"/>
            <a:ext cx="12192000" cy="48021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23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3" y="0"/>
            <a:ext cx="108092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0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3" y="0"/>
            <a:ext cx="108092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92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items processed by computers form a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data hierarchy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that becomes larger and more complex in structure as we progress from the simplest data items (called “bits”) to richer data items, such as characters, fields, and so on.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Data Hierarchy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44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2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88" y="0"/>
            <a:ext cx="89106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75" y="0"/>
            <a:ext cx="9645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01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800" b="1" i="1" dirty="0">
                <a:solidFill>
                  <a:srgbClr val="000000"/>
                </a:solidFill>
              </a:rPr>
              <a:t>Bits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The smallest data item in a computer can assume the value 0 or the value 1.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Such a data item is called a </a:t>
            </a:r>
            <a:r>
              <a:rPr lang="en-US" sz="2800" dirty="0">
                <a:solidFill>
                  <a:srgbClr val="0000FF"/>
                </a:solidFill>
              </a:rPr>
              <a:t>bit</a:t>
            </a:r>
            <a:r>
              <a:rPr lang="en-US" sz="2800" dirty="0">
                <a:solidFill>
                  <a:srgbClr val="000000"/>
                </a:solidFill>
              </a:rPr>
              <a:t> (short for “binary digit”—a digit that can assume either of two values).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It’s remarkable that the impressive functions performed by computers involve only the simplest manipulations of 0s and </a:t>
            </a:r>
            <a:r>
              <a:rPr lang="en-US" sz="2800" i="1" dirty="0">
                <a:solidFill>
                  <a:srgbClr val="000000"/>
                </a:solidFill>
              </a:rPr>
              <a:t>1s—examining a bit’s value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i="1" dirty="0">
                <a:solidFill>
                  <a:srgbClr val="000000"/>
                </a:solidFill>
              </a:rPr>
              <a:t>setting a bit’s value</a:t>
            </a:r>
            <a:r>
              <a:rPr lang="en-US" sz="2800" dirty="0">
                <a:solidFill>
                  <a:srgbClr val="000000"/>
                </a:solidFill>
              </a:rPr>
              <a:t> and </a:t>
            </a:r>
            <a:r>
              <a:rPr lang="en-US" sz="2800" i="1" dirty="0">
                <a:solidFill>
                  <a:srgbClr val="000000"/>
                </a:solidFill>
              </a:rPr>
              <a:t>reversing a bit’s value </a:t>
            </a:r>
            <a:r>
              <a:rPr lang="en-US" sz="2800" dirty="0">
                <a:solidFill>
                  <a:srgbClr val="000000"/>
                </a:solidFill>
              </a:rPr>
              <a:t>(from 1 to 0 or from 0 to 1).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Data Hierarchy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07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800" b="1" i="1" dirty="0">
                <a:solidFill>
                  <a:srgbClr val="000000"/>
                </a:solidFill>
              </a:rPr>
              <a:t>Characters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We prefer to work with </a:t>
            </a:r>
            <a:r>
              <a:rPr lang="en-US" sz="2800" i="1" dirty="0">
                <a:solidFill>
                  <a:srgbClr val="000000"/>
                </a:solidFill>
              </a:rPr>
              <a:t>decimal digits </a:t>
            </a:r>
            <a:r>
              <a:rPr lang="en-US" sz="2800" dirty="0">
                <a:solidFill>
                  <a:srgbClr val="000000"/>
                </a:solidFill>
              </a:rPr>
              <a:t>(0–9), </a:t>
            </a:r>
            <a:r>
              <a:rPr lang="en-US" sz="2800" i="1" dirty="0">
                <a:solidFill>
                  <a:srgbClr val="000000"/>
                </a:solidFill>
              </a:rPr>
              <a:t>uppercase letters </a:t>
            </a:r>
            <a:r>
              <a:rPr lang="en-US" sz="2800" dirty="0">
                <a:solidFill>
                  <a:srgbClr val="000000"/>
                </a:solidFill>
              </a:rPr>
              <a:t>(A–Z), </a:t>
            </a:r>
            <a:r>
              <a:rPr lang="en-US" sz="2800" i="1" dirty="0">
                <a:solidFill>
                  <a:srgbClr val="000000"/>
                </a:solidFill>
              </a:rPr>
              <a:t>lowercase letters </a:t>
            </a:r>
            <a:r>
              <a:rPr lang="en-US" sz="2800" dirty="0">
                <a:solidFill>
                  <a:srgbClr val="000000"/>
                </a:solidFill>
              </a:rPr>
              <a:t>(a–z), and </a:t>
            </a:r>
            <a:r>
              <a:rPr lang="en-US" sz="2800" i="1" dirty="0">
                <a:solidFill>
                  <a:srgbClr val="000000"/>
                </a:solidFill>
              </a:rPr>
              <a:t>special symbols </a:t>
            </a:r>
            <a:r>
              <a:rPr lang="en-US" sz="2800" dirty="0">
                <a:solidFill>
                  <a:srgbClr val="000000"/>
                </a:solidFill>
              </a:rPr>
              <a:t>(e.g., $, @, %, &amp;, *, (, ), –, +, ", :, ? and / ).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Digits, letters and special symbols are known as characters. The computer’s character set is the set of all the </a:t>
            </a:r>
            <a:r>
              <a:rPr lang="en-US" sz="2800" dirty="0">
                <a:solidFill>
                  <a:srgbClr val="0000FF"/>
                </a:solidFill>
              </a:rPr>
              <a:t>characters</a:t>
            </a:r>
            <a:r>
              <a:rPr lang="en-US" sz="2800" dirty="0">
                <a:solidFill>
                  <a:srgbClr val="000000"/>
                </a:solidFill>
              </a:rPr>
              <a:t> used to write programs and represent data items on that device.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Computers process only 1s and 0s, so every character is represented as a pattern of 1s and 0s.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0000FF"/>
                </a:solidFill>
              </a:rPr>
              <a:t>Unicode</a:t>
            </a:r>
            <a:r>
              <a:rPr lang="en-US" sz="2800" dirty="0">
                <a:solidFill>
                  <a:srgbClr val="000000"/>
                </a:solidFill>
              </a:rPr>
              <a:t> character set contains characters for many of the world’s languages.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Data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3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C# supports several character sets, including 16-bit Unicode</a:t>
            </a:r>
            <a:r>
              <a:rPr lang="en-US" altLang="en-US" sz="2800" baseline="30000" dirty="0">
                <a:solidFill>
                  <a:srgbClr val="000000"/>
                </a:solidFill>
              </a:rPr>
              <a:t>®</a:t>
            </a:r>
            <a:r>
              <a:rPr lang="en-US" altLang="en-US" sz="2800" dirty="0">
                <a:solidFill>
                  <a:srgbClr val="000000"/>
                </a:solidFill>
              </a:rPr>
              <a:t> characters that are composed of two bytes—each byte is composed of eight bits. 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See Appendix B for more information on the </a:t>
            </a:r>
            <a:r>
              <a:rPr lang="en-US" altLang="en-US" sz="2800" dirty="0">
                <a:solidFill>
                  <a:srgbClr val="0000FF"/>
                </a:solidFill>
              </a:rPr>
              <a:t>ASCII (American Standard Code for Information Interchange) </a:t>
            </a:r>
            <a:r>
              <a:rPr lang="en-US" altLang="en-US" sz="2800" dirty="0">
                <a:solidFill>
                  <a:srgbClr val="000000"/>
                </a:solidFill>
              </a:rPr>
              <a:t>character set—the popular </a:t>
            </a:r>
            <a:r>
              <a:rPr lang="en-US" altLang="en-US" sz="2800" i="1" dirty="0">
                <a:solidFill>
                  <a:srgbClr val="000000"/>
                </a:solidFill>
              </a:rPr>
              <a:t>subset</a:t>
            </a:r>
            <a:r>
              <a:rPr lang="en-US" altLang="en-US" sz="2800" dirty="0">
                <a:solidFill>
                  <a:srgbClr val="000000"/>
                </a:solidFill>
              </a:rPr>
              <a:t> of Unicode that represents uppercase and lowercase letters in the English alphabet, digits and some common </a:t>
            </a:r>
            <a:r>
              <a:rPr lang="en-US" altLang="en-US" sz="2800" i="1" dirty="0">
                <a:solidFill>
                  <a:srgbClr val="000000"/>
                </a:solidFill>
              </a:rPr>
              <a:t>special characters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Data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6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800" b="1" i="1" dirty="0">
                <a:solidFill>
                  <a:srgbClr val="000000"/>
                </a:solidFill>
              </a:rPr>
              <a:t>Fields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Just as characters are composed of bits, </a:t>
            </a:r>
            <a:r>
              <a:rPr lang="en-US" sz="2800" dirty="0">
                <a:solidFill>
                  <a:srgbClr val="0000FF"/>
                </a:solidFill>
              </a:rPr>
              <a:t>fields</a:t>
            </a:r>
            <a:r>
              <a:rPr lang="en-US" sz="2800" dirty="0">
                <a:solidFill>
                  <a:srgbClr val="000000"/>
                </a:solidFill>
              </a:rPr>
              <a:t> are composed of characters or bytes.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A field is a group of characters or bytes that conveys meaning.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For example, a field consisting of uppercase and lowercase letters could be used to represent a person’s name, and a field consisting of decimal digits could represent a person’s age.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Data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7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500" b="1" i="1" dirty="0">
                <a:solidFill>
                  <a:srgbClr val="000000"/>
                </a:solidFill>
              </a:rPr>
              <a:t>Records </a:t>
            </a:r>
          </a:p>
          <a:p>
            <a:pPr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Several related fields can be used to compose a </a:t>
            </a:r>
            <a:r>
              <a:rPr lang="en-US" sz="2500" dirty="0">
                <a:solidFill>
                  <a:srgbClr val="0000FF"/>
                </a:solidFill>
              </a:rPr>
              <a:t>record</a:t>
            </a:r>
            <a:r>
              <a:rPr lang="en-US" sz="25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In a payroll system, for example, the record for an employee might consist of the following fields (possible types for these fields are shown in parentheses):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Employee identification number (a whole number)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Name (a string of characters)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Address (a string of characters)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Hourly pay rate (a number with a decimal point)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Year-to-date earnings (a number with a decimal point)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Amount of taxes withheld (a number with a decimal point)</a:t>
            </a:r>
          </a:p>
          <a:p>
            <a:pPr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Thus, a record is a group of related fields. </a:t>
            </a:r>
          </a:p>
          <a:p>
            <a:pPr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In the preceding example, all the fields belong to the same employee.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Data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87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800" b="1" i="1" dirty="0">
                <a:solidFill>
                  <a:srgbClr val="000000"/>
                </a:solidFill>
              </a:rPr>
              <a:t>Files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A </a:t>
            </a:r>
            <a:r>
              <a:rPr lang="en-US" sz="2800" dirty="0">
                <a:solidFill>
                  <a:srgbClr val="0000FF"/>
                </a:solidFill>
              </a:rPr>
              <a:t>file</a:t>
            </a:r>
            <a:r>
              <a:rPr lang="en-US" sz="2800" dirty="0">
                <a:solidFill>
                  <a:srgbClr val="000000"/>
                </a:solidFill>
              </a:rPr>
              <a:t> is a group of related records.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More generally, a file contains arbitrary data in arbitrary formats.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In some operating systems, a file is viewed simply as a </a:t>
            </a:r>
            <a:r>
              <a:rPr lang="en-US" sz="2800" i="1" dirty="0">
                <a:solidFill>
                  <a:srgbClr val="000000"/>
                </a:solidFill>
              </a:rPr>
              <a:t>sequence of bytes</a:t>
            </a:r>
            <a:r>
              <a:rPr lang="en-US" sz="2800" dirty="0">
                <a:solidFill>
                  <a:srgbClr val="000000"/>
                </a:solidFill>
              </a:rPr>
              <a:t>—any organization of the bytes in a file, such as organizing the data into records, is a view created by the programmer.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Data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1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500" b="1" i="1" dirty="0">
                <a:solidFill>
                  <a:srgbClr val="000000"/>
                </a:solidFill>
              </a:rPr>
              <a:t>Database</a:t>
            </a:r>
          </a:p>
          <a:p>
            <a:pPr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A </a:t>
            </a:r>
            <a:r>
              <a:rPr lang="en-US" sz="2500" dirty="0">
                <a:solidFill>
                  <a:srgbClr val="0000FF"/>
                </a:solidFill>
              </a:rPr>
              <a:t>database</a:t>
            </a:r>
            <a:r>
              <a:rPr lang="en-US" sz="2500" dirty="0">
                <a:solidFill>
                  <a:srgbClr val="000000"/>
                </a:solidFill>
              </a:rPr>
              <a:t> is a collection of data that’s organized for easy access and manipulation. </a:t>
            </a:r>
          </a:p>
          <a:p>
            <a:pPr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The most popular database model is the </a:t>
            </a:r>
            <a:r>
              <a:rPr lang="en-US" sz="2500" i="1" dirty="0">
                <a:solidFill>
                  <a:srgbClr val="000000"/>
                </a:solidFill>
              </a:rPr>
              <a:t>relational database </a:t>
            </a:r>
            <a:r>
              <a:rPr lang="en-US" sz="2500" dirty="0">
                <a:solidFill>
                  <a:srgbClr val="000000"/>
                </a:solidFill>
              </a:rPr>
              <a:t>in which data is stored in simple </a:t>
            </a:r>
            <a:r>
              <a:rPr lang="en-US" sz="2500" i="1" dirty="0">
                <a:solidFill>
                  <a:srgbClr val="000000"/>
                </a:solidFill>
              </a:rPr>
              <a:t>tables</a:t>
            </a:r>
            <a:r>
              <a:rPr lang="en-US" sz="25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A table includes </a:t>
            </a:r>
            <a:r>
              <a:rPr lang="en-US" sz="2500" i="1" dirty="0">
                <a:solidFill>
                  <a:srgbClr val="000000"/>
                </a:solidFill>
              </a:rPr>
              <a:t>records</a:t>
            </a:r>
            <a:r>
              <a:rPr lang="en-US" sz="2500" dirty="0">
                <a:solidFill>
                  <a:srgbClr val="000000"/>
                </a:solidFill>
              </a:rPr>
              <a:t> composed of </a:t>
            </a:r>
            <a:r>
              <a:rPr lang="en-US" sz="2500" i="1" dirty="0">
                <a:solidFill>
                  <a:srgbClr val="000000"/>
                </a:solidFill>
              </a:rPr>
              <a:t>fields</a:t>
            </a:r>
            <a:r>
              <a:rPr lang="en-US" sz="2500" dirty="0">
                <a:solidFill>
                  <a:srgbClr val="000000"/>
                </a:solidFill>
              </a:rPr>
              <a:t>.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For example, a table of students might include first name, last name, major, year, student ID number and grade point average fields.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The data for each student is a record, and the individual pieces of information in each record are the fields. </a:t>
            </a:r>
          </a:p>
          <a:p>
            <a:pPr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You can </a:t>
            </a:r>
            <a:r>
              <a:rPr lang="en-US" sz="2500" i="1" dirty="0">
                <a:solidFill>
                  <a:srgbClr val="000000"/>
                </a:solidFill>
              </a:rPr>
              <a:t>search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i="1" dirty="0">
                <a:solidFill>
                  <a:srgbClr val="000000"/>
                </a:solidFill>
              </a:rPr>
              <a:t>sort</a:t>
            </a:r>
            <a:r>
              <a:rPr lang="en-US" sz="2500" dirty="0">
                <a:solidFill>
                  <a:srgbClr val="000000"/>
                </a:solidFill>
              </a:rPr>
              <a:t> and otherwise manipulate the data based on its relationship to multiple tables or databases.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Data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63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data being produced worldwide is enormous and growing quickly. </a:t>
            </a:r>
            <a:endParaRPr lang="en-US" dirty="0" smtClean="0"/>
          </a:p>
          <a:p>
            <a:r>
              <a:rPr lang="en-US" dirty="0" smtClean="0"/>
              <a:t>Approximately </a:t>
            </a:r>
            <a:r>
              <a:rPr lang="en-US" dirty="0"/>
              <a:t>2.5 quintillion bytes (2.5 </a:t>
            </a:r>
            <a:r>
              <a:rPr lang="en-US" i="1" dirty="0" err="1"/>
              <a:t>exabytes</a:t>
            </a:r>
            <a:r>
              <a:rPr lang="en-US" dirty="0"/>
              <a:t>) of data are created daily, and </a:t>
            </a:r>
            <a:r>
              <a:rPr lang="en-US" dirty="0" smtClean="0"/>
              <a:t>as </a:t>
            </a:r>
            <a:r>
              <a:rPr lang="en-US" dirty="0"/>
              <a:t>of October 2015 90% of the world’s data was created in just the prior 12 </a:t>
            </a:r>
            <a:r>
              <a:rPr lang="en-US" dirty="0" smtClean="0"/>
              <a:t>months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Figure</a:t>
            </a:r>
            <a:r>
              <a:rPr lang="en-US" dirty="0"/>
              <a:t> 1.4 shows some common byte measurements. </a:t>
            </a:r>
            <a:endParaRPr lang="en-US" dirty="0" smtClean="0"/>
          </a:p>
          <a:p>
            <a:r>
              <a:rPr lang="en-US" b="1" dirty="0" smtClean="0"/>
              <a:t>Big </a:t>
            </a:r>
            <a:r>
              <a:rPr lang="en-US" b="1" dirty="0"/>
              <a:t>data</a:t>
            </a:r>
            <a:r>
              <a:rPr lang="en-US" dirty="0"/>
              <a:t> applications deal with massive amounts of data and this field is growing quickly, creating lots of opportunity for software developers.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Data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3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25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 write instructions in various programming languages, some directly understandable by computers and others requiring intermediate </a:t>
            </a:r>
            <a:r>
              <a:rPr lang="en-US" i="1" dirty="0"/>
              <a:t>translation</a:t>
            </a:r>
            <a:r>
              <a:rPr lang="en-US" dirty="0"/>
              <a:t> steps. </a:t>
            </a:r>
          </a:p>
          <a:p>
            <a:r>
              <a:rPr lang="en-US" dirty="0"/>
              <a:t>Any computer can directly understand only its own </a:t>
            </a:r>
            <a:r>
              <a:rPr lang="en-US" b="1" dirty="0"/>
              <a:t>machine language</a:t>
            </a:r>
            <a:r>
              <a:rPr lang="en-US" dirty="0"/>
              <a:t> (also called </a:t>
            </a:r>
            <a:r>
              <a:rPr lang="en-US" i="1" dirty="0"/>
              <a:t>machine code</a:t>
            </a:r>
            <a:r>
              <a:rPr lang="en-US" dirty="0"/>
              <a:t>)</a:t>
            </a:r>
            <a:r>
              <a:rPr lang="en-US" i="1" dirty="0"/>
              <a:t>,</a:t>
            </a:r>
            <a:r>
              <a:rPr lang="en-US" dirty="0"/>
              <a:t> defined by its hard-ware architecture. </a:t>
            </a: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/>
              <a:t>languages generally consist of numbers (ultimately reduced to 1s and 0s). Such languages are cum-</a:t>
            </a:r>
            <a:r>
              <a:rPr lang="en-US" dirty="0" err="1"/>
              <a:t>bersome</a:t>
            </a:r>
            <a:r>
              <a:rPr lang="en-US" dirty="0"/>
              <a:t> for humans.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1.5 </a:t>
            </a:r>
            <a:r>
              <a:rPr lang="en-US" dirty="0"/>
              <a:t>Machine Languages, Assembly Languages and High-Level </a:t>
            </a:r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3" y="0"/>
            <a:ext cx="107965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1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English-like </a:t>
            </a:r>
            <a:r>
              <a:rPr lang="en-US" i="1" dirty="0"/>
              <a:t>abbreviations</a:t>
            </a:r>
            <a:r>
              <a:rPr lang="en-US" dirty="0"/>
              <a:t> </a:t>
            </a:r>
            <a:r>
              <a:rPr lang="en-US" dirty="0" smtClean="0"/>
              <a:t>formed </a:t>
            </a:r>
            <a:r>
              <a:rPr lang="en-US" dirty="0"/>
              <a:t>the basis of </a:t>
            </a:r>
            <a:r>
              <a:rPr lang="en-US" b="1" dirty="0"/>
              <a:t>assembly languages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/>
          </a:p>
          <a:p>
            <a:r>
              <a:rPr lang="en-US" i="1" dirty="0" smtClean="0"/>
              <a:t>Translator </a:t>
            </a:r>
            <a:r>
              <a:rPr lang="en-US" i="1" dirty="0"/>
              <a:t>programs</a:t>
            </a:r>
            <a:r>
              <a:rPr lang="en-US" dirty="0"/>
              <a:t> called </a:t>
            </a:r>
            <a:r>
              <a:rPr lang="en-US" b="1" dirty="0"/>
              <a:t>assemblers</a:t>
            </a:r>
            <a:r>
              <a:rPr lang="en-US" dirty="0"/>
              <a:t> were developed to convert assembly-language programs to machine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Although </a:t>
            </a:r>
            <a:r>
              <a:rPr lang="en-US" dirty="0"/>
              <a:t>assembly-language code is clearer to humans, it’s incomprehensible to computers until translated to machine language.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1.5 </a:t>
            </a:r>
            <a:r>
              <a:rPr lang="en-US" dirty="0"/>
              <a:t>Machine Languages, Assembly Languages and High-Level </a:t>
            </a:r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7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High-level </a:t>
            </a:r>
            <a:r>
              <a:rPr lang="en-US" sz="2400" b="1" dirty="0"/>
              <a:t>languages</a:t>
            </a:r>
            <a:r>
              <a:rPr lang="en-US" sz="2400" dirty="0"/>
              <a:t> were developed in which single statements could be written to accomplish substantial tasks. </a:t>
            </a:r>
            <a:endParaRPr lang="en-US" sz="2400" dirty="0" smtClean="0"/>
          </a:p>
          <a:p>
            <a:r>
              <a:rPr lang="en-US" sz="2400" dirty="0" smtClean="0"/>
              <a:t>High-level </a:t>
            </a:r>
            <a:r>
              <a:rPr lang="en-US" sz="2400" dirty="0"/>
              <a:t>languages, such as C#, Visual Basic, C, C++, Java and Swift, allow you to write instructions that look more like everyday English and contain commonly used mathematical notations. </a:t>
            </a:r>
            <a:endParaRPr lang="en-US" sz="2400" dirty="0" smtClean="0"/>
          </a:p>
          <a:p>
            <a:r>
              <a:rPr lang="en-US" sz="2400" dirty="0" smtClean="0"/>
              <a:t>Translator </a:t>
            </a:r>
            <a:r>
              <a:rPr lang="en-US" sz="2400" dirty="0"/>
              <a:t>programs called </a:t>
            </a:r>
            <a:r>
              <a:rPr lang="en-US" sz="2400" b="1" dirty="0"/>
              <a:t>compilers</a:t>
            </a:r>
            <a:r>
              <a:rPr lang="en-US" sz="2400" dirty="0"/>
              <a:t> convert high-level language programs into machine language</a:t>
            </a:r>
            <a:r>
              <a:rPr lang="en-US" sz="2400" i="1" dirty="0"/>
              <a:t>. </a:t>
            </a:r>
          </a:p>
          <a:p>
            <a:r>
              <a:rPr lang="en-US" sz="2400" b="1" dirty="0" smtClean="0"/>
              <a:t>Interpreter</a:t>
            </a:r>
            <a:r>
              <a:rPr lang="en-US" sz="2400" dirty="0" smtClean="0"/>
              <a:t> </a:t>
            </a:r>
            <a:r>
              <a:rPr lang="en-US" sz="2400" dirty="0"/>
              <a:t>programs </a:t>
            </a:r>
            <a:r>
              <a:rPr lang="en-US" sz="2400" dirty="0" smtClean="0"/>
              <a:t>execute </a:t>
            </a:r>
            <a:r>
              <a:rPr lang="en-US" sz="2400" dirty="0"/>
              <a:t>high-level language programs directly (without the need for compilation), although more slowly than compiled programs. </a:t>
            </a:r>
            <a:endParaRPr lang="en-US" sz="2400" dirty="0" smtClean="0"/>
          </a:p>
          <a:p>
            <a:r>
              <a:rPr lang="en-US" sz="2400" b="1" dirty="0" smtClean="0"/>
              <a:t>Scripting </a:t>
            </a:r>
            <a:r>
              <a:rPr lang="en-US" sz="2400" b="1" dirty="0"/>
              <a:t>languages</a:t>
            </a:r>
            <a:r>
              <a:rPr lang="en-US" sz="2400" dirty="0"/>
              <a:t> such as the popular web languages JavaScript and PHP are processed by interpreters.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1.5 </a:t>
            </a:r>
            <a:r>
              <a:rPr lang="en-US" dirty="0"/>
              <a:t>Machine Languages, Assembly Languages and High-Level </a:t>
            </a:r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1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63"/>
            <a:ext cx="12192000" cy="65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39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C# is an object-oriented programming language. </a:t>
            </a:r>
            <a:endParaRPr lang="en-US" sz="2800" dirty="0" smtClean="0"/>
          </a:p>
          <a:p>
            <a:r>
              <a:rPr lang="en-US" sz="2800" b="1" dirty="0" smtClean="0"/>
              <a:t>Objects</a:t>
            </a:r>
            <a:r>
              <a:rPr lang="en-US" sz="2800" dirty="0"/>
              <a:t>, or more precisely—as we’ll see in Chapter 4—the </a:t>
            </a:r>
            <a:r>
              <a:rPr lang="en-US" sz="2800" b="1" dirty="0"/>
              <a:t>classes</a:t>
            </a:r>
            <a:r>
              <a:rPr lang="en-US" sz="2800" dirty="0"/>
              <a:t> objects come from, are essentially </a:t>
            </a:r>
            <a:r>
              <a:rPr lang="en-US" sz="2800" i="1" dirty="0"/>
              <a:t>reusable</a:t>
            </a:r>
            <a:r>
              <a:rPr lang="en-US" sz="2800" dirty="0"/>
              <a:t> software components. 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Almost </a:t>
            </a:r>
            <a:r>
              <a:rPr lang="en-US" sz="2800" dirty="0"/>
              <a:t>any </a:t>
            </a:r>
            <a:r>
              <a:rPr lang="en-US" sz="2800" i="1" dirty="0"/>
              <a:t>noun</a:t>
            </a:r>
            <a:r>
              <a:rPr lang="en-US" sz="2800" dirty="0"/>
              <a:t> can be reasonably represented as a software object in terms of </a:t>
            </a:r>
            <a:r>
              <a:rPr lang="en-US" sz="2800" i="1" dirty="0"/>
              <a:t>attributes</a:t>
            </a:r>
            <a:r>
              <a:rPr lang="en-US" sz="2800" dirty="0"/>
              <a:t> (e.g., name, color and size) and </a:t>
            </a:r>
            <a:r>
              <a:rPr lang="en-US" sz="2800" i="1" dirty="0"/>
              <a:t>behaviors</a:t>
            </a:r>
            <a:r>
              <a:rPr lang="en-US" sz="2800" dirty="0"/>
              <a:t> (e.g., calculating-, moving and communicating).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modular, object-oriented </a:t>
            </a:r>
            <a:r>
              <a:rPr lang="en-US" sz="2800" dirty="0" smtClean="0"/>
              <a:t>design-and-implementation-approach </a:t>
            </a:r>
            <a:r>
              <a:rPr lang="en-US" sz="2800" dirty="0"/>
              <a:t>can make software-development groups much more </a:t>
            </a:r>
            <a:r>
              <a:rPr lang="en-US" sz="2800" dirty="0" smtClean="0"/>
              <a:t>productive.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1.6 Object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4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The Automobile as an Object</a:t>
            </a:r>
          </a:p>
          <a:p>
            <a:r>
              <a:rPr lang="en-US" dirty="0" smtClean="0"/>
              <a:t>Suppose </a:t>
            </a:r>
            <a:r>
              <a:rPr lang="en-US" dirty="0"/>
              <a:t>you want to </a:t>
            </a:r>
            <a:r>
              <a:rPr lang="en-US" i="1" dirty="0"/>
              <a:t>drive a car and make it go faster by pressing its accelerator pedal</a:t>
            </a:r>
            <a:r>
              <a:rPr lang="en-US" dirty="0"/>
              <a:t>. What must happen before you can do this? </a:t>
            </a:r>
            <a:endParaRPr lang="en-US" dirty="0" smtClean="0"/>
          </a:p>
          <a:p>
            <a:r>
              <a:rPr lang="en-US" dirty="0" smtClean="0"/>
              <a:t>Someone </a:t>
            </a:r>
            <a:r>
              <a:rPr lang="en-US" dirty="0"/>
              <a:t>has to </a:t>
            </a:r>
            <a:r>
              <a:rPr lang="en-US" i="1" dirty="0"/>
              <a:t>design</a:t>
            </a:r>
            <a:r>
              <a:rPr lang="en-US" dirty="0"/>
              <a:t> it. </a:t>
            </a:r>
            <a:endParaRPr lang="en-US" dirty="0" smtClean="0"/>
          </a:p>
          <a:p>
            <a:r>
              <a:rPr lang="en-US" dirty="0" smtClean="0"/>
              <a:t>A car typically begins as engineering </a:t>
            </a:r>
            <a:r>
              <a:rPr lang="en-US" dirty="0"/>
              <a:t>drawings, similar to the </a:t>
            </a:r>
            <a:r>
              <a:rPr lang="en-US" i="1" dirty="0"/>
              <a:t>blueprints</a:t>
            </a:r>
            <a:r>
              <a:rPr lang="en-US" dirty="0"/>
              <a:t> that describe the design of a house.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drawings include the design for an accelerator pedal.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pedal </a:t>
            </a:r>
            <a:r>
              <a:rPr lang="en-US" i="1" dirty="0"/>
              <a:t>hides</a:t>
            </a:r>
            <a:r>
              <a:rPr lang="en-US" dirty="0"/>
              <a:t> from the driver the complex mechanisms that actually make the car go faster, just as the brake pedal hides the mechanisms that slow the car, and the steering wheel </a:t>
            </a:r>
            <a:r>
              <a:rPr lang="en-US" i="1" dirty="0"/>
              <a:t>hides</a:t>
            </a:r>
            <a:r>
              <a:rPr lang="en-US" dirty="0"/>
              <a:t> the mechanisms that turn the car.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Object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86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The Automobile as an Object</a:t>
            </a:r>
          </a:p>
          <a:p>
            <a:r>
              <a:rPr lang="en-US" dirty="0" smtClean="0"/>
              <a:t>This </a:t>
            </a:r>
            <a:r>
              <a:rPr lang="en-US" dirty="0"/>
              <a:t>enables people with little or no knowledge of how engines, braking and steering mechanisms work to drive a car easily.</a:t>
            </a:r>
          </a:p>
          <a:p>
            <a:r>
              <a:rPr lang="en-US" dirty="0"/>
              <a:t>Before you can drive a car, it must be </a:t>
            </a:r>
            <a:r>
              <a:rPr lang="en-US" i="1" dirty="0"/>
              <a:t>built</a:t>
            </a:r>
            <a:r>
              <a:rPr lang="en-US" dirty="0"/>
              <a:t> from the engineering drawings that describe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completed car has an </a:t>
            </a:r>
            <a:r>
              <a:rPr lang="en-US" i="1" dirty="0"/>
              <a:t>actual</a:t>
            </a:r>
            <a:r>
              <a:rPr lang="en-US" dirty="0"/>
              <a:t> accelerator pedal to make the car go faster, but even that’s not enough—the car won’t accelerate on its own (hopefully!), so the driver must </a:t>
            </a:r>
            <a:r>
              <a:rPr lang="en-US" i="1" dirty="0"/>
              <a:t>press</a:t>
            </a:r>
            <a:r>
              <a:rPr lang="en-US" dirty="0"/>
              <a:t> the pedal to accelerate the car.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Object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6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Methods and Classes</a:t>
            </a:r>
          </a:p>
          <a:p>
            <a:r>
              <a:rPr lang="en-US" dirty="0" smtClean="0"/>
              <a:t>Performing </a:t>
            </a:r>
            <a:r>
              <a:rPr lang="en-US" dirty="0"/>
              <a:t>a task in a program requires a </a:t>
            </a:r>
            <a:r>
              <a:rPr lang="en-US" b="1" dirty="0"/>
              <a:t>method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 houses the program statements that actually perform the task.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i="1" dirty="0"/>
              <a:t>hides</a:t>
            </a:r>
            <a:r>
              <a:rPr lang="en-US" dirty="0"/>
              <a:t> these statements from its user, just as a car’s accelerator pedal hides from the driver the mechanisms of making the car go faster.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C#, we create a program unit called a class to house the set of methods that perform the class’s tasks. </a:t>
            </a:r>
            <a:endParaRPr lang="en-US" dirty="0" smtClean="0"/>
          </a:p>
          <a:p>
            <a:r>
              <a:rPr lang="en-US" dirty="0" smtClean="0"/>
              <a:t>A class is similar in concept to a car’s engineering drawings, which house the design of an accelerator pedal, steering wheel, and so on.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Object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23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Making Objects from Classes</a:t>
            </a:r>
          </a:p>
          <a:p>
            <a:r>
              <a:rPr lang="en-US" dirty="0"/>
              <a:t>Just as someone has to </a:t>
            </a:r>
            <a:r>
              <a:rPr lang="en-US" i="1" dirty="0"/>
              <a:t>build a car</a:t>
            </a:r>
            <a:r>
              <a:rPr lang="en-US" dirty="0"/>
              <a:t> from its engineering drawings before you can actually drive a car, you must </a:t>
            </a:r>
            <a:r>
              <a:rPr lang="en-US" i="1" dirty="0"/>
              <a:t>build an object</a:t>
            </a:r>
            <a:r>
              <a:rPr lang="en-US" dirty="0"/>
              <a:t> from a class before a program can perform the tasks that the class’s methods define.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process of doing this is called </a:t>
            </a:r>
            <a:r>
              <a:rPr lang="en-US" i="1" dirty="0"/>
              <a:t>instantiation</a:t>
            </a:r>
            <a:r>
              <a:rPr lang="en-US" dirty="0"/>
              <a:t>. An object is then referred to as an </a:t>
            </a:r>
            <a:r>
              <a:rPr lang="en-US" b="1" dirty="0"/>
              <a:t>instance</a:t>
            </a:r>
            <a:r>
              <a:rPr lang="en-US" dirty="0"/>
              <a:t> of its class.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Object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4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Reuse</a:t>
            </a:r>
          </a:p>
          <a:p>
            <a:r>
              <a:rPr lang="en-US" dirty="0"/>
              <a:t>Just as a car’s engineering drawings can be </a:t>
            </a:r>
            <a:r>
              <a:rPr lang="en-US" i="1" dirty="0"/>
              <a:t>reused</a:t>
            </a:r>
            <a:r>
              <a:rPr lang="en-US" dirty="0"/>
              <a:t> many times to build many cars, you can </a:t>
            </a:r>
            <a:r>
              <a:rPr lang="en-US" i="1" dirty="0"/>
              <a:t>reuse</a:t>
            </a:r>
            <a:r>
              <a:rPr lang="en-US" dirty="0"/>
              <a:t> a class many times to build many objects. </a:t>
            </a:r>
            <a:endParaRPr lang="en-US" dirty="0" smtClean="0"/>
          </a:p>
          <a:p>
            <a:r>
              <a:rPr lang="en-US" dirty="0" smtClean="0"/>
              <a:t>Reuse </a:t>
            </a:r>
            <a:r>
              <a:rPr lang="en-US" dirty="0"/>
              <a:t>of existing classes when building new classes and programs saves time and effort. </a:t>
            </a:r>
            <a:endParaRPr lang="en-US" dirty="0" smtClean="0"/>
          </a:p>
          <a:p>
            <a:r>
              <a:rPr lang="en-US" dirty="0" smtClean="0"/>
              <a:t>Reuse </a:t>
            </a:r>
            <a:r>
              <a:rPr lang="en-US" dirty="0"/>
              <a:t>also helps you build more reliable and effective systems, because existing classes and components often have gone through extensive </a:t>
            </a:r>
            <a:r>
              <a:rPr lang="en-US" i="1" dirty="0"/>
              <a:t>testing</a:t>
            </a:r>
            <a:r>
              <a:rPr lang="en-US" dirty="0"/>
              <a:t> (to locate problems), </a:t>
            </a:r>
            <a:r>
              <a:rPr lang="en-US" i="1" dirty="0"/>
              <a:t>debugging</a:t>
            </a:r>
            <a:r>
              <a:rPr lang="en-US" dirty="0"/>
              <a:t> (to correct those problems) and </a:t>
            </a:r>
            <a:r>
              <a:rPr lang="en-US" i="1" dirty="0"/>
              <a:t>performance tuning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Object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3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Messages and Method Calls</a:t>
            </a:r>
          </a:p>
          <a:p>
            <a:r>
              <a:rPr lang="en-US" dirty="0"/>
              <a:t>When you drive a car, pressing its gas pedal sends a </a:t>
            </a:r>
            <a:r>
              <a:rPr lang="en-US" i="1" dirty="0"/>
              <a:t>message</a:t>
            </a:r>
            <a:r>
              <a:rPr lang="en-US" dirty="0"/>
              <a:t> to the car to perform a task—that is, to go faster.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you </a:t>
            </a:r>
            <a:r>
              <a:rPr lang="en-US" i="1" dirty="0"/>
              <a:t>send messages to an object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message is implemented as a </a:t>
            </a:r>
            <a:r>
              <a:rPr lang="en-US" b="1" dirty="0"/>
              <a:t>method call</a:t>
            </a:r>
            <a:r>
              <a:rPr lang="en-US" dirty="0"/>
              <a:t> that tells a method of the object to perform its task.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Object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1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billions of personal computers in use and an even larger number of mobile devices with computers at their core.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it was released in 2001, C# has been used primarily to build applications for personal computers and systems that support them.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explosive growth of mobile phones, tablets and other devices also is creating significant opportunities for programming mobile apps.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Introduction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57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Attributes and Instance Variables</a:t>
            </a:r>
          </a:p>
          <a:p>
            <a:r>
              <a:rPr lang="en-US" dirty="0"/>
              <a:t>A car, besides having capabilities to accomplish tasks, also has </a:t>
            </a:r>
            <a:r>
              <a:rPr lang="en-US" i="1" dirty="0"/>
              <a:t>attributes</a:t>
            </a:r>
            <a:r>
              <a:rPr lang="en-US" dirty="0"/>
              <a:t>, such as its color, its number of doors, the amount of gas in its tank, its current speed and its record of total miles driven (i.e., its odometer reading).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object, similarly, has attributes that it carries along as it’s used in a program. These attributes are specified as part of the object’s class. </a:t>
            </a:r>
            <a:endParaRPr lang="en-US" dirty="0" smtClean="0"/>
          </a:p>
          <a:p>
            <a:r>
              <a:rPr lang="en-US" dirty="0" smtClean="0"/>
              <a:t>Attributes </a:t>
            </a:r>
            <a:r>
              <a:rPr lang="en-US" dirty="0"/>
              <a:t>are specified by the class’s </a:t>
            </a:r>
            <a:r>
              <a:rPr lang="en-US" b="1" dirty="0"/>
              <a:t>instance variables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Object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05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Properties, get Accessors and set Accessors</a:t>
            </a:r>
          </a:p>
          <a:p>
            <a:r>
              <a:rPr lang="en-US" dirty="0"/>
              <a:t>Attributes are not necessarily accessible directly.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car manufacturer does not want drivers to take apart the car’s engine to observe the amount of gas in its tank. </a:t>
            </a:r>
            <a:endParaRPr lang="en-US" dirty="0" smtClean="0"/>
          </a:p>
          <a:p>
            <a:r>
              <a:rPr lang="en-US" dirty="0" smtClean="0"/>
              <a:t>Instead</a:t>
            </a:r>
            <a:r>
              <a:rPr lang="en-US" dirty="0"/>
              <a:t>, the driver can check the fuel gauge on the dashboard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Similarly</a:t>
            </a:r>
            <a:r>
              <a:rPr lang="en-US" dirty="0"/>
              <a:t>, you do not need to have access to an object’s instance variables in order to use them.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should use the </a:t>
            </a:r>
            <a:r>
              <a:rPr lang="en-US" b="1" dirty="0"/>
              <a:t>properties</a:t>
            </a:r>
            <a:r>
              <a:rPr lang="en-US" dirty="0"/>
              <a:t> of an object. </a:t>
            </a:r>
            <a:endParaRPr lang="en-US" dirty="0" smtClean="0"/>
          </a:p>
          <a:p>
            <a:pPr lvl="1"/>
            <a:r>
              <a:rPr lang="en-US" dirty="0" smtClean="0"/>
              <a:t>Properties contain </a:t>
            </a:r>
            <a:r>
              <a:rPr lang="en-US" b="1" dirty="0" smtClean="0"/>
              <a:t>get accessors</a:t>
            </a:r>
            <a:r>
              <a:rPr lang="en-US" dirty="0" smtClean="0"/>
              <a:t> for reading the values of variables, and </a:t>
            </a:r>
            <a:r>
              <a:rPr lang="en-US" b="1" dirty="0" smtClean="0"/>
              <a:t>set accessors</a:t>
            </a:r>
            <a:r>
              <a:rPr lang="en-US" dirty="0" smtClean="0"/>
              <a:t> for storing values into them.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Object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6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Encapsulation</a:t>
            </a:r>
          </a:p>
          <a:p>
            <a:r>
              <a:rPr lang="en-US" dirty="0"/>
              <a:t>Classes </a:t>
            </a:r>
            <a:r>
              <a:rPr lang="en-US" b="1" dirty="0"/>
              <a:t>encapsulate</a:t>
            </a:r>
            <a:r>
              <a:rPr lang="en-US" dirty="0"/>
              <a:t> (i.e., wrap) attributes and methods into objects created from those classes—an object’s attributes and methods are intimately related. </a:t>
            </a:r>
            <a:endParaRPr lang="en-US" dirty="0" smtClean="0"/>
          </a:p>
          <a:p>
            <a:r>
              <a:rPr lang="en-US" dirty="0" smtClean="0"/>
              <a:t>Objects </a:t>
            </a:r>
            <a:r>
              <a:rPr lang="en-US" dirty="0"/>
              <a:t>may communicate with one another, but they’re normally not allowed to know how other objects are implemented—implementation details are</a:t>
            </a:r>
            <a:r>
              <a:rPr lang="en-US" i="1" dirty="0"/>
              <a:t> hidden</a:t>
            </a:r>
            <a:r>
              <a:rPr lang="en-US" dirty="0"/>
              <a:t> within the objects themselves.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/>
              <a:t>information hiding</a:t>
            </a:r>
            <a:r>
              <a:rPr lang="en-US" dirty="0"/>
              <a:t>, as we’ll see, is crucial to good software engineering.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Object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83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Inheritance</a:t>
            </a:r>
            <a:endParaRPr lang="en-US" b="1" i="1" dirty="0"/>
          </a:p>
          <a:p>
            <a:r>
              <a:rPr lang="en-US" dirty="0"/>
              <a:t>A new class of objects can be created quickly and conveniently by </a:t>
            </a:r>
            <a:r>
              <a:rPr lang="en-US" b="1" dirty="0"/>
              <a:t>inheritance</a:t>
            </a:r>
            <a:r>
              <a:rPr lang="en-US" dirty="0"/>
              <a:t>—the new class absorbs the characteristics of an existing class, possibly customizing them and adding unique characteristics of its own. 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our car analogy, an object of class “convertible” certainly </a:t>
            </a:r>
            <a:r>
              <a:rPr lang="en-US" i="1" dirty="0"/>
              <a:t>is an</a:t>
            </a:r>
            <a:r>
              <a:rPr lang="en-US" dirty="0"/>
              <a:t> object of the more </a:t>
            </a:r>
            <a:r>
              <a:rPr lang="en-US" i="1" dirty="0"/>
              <a:t>general</a:t>
            </a:r>
            <a:r>
              <a:rPr lang="en-US" dirty="0"/>
              <a:t> class “automobile,” but more </a:t>
            </a:r>
            <a:r>
              <a:rPr lang="en-US" i="1" dirty="0"/>
              <a:t>specifically</a:t>
            </a:r>
            <a:r>
              <a:rPr lang="en-US" dirty="0"/>
              <a:t>, the roof can be raised or lowered.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Object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6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Object-Oriented Analysis and Design (OOAD)</a:t>
            </a:r>
          </a:p>
          <a:p>
            <a:r>
              <a:rPr lang="en-US" dirty="0" smtClean="0"/>
              <a:t>To </a:t>
            </a:r>
            <a:r>
              <a:rPr lang="en-US" dirty="0"/>
              <a:t>create the best solutions, you should follow a detailed </a:t>
            </a:r>
            <a:r>
              <a:rPr lang="en-US" b="1" dirty="0"/>
              <a:t>analysis</a:t>
            </a:r>
            <a:r>
              <a:rPr lang="en-US" dirty="0"/>
              <a:t> process for determining your project’s </a:t>
            </a:r>
            <a:r>
              <a:rPr lang="en-US" b="1" dirty="0"/>
              <a:t>requirements</a:t>
            </a:r>
            <a:r>
              <a:rPr lang="en-US" dirty="0"/>
              <a:t> (i.e., defining </a:t>
            </a:r>
            <a:r>
              <a:rPr lang="en-US" i="1" dirty="0"/>
              <a:t>what</a:t>
            </a:r>
            <a:r>
              <a:rPr lang="en-US" dirty="0"/>
              <a:t> the system is supposed to do) and developing a </a:t>
            </a:r>
            <a:r>
              <a:rPr lang="en-US" b="1" dirty="0"/>
              <a:t>design</a:t>
            </a:r>
            <a:r>
              <a:rPr lang="en-US" dirty="0"/>
              <a:t> that satisfies them (i.e., deciding </a:t>
            </a:r>
            <a:r>
              <a:rPr lang="en-US" i="1" dirty="0"/>
              <a:t>how</a:t>
            </a:r>
            <a:r>
              <a:rPr lang="en-US" dirty="0"/>
              <a:t> the system should do it). </a:t>
            </a:r>
            <a:endParaRPr lang="en-US" dirty="0" smtClean="0"/>
          </a:p>
          <a:p>
            <a:r>
              <a:rPr lang="en-US" dirty="0" smtClean="0"/>
              <a:t>Ideally</a:t>
            </a:r>
            <a:r>
              <a:rPr lang="en-US" dirty="0"/>
              <a:t>, you’d go through this process and carefully review the design (and have your design reviewed by other software professionals) before writing any code.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this process involves analyzing and designing your system from an object-oriented point of view, it’s called an </a:t>
            </a:r>
            <a:r>
              <a:rPr lang="en-US" b="1" dirty="0"/>
              <a:t>object-oriented analysis and design (OOAD) process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Object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0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The UML (Unified Modeling Language)</a:t>
            </a:r>
          </a:p>
          <a:p>
            <a:r>
              <a:rPr lang="en-US" dirty="0"/>
              <a:t>Although many different OOAD processes exist, a single graphical language for communicating the results of </a:t>
            </a:r>
            <a:r>
              <a:rPr lang="en-US" i="1" dirty="0"/>
              <a:t>any</a:t>
            </a:r>
            <a:r>
              <a:rPr lang="en-US" dirty="0"/>
              <a:t> OOAD process has come into wide use.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language, known as the Unified Modeling Language (UML), is now the most widely used graphical scheme for modeling object-oriented systems.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Object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5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In the late 1960s, ARPA—the Advanced Research Projects Agency of the Department of Defense—rolled out plans to network the main computer systems of approximately a dozen ARPA-funded universities and research institutions.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ARPA implemented what quickly became known as the </a:t>
            </a:r>
            <a:r>
              <a:rPr lang="en-US" dirty="0" err="1"/>
              <a:t>ARPAnet</a:t>
            </a:r>
            <a:r>
              <a:rPr lang="en-US" dirty="0">
                <a:solidFill>
                  <a:srgbClr val="000000"/>
                </a:solidFill>
              </a:rPr>
              <a:t>, the precursor of today’s </a:t>
            </a:r>
            <a:r>
              <a:rPr lang="en-US" b="1" dirty="0"/>
              <a:t>Internet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Its main benefit proved to be the capability for quick and easy communication via e-mail.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This is true even on today’s Internet, with e-mail, instant messaging, file transfer and social media such as Facebook and Twitter, enabling billions of people worldwide to communicate quickly and easily.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 Internet and World Wide 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12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The protocol (set of rules) for communicating over the </a:t>
            </a:r>
            <a:r>
              <a:rPr lang="en-US" altLang="en-US" sz="3200" dirty="0" err="1">
                <a:solidFill>
                  <a:srgbClr val="000000"/>
                </a:solidFill>
              </a:rPr>
              <a:t>ARPAnet</a:t>
            </a:r>
            <a:r>
              <a:rPr lang="en-US" altLang="en-US" sz="3200" dirty="0">
                <a:solidFill>
                  <a:srgbClr val="000000"/>
                </a:solidFill>
              </a:rPr>
              <a:t> became known as the </a:t>
            </a:r>
            <a:r>
              <a:rPr lang="en-US" altLang="en-US" sz="3200" b="1" dirty="0"/>
              <a:t>Transmission Control Protocol (TCP). 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TCP ensured that messages, consisting of sequentially numbered pieces called </a:t>
            </a:r>
            <a:r>
              <a:rPr lang="en-US" altLang="en-US" sz="3200" i="1" dirty="0">
                <a:solidFill>
                  <a:srgbClr val="000000"/>
                </a:solidFill>
              </a:rPr>
              <a:t>packets</a:t>
            </a:r>
            <a:r>
              <a:rPr lang="en-US" altLang="en-US" sz="3200" dirty="0">
                <a:solidFill>
                  <a:srgbClr val="000000"/>
                </a:solidFill>
              </a:rPr>
              <a:t>, were properly routed from sender to receiver, arrived intact and were assembled in the correct order.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 Internet and World Wide 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37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lnSpc>
                <a:spcPct val="90000"/>
              </a:lnSpc>
              <a:buNone/>
              <a:defRPr/>
            </a:pPr>
            <a:r>
              <a:rPr lang="en-US" b="1" i="1" dirty="0">
                <a:solidFill>
                  <a:srgbClr val="000000"/>
                </a:solidFill>
              </a:rPr>
              <a:t>The Internet: A Network of Networks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In parallel with the early evolution of the Internet, organizations worldwide were implementing their own networks for both </a:t>
            </a:r>
            <a:r>
              <a:rPr lang="en-US" dirty="0" err="1">
                <a:solidFill>
                  <a:srgbClr val="000000"/>
                </a:solidFill>
              </a:rPr>
              <a:t>intraorganization</a:t>
            </a:r>
            <a:r>
              <a:rPr lang="en-US" dirty="0">
                <a:solidFill>
                  <a:srgbClr val="000000"/>
                </a:solidFill>
              </a:rPr>
              <a:t> (that is, within an organization) and </a:t>
            </a:r>
            <a:r>
              <a:rPr lang="en-US" dirty="0" err="1">
                <a:solidFill>
                  <a:srgbClr val="000000"/>
                </a:solidFill>
              </a:rPr>
              <a:t>interorganization</a:t>
            </a:r>
            <a:r>
              <a:rPr lang="en-US" dirty="0">
                <a:solidFill>
                  <a:srgbClr val="000000"/>
                </a:solidFill>
              </a:rPr>
              <a:t> (that is, between organizations) communication. 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One challenge was to enable these different networks to communicate with each other. 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The Internet Protocol (IP) created a true “network of networks,” the current architecture of the Internet. 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The combined set of protocols is now called </a:t>
            </a:r>
            <a:r>
              <a:rPr lang="en-US" b="1" dirty="0"/>
              <a:t>TCP/IP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 Internet and World Wide 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7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Businesses rapidly realized that by using the Internet, they could improve their operations and offer new and better services to their clients.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This generated fierce competition among communications carriers and hardware and software suppliers to meet the increased infrastructure demand.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As a result, </a:t>
            </a:r>
            <a:r>
              <a:rPr lang="en-US" altLang="en-US" b="1" dirty="0" smtClean="0"/>
              <a:t>bandwidth</a:t>
            </a:r>
            <a:r>
              <a:rPr lang="en-US" altLang="en-US" dirty="0" smtClean="0">
                <a:solidFill>
                  <a:srgbClr val="000000"/>
                </a:solidFill>
              </a:rPr>
              <a:t>—the information-carrying </a:t>
            </a:r>
            <a:r>
              <a:rPr lang="en-US" altLang="en-US" dirty="0">
                <a:solidFill>
                  <a:srgbClr val="000000"/>
                </a:solidFill>
              </a:rPr>
              <a:t>capacity of communications </a:t>
            </a:r>
            <a:r>
              <a:rPr lang="en-US" altLang="en-US" dirty="0" smtClean="0">
                <a:solidFill>
                  <a:srgbClr val="000000"/>
                </a:solidFill>
              </a:rPr>
              <a:t>lines—on </a:t>
            </a:r>
            <a:r>
              <a:rPr lang="en-US" altLang="en-US" dirty="0">
                <a:solidFill>
                  <a:srgbClr val="000000"/>
                </a:solidFill>
              </a:rPr>
              <a:t>the Internet has increased tremendously, while hardware costs have plummeted.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 Internet and World Wide 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9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dirty="0"/>
              <a:t> 1.1 provides a few examples of the ways in which computers are improving people’s lives in research, industry and society.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1.2 Computers and the Internet in Industry and Research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843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/>
              <a:t>World Wide Web </a:t>
            </a:r>
            <a:r>
              <a:rPr lang="en-US" altLang="en-US" dirty="0">
                <a:solidFill>
                  <a:srgbClr val="000000"/>
                </a:solidFill>
              </a:rPr>
              <a:t>(simply called “the web”) is a collection of hardware and software associated with the Internet that allows computer users to locate and view multimedia-based documents (documents with various combinations of text, graphics, animations, audios and videos) on almost any subject.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 Internet and World Wide 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70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In 1989, Tim Berners-Lee of CERN (the European Organization for Nuclear Research) began to develop a technology for sharing information via “hyperlinked” text documents.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Berners-Lee called his invention the </a:t>
            </a:r>
            <a:r>
              <a:rPr lang="en-US" altLang="en-US" b="1" dirty="0" err="1"/>
              <a:t>HyperText</a:t>
            </a:r>
            <a:r>
              <a:rPr lang="en-US" altLang="en-US" b="1" dirty="0"/>
              <a:t> Markup Language (HTML).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He also wrote communication protocols such as </a:t>
            </a:r>
            <a:r>
              <a:rPr lang="en-US" altLang="en-US" b="1" dirty="0" err="1"/>
              <a:t>HyperText</a:t>
            </a:r>
            <a:r>
              <a:rPr lang="en-US" altLang="en-US" b="1" dirty="0"/>
              <a:t> Transfer Protocol (HTTP)</a:t>
            </a:r>
            <a:r>
              <a:rPr lang="en-US" altLang="en-US" dirty="0">
                <a:solidFill>
                  <a:srgbClr val="000000"/>
                </a:solidFill>
              </a:rPr>
              <a:t> to form the backbone of his new hypertext information system, which he referred to as the World Wide Web.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 Internet and World Wide 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54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In 1994, Berners-Lee founded  the </a:t>
            </a:r>
            <a:r>
              <a:rPr lang="en-US" altLang="en-US" sz="2800" b="1" dirty="0"/>
              <a:t>World Wide Web Consortium (W3C), </a:t>
            </a:r>
            <a:r>
              <a:rPr lang="en-US" altLang="en-US" sz="2800" dirty="0">
                <a:solidFill>
                  <a:srgbClr val="000000"/>
                </a:solidFill>
              </a:rPr>
              <a:t>devoted to developing web technologies.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One of the W3C’s goals is to make the web accessible to everyone regardless of disabilities, language or culture.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You’ll use C# and other Microsoft technologies to build web-based apps.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 Internet and World Wide 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731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2000, Microsoft announced the </a:t>
            </a:r>
            <a:r>
              <a:rPr lang="en-US" b="1" dirty="0"/>
              <a:t>C#</a:t>
            </a:r>
            <a:r>
              <a:rPr lang="en-US" dirty="0"/>
              <a:t> programming language.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# has roots in the C, C++ and Java programming languages.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1.8 C#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1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</a:t>
            </a:r>
            <a:r>
              <a:rPr lang="en-US" i="1" dirty="0"/>
              <a:t>object oriented</a:t>
            </a:r>
            <a:r>
              <a:rPr lang="en-US" dirty="0"/>
              <a:t>—we’ve discussed the basics of object technology and we present a rich treatment of object-oriented programming throughout the book.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# has access to the powerful </a:t>
            </a:r>
            <a:r>
              <a:rPr lang="en-US" b="1" dirty="0"/>
              <a:t>.NET Framework Class Library</a:t>
            </a:r>
            <a:r>
              <a:rPr lang="en-US" dirty="0"/>
              <a:t>—a vast collection of prebuilt classes that enable- you to develop apps quickly (Fig. 1.5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1.8.1 </a:t>
            </a:r>
            <a:r>
              <a:rPr lang="en-US" dirty="0"/>
              <a:t>Object-Oriented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25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0"/>
            <a:ext cx="114760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09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graphical user interfaces (GUIs) are </a:t>
            </a:r>
            <a:r>
              <a:rPr lang="en-US" b="1" dirty="0"/>
              <a:t>event driven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can write programs that respond to user-initiated </a:t>
            </a:r>
            <a:r>
              <a:rPr lang="en-US" b="1" dirty="0" smtClean="0"/>
              <a:t>events</a:t>
            </a:r>
            <a:r>
              <a:rPr lang="en-US" dirty="0" smtClean="0"/>
              <a:t> such as mouse clicks, keystrokes, timer expirations and </a:t>
            </a:r>
            <a:r>
              <a:rPr lang="en-US" i="1" dirty="0" smtClean="0"/>
              <a:t>touches</a:t>
            </a:r>
            <a:r>
              <a:rPr lang="en-US" dirty="0" smtClean="0"/>
              <a:t> and </a:t>
            </a:r>
            <a:r>
              <a:rPr lang="en-US" i="1" dirty="0" smtClean="0"/>
              <a:t>finger swipes</a:t>
            </a:r>
            <a:r>
              <a:rPr lang="en-US" dirty="0" smtClean="0"/>
              <a:t>—gestures that are widely used on smartphones and tablets.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1.8.2 Event-Driven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032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Visual Studio enables you to use C# as a </a:t>
            </a:r>
            <a:r>
              <a:rPr lang="en-US" i="1" dirty="0"/>
              <a:t>visual programming </a:t>
            </a:r>
            <a:r>
              <a:rPr lang="en-US" i="1" dirty="0" smtClean="0"/>
              <a:t>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You’ll use Visual </a:t>
            </a:r>
            <a:r>
              <a:rPr lang="en-US" dirty="0"/>
              <a:t>Studio to conveniently drag and drop predefined GUI objects like </a:t>
            </a:r>
            <a:r>
              <a:rPr lang="en-US" i="1" dirty="0"/>
              <a:t>buttons</a:t>
            </a:r>
            <a:r>
              <a:rPr lang="en-US" dirty="0"/>
              <a:t> and </a:t>
            </a:r>
            <a:r>
              <a:rPr lang="en-US" i="1" dirty="0"/>
              <a:t>textboxes</a:t>
            </a:r>
            <a:r>
              <a:rPr lang="en-US" dirty="0"/>
              <a:t> into place on your screen, and label and resize them. </a:t>
            </a:r>
            <a:endParaRPr lang="en-US" dirty="0" smtClean="0"/>
          </a:p>
          <a:p>
            <a:r>
              <a:rPr lang="en-US" dirty="0" smtClean="0"/>
              <a:t>Visual </a:t>
            </a:r>
            <a:r>
              <a:rPr lang="en-US" dirty="0"/>
              <a:t>Studio will write much of the GUI code for you.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1.8.3 </a:t>
            </a:r>
            <a:r>
              <a:rPr lang="en-US" dirty="0"/>
              <a:t>Visual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288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Generic Programming </a:t>
            </a:r>
          </a:p>
          <a:p>
            <a:r>
              <a:rPr lang="en-US" dirty="0"/>
              <a:t>It’s common to write a program that processes a collection of </a:t>
            </a:r>
            <a:r>
              <a:rPr lang="en-US" dirty="0" smtClean="0"/>
              <a:t>things.</a:t>
            </a:r>
          </a:p>
          <a:p>
            <a:r>
              <a:rPr lang="en-US" dirty="0" smtClean="0"/>
              <a:t>Historically</a:t>
            </a:r>
            <a:r>
              <a:rPr lang="en-US" dirty="0"/>
              <a:t>, you had to program separately to handle each type of collection.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generic programming, you write code that handles a collection “in the general” and C# handles the specifics for each different type of </a:t>
            </a:r>
            <a:r>
              <a:rPr lang="en-US" dirty="0" smtClean="0"/>
              <a:t>collection.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18.4 </a:t>
            </a:r>
            <a:r>
              <a:rPr lang="en-US" dirty="0"/>
              <a:t>Generic and Functional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816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Functional </a:t>
            </a:r>
            <a:r>
              <a:rPr lang="en-US" b="1" i="1" dirty="0"/>
              <a:t>Programming </a:t>
            </a:r>
          </a:p>
          <a:p>
            <a:r>
              <a:rPr lang="en-US" dirty="0"/>
              <a:t>With </a:t>
            </a:r>
            <a:r>
              <a:rPr lang="en-US" i="1" dirty="0"/>
              <a:t>functional programming</a:t>
            </a:r>
            <a:r>
              <a:rPr lang="en-US" dirty="0"/>
              <a:t>, you specify </a:t>
            </a:r>
            <a:r>
              <a:rPr lang="en-US" i="1" dirty="0"/>
              <a:t>what</a:t>
            </a:r>
            <a:r>
              <a:rPr lang="en-US" dirty="0"/>
              <a:t> you want to accomplish in a task, but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i="1" dirty="0"/>
              <a:t>how</a:t>
            </a:r>
            <a:r>
              <a:rPr lang="en-US" dirty="0"/>
              <a:t> to accomplish it.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with Microsoft’s </a:t>
            </a:r>
            <a:r>
              <a:rPr lang="en-US" dirty="0" smtClean="0"/>
              <a:t>LINQ you </a:t>
            </a:r>
            <a:r>
              <a:rPr lang="en-US" dirty="0"/>
              <a:t>can say, “Here’s a collection of numbers, give me the sum of its elements.”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need to specify the mechanics of walking through the elements and adding them into a running total one at a time—LINQ handles all that for you. </a:t>
            </a:r>
            <a:endParaRPr lang="en-US" dirty="0" smtClean="0"/>
          </a:p>
          <a:p>
            <a:r>
              <a:rPr lang="en-US" dirty="0" smtClean="0"/>
              <a:t>Functional </a:t>
            </a:r>
            <a:r>
              <a:rPr lang="en-US" dirty="0"/>
              <a:t>programming speeds application development and reduces </a:t>
            </a:r>
            <a:r>
              <a:rPr lang="en-US" dirty="0" smtClean="0"/>
              <a:t>errors.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1.8.4 </a:t>
            </a:r>
            <a:r>
              <a:rPr lang="en-US" dirty="0"/>
              <a:t>Generic and Functional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8" y="0"/>
            <a:ext cx="113125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021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has been standardized through ECMA International: </a:t>
            </a:r>
          </a:p>
          <a:p>
            <a:pPr lvl="1"/>
            <a:r>
              <a:rPr lang="en-US" dirty="0"/>
              <a:t>http://www.ecma-international.org	</a:t>
            </a:r>
          </a:p>
          <a:p>
            <a:r>
              <a:rPr lang="en-US" dirty="0" smtClean="0"/>
              <a:t>At </a:t>
            </a:r>
            <a:r>
              <a:rPr lang="en-US" dirty="0"/>
              <a:t>the time of this writing, the C# standard document—ECMA-334—was still being updated for C# 6.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information on ECMA-334, visit 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www.ecma-international.org/publications/standards/Ecma-334.htm</a:t>
            </a:r>
            <a:endParaRPr lang="en-US" dirty="0"/>
          </a:p>
          <a:p>
            <a:r>
              <a:rPr lang="en-US" dirty="0"/>
              <a:t>Visit the Microsoft download center to find the latest version of Microsoft’s C# 6 specification, other documentation and software downloads.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1.8.5 </a:t>
            </a:r>
            <a:r>
              <a:rPr lang="en-US" dirty="0"/>
              <a:t>An International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024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C# was originally developed by Microsoft for the Windows platform, the language can be used on other platforms via the </a:t>
            </a:r>
            <a:r>
              <a:rPr lang="en-US" b="1" dirty="0"/>
              <a:t>Mono Project</a:t>
            </a:r>
            <a:r>
              <a:rPr lang="en-US" dirty="0"/>
              <a:t> and </a:t>
            </a:r>
            <a:r>
              <a:rPr lang="en-US" b="1" dirty="0"/>
              <a:t>.NET Core</a:t>
            </a:r>
            <a:r>
              <a:rPr lang="en-US" dirty="0"/>
              <a:t>—both are managed by the .NET Foundation </a:t>
            </a:r>
          </a:p>
          <a:p>
            <a:pPr lvl="1"/>
            <a:r>
              <a:rPr lang="en-US" dirty="0"/>
              <a:t>http://www.dotnetfoundation.org/	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1.8.6 </a:t>
            </a:r>
            <a:r>
              <a:rPr lang="en-US" dirty="0"/>
              <a:t>C# on Non-Windows </a:t>
            </a: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85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Today’s apps can be written with the aim of communicating among the world’s computers.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the focus of Microsoft’s .NET strategy.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1.8.7 Internet and Web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22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Today’s apps can be written with the aim of communicating among the world’s computers.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the focus of Microsoft’s .NET strategy.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1.8.7 Internet and Web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320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programming today, each task in a program must finish executing before the next task can begin.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called </a:t>
            </a:r>
            <a:r>
              <a:rPr lang="en-US" i="1" dirty="0"/>
              <a:t>synchronous programming</a:t>
            </a:r>
            <a:r>
              <a:rPr lang="en-US" dirty="0"/>
              <a:t> and is the style we use for most of this book.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# also allows </a:t>
            </a:r>
            <a:r>
              <a:rPr lang="en-US" i="1" dirty="0"/>
              <a:t>asynchronous programming</a:t>
            </a:r>
            <a:r>
              <a:rPr lang="en-US" dirty="0"/>
              <a:t> in which multiple tasks can be performed at the </a:t>
            </a:r>
            <a:r>
              <a:rPr lang="en-US" i="1" dirty="0"/>
              <a:t>same</a:t>
            </a:r>
            <a:r>
              <a:rPr lang="en-US" dirty="0"/>
              <a:t>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Asynchronous programming can help you make your apps more responsive to user interactions, such as mouse clicks and keystrokes, among many other uses.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1.8.8. Asynchronous </a:t>
            </a:r>
            <a:r>
              <a:rPr lang="en-US" dirty="0"/>
              <a:t>Programming with </a:t>
            </a:r>
            <a:r>
              <a:rPr lang="en-US" dirty="0" err="1"/>
              <a:t>async</a:t>
            </a:r>
            <a:r>
              <a:rPr lang="en-US" dirty="0"/>
              <a:t> and </a:t>
            </a:r>
            <a:r>
              <a:rPr lang="en-US" dirty="0" smtClean="0"/>
              <a:t>await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83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programming in early versions of Visual C# was difficult and error prone.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#’s </a:t>
            </a:r>
            <a:r>
              <a:rPr lang="en-US" dirty="0" err="1"/>
              <a:t>async</a:t>
            </a:r>
            <a:r>
              <a:rPr lang="en-US" dirty="0"/>
              <a:t> and await capabilities simplify asynchronous programming by enabling the compiler to hide much of the associated complexity from the developer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1.8.8. Asynchronous </a:t>
            </a:r>
            <a:r>
              <a:rPr lang="en-US" dirty="0"/>
              <a:t>Programming with </a:t>
            </a:r>
            <a:r>
              <a:rPr lang="en-US" dirty="0" err="1"/>
              <a:t>async</a:t>
            </a:r>
            <a:r>
              <a:rPr lang="en-US" dirty="0"/>
              <a:t> and </a:t>
            </a:r>
            <a:r>
              <a:rPr lang="en-US" dirty="0" smtClean="0"/>
              <a:t>await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977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 1.6 provides brief comments on several popular programming languages.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1.8.9 Other Key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43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" y="0"/>
            <a:ext cx="112156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25"/>
            <a:ext cx="12192000" cy="59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0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0"/>
            <a:ext cx="106870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350"/>
            <a:ext cx="12192000" cy="5319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279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0"/>
            <a:ext cx="108061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2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75"/>
            <a:ext cx="12192000" cy="63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784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" y="0"/>
            <a:ext cx="112156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70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3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0"/>
            <a:ext cx="9766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972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038"/>
            <a:ext cx="12192000" cy="62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022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0"/>
            <a:ext cx="11798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698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2000, Microsoft announced its</a:t>
            </a:r>
            <a:r>
              <a:rPr lang="en-US" i="1" dirty="0"/>
              <a:t> </a:t>
            </a:r>
            <a:r>
              <a:rPr lang="en-US" b="1" dirty="0"/>
              <a:t>.NET initiative</a:t>
            </a:r>
            <a:r>
              <a:rPr lang="en-US" dirty="0"/>
              <a:t> (www.microsoft.com/net), a broad vision for using the Internet and the web in the development, engineering, distribution and use of software. </a:t>
            </a:r>
            <a:endParaRPr lang="en-US" dirty="0" smtClean="0"/>
          </a:p>
          <a:p>
            <a:r>
              <a:rPr lang="en-US" dirty="0" smtClean="0"/>
              <a:t>Rather </a:t>
            </a:r>
            <a:r>
              <a:rPr lang="en-US" dirty="0"/>
              <a:t>than forcing you to use a single programming language, .NET permits you to create apps in </a:t>
            </a:r>
            <a:r>
              <a:rPr lang="en-US" i="1" dirty="0"/>
              <a:t>any</a:t>
            </a:r>
            <a:r>
              <a:rPr lang="en-US" dirty="0"/>
              <a:t> .NET-compatible language (such as C#, Visual Basic, Visual C++ and others).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1.9 Microsoft’s .NET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350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.NET Framework</a:t>
            </a:r>
            <a:r>
              <a:rPr lang="en-US" dirty="0"/>
              <a:t> </a:t>
            </a:r>
            <a:r>
              <a:rPr lang="en-US" b="1" dirty="0"/>
              <a:t>Class Library</a:t>
            </a:r>
            <a:r>
              <a:rPr lang="en-US" dirty="0"/>
              <a:t> provides many capabilities that you’ll use to build substantial C# apps quickly and easily.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</a:t>
            </a:r>
            <a:r>
              <a:rPr lang="en-US" i="1" dirty="0"/>
              <a:t>thousands</a:t>
            </a:r>
            <a:r>
              <a:rPr lang="en-US" dirty="0"/>
              <a:t> of valuable </a:t>
            </a:r>
            <a:r>
              <a:rPr lang="en-US" i="1" dirty="0"/>
              <a:t>prebuilt</a:t>
            </a:r>
            <a:r>
              <a:rPr lang="en-US" dirty="0"/>
              <a:t> classes that have been tested and tuned to maximize performance.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should </a:t>
            </a:r>
            <a:r>
              <a:rPr lang="en-US" i="1" dirty="0"/>
              <a:t>re-use</a:t>
            </a:r>
            <a:r>
              <a:rPr lang="en-US" dirty="0"/>
              <a:t> the .NET Framework classes whenever possible to speed up the software-development process, while enhancing the quality and performance of the software you develop.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1.9.1 .NET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567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Common Language Runtime (</a:t>
            </a:r>
            <a:r>
              <a:rPr lang="en-US" sz="2800" b="1" dirty="0" smtClean="0"/>
              <a:t>CLR)</a:t>
            </a:r>
            <a:r>
              <a:rPr lang="en-US" sz="2800" dirty="0"/>
              <a:t> </a:t>
            </a:r>
            <a:r>
              <a:rPr lang="en-US" sz="2800" dirty="0" smtClean="0"/>
              <a:t>executes </a:t>
            </a:r>
            <a:r>
              <a:rPr lang="en-US" sz="2800" dirty="0"/>
              <a:t>.NET programs and provides functionality to make them easier to develop and debug.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CLR is a </a:t>
            </a:r>
            <a:r>
              <a:rPr lang="en-US" sz="2800" b="1" dirty="0"/>
              <a:t>virtual machine </a:t>
            </a:r>
            <a:r>
              <a:rPr lang="en-US" sz="2800" dirty="0"/>
              <a:t>(</a:t>
            </a:r>
            <a:r>
              <a:rPr lang="en-US" sz="2800" b="1" dirty="0"/>
              <a:t>VM</a:t>
            </a:r>
            <a:r>
              <a:rPr lang="en-US" sz="2800" dirty="0"/>
              <a:t>)—software that manages the execution of programs and hides from them the underlying operating system and hardware.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source code for programs that are executed and managed by the CLR is called </a:t>
            </a:r>
            <a:r>
              <a:rPr lang="en-US" sz="2800" i="1" dirty="0"/>
              <a:t>managed code</a:t>
            </a:r>
            <a:r>
              <a:rPr lang="en-US" sz="2800" dirty="0"/>
              <a:t>. 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1.9.2 </a:t>
            </a:r>
            <a:r>
              <a:rPr lang="en-US" dirty="0"/>
              <a:t>Common Language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255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dirty="0"/>
              <a:t>CLR provides various services to managed </a:t>
            </a:r>
            <a:r>
              <a:rPr lang="en-US" sz="3200" dirty="0" smtClean="0"/>
              <a:t>code</a:t>
            </a:r>
            <a:endParaRPr lang="en-US" sz="3200" dirty="0"/>
          </a:p>
          <a:p>
            <a:pPr lvl="2"/>
            <a:r>
              <a:rPr lang="en-US" sz="2800" dirty="0"/>
              <a:t>integrating software components written in different .NET languages, </a:t>
            </a:r>
          </a:p>
          <a:p>
            <a:pPr lvl="2"/>
            <a:r>
              <a:rPr lang="en-US" sz="2800" dirty="0"/>
              <a:t>error handling between such components, </a:t>
            </a:r>
          </a:p>
          <a:p>
            <a:pPr lvl="2"/>
            <a:r>
              <a:rPr lang="en-US" sz="2800" dirty="0"/>
              <a:t>enhanced security, </a:t>
            </a:r>
          </a:p>
          <a:p>
            <a:pPr lvl="2"/>
            <a:r>
              <a:rPr lang="en-US" sz="2800" dirty="0"/>
              <a:t>automatic memory management and more.</a:t>
            </a:r>
          </a:p>
          <a:p>
            <a:r>
              <a:rPr lang="en-US" sz="3200" dirty="0"/>
              <a:t>Unmanaged-code programs do not have access to the CLR’s services, which makes unmanaged code more difficult to </a:t>
            </a:r>
            <a:r>
              <a:rPr lang="en-US" sz="3200" dirty="0" smtClean="0"/>
              <a:t>write.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1.9.2 </a:t>
            </a:r>
            <a:r>
              <a:rPr lang="en-US" dirty="0"/>
              <a:t>Common Language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513"/>
            <a:ext cx="12192000" cy="57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35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Managed </a:t>
            </a:r>
            <a:r>
              <a:rPr lang="en-US" sz="2800" dirty="0"/>
              <a:t>code is compiled into machine-specific instructions in the following steps: </a:t>
            </a:r>
          </a:p>
          <a:p>
            <a:pPr lvl="2"/>
            <a:r>
              <a:rPr lang="en-US" sz="2400" dirty="0" smtClean="0"/>
              <a:t>First</a:t>
            </a:r>
            <a:r>
              <a:rPr lang="en-US" sz="2400" dirty="0"/>
              <a:t>, the code is compiled into </a:t>
            </a:r>
            <a:r>
              <a:rPr lang="en-US" sz="2400" b="1" dirty="0"/>
              <a:t>Microsoft Intermediate Language </a:t>
            </a:r>
            <a:r>
              <a:rPr lang="en-US" sz="2400" dirty="0"/>
              <a:t>(</a:t>
            </a:r>
            <a:r>
              <a:rPr lang="en-US" sz="2400" b="1" dirty="0"/>
              <a:t>MSIL</a:t>
            </a:r>
            <a:r>
              <a:rPr lang="en-US" sz="2400" dirty="0"/>
              <a:t>). </a:t>
            </a:r>
            <a:endParaRPr lang="en-US" sz="2400" dirty="0" smtClean="0"/>
          </a:p>
          <a:p>
            <a:pPr lvl="3"/>
            <a:r>
              <a:rPr lang="en-US" sz="2200" dirty="0"/>
              <a:t>	</a:t>
            </a:r>
            <a:r>
              <a:rPr lang="en-US" sz="2200" dirty="0" smtClean="0"/>
              <a:t>Code </a:t>
            </a:r>
            <a:r>
              <a:rPr lang="en-US" sz="2200" dirty="0"/>
              <a:t>converted into MSIL from other languages and sources can be woven together by the CLR—this allows programmers to work in their preferred .NET programming language. </a:t>
            </a:r>
            <a:endParaRPr lang="en-US" sz="2200" dirty="0" smtClean="0"/>
          </a:p>
          <a:p>
            <a:pPr lvl="3"/>
            <a:r>
              <a:rPr lang="en-US" sz="2200" dirty="0"/>
              <a:t>	</a:t>
            </a:r>
            <a:r>
              <a:rPr lang="en-US" sz="2200" dirty="0" smtClean="0"/>
              <a:t>The </a:t>
            </a:r>
            <a:r>
              <a:rPr lang="en-US" sz="2200" dirty="0"/>
              <a:t>MSIL for an app’s components is placed into the app’s </a:t>
            </a:r>
            <a:r>
              <a:rPr lang="en-US" sz="2200" i="1" dirty="0"/>
              <a:t>executable file</a:t>
            </a:r>
            <a:r>
              <a:rPr lang="en-US" sz="2200" dirty="0"/>
              <a:t>—the file that causes the computer to perform the app’s tasks. </a:t>
            </a:r>
          </a:p>
          <a:p>
            <a:pPr lvl="2"/>
            <a:r>
              <a:rPr lang="en-US" sz="2400" dirty="0"/>
              <a:t>When the app executes, another compiler (known as the </a:t>
            </a:r>
            <a:r>
              <a:rPr lang="en-US" sz="2400" b="1" dirty="0"/>
              <a:t>just-in-time compiler</a:t>
            </a:r>
            <a:r>
              <a:rPr lang="en-US" sz="2400" dirty="0"/>
              <a:t> or </a:t>
            </a:r>
            <a:r>
              <a:rPr lang="en-US" sz="2400" b="1" dirty="0"/>
              <a:t>JIT compiler</a:t>
            </a:r>
            <a:r>
              <a:rPr lang="en-US" sz="2400" dirty="0"/>
              <a:t>) in the CLR translates the MSIL in the executable file into machine-language code (for a particular platform).</a:t>
            </a:r>
          </a:p>
          <a:p>
            <a:pPr lvl="2"/>
            <a:r>
              <a:rPr lang="en-US" sz="2400" dirty="0"/>
              <a:t>The machine-language code executes on that platform.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1.9.2 </a:t>
            </a:r>
            <a:r>
              <a:rPr lang="en-US" dirty="0"/>
              <a:t>Common Language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066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the .NET Framework exists and is installed for a platform, that platform can run </a:t>
            </a:r>
            <a:r>
              <a:rPr lang="en-US" sz="3600" i="1" dirty="0"/>
              <a:t>any</a:t>
            </a:r>
            <a:r>
              <a:rPr lang="en-US" sz="3600" dirty="0"/>
              <a:t> .NET program. </a:t>
            </a:r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ability of a program to run without modification across multiple platforms is known as </a:t>
            </a:r>
            <a:r>
              <a:rPr lang="en-US" sz="3600" b="1" dirty="0"/>
              <a:t>platform independence</a:t>
            </a:r>
            <a:r>
              <a:rPr lang="en-US" sz="3600" dirty="0"/>
              <a:t>. </a:t>
            </a:r>
            <a:endParaRPr lang="en-US" sz="3600" dirty="0" smtClean="0"/>
          </a:p>
          <a:p>
            <a:pPr lvl="1"/>
            <a:r>
              <a:rPr lang="en-US" sz="3200" dirty="0" smtClean="0"/>
              <a:t>Code </a:t>
            </a:r>
            <a:r>
              <a:rPr lang="en-US" sz="3200" dirty="0"/>
              <a:t>written once can be used on another type of computer without modification, saving time and money. </a:t>
            </a: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1.9.3 </a:t>
            </a:r>
            <a:r>
              <a:rPr lang="en-US" dirty="0"/>
              <a:t>Platform </a:t>
            </a:r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399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.NET Framework provides a high level of </a:t>
            </a:r>
            <a:r>
              <a:rPr lang="en-US" sz="3200" b="1" dirty="0"/>
              <a:t>language interoperability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Because </a:t>
            </a:r>
            <a:r>
              <a:rPr lang="en-US" sz="3200" dirty="0"/>
              <a:t>software components written in different .NET languages (such as C# and Visual Basic) are all compiled into MSIL, the components can be combined to create a single unified program. </a:t>
            </a:r>
            <a:endParaRPr lang="en-US" sz="3200" dirty="0" smtClean="0"/>
          </a:p>
          <a:p>
            <a:pPr lvl="1"/>
            <a:r>
              <a:rPr lang="en-US" sz="2800" dirty="0" smtClean="0"/>
              <a:t>Thus</a:t>
            </a:r>
            <a:r>
              <a:rPr lang="en-US" sz="2800" dirty="0"/>
              <a:t>, MSIL allows the .NET Framework to be </a:t>
            </a:r>
            <a:r>
              <a:rPr lang="en-US" sz="2800" b="1" dirty="0"/>
              <a:t>language independent</a:t>
            </a:r>
            <a:r>
              <a:rPr lang="en-US" sz="2800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1.9.4 </a:t>
            </a:r>
            <a:r>
              <a:rPr lang="en-US" dirty="0"/>
              <a:t>Language </a:t>
            </a:r>
            <a:r>
              <a:rPr lang="en-US" dirty="0" smtClean="0"/>
              <a:t>Interoperabilit7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04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/>
              <a:t>.NET Framework Class Library can be used by any .NET language. The latest release of .NET includes .NET 4.6 and .NET Core:</a:t>
            </a:r>
          </a:p>
          <a:p>
            <a:pPr lvl="2"/>
            <a:r>
              <a:rPr lang="en-US" sz="3200" dirty="0"/>
              <a:t>NET 4.6 introduces many improvements and new features</a:t>
            </a:r>
            <a:r>
              <a:rPr lang="en-US" sz="3200" dirty="0" smtClean="0"/>
              <a:t>, </a:t>
            </a:r>
            <a:r>
              <a:rPr lang="en-US" sz="3200" dirty="0"/>
              <a:t>including ASP.NET 5 for web-based applications, improved support for today’s high-resolution 4K screens and more. </a:t>
            </a:r>
          </a:p>
          <a:p>
            <a:pPr lvl="2"/>
            <a:r>
              <a:rPr lang="en-US" sz="3200" dirty="0"/>
              <a:t>.NET Core is the cross-platform subset of .NET for Windows, Linux, OS X and FreeBSD.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1.9.4 </a:t>
            </a:r>
            <a:r>
              <a:rPr lang="en-US" dirty="0"/>
              <a:t>Language </a:t>
            </a:r>
            <a:r>
              <a:rPr lang="en-US" dirty="0" err="1" smtClean="0"/>
              <a:t>Interoperabilit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610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Windows is the most widely personal-computer, desktop operating system worldwide. </a:t>
            </a:r>
            <a:endParaRPr lang="en-US" dirty="0" smtClean="0"/>
          </a:p>
          <a:p>
            <a:r>
              <a:rPr lang="en-US" b="1" dirty="0" smtClean="0"/>
              <a:t>Operating </a:t>
            </a:r>
            <a:r>
              <a:rPr lang="en-US" b="1" dirty="0"/>
              <a:t>systems</a:t>
            </a:r>
            <a:r>
              <a:rPr lang="en-US" dirty="0"/>
              <a:t> are software systems that make using computers more convenient for users, developers and system administrators.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provide </a:t>
            </a:r>
            <a:r>
              <a:rPr lang="en-US" i="1" dirty="0" smtClean="0"/>
              <a:t>services</a:t>
            </a:r>
            <a:r>
              <a:rPr lang="en-US" dirty="0" smtClean="0"/>
              <a:t> </a:t>
            </a:r>
            <a:r>
              <a:rPr lang="en-US" dirty="0"/>
              <a:t>that allow each app to execute safely, efficiently and </a:t>
            </a:r>
            <a:r>
              <a:rPr lang="en-US" i="1" dirty="0"/>
              <a:t>concurrently</a:t>
            </a:r>
            <a:r>
              <a:rPr lang="en-US" dirty="0"/>
              <a:t> (i.e., in parallel) with other apps.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popular desktop operating systems include Mac OS X and Linux. </a:t>
            </a:r>
            <a:endParaRPr lang="en-US" dirty="0" smtClean="0"/>
          </a:p>
          <a:p>
            <a:r>
              <a:rPr lang="en-US" dirty="0" smtClean="0"/>
              <a:t>Figure</a:t>
            </a:r>
            <a:r>
              <a:rPr lang="en-US" dirty="0"/>
              <a:t> 1.7 presents the evolution of the Windows operating system.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1.10 Microsoft’s Windows Operating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952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0"/>
            <a:ext cx="95869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46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3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0"/>
            <a:ext cx="95869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802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8"/>
            <a:ext cx="12192000" cy="6764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547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1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0"/>
            <a:ext cx="11715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92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Windows Store</a:t>
            </a:r>
          </a:p>
          <a:p>
            <a:r>
              <a:rPr lang="en-US" dirty="0"/>
              <a:t>You can sell apps or offer them for free in the Windows Store. </a:t>
            </a:r>
            <a:r>
              <a:rPr lang="en-US" dirty="0" smtClean="0"/>
              <a:t>See </a:t>
            </a:r>
            <a:r>
              <a:rPr lang="en-US" dirty="0"/>
              <a:t>the App Developer Agreement for more information: 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msdn.microsoft.com/en-us/library/windows/apps/hh694058.aspx</a:t>
            </a:r>
            <a:endParaRPr lang="en-US" dirty="0"/>
          </a:p>
          <a:p>
            <a:r>
              <a:rPr lang="en-US" dirty="0" smtClean="0"/>
              <a:t>Several </a:t>
            </a:r>
            <a:r>
              <a:rPr lang="en-US" dirty="0"/>
              <a:t>business models for monetizing your </a:t>
            </a:r>
            <a:r>
              <a:rPr lang="en-US" dirty="0" smtClean="0"/>
              <a:t>app:</a:t>
            </a:r>
          </a:p>
          <a:p>
            <a:pPr lvl="1"/>
            <a:r>
              <a:rPr lang="en-US" dirty="0" smtClean="0"/>
              <a:t>Charge </a:t>
            </a:r>
            <a:r>
              <a:rPr lang="en-US" dirty="0"/>
              <a:t>full price for your app before download, with prices starting at $1.49. </a:t>
            </a:r>
            <a:endParaRPr lang="en-US" dirty="0" smtClean="0"/>
          </a:p>
          <a:p>
            <a:pPr lvl="1"/>
            <a:r>
              <a:rPr lang="en-US" dirty="0" smtClean="0"/>
              <a:t>Offer </a:t>
            </a:r>
            <a:r>
              <a:rPr lang="en-US" dirty="0"/>
              <a:t>a time-limited trial or feature-limited trial that allows users to try the app before purchasing the full version, sell virtual goods (such as additional app features) using in-app purchases and more. </a:t>
            </a:r>
            <a:endParaRPr lang="en-US" dirty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://msdn.microsoft.com/windows/uwp/monetize/index	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1.10 Microsoft’s Windows Operating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7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cpphtp10_01</Template>
  <TotalTime>132</TotalTime>
  <Words>5668</Words>
  <Application>Microsoft Office PowerPoint</Application>
  <PresentationFormat>Widescreen</PresentationFormat>
  <Paragraphs>405</Paragraphs>
  <Slides>107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6" baseType="lpstr">
      <vt:lpstr>Calibri</vt:lpstr>
      <vt:lpstr>Cambria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Introduction to Computers,  the Internet and Visual C# </vt:lpstr>
      <vt:lpstr>PowerPoint Presentation</vt:lpstr>
      <vt:lpstr>PowerPoint Presentation</vt:lpstr>
      <vt:lpstr>PowerPoint Presentation</vt:lpstr>
      <vt:lpstr>1.1 Introduction</vt:lpstr>
      <vt:lpstr>1.2 Computers and the Internet in Industry and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1.3 Hardware and Software</vt:lpstr>
      <vt:lpstr>1.3 Hardware and Software</vt:lpstr>
      <vt:lpstr>1.3.1 Moore’s Law</vt:lpstr>
      <vt:lpstr>1.3.1 Moore’s Law</vt:lpstr>
      <vt:lpstr>1.3.2 Computer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1.4 Data Hierarchy</vt:lpstr>
      <vt:lpstr>PowerPoint Presentation</vt:lpstr>
      <vt:lpstr>1.4 Data Hierarchy</vt:lpstr>
      <vt:lpstr>1.4 Data Hierarchy</vt:lpstr>
      <vt:lpstr>1.4 Data Hierarchy</vt:lpstr>
      <vt:lpstr>1.4 Data Hierarchy</vt:lpstr>
      <vt:lpstr>1.4 Data Hierarchy</vt:lpstr>
      <vt:lpstr>1.4 Data Hierarchy</vt:lpstr>
      <vt:lpstr>1.4 Data Hierarchy</vt:lpstr>
      <vt:lpstr>1.4 Data Hierarchy</vt:lpstr>
      <vt:lpstr>PowerPoint Presentation</vt:lpstr>
      <vt:lpstr>1.5 Machine Languages, Assembly Languages and High-Level Languages</vt:lpstr>
      <vt:lpstr>1.5 Machine Languages, Assembly Languages and High-Level Languages</vt:lpstr>
      <vt:lpstr>1.5 Machine Languages, Assembly Languages and High-Level Languages</vt:lpstr>
      <vt:lpstr>PowerPoint Presentation</vt:lpstr>
      <vt:lpstr>1.6 Object Technology</vt:lpstr>
      <vt:lpstr>1.6 Object Technology</vt:lpstr>
      <vt:lpstr>1.6 Object Technology</vt:lpstr>
      <vt:lpstr>1.6 Object Technology</vt:lpstr>
      <vt:lpstr>1.6 Object Technology</vt:lpstr>
      <vt:lpstr>1.6 Object Technology</vt:lpstr>
      <vt:lpstr>1.6 Object Technology</vt:lpstr>
      <vt:lpstr>1.6 Object Technology</vt:lpstr>
      <vt:lpstr>1.6 Object Technology</vt:lpstr>
      <vt:lpstr>1.6 Object Technology</vt:lpstr>
      <vt:lpstr>1.6 Object Technology</vt:lpstr>
      <vt:lpstr>1.6 Object Technology</vt:lpstr>
      <vt:lpstr>1.6 Object Technology</vt:lpstr>
      <vt:lpstr>1.7 Internet and World Wide Web</vt:lpstr>
      <vt:lpstr>1.7 Internet and World Wide Web</vt:lpstr>
      <vt:lpstr>1.7 Internet and World Wide Web</vt:lpstr>
      <vt:lpstr>1.7 Internet and World Wide Web</vt:lpstr>
      <vt:lpstr>1.7 Internet and World Wide Web</vt:lpstr>
      <vt:lpstr>1.7 Internet and World Wide Web</vt:lpstr>
      <vt:lpstr>1.7 Internet and World Wide Web</vt:lpstr>
      <vt:lpstr>1.8 C#</vt:lpstr>
      <vt:lpstr>1.8.1 Object-Oriented Programming</vt:lpstr>
      <vt:lpstr>PowerPoint Presentation</vt:lpstr>
      <vt:lpstr>1.8.2 Event-Driven Programming</vt:lpstr>
      <vt:lpstr>1.8.3 Visual Programming</vt:lpstr>
      <vt:lpstr>18.4 Generic and Functional Programming</vt:lpstr>
      <vt:lpstr>1.8.4 Generic and Functional Programming</vt:lpstr>
      <vt:lpstr>1.8.5 An International Standard</vt:lpstr>
      <vt:lpstr>1.8.6 C# on Non-Windows Platforms</vt:lpstr>
      <vt:lpstr>1.8.7 Internet and Web Programming</vt:lpstr>
      <vt:lpstr>1.8.7 Internet and Web Programming</vt:lpstr>
      <vt:lpstr>1.8.8. Asynchronous Programming with async and await</vt:lpstr>
      <vt:lpstr>1.8.8. Asynchronous Programming with async and await</vt:lpstr>
      <vt:lpstr>1.8.9 Other Key Programming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1.9 Microsoft’s .NET</vt:lpstr>
      <vt:lpstr>1.9.1 .NET Framework</vt:lpstr>
      <vt:lpstr>1.9.2 Common Language Runtime</vt:lpstr>
      <vt:lpstr>1.9.2 Common Language Runtime</vt:lpstr>
      <vt:lpstr>1.9.2 Common Language Runtime</vt:lpstr>
      <vt:lpstr>1.9.3 Platform Independence</vt:lpstr>
      <vt:lpstr>1.9.4 Language Interoperabilit7</vt:lpstr>
      <vt:lpstr>1.9.4 Language Interoperabilit</vt:lpstr>
      <vt:lpstr>1.10 Microsoft’s Windows Operating System</vt:lpstr>
      <vt:lpstr>PowerPoint Presentation</vt:lpstr>
      <vt:lpstr>PowerPoint Presentation</vt:lpstr>
      <vt:lpstr>PowerPoint Presentation</vt:lpstr>
      <vt:lpstr>PowerPoint Presentation</vt:lpstr>
      <vt:lpstr>1.10 Microsoft’s Windows Operating System</vt:lpstr>
      <vt:lpstr>1.11 Visual Studio Integrated Development Environment</vt:lpstr>
      <vt:lpstr>1.12 Painter Test-Drive in Visual Studio Community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Paul Deitel</cp:lastModifiedBy>
  <cp:revision>13</cp:revision>
  <dcterms:created xsi:type="dcterms:W3CDTF">2016-07-22T20:15:52Z</dcterms:created>
  <dcterms:modified xsi:type="dcterms:W3CDTF">2017-01-24T16:53:59Z</dcterms:modified>
</cp:coreProperties>
</file>