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5"/>
  </p:notesMasterIdLst>
  <p:sldIdLst>
    <p:sldId id="298" r:id="rId2"/>
    <p:sldId id="258" r:id="rId3"/>
    <p:sldId id="259" r:id="rId4"/>
    <p:sldId id="299" r:id="rId5"/>
    <p:sldId id="300" r:id="rId6"/>
    <p:sldId id="301" r:id="rId7"/>
    <p:sldId id="262" r:id="rId8"/>
    <p:sldId id="302" r:id="rId9"/>
    <p:sldId id="303" r:id="rId10"/>
    <p:sldId id="314" r:id="rId11"/>
    <p:sldId id="263" r:id="rId12"/>
    <p:sldId id="304" r:id="rId13"/>
    <p:sldId id="305" r:id="rId14"/>
    <p:sldId id="264" r:id="rId15"/>
    <p:sldId id="315" r:id="rId16"/>
    <p:sldId id="265" r:id="rId17"/>
    <p:sldId id="306" r:id="rId18"/>
    <p:sldId id="316" r:id="rId19"/>
    <p:sldId id="307" r:id="rId20"/>
    <p:sldId id="266" r:id="rId21"/>
    <p:sldId id="267" r:id="rId22"/>
    <p:sldId id="268" r:id="rId23"/>
    <p:sldId id="317" r:id="rId24"/>
    <p:sldId id="269" r:id="rId25"/>
    <p:sldId id="318" r:id="rId26"/>
    <p:sldId id="270" r:id="rId27"/>
    <p:sldId id="271" r:id="rId28"/>
    <p:sldId id="308" r:id="rId29"/>
    <p:sldId id="272" r:id="rId30"/>
    <p:sldId id="273" r:id="rId31"/>
    <p:sldId id="274" r:id="rId32"/>
    <p:sldId id="309" r:id="rId33"/>
    <p:sldId id="319" r:id="rId34"/>
    <p:sldId id="320" r:id="rId35"/>
    <p:sldId id="275" r:id="rId36"/>
    <p:sldId id="276" r:id="rId37"/>
    <p:sldId id="310" r:id="rId38"/>
    <p:sldId id="277" r:id="rId39"/>
    <p:sldId id="311" r:id="rId40"/>
    <p:sldId id="321" r:id="rId41"/>
    <p:sldId id="278" r:id="rId42"/>
    <p:sldId id="312" r:id="rId43"/>
    <p:sldId id="313" r:id="rId44"/>
    <p:sldId id="279" r:id="rId45"/>
    <p:sldId id="280" r:id="rId46"/>
    <p:sldId id="322" r:id="rId47"/>
    <p:sldId id="281" r:id="rId48"/>
    <p:sldId id="282" r:id="rId49"/>
    <p:sldId id="323" r:id="rId50"/>
    <p:sldId id="283" r:id="rId51"/>
    <p:sldId id="324" r:id="rId52"/>
    <p:sldId id="284" r:id="rId53"/>
    <p:sldId id="285" r:id="rId54"/>
    <p:sldId id="325" r:id="rId55"/>
    <p:sldId id="286" r:id="rId56"/>
    <p:sldId id="326" r:id="rId57"/>
    <p:sldId id="287" r:id="rId58"/>
    <p:sldId id="327" r:id="rId59"/>
    <p:sldId id="288" r:id="rId60"/>
    <p:sldId id="289" r:id="rId61"/>
    <p:sldId id="328" r:id="rId62"/>
    <p:sldId id="290" r:id="rId63"/>
    <p:sldId id="329" r:id="rId64"/>
    <p:sldId id="291" r:id="rId65"/>
    <p:sldId id="330" r:id="rId66"/>
    <p:sldId id="292" r:id="rId67"/>
    <p:sldId id="293" r:id="rId68"/>
    <p:sldId id="294" r:id="rId69"/>
    <p:sldId id="295" r:id="rId70"/>
    <p:sldId id="296" r:id="rId71"/>
    <p:sldId id="331" r:id="rId72"/>
    <p:sldId id="332" r:id="rId73"/>
    <p:sldId id="297" r:id="rId7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39DA4-201B-491D-A8D0-D5AB02094B2F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7D6F-798A-4836-87F4-93D4DF8E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A49FEC10-172B-4DE3-849A-6B84F28570B0}" type="datetime1">
              <a:rPr lang="en-US" smtClean="0"/>
              <a:t>1/24/2017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1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5F05E-805D-44C6-BD90-3CE7E2D434F2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8ACC4-6B52-4967-A4CC-AF4E74B8651B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2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1D98114-ACD0-42C4-81EA-6FA6F545746B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7E38F9A-788C-4359-AD68-686A5E9B03F7}" type="datetime1">
              <a:rPr lang="en-US" smtClean="0"/>
              <a:t>1/24/2017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45E0148-16DE-4D9A-B2E8-A152AB0927C4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D3FA1A2-8F84-4328-90FF-F43B2740EAE4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6EE3843-E375-4F5B-AC72-6F22CFEC9878}" type="datetime1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B6125-F6EB-40D6-8780-F0401B44F9F2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CED1D6B-8926-4195-83C4-C2DAF22C957C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63563CAD-942A-4846-9A7F-3C66BE3BDF80}" type="datetime1">
              <a:rPr lang="en-US" smtClean="0"/>
              <a:t>1/24/2017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8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4809A79B-E5A0-425C-9C26-10E17581F83F}" type="datetime1">
              <a:rPr lang="en-US" smtClean="0"/>
              <a:t>1/24/2017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Visual Studio </a:t>
            </a:r>
            <a:br>
              <a:rPr lang="en-US" dirty="0" smtClean="0"/>
            </a:br>
            <a:r>
              <a:rPr lang="en-US" dirty="0" smtClean="0"/>
              <a:t>and Visual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2</a:t>
            </a:r>
            <a:r>
              <a:rPr lang="en-US" dirty="0" smtClean="0"/>
              <a:t> of Visual C# How to Program, 6/e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4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Start Page’s right </a:t>
            </a:r>
            <a:r>
              <a:rPr lang="en-US" sz="2800" dirty="0" smtClean="0"/>
              <a:t>column contains </a:t>
            </a:r>
            <a:r>
              <a:rPr lang="en-US" sz="2800" dirty="0"/>
              <a:t>links to various online documentation and resources to help you get started with Visual Studio and learn about Microsoft programming technologies.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access more extensive information on Visual Studio, you can browse the </a:t>
            </a:r>
            <a:r>
              <a:rPr lang="en-US" sz="2800" b="1" dirty="0"/>
              <a:t>MSDN </a:t>
            </a:r>
            <a:r>
              <a:rPr lang="en-US" sz="2800" dirty="0"/>
              <a:t>(</a:t>
            </a:r>
            <a:r>
              <a:rPr lang="en-US" sz="2800" b="1" dirty="0"/>
              <a:t>Microsoft Developer Network</a:t>
            </a:r>
            <a:r>
              <a:rPr lang="en-US" sz="2800" dirty="0"/>
              <a:t>) Library at </a:t>
            </a:r>
          </a:p>
          <a:p>
            <a:pPr lvl="1"/>
            <a:r>
              <a:rPr lang="en-US" sz="2400" dirty="0"/>
              <a:t>https://msdn.microsoft.com/library/dd831853	</a:t>
            </a:r>
            <a:endParaRPr lang="en-US" sz="2800" dirty="0"/>
          </a:p>
          <a:p>
            <a:r>
              <a:rPr lang="en-US" sz="2800" dirty="0" smtClean="0"/>
              <a:t>You </a:t>
            </a:r>
            <a:r>
              <a:rPr lang="en-US" sz="2800" dirty="0"/>
              <a:t>also can browse the web from the IDE by selecting </a:t>
            </a:r>
            <a:r>
              <a:rPr lang="en-US" sz="2800" b="1" dirty="0"/>
              <a:t>View &gt; Other Windows &gt; Web Browser</a:t>
            </a:r>
            <a:r>
              <a:rPr lang="en-US" sz="2800" i="1" dirty="0"/>
              <a:t>. </a:t>
            </a:r>
            <a:endParaRPr lang="en-US" sz="2800" i="1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request a web page, type its URL into the location bar </a:t>
            </a:r>
            <a:r>
              <a:rPr lang="en-US" sz="2800" dirty="0" smtClean="0"/>
              <a:t>(Fig. 2.2) </a:t>
            </a:r>
            <a:r>
              <a:rPr lang="en-US" sz="2800" dirty="0"/>
              <a:t>and press </a:t>
            </a:r>
            <a:r>
              <a:rPr lang="en-US" sz="2800" i="1" dirty="0" smtClean="0"/>
              <a:t>Enter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2.2.3 Links on the Start Page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19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</a:t>
            </a:r>
            <a:r>
              <a:rPr lang="en-US" sz="3200" b="1" dirty="0"/>
              <a:t>project</a:t>
            </a:r>
            <a:r>
              <a:rPr lang="en-US" sz="3200" dirty="0"/>
              <a:t> is a group of related files, such as the Visual C# code and any images that might make up an app. </a:t>
            </a:r>
            <a:endParaRPr lang="en-US" sz="3200" dirty="0" smtClean="0"/>
          </a:p>
          <a:p>
            <a:r>
              <a:rPr lang="en-US" sz="3200" dirty="0" smtClean="0"/>
              <a:t>Visual </a:t>
            </a:r>
            <a:r>
              <a:rPr lang="en-US" sz="3200" dirty="0"/>
              <a:t>Studio organizes apps into projects and </a:t>
            </a:r>
            <a:r>
              <a:rPr lang="en-US" sz="3200" b="1" dirty="0"/>
              <a:t>solutions</a:t>
            </a:r>
            <a:r>
              <a:rPr lang="en-US" sz="3200" dirty="0"/>
              <a:t>, which contain one or more projects. </a:t>
            </a:r>
            <a:endParaRPr lang="en-US" sz="3200" dirty="0" smtClean="0"/>
          </a:p>
          <a:p>
            <a:pPr lvl="1"/>
            <a:r>
              <a:rPr lang="en-US" sz="2800" dirty="0" smtClean="0"/>
              <a:t>Multiple-project </a:t>
            </a:r>
            <a:r>
              <a:rPr lang="en-US" sz="2800" dirty="0"/>
              <a:t>solutions are used to create large-scale apps. </a:t>
            </a:r>
            <a:endParaRPr lang="en-US" sz="28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select </a:t>
            </a:r>
            <a:r>
              <a:rPr lang="en-US" sz="3200" b="1" dirty="0"/>
              <a:t>File &gt; New &gt; Project…</a:t>
            </a:r>
            <a:r>
              <a:rPr lang="en-US" sz="3200" dirty="0"/>
              <a:t> to create a new project or </a:t>
            </a:r>
            <a:r>
              <a:rPr lang="en-US" sz="3200" b="1" dirty="0"/>
              <a:t>File &gt; Open &gt; Project/Solution…</a:t>
            </a:r>
            <a:r>
              <a:rPr lang="en-US" sz="3200" dirty="0"/>
              <a:t> to open an existing one. </a:t>
            </a:r>
            <a:endParaRPr lang="en-US" sz="32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also can click the corresponding links in the </a:t>
            </a:r>
            <a:r>
              <a:rPr lang="en-US" sz="3200" b="1" dirty="0"/>
              <a:t>Start Page</a:t>
            </a:r>
            <a:r>
              <a:rPr lang="en-US" sz="3200" dirty="0"/>
              <a:t>’s </a:t>
            </a:r>
            <a:r>
              <a:rPr lang="en-US" sz="3200" b="1" dirty="0"/>
              <a:t>Start</a:t>
            </a:r>
            <a:r>
              <a:rPr lang="en-US" sz="3200" dirty="0"/>
              <a:t> section.    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2.2.4 </a:t>
            </a:r>
            <a:r>
              <a:rPr lang="en-US" dirty="0"/>
              <a:t>Creating a New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For the discussions in the next several sections, we’ll create a new project. Select </a:t>
            </a:r>
            <a:r>
              <a:rPr lang="en-US" sz="3200" b="1" dirty="0"/>
              <a:t>File &gt; New &gt; Project… </a:t>
            </a:r>
            <a:r>
              <a:rPr lang="en-US" sz="3200" dirty="0"/>
              <a:t>to display the </a:t>
            </a:r>
            <a:r>
              <a:rPr lang="en-US" sz="3200" b="1" dirty="0"/>
              <a:t>New Project dialog </a:t>
            </a:r>
            <a:r>
              <a:rPr lang="en-US" sz="3200" dirty="0" smtClean="0"/>
              <a:t>(Fig. 2.3). </a:t>
            </a:r>
          </a:p>
          <a:p>
            <a:r>
              <a:rPr lang="en-US" sz="3200" b="1" dirty="0" smtClean="0"/>
              <a:t>Dialogs</a:t>
            </a:r>
            <a:r>
              <a:rPr lang="en-US" sz="3200" dirty="0" smtClean="0"/>
              <a:t> </a:t>
            </a:r>
            <a:r>
              <a:rPr lang="en-US" sz="3200" dirty="0"/>
              <a:t>are windows that facilitate user–computer communication.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2.2.5 </a:t>
            </a:r>
            <a:r>
              <a:rPr lang="en-US" dirty="0"/>
              <a:t>New Project Dialog and Project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0"/>
            <a:ext cx="89455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 Studio provides many </a:t>
            </a:r>
            <a:r>
              <a:rPr lang="en-US" sz="2400" b="1" dirty="0" smtClean="0"/>
              <a:t>templates</a:t>
            </a:r>
            <a:r>
              <a:rPr lang="en-US" sz="2400" dirty="0" smtClean="0"/>
              <a:t>—the </a:t>
            </a:r>
            <a:r>
              <a:rPr lang="en-US" sz="2400" i="1" dirty="0"/>
              <a:t>project types</a:t>
            </a:r>
            <a:r>
              <a:rPr lang="en-US" sz="2400" dirty="0"/>
              <a:t> that users can create in Visual C# and other languages.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/>
              <a:t>Windows Forms </a:t>
            </a:r>
            <a:r>
              <a:rPr lang="en-US" sz="2400" b="1" dirty="0" smtClean="0"/>
              <a:t>Application</a:t>
            </a:r>
            <a:r>
              <a:rPr lang="en-US" sz="2400" dirty="0" smtClean="0"/>
              <a:t> is an </a:t>
            </a:r>
            <a:r>
              <a:rPr lang="en-US" sz="2400" dirty="0"/>
              <a:t>app that executes within a Windows operating </a:t>
            </a:r>
            <a:r>
              <a:rPr lang="en-US" sz="2400" dirty="0" smtClean="0"/>
              <a:t>system and </a:t>
            </a:r>
            <a:r>
              <a:rPr lang="en-US" sz="2400" dirty="0"/>
              <a:t>typically has a </a:t>
            </a:r>
            <a:r>
              <a:rPr lang="en-US" sz="2400" b="1" dirty="0"/>
              <a:t>graphical user interface </a:t>
            </a:r>
            <a:r>
              <a:rPr lang="en-US" sz="2400" dirty="0"/>
              <a:t>(</a:t>
            </a:r>
            <a:r>
              <a:rPr lang="en-US" sz="2400" b="1" dirty="0"/>
              <a:t>GUI</a:t>
            </a:r>
            <a:r>
              <a:rPr lang="en-US" sz="2400" dirty="0"/>
              <a:t>). </a:t>
            </a:r>
            <a:endParaRPr lang="en-US" sz="2400" dirty="0" smtClean="0"/>
          </a:p>
          <a:p>
            <a:pPr lvl="1"/>
            <a:r>
              <a:rPr lang="en-US" sz="2000" dirty="0" smtClean="0"/>
              <a:t>Users </a:t>
            </a:r>
            <a:r>
              <a:rPr lang="en-US" sz="2000" dirty="0"/>
              <a:t>interact with this </a:t>
            </a:r>
            <a:r>
              <a:rPr lang="en-US" sz="2000" i="1" dirty="0"/>
              <a:t>visual</a:t>
            </a:r>
            <a:r>
              <a:rPr lang="en-US" sz="2000" dirty="0"/>
              <a:t> part of the app. </a:t>
            </a:r>
            <a:endParaRPr lang="en-US" sz="20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create a </a:t>
            </a:r>
            <a:r>
              <a:rPr lang="en-US" sz="2400" b="1" dirty="0"/>
              <a:t>Windows Forms Application</a:t>
            </a:r>
            <a:r>
              <a:rPr lang="en-US" sz="2400" dirty="0"/>
              <a:t>, under </a:t>
            </a:r>
            <a:r>
              <a:rPr lang="en-US" sz="2400" b="1" dirty="0"/>
              <a:t>Templates</a:t>
            </a:r>
            <a:r>
              <a:rPr lang="en-US" sz="2400" dirty="0"/>
              <a:t> select </a:t>
            </a:r>
            <a:r>
              <a:rPr lang="en-US" sz="2400" b="1" dirty="0"/>
              <a:t>Visual C# &gt; Windows &gt; Classic Desktop</a:t>
            </a:r>
            <a:r>
              <a:rPr lang="en-US" sz="2400" dirty="0"/>
              <a:t>, then in the middle column select </a:t>
            </a:r>
            <a:r>
              <a:rPr lang="en-US" sz="2400" b="1" dirty="0"/>
              <a:t>Windows Forms Application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Click </a:t>
            </a:r>
            <a:r>
              <a:rPr lang="en-US" sz="2400" b="1" dirty="0"/>
              <a:t>OK</a:t>
            </a:r>
            <a:r>
              <a:rPr lang="en-US" sz="2400" dirty="0"/>
              <a:t> to display the IDE in </a:t>
            </a:r>
            <a:r>
              <a:rPr lang="en-US" sz="2400" b="1" dirty="0"/>
              <a:t>Design view</a:t>
            </a:r>
            <a:r>
              <a:rPr lang="en-US" sz="2400" dirty="0"/>
              <a:t> </a:t>
            </a:r>
            <a:r>
              <a:rPr lang="en-US" sz="2400" dirty="0" smtClean="0"/>
              <a:t>(Fig. 2.4), </a:t>
            </a:r>
            <a:r>
              <a:rPr lang="en-US" sz="2400" dirty="0"/>
              <a:t>which contains the features that enable you to create an app’s GUI.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2.2.5 </a:t>
            </a:r>
            <a:r>
              <a:rPr lang="en-US" dirty="0"/>
              <a:t>New Project Dialog and Project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12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rectangle in the Design area titled </a:t>
            </a:r>
            <a:r>
              <a:rPr lang="en-US" b="1" dirty="0"/>
              <a:t>Form1</a:t>
            </a:r>
            <a:r>
              <a:rPr lang="en-US" dirty="0"/>
              <a:t> (called a </a:t>
            </a:r>
            <a:r>
              <a:rPr lang="en-US" b="1" dirty="0">
                <a:latin typeface="Consolas" panose="020B0609020204030204" pitchFamily="49" charset="0"/>
              </a:rPr>
              <a:t>Form</a:t>
            </a:r>
            <a:r>
              <a:rPr lang="en-US" dirty="0"/>
              <a:t>) represents the main window of the Windows Forms </a:t>
            </a:r>
            <a:r>
              <a:rPr lang="en-US" dirty="0" smtClean="0"/>
              <a:t>app. </a:t>
            </a:r>
          </a:p>
          <a:p>
            <a:r>
              <a:rPr lang="en-US" dirty="0" smtClean="0"/>
              <a:t>Each </a:t>
            </a:r>
            <a:r>
              <a:rPr lang="en-US" dirty="0">
                <a:latin typeface="Consolas" panose="020B0609020204030204" pitchFamily="49" charset="0"/>
              </a:rPr>
              <a:t>Form</a:t>
            </a:r>
            <a:r>
              <a:rPr lang="en-US" dirty="0"/>
              <a:t> is an object of class </a:t>
            </a:r>
            <a:r>
              <a:rPr lang="en-US" dirty="0">
                <a:latin typeface="Consolas" panose="020B0609020204030204" pitchFamily="49" charset="0"/>
              </a:rPr>
              <a:t>Form</a:t>
            </a:r>
            <a:r>
              <a:rPr lang="en-US" dirty="0"/>
              <a:t> in the .NET Framework Class Library. </a:t>
            </a:r>
            <a:endParaRPr lang="en-US" dirty="0" smtClean="0"/>
          </a:p>
          <a:p>
            <a:r>
              <a:rPr lang="en-US" dirty="0" smtClean="0"/>
              <a:t>Apps </a:t>
            </a:r>
            <a:r>
              <a:rPr lang="en-US" dirty="0"/>
              <a:t>can have multiple </a:t>
            </a:r>
            <a:r>
              <a:rPr lang="en-US" dirty="0" smtClean="0">
                <a:latin typeface="Consolas" panose="020B0609020204030204" pitchFamily="49" charset="0"/>
              </a:rPr>
              <a:t>Form</a:t>
            </a:r>
            <a:r>
              <a:rPr lang="en-US" dirty="0" smtClean="0"/>
              <a:t>s </a:t>
            </a:r>
            <a:r>
              <a:rPr lang="en-US" dirty="0"/>
              <a:t>(</a:t>
            </a:r>
            <a:r>
              <a:rPr lang="en-US" dirty="0" smtClean="0"/>
              <a:t>windows).</a:t>
            </a:r>
          </a:p>
          <a:p>
            <a:r>
              <a:rPr lang="en-US" dirty="0" smtClean="0"/>
              <a:t>A </a:t>
            </a:r>
            <a:r>
              <a:rPr lang="en-US" b="1" dirty="0">
                <a:latin typeface="Consolas" panose="020B0609020204030204" pitchFamily="49" charset="0"/>
              </a:rPr>
              <a:t>Label</a:t>
            </a:r>
            <a:r>
              <a:rPr lang="en-US" dirty="0"/>
              <a:t> typically contains descriptive text (for example, "Welcome to Visual C#!"), and a </a:t>
            </a:r>
            <a:r>
              <a:rPr lang="en-US" b="1" dirty="0" err="1" smtClean="0">
                <a:latin typeface="Consolas" panose="020B0609020204030204" pitchFamily="49" charset="0"/>
              </a:rPr>
              <a:t>PictureBox</a:t>
            </a:r>
            <a:r>
              <a:rPr lang="en-US" dirty="0" smtClean="0"/>
              <a:t> </a:t>
            </a:r>
            <a:r>
              <a:rPr lang="en-US" dirty="0"/>
              <a:t>displays an image. </a:t>
            </a:r>
            <a:endParaRPr lang="en-US" dirty="0" smtClean="0"/>
          </a:p>
          <a:p>
            <a:r>
              <a:rPr lang="en-US" dirty="0" smtClean="0"/>
              <a:t>Visual Studio has many preexisting controls and other components you can use to build and customize your apps. </a:t>
            </a:r>
          </a:p>
          <a:p>
            <a:r>
              <a:rPr lang="en-US" dirty="0"/>
              <a:t>Collectively, the </a:t>
            </a:r>
            <a:r>
              <a:rPr lang="en-US" dirty="0">
                <a:latin typeface="Consolas" panose="020B0609020204030204" pitchFamily="49" charset="0"/>
              </a:rPr>
              <a:t>Form</a:t>
            </a:r>
            <a:r>
              <a:rPr lang="en-US" dirty="0"/>
              <a:t> and controls make up the app’s GUI.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2.2.6 </a:t>
            </a:r>
            <a:r>
              <a:rPr lang="en-US" dirty="0"/>
              <a:t>Forms and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Each </a:t>
            </a:r>
            <a:r>
              <a:rPr lang="en-US" sz="3200" dirty="0"/>
              <a:t>open document’s name is listed on a tab. To view a document when multiple documents are open, click its tab.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/>
              <a:t>active tab</a:t>
            </a:r>
            <a:r>
              <a:rPr lang="en-US" sz="3200" dirty="0"/>
              <a:t> (the tab of the currently displayed document) is </a:t>
            </a:r>
            <a:r>
              <a:rPr lang="en-US" sz="3200" dirty="0" smtClean="0"/>
              <a:t>highlighted.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active tab’s highlight color depends on the Visual Studio theme—the blue theme uses a yellow highlight and the light and dark themes use a blue highlight.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2.2.6 </a:t>
            </a:r>
            <a:r>
              <a:rPr lang="en-US" dirty="0"/>
              <a:t>Forms and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for managing the IDE and for developing, maintaining and executing apps are contained in menus, which are located on the </a:t>
            </a:r>
            <a:r>
              <a:rPr lang="en-US" b="1" dirty="0"/>
              <a:t>menu bar</a:t>
            </a:r>
            <a:r>
              <a:rPr lang="en-US" dirty="0"/>
              <a:t> of the IDE </a:t>
            </a:r>
            <a:r>
              <a:rPr lang="en-US" dirty="0" smtClean="0"/>
              <a:t>(Fig. 2.5).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set of menus displayed depends on what you’re currently doing in the IDE.</a:t>
            </a:r>
          </a:p>
          <a:p>
            <a:r>
              <a:rPr lang="en-US" dirty="0"/>
              <a:t>Menus contain groups of related commands called </a:t>
            </a:r>
            <a:r>
              <a:rPr lang="en-US" i="1" dirty="0"/>
              <a:t>menu items</a:t>
            </a:r>
            <a:r>
              <a:rPr lang="en-US" dirty="0"/>
              <a:t> that, when selected, cause the IDE to perform specific </a:t>
            </a:r>
            <a:r>
              <a:rPr lang="en-US" dirty="0" smtClean="0"/>
              <a:t>actions. </a:t>
            </a:r>
          </a:p>
          <a:p>
            <a:r>
              <a:rPr lang="en-US" dirty="0" smtClean="0"/>
              <a:t>The </a:t>
            </a:r>
            <a:r>
              <a:rPr lang="en-US" dirty="0"/>
              <a:t>menus depicted in </a:t>
            </a:r>
            <a:r>
              <a:rPr lang="en-US" dirty="0" smtClean="0"/>
              <a:t>Fig. 2.5 </a:t>
            </a:r>
            <a:r>
              <a:rPr lang="en-US" dirty="0"/>
              <a:t>are summarized in </a:t>
            </a:r>
            <a:r>
              <a:rPr lang="en-US" dirty="0" smtClean="0"/>
              <a:t>Fig. 2.6.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2.3 </a:t>
            </a:r>
            <a:r>
              <a:rPr lang="en-US" dirty="0"/>
              <a:t>Menu Bar and Toolbar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12192000" cy="6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7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75"/>
            <a:ext cx="12192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8" y="0"/>
            <a:ext cx="9382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0"/>
            <a:ext cx="11576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You can access many common menu commands from the </a:t>
            </a:r>
            <a:r>
              <a:rPr lang="en-US" sz="3200" b="1" dirty="0" smtClean="0"/>
              <a:t>toolbar</a:t>
            </a:r>
            <a:r>
              <a:rPr lang="en-US" sz="3200" dirty="0" smtClean="0"/>
              <a:t> (Fig. 2.7), which contains </a:t>
            </a:r>
            <a:r>
              <a:rPr lang="en-US" sz="3200" b="1" dirty="0" smtClean="0"/>
              <a:t>icons</a:t>
            </a:r>
            <a:r>
              <a:rPr lang="en-US" sz="3200" dirty="0" smtClean="0"/>
              <a:t> that graphically represent commands. </a:t>
            </a:r>
          </a:p>
          <a:p>
            <a:r>
              <a:rPr lang="en-US" sz="3200" dirty="0" smtClean="0"/>
              <a:t>By default, the standard toolbar is displayed when you run Visual Studio for the first time—it contains icons for the most commonly used commands, such as opening a file, saving files and running apps. </a:t>
            </a:r>
          </a:p>
          <a:p>
            <a:pPr lvl="1"/>
            <a:r>
              <a:rPr lang="en-US" sz="2800" dirty="0" smtClean="0"/>
              <a:t>The icons that appear on the standard toolbar may vary, depending on the version of Visual Studio you’re using.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2.3 </a:t>
            </a:r>
            <a:r>
              <a:rPr lang="en-US" dirty="0"/>
              <a:t>Menu Bar and Toolbar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1082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can customize which toolbars are displayed by selecting </a:t>
            </a:r>
            <a:r>
              <a:rPr lang="en-US" sz="2800" b="1" dirty="0"/>
              <a:t>View &gt; Toolbars</a:t>
            </a:r>
            <a:r>
              <a:rPr lang="en-US" sz="2800" dirty="0"/>
              <a:t> then selecting a toolbar from the list in </a:t>
            </a:r>
            <a:r>
              <a:rPr lang="en-US" sz="2800" dirty="0" smtClean="0"/>
              <a:t>Fig. 2.8. 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toolbar you select is displayed with the other toolbars at the top of the Visual Studio window.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move a toolbar by dragging its handle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To </a:t>
            </a:r>
            <a:r>
              <a:rPr lang="en-US" sz="2800" dirty="0"/>
              <a:t>execute a command via the toolbar, click its icon. </a:t>
            </a:r>
            <a:endParaRPr lang="en-US" sz="2800" dirty="0" smtClean="0"/>
          </a:p>
          <a:p>
            <a:r>
              <a:rPr lang="en-US" sz="2800" i="1" dirty="0" smtClean="0"/>
              <a:t>Hovering</a:t>
            </a:r>
            <a:r>
              <a:rPr lang="en-US" sz="2800" dirty="0" smtClean="0"/>
              <a:t> </a:t>
            </a:r>
            <a:r>
              <a:rPr lang="en-US" sz="2800" dirty="0"/>
              <a:t>the mouse </a:t>
            </a:r>
            <a:r>
              <a:rPr lang="en-US" sz="2800" dirty="0" smtClean="0"/>
              <a:t>pointer over </a:t>
            </a:r>
            <a:r>
              <a:rPr lang="en-US" sz="2800" dirty="0"/>
              <a:t>an icon highlights it </a:t>
            </a:r>
            <a:r>
              <a:rPr lang="en-US" sz="2800" dirty="0" smtClean="0"/>
              <a:t>and </a:t>
            </a:r>
            <a:r>
              <a:rPr lang="en-US" sz="2800" dirty="0"/>
              <a:t>displays a description of the icon called a </a:t>
            </a:r>
            <a:r>
              <a:rPr lang="en-US" sz="2800" b="1" dirty="0"/>
              <a:t>tool tip</a:t>
            </a:r>
            <a:r>
              <a:rPr lang="en-US" sz="2800" dirty="0"/>
              <a:t> </a:t>
            </a:r>
            <a:r>
              <a:rPr lang="en-US" sz="2800" dirty="0" smtClean="0"/>
              <a:t>(Fig. 2.9)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2.3 </a:t>
            </a:r>
            <a:r>
              <a:rPr lang="en-US" dirty="0"/>
              <a:t>Menu Bar and Toolbar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85" y="3856414"/>
            <a:ext cx="278732" cy="6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0"/>
            <a:ext cx="87058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1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738"/>
            <a:ext cx="12192000" cy="5468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 provides windows for accessing project files and customizing controls. </a:t>
            </a:r>
            <a:r>
              <a:rPr lang="en-US" dirty="0" smtClean="0"/>
              <a:t>Each can </a:t>
            </a:r>
            <a:r>
              <a:rPr lang="en-US" dirty="0"/>
              <a:t>be accessed by selecting its name in the </a:t>
            </a:r>
            <a:r>
              <a:rPr lang="en-US" b="1" dirty="0"/>
              <a:t>View</a:t>
            </a:r>
            <a:r>
              <a:rPr lang="en-US" dirty="0"/>
              <a:t> menu.</a:t>
            </a:r>
          </a:p>
          <a:p>
            <a:r>
              <a:rPr lang="en-US" dirty="0" smtClean="0"/>
              <a:t>Visual </a:t>
            </a:r>
            <a:r>
              <a:rPr lang="en-US" dirty="0"/>
              <a:t>Studio provides an </a:t>
            </a:r>
            <a:r>
              <a:rPr lang="en-US" b="1" dirty="0"/>
              <a:t>auto-hide</a:t>
            </a:r>
            <a:r>
              <a:rPr lang="en-US" dirty="0"/>
              <a:t> space-saving feature.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auto-hide is enabled for a window, a tab containing the window’s name appears along the IDE window’s left, right or bottom edge </a:t>
            </a:r>
            <a:r>
              <a:rPr lang="en-US" dirty="0" smtClean="0"/>
              <a:t>(Fig. 2.10). </a:t>
            </a:r>
          </a:p>
          <a:p>
            <a:pPr lvl="1"/>
            <a:r>
              <a:rPr lang="en-US" dirty="0" smtClean="0"/>
              <a:t>Clicking </a:t>
            </a:r>
            <a:r>
              <a:rPr lang="en-US" dirty="0"/>
              <a:t>the name of an auto-hidden window displays that window </a:t>
            </a:r>
            <a:r>
              <a:rPr lang="en-US" dirty="0" smtClean="0"/>
              <a:t>(Fig. 2.11). </a:t>
            </a:r>
          </a:p>
          <a:p>
            <a:pPr lvl="1"/>
            <a:r>
              <a:rPr lang="en-US" dirty="0" smtClean="0"/>
              <a:t>Clicking </a:t>
            </a:r>
            <a:r>
              <a:rPr lang="en-US" dirty="0"/>
              <a:t>the name again (or clicking outside) hides the window. </a:t>
            </a:r>
            <a:endParaRPr lang="en-US" dirty="0" smtClean="0"/>
          </a:p>
          <a:p>
            <a:r>
              <a:rPr lang="en-US" dirty="0" smtClean="0"/>
              <a:t>To “pin down” a window (that is, to disable auto-hide and keep the window open), click the pin icon.</a:t>
            </a:r>
          </a:p>
          <a:p>
            <a:pPr lvl="1"/>
            <a:r>
              <a:rPr lang="en-US" dirty="0" smtClean="0"/>
              <a:t>When auto-hide is enabled, the pin icon is horizontal </a:t>
            </a:r>
          </a:p>
          <a:p>
            <a:pPr lvl="1"/>
            <a:r>
              <a:rPr lang="en-US" dirty="0" smtClean="0"/>
              <a:t>When a window is “pinned down,” the pin icon is vertical </a:t>
            </a:r>
          </a:p>
          <a:p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 </a:t>
            </a:r>
            <a:r>
              <a:rPr lang="en-US" dirty="0"/>
              <a:t>Navigating the Visual Studio 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9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99298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3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13"/>
            <a:ext cx="12192000" cy="61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638"/>
            <a:ext cx="12192000" cy="5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4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/>
              <a:t>Solution Explorer</a:t>
            </a:r>
            <a:r>
              <a:rPr lang="en-US" sz="3200" dirty="0"/>
              <a:t> window </a:t>
            </a:r>
            <a:r>
              <a:rPr lang="en-US" sz="3200" dirty="0" smtClean="0"/>
              <a:t>(Fig. 2.13) </a:t>
            </a:r>
            <a:r>
              <a:rPr lang="en-US" sz="3200" dirty="0"/>
              <a:t>provides access to all of a solution’s files. </a:t>
            </a:r>
            <a:endParaRPr lang="en-US" sz="3200" dirty="0" smtClean="0"/>
          </a:p>
          <a:p>
            <a:r>
              <a:rPr lang="en-US" sz="3200" dirty="0" smtClean="0"/>
              <a:t>If </a:t>
            </a:r>
            <a:r>
              <a:rPr lang="en-US" sz="3200" dirty="0"/>
              <a:t>it’s not shown in the IDE, select </a:t>
            </a:r>
            <a:r>
              <a:rPr lang="en-US" sz="3200" b="1" dirty="0"/>
              <a:t>View &gt; Solution Explorer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When </a:t>
            </a:r>
            <a:r>
              <a:rPr lang="en-US" sz="3200" dirty="0"/>
              <a:t>you open a new or existing solution, the Solution Explorer displays the solution’s contents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2.4.1 Solution Explorer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8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solution’s </a:t>
            </a:r>
            <a:r>
              <a:rPr lang="en-US" b="1" dirty="0"/>
              <a:t>startup project</a:t>
            </a:r>
            <a:r>
              <a:rPr lang="en-US" dirty="0"/>
              <a:t> (shown in </a:t>
            </a:r>
            <a:r>
              <a:rPr lang="en-US" b="1" dirty="0"/>
              <a:t>bold</a:t>
            </a:r>
            <a:r>
              <a:rPr lang="en-US" dirty="0"/>
              <a:t> in the Solution Explorer) is the one that runs when you select </a:t>
            </a:r>
            <a:r>
              <a:rPr lang="en-US" b="1" dirty="0"/>
              <a:t>Debug &gt; Start Debugging</a:t>
            </a:r>
            <a:r>
              <a:rPr lang="en-US" dirty="0"/>
              <a:t> (or press </a:t>
            </a:r>
            <a:r>
              <a:rPr lang="en-US" i="1" dirty="0"/>
              <a:t>F5</a:t>
            </a:r>
            <a:r>
              <a:rPr lang="en-US" dirty="0"/>
              <a:t>) or select </a:t>
            </a:r>
            <a:r>
              <a:rPr lang="en-US" b="1" dirty="0"/>
              <a:t>Debug &gt; Start Without Debugging </a:t>
            </a:r>
            <a:r>
              <a:rPr lang="en-US" dirty="0"/>
              <a:t>(or press </a:t>
            </a:r>
            <a:r>
              <a:rPr lang="en-US" i="1" dirty="0"/>
              <a:t>Ctrl +</a:t>
            </a:r>
            <a:r>
              <a:rPr lang="en-US" dirty="0"/>
              <a:t> </a:t>
            </a:r>
            <a:r>
              <a:rPr lang="en-US" i="1" dirty="0"/>
              <a:t>F5</a:t>
            </a:r>
            <a:r>
              <a:rPr lang="en-US" dirty="0"/>
              <a:t> key).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single-project </a:t>
            </a:r>
            <a:r>
              <a:rPr lang="en-US" dirty="0" smtClean="0"/>
              <a:t>solution, </a:t>
            </a:r>
            <a:r>
              <a:rPr lang="en-US" dirty="0"/>
              <a:t>the startup project is the only </a:t>
            </a:r>
            <a:r>
              <a:rPr lang="en-US" dirty="0" smtClean="0"/>
              <a:t>project. </a:t>
            </a:r>
          </a:p>
          <a:p>
            <a:r>
              <a:rPr lang="en-US" dirty="0" smtClean="0"/>
              <a:t>When </a:t>
            </a:r>
            <a:r>
              <a:rPr lang="en-US" dirty="0"/>
              <a:t>you create an app for the first time, the Solution Explorer window appears as shown in </a:t>
            </a:r>
            <a:r>
              <a:rPr lang="en-US" dirty="0" smtClean="0"/>
              <a:t>Fig. 2.13. </a:t>
            </a:r>
          </a:p>
          <a:p>
            <a:r>
              <a:rPr lang="en-US" dirty="0" smtClean="0"/>
              <a:t>The </a:t>
            </a:r>
            <a:r>
              <a:rPr lang="en-US" dirty="0"/>
              <a:t>Visual C# file that corresponds to the </a:t>
            </a:r>
            <a:r>
              <a:rPr lang="en-US" dirty="0">
                <a:latin typeface="Consolas" panose="020B0609020204030204" pitchFamily="49" charset="0"/>
              </a:rPr>
              <a:t>Form</a:t>
            </a:r>
            <a:r>
              <a:rPr lang="en-US" dirty="0"/>
              <a:t> shown in </a:t>
            </a:r>
            <a:r>
              <a:rPr lang="en-US" dirty="0" smtClean="0"/>
              <a:t>Fig. 2.4 </a:t>
            </a:r>
            <a:r>
              <a:rPr lang="en-US" dirty="0"/>
              <a:t>is named </a:t>
            </a:r>
            <a:r>
              <a:rPr lang="en-US" dirty="0">
                <a:latin typeface="Consolas" panose="020B0609020204030204" pitchFamily="49" charset="0"/>
              </a:rPr>
              <a:t>Form1.cs</a:t>
            </a:r>
            <a:r>
              <a:rPr lang="en-US" dirty="0"/>
              <a:t> (selected in </a:t>
            </a:r>
            <a:r>
              <a:rPr lang="en-US" dirty="0" smtClean="0"/>
              <a:t>Fig. 2.13). </a:t>
            </a:r>
          </a:p>
          <a:p>
            <a:r>
              <a:rPr lang="en-US" dirty="0" smtClean="0"/>
              <a:t>Visual </a:t>
            </a:r>
            <a:r>
              <a:rPr lang="en-US" dirty="0"/>
              <a:t>C# files use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cs</a:t>
            </a:r>
            <a:r>
              <a:rPr lang="en-US" dirty="0"/>
              <a:t> file-name extension, which is short for “C#.”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2.4.1 Solution Explorer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1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IDE displays only files that you may need to edit—other files that the IDE generates are hidden.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Solution Explorer window includes a toolbar that contains several icons. </a:t>
            </a:r>
            <a:endParaRPr lang="en-US" dirty="0" smtClean="0"/>
          </a:p>
          <a:p>
            <a:r>
              <a:rPr lang="en-US" dirty="0" smtClean="0"/>
              <a:t>Clicking </a:t>
            </a:r>
            <a:r>
              <a:rPr lang="en-US" dirty="0"/>
              <a:t>the </a:t>
            </a:r>
            <a:r>
              <a:rPr lang="en-US" b="1" dirty="0"/>
              <a:t>Show All Files icon</a:t>
            </a:r>
            <a:r>
              <a:rPr lang="en-US" dirty="0"/>
              <a:t> </a:t>
            </a:r>
            <a:r>
              <a:rPr lang="en-US" dirty="0" smtClean="0"/>
              <a:t>(Fig. 2.13) </a:t>
            </a:r>
            <a:r>
              <a:rPr lang="en-US" dirty="0"/>
              <a:t>displays all the solution’s files, including those generated by the IDE. </a:t>
            </a:r>
            <a:endParaRPr lang="en-US" dirty="0" smtClean="0"/>
          </a:p>
          <a:p>
            <a:r>
              <a:rPr lang="en-US" dirty="0" smtClean="0"/>
              <a:t>Clicking </a:t>
            </a:r>
            <a:r>
              <a:rPr lang="en-US" dirty="0"/>
              <a:t>the arrow to the left of a node </a:t>
            </a:r>
            <a:r>
              <a:rPr lang="en-US" i="1" dirty="0"/>
              <a:t>expands</a:t>
            </a:r>
            <a:r>
              <a:rPr lang="en-US" dirty="0"/>
              <a:t> or </a:t>
            </a:r>
            <a:r>
              <a:rPr lang="en-US" i="1" dirty="0"/>
              <a:t>collapses</a:t>
            </a:r>
            <a:r>
              <a:rPr lang="en-US" dirty="0"/>
              <a:t> that node. 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/>
              <a:t>the arrow to the left of </a:t>
            </a:r>
            <a:r>
              <a:rPr lang="en-US" b="1" dirty="0"/>
              <a:t>References</a:t>
            </a:r>
            <a:r>
              <a:rPr lang="en-US" dirty="0"/>
              <a:t> to display items grouped under that heading </a:t>
            </a:r>
            <a:r>
              <a:rPr lang="en-US" dirty="0" smtClean="0"/>
              <a:t>(Fig. 2.14). </a:t>
            </a:r>
          </a:p>
          <a:p>
            <a:r>
              <a:rPr lang="en-US" dirty="0" smtClean="0"/>
              <a:t>Click </a:t>
            </a:r>
            <a:r>
              <a:rPr lang="en-US" dirty="0"/>
              <a:t>the arrow again to collapse the tree.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2.4.1 Solution Explorer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3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5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0"/>
            <a:ext cx="924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32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the </a:t>
            </a:r>
            <a:r>
              <a:rPr lang="en-US" b="1" dirty="0"/>
              <a:t>Toolbox</a:t>
            </a:r>
            <a:r>
              <a:rPr lang="en-US" dirty="0"/>
              <a:t> window, </a:t>
            </a:r>
            <a:r>
              <a:rPr lang="en-US" dirty="0" smtClean="0"/>
              <a:t>select </a:t>
            </a:r>
            <a:r>
              <a:rPr lang="en-US" b="1" dirty="0" smtClean="0"/>
              <a:t>View &gt; Toolbox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the controls used to customize Forms </a:t>
            </a:r>
            <a:r>
              <a:rPr lang="en-US" dirty="0" smtClean="0"/>
              <a:t>(Fig. 2.15). </a:t>
            </a:r>
          </a:p>
          <a:p>
            <a:r>
              <a:rPr lang="en-US" dirty="0" smtClean="0"/>
              <a:t>With </a:t>
            </a:r>
            <a:r>
              <a:rPr lang="en-US" dirty="0"/>
              <a:t>visual app development, you can “drag and drop” controls onto the </a:t>
            </a:r>
            <a:r>
              <a:rPr lang="en-US" dirty="0">
                <a:latin typeface="Consolas" panose="020B0609020204030204" pitchFamily="49" charset="0"/>
              </a:rPr>
              <a:t>Form</a:t>
            </a:r>
            <a:r>
              <a:rPr lang="en-US" dirty="0"/>
              <a:t> and the IDE will write the code that creates the controls for you. </a:t>
            </a:r>
            <a:endParaRPr lang="en-US" dirty="0" smtClean="0"/>
          </a:p>
          <a:p>
            <a:r>
              <a:rPr lang="en-US" dirty="0" smtClean="0"/>
              <a:t>The Toolbox groups the prebuilt controls into categories—</a:t>
            </a:r>
            <a:r>
              <a:rPr lang="en-US" b="1" dirty="0" smtClean="0"/>
              <a:t>All Windows Forms</a:t>
            </a:r>
            <a:r>
              <a:rPr lang="en-US" dirty="0" smtClean="0"/>
              <a:t>,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Controls</a:t>
            </a:r>
            <a:r>
              <a:rPr lang="en-US" dirty="0" smtClean="0"/>
              <a:t>, </a:t>
            </a:r>
            <a:r>
              <a:rPr lang="en-US" b="1" dirty="0" smtClean="0"/>
              <a:t>Containers</a:t>
            </a:r>
            <a:r>
              <a:rPr lang="en-US" dirty="0" smtClean="0"/>
              <a:t>, </a:t>
            </a:r>
            <a:r>
              <a:rPr lang="en-US" b="1" dirty="0" smtClean="0"/>
              <a:t>Menus &amp; Toolbars</a:t>
            </a:r>
            <a:r>
              <a:rPr lang="en-US" dirty="0" smtClean="0"/>
              <a:t>, </a:t>
            </a:r>
            <a:r>
              <a:rPr lang="en-US" b="1" dirty="0" smtClean="0"/>
              <a:t>Data</a:t>
            </a:r>
            <a:r>
              <a:rPr lang="en-US" dirty="0" smtClean="0"/>
              <a:t>, </a:t>
            </a:r>
            <a:r>
              <a:rPr lang="en-US" b="1" dirty="0" smtClean="0"/>
              <a:t>Components</a:t>
            </a:r>
            <a:r>
              <a:rPr lang="en-US" dirty="0" smtClean="0"/>
              <a:t>, </a:t>
            </a:r>
            <a:r>
              <a:rPr lang="en-US" b="1" dirty="0" smtClean="0"/>
              <a:t>Printing</a:t>
            </a:r>
            <a:r>
              <a:rPr lang="en-US" dirty="0" smtClean="0"/>
              <a:t>, </a:t>
            </a:r>
            <a:r>
              <a:rPr lang="en-US" b="1" dirty="0" smtClean="0"/>
              <a:t>Dialogs</a:t>
            </a:r>
            <a:r>
              <a:rPr lang="en-US" dirty="0" smtClean="0"/>
              <a:t>, </a:t>
            </a:r>
            <a:r>
              <a:rPr lang="en-US" b="1" dirty="0" smtClean="0"/>
              <a:t>Reporting</a:t>
            </a:r>
            <a:r>
              <a:rPr lang="en-US" dirty="0" smtClean="0"/>
              <a:t>, </a:t>
            </a:r>
            <a:r>
              <a:rPr lang="en-US" b="1" dirty="0" smtClean="0"/>
              <a:t>WPF Interoperability</a:t>
            </a:r>
            <a:r>
              <a:rPr lang="en-US" dirty="0" smtClean="0"/>
              <a:t> and </a:t>
            </a:r>
            <a:r>
              <a:rPr lang="en-US" b="1" dirty="0" smtClean="0"/>
              <a:t>General.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2.4.2 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03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534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r>
              <a:rPr lang="en-US" b="1" dirty="0" smtClean="0"/>
              <a:t>Properties </a:t>
            </a:r>
            <a:r>
              <a:rPr lang="en-US" dirty="0" smtClean="0"/>
              <a:t>window is not displayed below the Solution Explorer, select </a:t>
            </a:r>
            <a:r>
              <a:rPr lang="en-US" b="1" dirty="0" smtClean="0"/>
              <a:t>View &gt; Properties Window </a:t>
            </a:r>
            <a:r>
              <a:rPr lang="en-US" dirty="0" smtClean="0"/>
              <a:t>to display it.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</a:t>
            </a:r>
            <a:r>
              <a:rPr lang="en-US" b="1" dirty="0"/>
              <a:t>window</a:t>
            </a:r>
            <a:r>
              <a:rPr lang="en-US" dirty="0"/>
              <a:t> contains the properties for the currently selected </a:t>
            </a:r>
            <a:r>
              <a:rPr lang="en-US" dirty="0">
                <a:latin typeface="Consolas" panose="020B0609020204030204" pitchFamily="49" charset="0"/>
              </a:rPr>
              <a:t>Form</a:t>
            </a:r>
            <a:r>
              <a:rPr lang="en-US" dirty="0"/>
              <a:t>, control or file in the IDE. </a:t>
            </a:r>
            <a:endParaRPr lang="en-US" dirty="0" smtClean="0"/>
          </a:p>
          <a:p>
            <a:r>
              <a:rPr lang="en-US" b="1" dirty="0" smtClean="0"/>
              <a:t>Properties</a:t>
            </a:r>
            <a:r>
              <a:rPr lang="en-US" dirty="0" smtClean="0"/>
              <a:t> </a:t>
            </a:r>
            <a:r>
              <a:rPr lang="en-US" dirty="0"/>
              <a:t>specify information about the </a:t>
            </a:r>
            <a:r>
              <a:rPr lang="en-US" dirty="0">
                <a:latin typeface="Consolas" panose="020B0609020204030204" pitchFamily="49" charset="0"/>
              </a:rPr>
              <a:t>Form</a:t>
            </a:r>
            <a:r>
              <a:rPr lang="en-US" dirty="0"/>
              <a:t> or </a:t>
            </a:r>
            <a:r>
              <a:rPr lang="en-US" dirty="0" smtClean="0"/>
              <a:t>control. </a:t>
            </a:r>
          </a:p>
          <a:p>
            <a:r>
              <a:rPr lang="en-US" dirty="0" smtClean="0"/>
              <a:t>When </a:t>
            </a:r>
            <a:r>
              <a:rPr lang="en-US" dirty="0"/>
              <a:t>you select a property, its description is displayed at the bottom of the </a:t>
            </a:r>
            <a:r>
              <a:rPr lang="en-US" b="1" dirty="0"/>
              <a:t>Properties</a:t>
            </a:r>
            <a:r>
              <a:rPr lang="en-US" dirty="0"/>
              <a:t> window.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2.4.3 Properties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 Studio</a:t>
            </a:r>
            <a:r>
              <a:rPr lang="en-US" dirty="0"/>
              <a:t> is Microsoft’s Integrated Development Environment (IDE) for creating, running and debugging apps (also called applications) written in C# and various other .NET programming languages.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chapter, we overview the Visual Studio Community 2015 IDE, then show how to create a simple Visual C# app by dragging and dropping predefined building blocks into place—a technique known as </a:t>
            </a:r>
            <a:r>
              <a:rPr lang="en-US" b="1" dirty="0"/>
              <a:t>visual app development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Introduction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2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Fig. 2.16 </a:t>
            </a:r>
            <a:r>
              <a:rPr lang="en-US" sz="2800" dirty="0"/>
              <a:t>shows </a:t>
            </a:r>
            <a:r>
              <a:rPr lang="en-US" sz="2800" dirty="0">
                <a:latin typeface="Consolas" panose="020B0609020204030204" pitchFamily="49" charset="0"/>
              </a:rPr>
              <a:t>Form1</a:t>
            </a:r>
            <a:r>
              <a:rPr lang="en-US" sz="2800" dirty="0"/>
              <a:t>’s </a:t>
            </a:r>
            <a:r>
              <a:rPr lang="en-US" sz="2800" b="1" dirty="0"/>
              <a:t>Properties</a:t>
            </a:r>
            <a:r>
              <a:rPr lang="en-US" sz="2800" dirty="0"/>
              <a:t> window—you can view by clicking anywhere in the </a:t>
            </a:r>
            <a:r>
              <a:rPr lang="en-US" sz="2800" dirty="0">
                <a:latin typeface="Consolas" panose="020B0609020204030204" pitchFamily="49" charset="0"/>
              </a:rPr>
              <a:t>Form1.cs</a:t>
            </a:r>
            <a:r>
              <a:rPr lang="en-US" sz="2800" dirty="0"/>
              <a:t> [Design] window.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left column lists the </a:t>
            </a:r>
            <a:r>
              <a:rPr lang="en-US" sz="2800" dirty="0">
                <a:latin typeface="Consolas" panose="020B0609020204030204" pitchFamily="49" charset="0"/>
              </a:rPr>
              <a:t>Form</a:t>
            </a:r>
            <a:r>
              <a:rPr lang="en-US" sz="2800" dirty="0"/>
              <a:t>’s </a:t>
            </a:r>
            <a:r>
              <a:rPr lang="en-US" sz="2800" dirty="0" smtClean="0"/>
              <a:t>properties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right column displays the current value of each property.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can sort the properties either </a:t>
            </a:r>
            <a:endParaRPr lang="en-US" sz="2800" dirty="0" smtClean="0"/>
          </a:p>
          <a:p>
            <a:pPr lvl="1"/>
            <a:r>
              <a:rPr lang="en-US" sz="2400" i="1" dirty="0" smtClean="0"/>
              <a:t>alphabetically</a:t>
            </a:r>
            <a:r>
              <a:rPr lang="en-US" sz="2400" dirty="0" smtClean="0"/>
              <a:t> (by clicking the </a:t>
            </a:r>
            <a:r>
              <a:rPr lang="en-US" sz="2400" b="1" dirty="0" smtClean="0"/>
              <a:t>Alphabetical</a:t>
            </a:r>
            <a:r>
              <a:rPr lang="en-US" sz="2400" dirty="0" smtClean="0"/>
              <a:t> </a:t>
            </a:r>
            <a:r>
              <a:rPr lang="en-US" sz="2400" b="1" dirty="0" smtClean="0"/>
              <a:t>icon</a:t>
            </a:r>
            <a:r>
              <a:rPr lang="en-US" sz="2400" dirty="0" smtClean="0"/>
              <a:t>) or </a:t>
            </a:r>
          </a:p>
          <a:p>
            <a:pPr lvl="1"/>
            <a:r>
              <a:rPr lang="en-US" sz="2400" i="1" dirty="0" smtClean="0"/>
              <a:t>categorically</a:t>
            </a:r>
            <a:r>
              <a:rPr lang="en-US" sz="2400" dirty="0" smtClean="0"/>
              <a:t> </a:t>
            </a:r>
            <a:r>
              <a:rPr lang="en-US" sz="2400" dirty="0"/>
              <a:t>(by clicking the </a:t>
            </a:r>
            <a:r>
              <a:rPr lang="en-US" sz="2400" b="1" dirty="0"/>
              <a:t>Categorized</a:t>
            </a:r>
            <a:r>
              <a:rPr lang="en-US" sz="2400" dirty="0"/>
              <a:t> </a:t>
            </a:r>
            <a:r>
              <a:rPr lang="en-US" sz="2400" b="1" dirty="0"/>
              <a:t>icon</a:t>
            </a:r>
            <a:r>
              <a:rPr lang="en-US" sz="2400" dirty="0"/>
              <a:t>). 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Properties</a:t>
            </a:r>
            <a:r>
              <a:rPr lang="en-US" sz="2800" dirty="0"/>
              <a:t> window is crucial to visual </a:t>
            </a:r>
            <a:r>
              <a:rPr lang="en-US" sz="2800" dirty="0" smtClean="0"/>
              <a:t>app development.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2.4.3 Properties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3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0"/>
            <a:ext cx="85899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2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provides extensive help documentation via the </a:t>
            </a:r>
            <a:r>
              <a:rPr lang="en-US" b="1" dirty="0"/>
              <a:t>Help menu</a:t>
            </a:r>
            <a:r>
              <a:rPr lang="en-US" dirty="0"/>
              <a:t>, which is an excellent way to get information quickly about Visual Studio, Visual C# and more. </a:t>
            </a:r>
            <a:endParaRPr lang="en-US" dirty="0" smtClean="0"/>
          </a:p>
          <a:p>
            <a:r>
              <a:rPr lang="en-US" dirty="0" smtClean="0"/>
              <a:t>Visual </a:t>
            </a:r>
            <a:r>
              <a:rPr lang="en-US" dirty="0"/>
              <a:t>Studio provides </a:t>
            </a:r>
            <a:r>
              <a:rPr lang="en-US" b="1" dirty="0"/>
              <a:t>context-sensitive help</a:t>
            </a:r>
            <a:r>
              <a:rPr lang="en-US" dirty="0"/>
              <a:t> pertaining to the “current content” (that is, the items around the location of the mouse cursor).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context-sensitive help, click an item, then press the </a:t>
            </a:r>
            <a:r>
              <a:rPr lang="en-US" i="1" dirty="0"/>
              <a:t>F1</a:t>
            </a:r>
            <a:r>
              <a:rPr lang="en-US" dirty="0"/>
              <a:t> key.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2.5 Help Menu and Context-Sensitive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6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Next, we create an app that displays the text </a:t>
            </a:r>
            <a:r>
              <a:rPr lang="en-US" sz="3200" dirty="0">
                <a:latin typeface="Consolas" panose="020B0609020204030204" pitchFamily="49" charset="0"/>
              </a:rPr>
              <a:t>"Welcome to C# Programming!"</a:t>
            </a:r>
            <a:r>
              <a:rPr lang="en-US" sz="3200" dirty="0"/>
              <a:t> and an image of the Deitel &amp; Associates bug mascot.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app consists of a </a:t>
            </a:r>
            <a:r>
              <a:rPr lang="en-US" sz="3200" dirty="0">
                <a:latin typeface="Consolas" panose="020B0609020204030204" pitchFamily="49" charset="0"/>
              </a:rPr>
              <a:t>Form</a:t>
            </a:r>
            <a:r>
              <a:rPr lang="en-US" sz="3200" dirty="0"/>
              <a:t> that uses a </a:t>
            </a:r>
            <a:r>
              <a:rPr lang="en-US" sz="3200" dirty="0">
                <a:latin typeface="Consolas" panose="020B0609020204030204" pitchFamily="49" charset="0"/>
              </a:rPr>
              <a:t>Label</a:t>
            </a:r>
            <a:r>
              <a:rPr lang="en-US" sz="3200" dirty="0"/>
              <a:t> and a </a:t>
            </a:r>
            <a:r>
              <a:rPr lang="en-US" sz="3200" dirty="0" err="1">
                <a:latin typeface="Consolas" panose="020B0609020204030204" pitchFamily="49" charset="0"/>
              </a:rPr>
              <a:t>PictureBox</a:t>
            </a:r>
            <a:r>
              <a:rPr lang="en-US" sz="3200" dirty="0"/>
              <a:t>.  shows the final app executing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app and the bug image are available with this chapter’s </a:t>
            </a:r>
            <a:r>
              <a:rPr lang="en-US" sz="3200" dirty="0" smtClean="0"/>
              <a:t>examples.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3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3" y="0"/>
            <a:ext cx="11928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14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3" y="0"/>
            <a:ext cx="94265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1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text in the </a:t>
            </a:r>
            <a:r>
              <a:rPr lang="en-US" sz="3200" dirty="0">
                <a:latin typeface="Consolas" panose="020B0609020204030204" pitchFamily="49" charset="0"/>
              </a:rPr>
              <a:t>Form</a:t>
            </a:r>
            <a:r>
              <a:rPr lang="en-US" sz="3200" dirty="0"/>
              <a:t>’s title bar is determined by the Form’s </a:t>
            </a:r>
            <a:r>
              <a:rPr lang="en-US" sz="3200" b="1" dirty="0">
                <a:latin typeface="Consolas" panose="020B0609020204030204" pitchFamily="49" charset="0"/>
              </a:rPr>
              <a:t>Text</a:t>
            </a:r>
            <a:r>
              <a:rPr lang="en-US" sz="3200" dirty="0"/>
              <a:t> </a:t>
            </a:r>
            <a:r>
              <a:rPr lang="en-US" sz="3200" b="1" dirty="0" smtClean="0"/>
              <a:t>property</a:t>
            </a:r>
            <a:r>
              <a:rPr lang="en-US" sz="3200" dirty="0" smtClean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2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6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8"/>
            <a:ext cx="12192000" cy="65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nsolas" panose="020B0609020204030204" pitchFamily="49" charset="0"/>
              </a:rPr>
              <a:t>Form</a:t>
            </a:r>
            <a:r>
              <a:rPr lang="en-US" sz="2800" dirty="0"/>
              <a:t>’s size is specified in pixels (that is, dots on the screen). </a:t>
            </a:r>
            <a:endParaRPr lang="en-US" sz="2800" dirty="0" smtClean="0"/>
          </a:p>
          <a:p>
            <a:r>
              <a:rPr lang="en-US" sz="2800" dirty="0" smtClean="0"/>
              <a:t>By </a:t>
            </a:r>
            <a:r>
              <a:rPr lang="en-US" sz="2800" dirty="0"/>
              <a:t>default, a </a:t>
            </a:r>
            <a:r>
              <a:rPr lang="en-US" sz="2800" dirty="0">
                <a:latin typeface="Consolas" panose="020B0609020204030204" pitchFamily="49" charset="0"/>
              </a:rPr>
              <a:t>Form</a:t>
            </a:r>
            <a:r>
              <a:rPr lang="en-US" sz="2800" dirty="0"/>
              <a:t> is 300 pixels wide and 300 pixels tall.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can resize the </a:t>
            </a:r>
            <a:r>
              <a:rPr lang="en-US" sz="2800" dirty="0">
                <a:latin typeface="Consolas" panose="020B0609020204030204" pitchFamily="49" charset="0"/>
              </a:rPr>
              <a:t>Form</a:t>
            </a:r>
            <a:r>
              <a:rPr lang="en-US" sz="2800" dirty="0"/>
              <a:t> by dragging one of its</a:t>
            </a:r>
            <a:r>
              <a:rPr lang="en-US" sz="2800" b="1" dirty="0"/>
              <a:t> sizing handles</a:t>
            </a:r>
            <a:r>
              <a:rPr lang="en-US" sz="2800" dirty="0"/>
              <a:t> (the small white squares that appear around the Form, as shown in ). </a:t>
            </a:r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/>
              <a:t>you drag the </a:t>
            </a:r>
            <a:r>
              <a:rPr lang="en-US" sz="2800" dirty="0" smtClean="0"/>
              <a:t>mouse, </a:t>
            </a:r>
            <a:r>
              <a:rPr lang="en-US" sz="2800" dirty="0"/>
              <a:t>the IDE’s status bar (at the bottom of the IDE) shows the current width and height in pixels. </a:t>
            </a:r>
            <a:endParaRPr lang="en-US" sz="2800" dirty="0" smtClean="0"/>
          </a:p>
          <a:p>
            <a:r>
              <a:rPr lang="en-US" sz="2800" dirty="0" smtClean="0"/>
              <a:t>You also can do this via the </a:t>
            </a:r>
            <a:r>
              <a:rPr lang="en-US" sz="2800" dirty="0" smtClean="0">
                <a:latin typeface="Consolas" panose="020B0609020204030204" pitchFamily="49" charset="0"/>
              </a:rPr>
              <a:t>Form</a:t>
            </a:r>
            <a:r>
              <a:rPr lang="en-US" sz="2800" dirty="0" smtClean="0"/>
              <a:t>’s </a:t>
            </a:r>
            <a:r>
              <a:rPr lang="en-US" sz="2800" b="1" dirty="0" smtClean="0"/>
              <a:t>Size</a:t>
            </a:r>
            <a:r>
              <a:rPr lang="en-US" sz="2800" dirty="0" smtClean="0"/>
              <a:t> property in the </a:t>
            </a:r>
            <a:r>
              <a:rPr lang="en-US" sz="2800" b="1" dirty="0" smtClean="0"/>
              <a:t>Properties</a:t>
            </a:r>
            <a:r>
              <a:rPr lang="en-US" sz="2800" dirty="0" smtClean="0"/>
              <a:t> window.   </a:t>
            </a: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3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book’s examples, screen captures and discussions are based on the free </a:t>
            </a:r>
            <a:r>
              <a:rPr lang="en-US" b="1" dirty="0"/>
              <a:t>Visual Studio Community 2015</a:t>
            </a:r>
            <a:r>
              <a:rPr lang="en-US" dirty="0"/>
              <a:t> running on Windows 10.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examples will work on full versions of Visual Studio as well—though some options, menus and instructions might differ.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this point forward, we’ll refer to Visual Studio Community 2015 simply as “Visual Studio” or “the IDE.” We assume that you have some familiarity with Windows.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/>
              <a:t>Overview of the Visual Studio Community 2015 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2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0"/>
            <a:ext cx="8521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5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 err="1">
                <a:latin typeface="Consolas" panose="020B0609020204030204" pitchFamily="49" charset="0"/>
              </a:rPr>
              <a:t>BackColor</a:t>
            </a:r>
            <a:r>
              <a:rPr lang="en-US" sz="2800" dirty="0"/>
              <a:t> </a:t>
            </a:r>
            <a:r>
              <a:rPr lang="en-US" sz="2800" b="1" dirty="0"/>
              <a:t>property</a:t>
            </a:r>
            <a:r>
              <a:rPr lang="en-US" sz="2800" dirty="0"/>
              <a:t> specifies a </a:t>
            </a:r>
            <a:r>
              <a:rPr lang="en-US" sz="2800" dirty="0">
                <a:latin typeface="Consolas" panose="020B0609020204030204" pitchFamily="49" charset="0"/>
              </a:rPr>
              <a:t>Form</a:t>
            </a:r>
            <a:r>
              <a:rPr lang="en-US" sz="2800" dirty="0"/>
              <a:t>’s or control’s background color. </a:t>
            </a:r>
            <a:endParaRPr lang="en-US" sz="2800" dirty="0" smtClean="0"/>
          </a:p>
          <a:p>
            <a:r>
              <a:rPr lang="en-US" sz="2800" dirty="0" smtClean="0"/>
              <a:t>Clicking </a:t>
            </a:r>
            <a:r>
              <a:rPr lang="en-US" sz="2800" dirty="0" err="1">
                <a:latin typeface="Consolas" panose="020B0609020204030204" pitchFamily="49" charset="0"/>
              </a:rPr>
              <a:t>BackColor</a:t>
            </a:r>
            <a:r>
              <a:rPr lang="en-US" sz="2800" dirty="0"/>
              <a:t> in the </a:t>
            </a:r>
            <a:r>
              <a:rPr lang="en-US" sz="2800" b="1" dirty="0"/>
              <a:t>Properties</a:t>
            </a:r>
            <a:r>
              <a:rPr lang="en-US" sz="2800" dirty="0"/>
              <a:t> window causes a down-arrow button to appear next to the value of the </a:t>
            </a:r>
            <a:r>
              <a:rPr lang="en-US" sz="2800" dirty="0" smtClean="0"/>
              <a:t>property. </a:t>
            </a:r>
          </a:p>
          <a:p>
            <a:r>
              <a:rPr lang="en-US" sz="2800" dirty="0" smtClean="0"/>
              <a:t>Clicking </a:t>
            </a:r>
            <a:r>
              <a:rPr lang="en-US" sz="2800" dirty="0"/>
              <a:t>the down-arrow button displays other options, which vary depending on the property. 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8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0"/>
            <a:ext cx="11388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3" y="0"/>
            <a:ext cx="11509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2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Typical </a:t>
            </a:r>
            <a:r>
              <a:rPr lang="en-US" sz="2800" dirty="0"/>
              <a:t>controls we use are located in the </a:t>
            </a:r>
            <a:r>
              <a:rPr lang="en-US" sz="2800" b="1" dirty="0"/>
              <a:t>Toolbox</a:t>
            </a:r>
            <a:r>
              <a:rPr lang="en-US" sz="2800" dirty="0"/>
              <a:t>’s </a:t>
            </a:r>
            <a:r>
              <a:rPr lang="en-US" sz="2800" b="1" dirty="0"/>
              <a:t>Common Controls</a:t>
            </a:r>
            <a:r>
              <a:rPr lang="en-US" sz="2800" dirty="0"/>
              <a:t> group, and also can be found in the </a:t>
            </a:r>
            <a:r>
              <a:rPr lang="en-US" sz="2800" b="1" dirty="0"/>
              <a:t>All Windows Forms </a:t>
            </a:r>
            <a:r>
              <a:rPr lang="en-US" sz="2800" dirty="0"/>
              <a:t>group. </a:t>
            </a:r>
            <a:endParaRPr lang="en-US" sz="2800" dirty="0" smtClean="0"/>
          </a:p>
          <a:p>
            <a:r>
              <a:rPr lang="en-US" sz="2800" dirty="0"/>
              <a:t>E</a:t>
            </a:r>
            <a:r>
              <a:rPr lang="en-US" sz="2800" dirty="0" smtClean="0"/>
              <a:t>ach </a:t>
            </a:r>
            <a:r>
              <a:rPr lang="en-US" sz="2800" dirty="0">
                <a:latin typeface="Consolas" panose="020B0609020204030204" pitchFamily="49" charset="0"/>
              </a:rPr>
              <a:t>Label</a:t>
            </a:r>
            <a:r>
              <a:rPr lang="en-US" sz="2800" dirty="0"/>
              <a:t> you add to the </a:t>
            </a:r>
            <a:r>
              <a:rPr lang="en-US" sz="2800" dirty="0">
                <a:latin typeface="Consolas" panose="020B0609020204030204" pitchFamily="49" charset="0"/>
              </a:rPr>
              <a:t>Form</a:t>
            </a:r>
            <a:r>
              <a:rPr lang="en-US" sz="2800" dirty="0"/>
              <a:t> is an object of class </a:t>
            </a:r>
            <a:r>
              <a:rPr lang="en-US" sz="2800" dirty="0">
                <a:latin typeface="Consolas" panose="020B0609020204030204" pitchFamily="49" charset="0"/>
              </a:rPr>
              <a:t>Label</a:t>
            </a:r>
            <a:r>
              <a:rPr lang="en-US" sz="2800" dirty="0"/>
              <a:t> from the .NET Framework Class Library. </a:t>
            </a:r>
            <a:endParaRPr lang="en-US" sz="2800" dirty="0" smtClean="0"/>
          </a:p>
          <a:p>
            <a:r>
              <a:rPr lang="en-US" sz="2800" dirty="0" smtClean="0"/>
              <a:t>By </a:t>
            </a:r>
            <a:r>
              <a:rPr lang="en-US" sz="2800" dirty="0"/>
              <a:t>default, </a:t>
            </a:r>
            <a:r>
              <a:rPr lang="en-US" sz="2800" dirty="0" smtClean="0"/>
              <a:t>a </a:t>
            </a:r>
            <a:r>
              <a:rPr lang="en-US" sz="2800" dirty="0" smtClean="0">
                <a:latin typeface="Consolas" panose="020B0609020204030204" pitchFamily="49" charset="0"/>
              </a:rPr>
              <a:t>Label</a:t>
            </a:r>
            <a:r>
              <a:rPr lang="en-US" sz="2800" dirty="0" smtClean="0"/>
              <a:t>’s </a:t>
            </a:r>
            <a:r>
              <a:rPr lang="en-US" sz="2800" dirty="0" err="1">
                <a:latin typeface="Consolas" panose="020B0609020204030204" pitchFamily="49" charset="0"/>
              </a:rPr>
              <a:t>BackColor</a:t>
            </a:r>
            <a:r>
              <a:rPr lang="en-US" sz="2800" dirty="0"/>
              <a:t> is the same as the </a:t>
            </a:r>
            <a:r>
              <a:rPr lang="en-US" sz="2800" dirty="0">
                <a:latin typeface="Consolas" panose="020B0609020204030204" pitchFamily="49" charset="0"/>
              </a:rPr>
              <a:t>Form</a:t>
            </a:r>
            <a:r>
              <a:rPr lang="en-US" sz="2800" dirty="0"/>
              <a:t>’s.</a:t>
            </a: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0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975"/>
            <a:ext cx="12192000" cy="4208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7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onsolas" panose="020B0609020204030204" pitchFamily="49" charset="0"/>
              </a:rPr>
              <a:t>Form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>
                <a:latin typeface="Consolas" panose="020B0609020204030204" pitchFamily="49" charset="0"/>
              </a:rPr>
              <a:t>Label</a:t>
            </a:r>
            <a:r>
              <a:rPr lang="en-US" sz="3200" dirty="0"/>
              <a:t> each have their own </a:t>
            </a:r>
            <a:r>
              <a:rPr lang="en-US" sz="3200" b="1" dirty="0"/>
              <a:t>Text</a:t>
            </a:r>
            <a:r>
              <a:rPr lang="en-US" sz="3200" dirty="0"/>
              <a:t> </a:t>
            </a:r>
            <a:r>
              <a:rPr lang="en-US" sz="3200" dirty="0" smtClean="0"/>
              <a:t>property</a:t>
            </a:r>
          </a:p>
          <a:p>
            <a:r>
              <a:rPr lang="en-US" sz="3200" dirty="0" smtClean="0"/>
              <a:t>By </a:t>
            </a:r>
            <a:r>
              <a:rPr lang="en-US" sz="3200" dirty="0"/>
              <a:t>default, the </a:t>
            </a:r>
            <a:r>
              <a:rPr lang="en-US" sz="3200" b="1" dirty="0" err="1">
                <a:latin typeface="Consolas" panose="020B0609020204030204" pitchFamily="49" charset="0"/>
              </a:rPr>
              <a:t>AutoSize</a:t>
            </a:r>
            <a:r>
              <a:rPr lang="en-US" sz="3200" dirty="0"/>
              <a:t> </a:t>
            </a:r>
            <a:r>
              <a:rPr lang="en-US" sz="3200" b="1" dirty="0"/>
              <a:t>property</a:t>
            </a:r>
            <a:r>
              <a:rPr lang="en-US" sz="3200" dirty="0"/>
              <a:t> of the </a:t>
            </a:r>
            <a:r>
              <a:rPr lang="en-US" sz="3200" dirty="0">
                <a:latin typeface="Consolas" panose="020B0609020204030204" pitchFamily="49" charset="0"/>
              </a:rPr>
              <a:t>Label</a:t>
            </a:r>
            <a:r>
              <a:rPr lang="en-US" sz="3200" dirty="0"/>
              <a:t> is set to </a:t>
            </a:r>
            <a:r>
              <a:rPr lang="en-US" sz="3200" dirty="0">
                <a:latin typeface="Consolas" panose="020B0609020204030204" pitchFamily="49" charset="0"/>
              </a:rPr>
              <a:t>True</a:t>
            </a:r>
            <a:r>
              <a:rPr lang="en-US" sz="3200" dirty="0"/>
              <a:t> so the </a:t>
            </a:r>
            <a:r>
              <a:rPr lang="en-US" sz="3200" dirty="0">
                <a:latin typeface="Consolas" panose="020B0609020204030204" pitchFamily="49" charset="0"/>
              </a:rPr>
              <a:t>Label</a:t>
            </a:r>
            <a:r>
              <a:rPr lang="en-US" sz="3200" dirty="0"/>
              <a:t> can update its own size to fit all of its text. </a:t>
            </a:r>
            <a:endParaRPr lang="en-US" sz="3200" dirty="0" smtClean="0"/>
          </a:p>
          <a:p>
            <a:r>
              <a:rPr lang="en-US" sz="3200" dirty="0" smtClean="0"/>
              <a:t>Setting </a:t>
            </a:r>
            <a:r>
              <a:rPr lang="en-US" sz="3200" dirty="0" err="1">
                <a:latin typeface="Consolas" panose="020B0609020204030204" pitchFamily="49" charset="0"/>
              </a:rPr>
              <a:t>AutoSize</a:t>
            </a:r>
            <a:r>
              <a:rPr lang="en-US" sz="3200" dirty="0"/>
              <a:t> property to </a:t>
            </a:r>
            <a:r>
              <a:rPr lang="en-US" sz="3200" dirty="0">
                <a:latin typeface="Consolas" panose="020B0609020204030204" pitchFamily="49" charset="0"/>
              </a:rPr>
              <a:t>False</a:t>
            </a:r>
            <a:r>
              <a:rPr lang="en-US" sz="3200" dirty="0"/>
              <a:t> </a:t>
            </a:r>
            <a:r>
              <a:rPr lang="en-US" sz="3200" dirty="0" smtClean="0"/>
              <a:t>allows you to </a:t>
            </a:r>
            <a:r>
              <a:rPr lang="en-US" sz="3200" dirty="0"/>
              <a:t>change the </a:t>
            </a:r>
            <a:r>
              <a:rPr lang="en-US" sz="3200" dirty="0">
                <a:latin typeface="Consolas" panose="020B0609020204030204" pitchFamily="49" charset="0"/>
              </a:rPr>
              <a:t>Label</a:t>
            </a:r>
            <a:r>
              <a:rPr lang="en-US" sz="3200" dirty="0"/>
              <a:t>’s </a:t>
            </a:r>
            <a:r>
              <a:rPr lang="en-US" sz="3200" dirty="0" smtClean="0"/>
              <a:t>size using </a:t>
            </a:r>
            <a:r>
              <a:rPr lang="en-US" sz="3200" dirty="0"/>
              <a:t>the sizing </a:t>
            </a:r>
            <a:r>
              <a:rPr lang="en-US" sz="3200" dirty="0" smtClean="0"/>
              <a:t>handles. </a:t>
            </a:r>
            <a:endParaRPr lang="en-US" sz="3200" dirty="0"/>
          </a:p>
          <a:p>
            <a:r>
              <a:rPr lang="en-US" sz="3200" dirty="0" smtClean="0"/>
              <a:t>You </a:t>
            </a:r>
            <a:r>
              <a:rPr lang="en-US" sz="3200" dirty="0"/>
              <a:t>can center </a:t>
            </a:r>
            <a:r>
              <a:rPr lang="en-US" sz="3200" dirty="0" smtClean="0"/>
              <a:t>a control horizontally </a:t>
            </a:r>
            <a:r>
              <a:rPr lang="en-US" sz="3200" dirty="0"/>
              <a:t>by selecting </a:t>
            </a:r>
            <a:r>
              <a:rPr lang="en-US" sz="3200" b="1" dirty="0"/>
              <a:t>Format &gt; Center In Form &gt; Horizontally</a:t>
            </a:r>
            <a:r>
              <a:rPr lang="en-US" sz="3200" dirty="0"/>
              <a:t>.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93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12192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5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1" dirty="0"/>
              <a:t>Step 8: Setting the Label’s Font Size</a:t>
            </a:r>
          </a:p>
          <a:p>
            <a:r>
              <a:rPr lang="en-US" sz="3200" dirty="0" smtClean="0"/>
              <a:t>Select </a:t>
            </a:r>
            <a:r>
              <a:rPr lang="en-US" sz="3200" dirty="0"/>
              <a:t>the value of </a:t>
            </a:r>
            <a:r>
              <a:rPr lang="en-US" sz="3200" dirty="0" smtClean="0"/>
              <a:t>a </a:t>
            </a:r>
            <a:r>
              <a:rPr lang="en-US" sz="3200" dirty="0" smtClean="0">
                <a:latin typeface="Consolas" panose="020B0609020204030204" pitchFamily="49" charset="0"/>
              </a:rPr>
              <a:t>Label</a:t>
            </a:r>
            <a:r>
              <a:rPr lang="en-US" sz="3200" dirty="0" smtClean="0"/>
              <a:t>’s </a:t>
            </a:r>
            <a:r>
              <a:rPr lang="en-US" sz="3200" b="1" dirty="0" smtClean="0"/>
              <a:t>Font</a:t>
            </a:r>
            <a:r>
              <a:rPr lang="en-US" sz="3200" dirty="0" smtClean="0"/>
              <a:t> </a:t>
            </a:r>
            <a:r>
              <a:rPr lang="en-US" sz="3200" dirty="0"/>
              <a:t>property, </a:t>
            </a:r>
            <a:r>
              <a:rPr lang="en-US" sz="3200" dirty="0" smtClean="0"/>
              <a:t>then click </a:t>
            </a:r>
            <a:r>
              <a:rPr lang="en-US" sz="3200" dirty="0"/>
              <a:t>the ellipsis button </a:t>
            </a:r>
            <a:r>
              <a:rPr lang="en-US" sz="3200" dirty="0" smtClean="0"/>
              <a:t>to </a:t>
            </a:r>
            <a:r>
              <a:rPr lang="en-US" sz="3200" dirty="0"/>
              <a:t>display the Font dialog (Fig. 2.27).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4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38"/>
            <a:ext cx="12192000" cy="55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open Visual Studio it initially displays </a:t>
            </a:r>
            <a:r>
              <a:rPr lang="en-US" dirty="0"/>
              <a:t>the </a:t>
            </a:r>
            <a:r>
              <a:rPr lang="en-US" b="1" dirty="0"/>
              <a:t>Start</a:t>
            </a:r>
            <a:r>
              <a:rPr lang="en-US" dirty="0"/>
              <a:t> </a:t>
            </a:r>
            <a:r>
              <a:rPr lang="en-US" b="1" dirty="0"/>
              <a:t>Page</a:t>
            </a:r>
            <a:r>
              <a:rPr lang="en-US" dirty="0"/>
              <a:t> </a:t>
            </a:r>
            <a:r>
              <a:rPr lang="en-US" dirty="0" smtClean="0"/>
              <a:t>(Fig. 2.1). </a:t>
            </a:r>
          </a:p>
          <a:p>
            <a:r>
              <a:rPr lang="en-US" dirty="0" smtClean="0"/>
              <a:t>Depending </a:t>
            </a:r>
            <a:r>
              <a:rPr lang="en-US" dirty="0"/>
              <a:t>on your version of Visual Studio, your Start Page may look different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Start Page contains a list of links to Visual Studio resources and web-based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any time, you can return to the </a:t>
            </a:r>
            <a:r>
              <a:rPr lang="en-US" b="1" dirty="0" smtClean="0"/>
              <a:t>Start Page</a:t>
            </a:r>
            <a:r>
              <a:rPr lang="en-US" dirty="0" smtClean="0"/>
              <a:t> by selecting </a:t>
            </a:r>
            <a:r>
              <a:rPr lang="en-US" b="1" dirty="0" smtClean="0"/>
              <a:t>View &gt; Start Page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2.2.1 </a:t>
            </a:r>
            <a:r>
              <a:rPr lang="en-US" dirty="0"/>
              <a:t>Introduction to Visual Studio Community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0"/>
            <a:ext cx="12042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82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Select the </a:t>
            </a:r>
            <a:r>
              <a:rPr lang="en-US" sz="3200" dirty="0">
                <a:latin typeface="Consolas" panose="020B0609020204030204" pitchFamily="49" charset="0"/>
              </a:rPr>
              <a:t>Label</a:t>
            </a:r>
            <a:r>
              <a:rPr lang="en-US" sz="3200" dirty="0"/>
              <a:t>’s </a:t>
            </a:r>
            <a:r>
              <a:rPr lang="en-US" sz="3200" b="1" dirty="0" err="1"/>
              <a:t>TextAlign</a:t>
            </a:r>
            <a:r>
              <a:rPr lang="en-US" sz="3200" dirty="0"/>
              <a:t> </a:t>
            </a:r>
            <a:r>
              <a:rPr lang="en-US" sz="3200" dirty="0" smtClean="0"/>
              <a:t>property to display a </a:t>
            </a:r>
            <a:r>
              <a:rPr lang="en-US" sz="3200" dirty="0"/>
              <a:t>three-by-three grid of buttons representing alignment </a:t>
            </a:r>
            <a:r>
              <a:rPr lang="en-US" sz="3200" dirty="0" smtClean="0"/>
              <a:t>choices.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position of each button corresponds to where the text appears in the </a:t>
            </a:r>
            <a:r>
              <a:rPr lang="en-US" sz="3200" dirty="0">
                <a:latin typeface="Consolas" panose="020B0609020204030204" pitchFamily="49" charset="0"/>
              </a:rPr>
              <a:t>Label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baseline="30000" dirty="0"/>
              <a:t>	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2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6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>
                <a:latin typeface="Consolas" panose="020B0609020204030204" pitchFamily="49" charset="0"/>
              </a:rPr>
              <a:t>PictureBox</a:t>
            </a:r>
            <a:r>
              <a:rPr lang="en-US" sz="3200" dirty="0"/>
              <a:t> control displays images. </a:t>
            </a:r>
            <a:endParaRPr lang="en-US" sz="3200" dirty="0" smtClean="0"/>
          </a:p>
          <a:p>
            <a:r>
              <a:rPr lang="en-US" sz="3200" dirty="0" smtClean="0"/>
              <a:t>Each </a:t>
            </a:r>
            <a:r>
              <a:rPr lang="en-US" sz="3200" dirty="0" err="1" smtClean="0">
                <a:latin typeface="Consolas" panose="020B0609020204030204" pitchFamily="49" charset="0"/>
              </a:rPr>
              <a:t>PictureBox</a:t>
            </a:r>
            <a:r>
              <a:rPr lang="en-US" sz="3200" dirty="0" smtClean="0"/>
              <a:t> </a:t>
            </a:r>
            <a:r>
              <a:rPr lang="en-US" sz="3200" dirty="0"/>
              <a:t>you add to the Form is an object of class </a:t>
            </a:r>
            <a:r>
              <a:rPr lang="en-US" sz="3200" dirty="0" err="1">
                <a:latin typeface="Consolas" panose="020B0609020204030204" pitchFamily="49" charset="0"/>
              </a:rPr>
              <a:t>PictureBox</a:t>
            </a:r>
            <a:r>
              <a:rPr lang="en-US" sz="3200" dirty="0"/>
              <a:t> from the .NET Framework Class Library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9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12014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20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b="1" dirty="0"/>
              <a:t>Image </a:t>
            </a:r>
            <a:r>
              <a:rPr lang="en-US" sz="3200" b="1" dirty="0" smtClean="0"/>
              <a:t>property</a:t>
            </a:r>
            <a:r>
              <a:rPr lang="en-US" sz="3200" dirty="0" smtClean="0"/>
              <a:t> specifies the image to display in a </a:t>
            </a:r>
            <a:r>
              <a:rPr lang="en-US" sz="3200" dirty="0" err="1" smtClean="0">
                <a:latin typeface="Consolas" panose="020B0609020204030204" pitchFamily="49" charset="0"/>
              </a:rPr>
              <a:t>PictureBox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 smtClean="0"/>
              <a:t>To </a:t>
            </a:r>
            <a:r>
              <a:rPr lang="en-US" sz="3200" dirty="0"/>
              <a:t>scale the image to fit in the </a:t>
            </a:r>
            <a:r>
              <a:rPr lang="en-US" sz="3200" dirty="0" err="1">
                <a:latin typeface="Consolas" panose="020B0609020204030204" pitchFamily="49" charset="0"/>
              </a:rPr>
              <a:t>PictureBox</a:t>
            </a:r>
            <a:r>
              <a:rPr lang="en-US" sz="3200" dirty="0"/>
              <a:t>, change the </a:t>
            </a:r>
            <a:r>
              <a:rPr lang="en-US" sz="3200" b="1" dirty="0" err="1"/>
              <a:t>SizeMode</a:t>
            </a:r>
            <a:r>
              <a:rPr lang="en-US" sz="3200" b="1" dirty="0"/>
              <a:t> property</a:t>
            </a:r>
            <a:r>
              <a:rPr lang="en-US" sz="3200" dirty="0"/>
              <a:t> to </a:t>
            </a:r>
            <a:r>
              <a:rPr lang="en-US" sz="3200" b="1" dirty="0" err="1" smtClean="0"/>
              <a:t>StretchImage</a:t>
            </a:r>
            <a:r>
              <a:rPr lang="en-US" sz="3200" dirty="0" smtClean="0"/>
              <a:t>. 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2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51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0"/>
            <a:ext cx="101822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060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8" y="0"/>
            <a:ext cx="97615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1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50"/>
            <a:ext cx="12192000" cy="5827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8" y="0"/>
            <a:ext cx="8809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631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0"/>
            <a:ext cx="11909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9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Select </a:t>
            </a:r>
            <a:r>
              <a:rPr lang="en-US" sz="3200" b="1" dirty="0"/>
              <a:t>File &gt; Save All</a:t>
            </a:r>
            <a:r>
              <a:rPr lang="en-US" sz="3200" dirty="0"/>
              <a:t> to save the entire solution.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solution file (which has the filename extension </a:t>
            </a:r>
            <a:r>
              <a:rPr lang="en-US" sz="3200" dirty="0">
                <a:latin typeface="Consolas" panose="020B0609020204030204" pitchFamily="49" charset="0"/>
              </a:rPr>
              <a:t>.</a:t>
            </a:r>
            <a:r>
              <a:rPr lang="en-US" sz="3200" dirty="0" err="1">
                <a:latin typeface="Consolas" panose="020B0609020204030204" pitchFamily="49" charset="0"/>
              </a:rPr>
              <a:t>sln</a:t>
            </a:r>
            <a:r>
              <a:rPr lang="en-US" sz="3200" dirty="0"/>
              <a:t>) contains the name and location of its project, and the project file (which has the filename extension </a:t>
            </a:r>
            <a:r>
              <a:rPr lang="en-US" sz="3200" dirty="0">
                <a:latin typeface="Consolas" panose="020B0609020204030204" pitchFamily="49" charset="0"/>
              </a:rPr>
              <a:t>.</a:t>
            </a:r>
            <a:r>
              <a:rPr lang="en-US" sz="3200" dirty="0" err="1">
                <a:latin typeface="Consolas" panose="020B0609020204030204" pitchFamily="49" charset="0"/>
              </a:rPr>
              <a:t>csproj</a:t>
            </a:r>
            <a:r>
              <a:rPr lang="en-US" sz="3200" dirty="0"/>
              <a:t>) contains the names and locations of all the files in the project. </a:t>
            </a:r>
            <a:endParaRPr lang="en-US" sz="3200" dirty="0" smtClean="0"/>
          </a:p>
          <a:p>
            <a:r>
              <a:rPr lang="en-US" sz="3200" dirty="0" smtClean="0"/>
              <a:t>If </a:t>
            </a:r>
            <a:r>
              <a:rPr lang="en-US" sz="3200" dirty="0"/>
              <a:t>you want to reopen your project at a later time, simply open its </a:t>
            </a:r>
            <a:r>
              <a:rPr lang="en-US" sz="3200" dirty="0">
                <a:latin typeface="Consolas" panose="020B0609020204030204" pitchFamily="49" charset="0"/>
              </a:rPr>
              <a:t>.</a:t>
            </a:r>
            <a:r>
              <a:rPr lang="en-US" sz="3200" dirty="0" err="1">
                <a:latin typeface="Consolas" panose="020B0609020204030204" pitchFamily="49" charset="0"/>
              </a:rPr>
              <a:t>sln</a:t>
            </a:r>
            <a:r>
              <a:rPr lang="en-US" sz="3200" dirty="0"/>
              <a:t> file. 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 </a:t>
            </a:r>
            <a:r>
              <a:rPr lang="en-US" sz="3200" b="1" dirty="0"/>
              <a:t>run mode</a:t>
            </a:r>
            <a:r>
              <a:rPr lang="en-US" sz="3200" dirty="0"/>
              <a:t>, the app is executing, and you can interact with only a few IDE features—features that are not available are disabled (grayed out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Select </a:t>
            </a:r>
            <a:r>
              <a:rPr lang="en-US" sz="3200" b="1" dirty="0"/>
              <a:t>Debug &gt; Start </a:t>
            </a:r>
            <a:r>
              <a:rPr lang="en-US" sz="3200" b="1" dirty="0" smtClean="0"/>
              <a:t>Debugging </a:t>
            </a:r>
            <a:r>
              <a:rPr lang="en-US" sz="3200" dirty="0"/>
              <a:t>to execute the app (or press the </a:t>
            </a:r>
            <a:r>
              <a:rPr lang="en-US" sz="3200" i="1" dirty="0"/>
              <a:t>F5</a:t>
            </a:r>
            <a:r>
              <a:rPr lang="en-US" sz="3200" dirty="0"/>
              <a:t> key).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IDE enters run mode and displays “(Running)” next to the app’s name in the IDE’s title bar.  </a:t>
            </a:r>
            <a:endParaRPr lang="en-US" sz="3200" dirty="0" smtClean="0"/>
          </a:p>
          <a:p>
            <a:r>
              <a:rPr lang="en-US" sz="3200" dirty="0" smtClean="0"/>
              <a:t>Click the app’s close box (X) to terminate the app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</a:t>
            </a:r>
            <a:r>
              <a:rPr lang="en-US" dirty="0"/>
              <a:t>Visual Programming: Creating a Simple App that Displays Text and an </a:t>
            </a:r>
            <a:r>
              <a:rPr lang="en-US" dirty="0" err="1" smtClean="0"/>
              <a:t>Imag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59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Visual Studio supports three themes that specify the IDE’s color scheme: </a:t>
            </a:r>
          </a:p>
          <a:p>
            <a:pPr lvl="2"/>
            <a:r>
              <a:rPr lang="en-US" sz="2800" dirty="0"/>
              <a:t>a </a:t>
            </a:r>
            <a:r>
              <a:rPr lang="en-US" sz="2800" i="1" dirty="0"/>
              <a:t>dark theme</a:t>
            </a:r>
            <a:r>
              <a:rPr lang="en-US" sz="2800" dirty="0"/>
              <a:t> (with dark window backgrounds and light text)</a:t>
            </a:r>
          </a:p>
          <a:p>
            <a:pPr lvl="2"/>
            <a:r>
              <a:rPr lang="en-US" sz="2800" dirty="0"/>
              <a:t>a </a:t>
            </a:r>
            <a:r>
              <a:rPr lang="en-US" sz="2800" i="1" dirty="0"/>
              <a:t>light theme</a:t>
            </a:r>
            <a:r>
              <a:rPr lang="en-US" sz="2800" dirty="0"/>
              <a:t> (with light window backgrounds and dark text) and </a:t>
            </a:r>
          </a:p>
          <a:p>
            <a:pPr lvl="2"/>
            <a:r>
              <a:rPr lang="en-US" sz="2800" dirty="0"/>
              <a:t>a </a:t>
            </a:r>
            <a:r>
              <a:rPr lang="en-US" sz="2800" i="1" dirty="0"/>
              <a:t>blue theme</a:t>
            </a:r>
            <a:r>
              <a:rPr lang="en-US" sz="2800" dirty="0"/>
              <a:t> (with light window backgrounds and dark text). </a:t>
            </a:r>
          </a:p>
          <a:p>
            <a:r>
              <a:rPr lang="en-US" sz="3200" dirty="0"/>
              <a:t>We use the blue theme throughout this book.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Before You Begin section after the Preface explains how to set this option.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2.2.2 </a:t>
            </a:r>
            <a:r>
              <a:rPr lang="en-US" dirty="0"/>
              <a:t>Visual Studio </a:t>
            </a:r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Start Page links are organized into two columns. </a:t>
            </a:r>
            <a:endParaRPr lang="en-US" sz="3600" dirty="0" smtClean="0"/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left column’s </a:t>
            </a:r>
            <a:r>
              <a:rPr lang="en-US" sz="3200" b="1" dirty="0"/>
              <a:t>Start</a:t>
            </a:r>
            <a:r>
              <a:rPr lang="en-US" sz="3200" dirty="0"/>
              <a:t> section contains options for building new apps or working on existing ones. </a:t>
            </a:r>
            <a:endParaRPr lang="en-US" sz="3200" dirty="0" smtClean="0"/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left column’s </a:t>
            </a:r>
            <a:r>
              <a:rPr lang="en-US" sz="3200" b="1" dirty="0"/>
              <a:t>Recent</a:t>
            </a:r>
            <a:r>
              <a:rPr lang="en-US" sz="3200" dirty="0"/>
              <a:t> section contains links to projects you’ve recently created or modified.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2.2.3 Links on the Start Page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vcsharphtp6_05</Template>
  <TotalTime>63</TotalTime>
  <Words>3276</Words>
  <Application>Microsoft Office PowerPoint</Application>
  <PresentationFormat>Widescreen</PresentationFormat>
  <Paragraphs>243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Introduction to Visual Studio  and Visual Programming</vt:lpstr>
      <vt:lpstr>PowerPoint Presentation</vt:lpstr>
      <vt:lpstr>PowerPoint Presentation</vt:lpstr>
      <vt:lpstr>2.1 Introduction</vt:lpstr>
      <vt:lpstr>2.2 Overview of the Visual Studio Community 2015 IDE</vt:lpstr>
      <vt:lpstr>2.2.1 Introduction to Visual Studio Community 2015</vt:lpstr>
      <vt:lpstr>PowerPoint Presentation</vt:lpstr>
      <vt:lpstr>2.2.2 Visual Studio Themes</vt:lpstr>
      <vt:lpstr>2.2.3 Links on the Start Page </vt:lpstr>
      <vt:lpstr>2.2.3 Links on the Start Page </vt:lpstr>
      <vt:lpstr>PowerPoint Presentation</vt:lpstr>
      <vt:lpstr>2.2.4 Creating a New Project</vt:lpstr>
      <vt:lpstr>2.2.5 New Project Dialog and Project Templates</vt:lpstr>
      <vt:lpstr>PowerPoint Presentation</vt:lpstr>
      <vt:lpstr>2.2.5 New Project Dialog and Project Templates</vt:lpstr>
      <vt:lpstr>PowerPoint Presentation</vt:lpstr>
      <vt:lpstr>2.2.6 Forms and Controls</vt:lpstr>
      <vt:lpstr>2.2.6 Forms and Controls</vt:lpstr>
      <vt:lpstr>2.3 Menu Bar and Toolbar </vt:lpstr>
      <vt:lpstr>PowerPoint Presentation</vt:lpstr>
      <vt:lpstr>PowerPoint Presentation</vt:lpstr>
      <vt:lpstr>PowerPoint Presentation</vt:lpstr>
      <vt:lpstr>2.3 Menu Bar and Toolbar </vt:lpstr>
      <vt:lpstr>PowerPoint Presentation</vt:lpstr>
      <vt:lpstr>2.3 Menu Bar and Toolbar </vt:lpstr>
      <vt:lpstr>PowerPoint Presentation</vt:lpstr>
      <vt:lpstr>PowerPoint Presentation</vt:lpstr>
      <vt:lpstr>2.4 Navigating the Visual Studio IDE</vt:lpstr>
      <vt:lpstr>PowerPoint Presentation</vt:lpstr>
      <vt:lpstr>PowerPoint Presentation</vt:lpstr>
      <vt:lpstr>PowerPoint Presentation</vt:lpstr>
      <vt:lpstr>2.4.1 Solution Explorer</vt:lpstr>
      <vt:lpstr>2.4.1 Solution Explorer</vt:lpstr>
      <vt:lpstr>2.4.1 Solution Explorer</vt:lpstr>
      <vt:lpstr>PowerPoint Presentation</vt:lpstr>
      <vt:lpstr>PowerPoint Presentation</vt:lpstr>
      <vt:lpstr>2.4.2 Toolbox</vt:lpstr>
      <vt:lpstr>PowerPoint Presentation</vt:lpstr>
      <vt:lpstr>2.4.3 Properties Window</vt:lpstr>
      <vt:lpstr>2.4.3 Properties Window</vt:lpstr>
      <vt:lpstr>PowerPoint Presentation</vt:lpstr>
      <vt:lpstr>2.5 Help Menu and Context-Sensitive Help</vt:lpstr>
      <vt:lpstr>2.6 Visual Programming: Creating a Simple App that Displays Text and an Imag</vt:lpstr>
      <vt:lpstr>PowerPoint Presentation</vt:lpstr>
      <vt:lpstr>PowerPoint Presentation</vt:lpstr>
      <vt:lpstr>2.6 Visual Programming: Creating a Simple App that Displays Text and an Imag</vt:lpstr>
      <vt:lpstr>PowerPoint Presentation</vt:lpstr>
      <vt:lpstr>PowerPoint Presentation</vt:lpstr>
      <vt:lpstr>2.6 Visual Programming: Creating a Simple App that Displays Text and an Imag</vt:lpstr>
      <vt:lpstr>PowerPoint Presentation</vt:lpstr>
      <vt:lpstr>2.6 Visual Programming: Creating a Simple App that Displays Text and an Imag</vt:lpstr>
      <vt:lpstr>PowerPoint Presentation</vt:lpstr>
      <vt:lpstr>PowerPoint Presentation</vt:lpstr>
      <vt:lpstr>2.6 Visual Programming: Creating a Simple App that Displays Text and an Imag</vt:lpstr>
      <vt:lpstr>PowerPoint Presentation</vt:lpstr>
      <vt:lpstr>2.6 Visual Programming: Creating a Simple App that Displays Text and an Imag</vt:lpstr>
      <vt:lpstr>PowerPoint Presentation</vt:lpstr>
      <vt:lpstr>2.6 Visual Programming: Creating a Simple App that Displays Text and an Imag</vt:lpstr>
      <vt:lpstr>PowerPoint Presentation</vt:lpstr>
      <vt:lpstr>PowerPoint Presentation</vt:lpstr>
      <vt:lpstr>2.6 Visual Programming: Creating a Simple App that Displays Text and an Imag</vt:lpstr>
      <vt:lpstr>PowerPoint Presentation</vt:lpstr>
      <vt:lpstr>2.6 Visual Programming: Creating a Simple App that Displays Text and an Imag</vt:lpstr>
      <vt:lpstr>PowerPoint Presentation</vt:lpstr>
      <vt:lpstr>2.6 Visual Programming: Creating a Simple App that Displays Text and an Imag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2.6 Visual Programming: Creating a Simple App that Displays Text and an Imag</vt:lpstr>
      <vt:lpstr>2.6 Visual Programming: Creating a Simple App that Displays Text and an Imag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Deitel</dc:creator>
  <cp:lastModifiedBy>Paul Deitel</cp:lastModifiedBy>
  <cp:revision>11</cp:revision>
  <dcterms:created xsi:type="dcterms:W3CDTF">2016-07-22T20:18:10Z</dcterms:created>
  <dcterms:modified xsi:type="dcterms:W3CDTF">2017-01-24T17:42:16Z</dcterms:modified>
</cp:coreProperties>
</file>