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4"/>
  </p:notesMasterIdLst>
  <p:sldIdLst>
    <p:sldId id="316" r:id="rId2"/>
    <p:sldId id="258" r:id="rId3"/>
    <p:sldId id="259" r:id="rId4"/>
    <p:sldId id="260" r:id="rId5"/>
    <p:sldId id="317" r:id="rId6"/>
    <p:sldId id="361" r:id="rId7"/>
    <p:sldId id="264" r:id="rId8"/>
    <p:sldId id="318" r:id="rId9"/>
    <p:sldId id="319" r:id="rId10"/>
    <p:sldId id="265" r:id="rId11"/>
    <p:sldId id="266" r:id="rId12"/>
    <p:sldId id="320" r:id="rId13"/>
    <p:sldId id="267" r:id="rId14"/>
    <p:sldId id="321" r:id="rId15"/>
    <p:sldId id="322" r:id="rId16"/>
    <p:sldId id="323" r:id="rId17"/>
    <p:sldId id="268" r:id="rId18"/>
    <p:sldId id="269" r:id="rId19"/>
    <p:sldId id="270" r:id="rId20"/>
    <p:sldId id="271" r:id="rId21"/>
    <p:sldId id="272" r:id="rId22"/>
    <p:sldId id="324" r:id="rId23"/>
    <p:sldId id="273" r:id="rId24"/>
    <p:sldId id="325" r:id="rId25"/>
    <p:sldId id="274" r:id="rId26"/>
    <p:sldId id="275" r:id="rId27"/>
    <p:sldId id="276" r:id="rId28"/>
    <p:sldId id="277" r:id="rId29"/>
    <p:sldId id="326" r:id="rId30"/>
    <p:sldId id="278" r:id="rId31"/>
    <p:sldId id="327" r:id="rId32"/>
    <p:sldId id="328" r:id="rId33"/>
    <p:sldId id="329" r:id="rId34"/>
    <p:sldId id="279" r:id="rId35"/>
    <p:sldId id="330" r:id="rId36"/>
    <p:sldId id="280" r:id="rId37"/>
    <p:sldId id="331" r:id="rId38"/>
    <p:sldId id="281" r:id="rId39"/>
    <p:sldId id="332" r:id="rId40"/>
    <p:sldId id="333" r:id="rId41"/>
    <p:sldId id="282" r:id="rId42"/>
    <p:sldId id="283" r:id="rId43"/>
    <p:sldId id="334" r:id="rId44"/>
    <p:sldId id="284" r:id="rId45"/>
    <p:sldId id="336" r:id="rId46"/>
    <p:sldId id="285" r:id="rId47"/>
    <p:sldId id="337" r:id="rId48"/>
    <p:sldId id="286" r:id="rId49"/>
    <p:sldId id="287" r:id="rId50"/>
    <p:sldId id="338" r:id="rId51"/>
    <p:sldId id="288" r:id="rId52"/>
    <p:sldId id="339" r:id="rId53"/>
    <p:sldId id="289" r:id="rId54"/>
    <p:sldId id="340" r:id="rId55"/>
    <p:sldId id="290" r:id="rId56"/>
    <p:sldId id="341" r:id="rId57"/>
    <p:sldId id="291" r:id="rId58"/>
    <p:sldId id="342" r:id="rId59"/>
    <p:sldId id="362" r:id="rId60"/>
    <p:sldId id="343" r:id="rId61"/>
    <p:sldId id="292" r:id="rId62"/>
    <p:sldId id="293" r:id="rId63"/>
    <p:sldId id="344" r:id="rId64"/>
    <p:sldId id="345" r:id="rId65"/>
    <p:sldId id="294" r:id="rId66"/>
    <p:sldId id="295" r:id="rId67"/>
    <p:sldId id="296" r:id="rId68"/>
    <p:sldId id="346" r:id="rId69"/>
    <p:sldId id="363" r:id="rId70"/>
    <p:sldId id="347" r:id="rId71"/>
    <p:sldId id="297" r:id="rId72"/>
    <p:sldId id="348" r:id="rId73"/>
    <p:sldId id="349" r:id="rId74"/>
    <p:sldId id="298" r:id="rId75"/>
    <p:sldId id="350" r:id="rId76"/>
    <p:sldId id="299" r:id="rId77"/>
    <p:sldId id="351" r:id="rId78"/>
    <p:sldId id="300" r:id="rId79"/>
    <p:sldId id="352" r:id="rId80"/>
    <p:sldId id="353" r:id="rId81"/>
    <p:sldId id="301" r:id="rId82"/>
    <p:sldId id="354" r:id="rId83"/>
    <p:sldId id="355" r:id="rId84"/>
    <p:sldId id="356" r:id="rId85"/>
    <p:sldId id="302" r:id="rId86"/>
    <p:sldId id="303" r:id="rId87"/>
    <p:sldId id="357" r:id="rId88"/>
    <p:sldId id="304" r:id="rId89"/>
    <p:sldId id="305" r:id="rId90"/>
    <p:sldId id="358" r:id="rId91"/>
    <p:sldId id="306" r:id="rId92"/>
    <p:sldId id="307" r:id="rId93"/>
    <p:sldId id="308" r:id="rId94"/>
    <p:sldId id="309" r:id="rId95"/>
    <p:sldId id="359" r:id="rId96"/>
    <p:sldId id="310" r:id="rId97"/>
    <p:sldId id="311" r:id="rId98"/>
    <p:sldId id="312" r:id="rId99"/>
    <p:sldId id="313" r:id="rId100"/>
    <p:sldId id="360" r:id="rId101"/>
    <p:sldId id="314" r:id="rId102"/>
    <p:sldId id="315" r:id="rId10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490E-5BE2-4D8F-8121-E2BBB30ACA0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E1B0-969A-454F-B418-02E134E2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E9343-35AA-4784-98EB-2E42960F477C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1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B1135D-0603-4C11-A9FC-92645A867A39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82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C2F8116-BA30-41E7-AFFE-AA2271F16CD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28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C83F8F7-9AC1-4A75-B315-5F2E68C179A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4951ACA-A29F-46B0-B527-304406E2C212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A303313-75C5-4DE7-9EA6-5A17842F4DE9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36CFCBA-81FA-4E88-8760-96D5CBF088E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63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06AF5C-AE53-40D1-A0F1-D9F4A406B96A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56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3B5AEFE-BE65-4F77-B5BD-28DE9212CB8B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5D03D19-F8E1-4188-9C39-E99B201507CE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4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32461F-330A-4CD9-8505-3462F8877BE2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0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AEB27D-FD6F-40E0-ADAC-0838F868472E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0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0DA5168-C3BC-4AAE-9C21-37F69304BA5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8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DD038D-4C04-4736-8255-B73BF61FB218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9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35103E1-41A9-496A-8DB4-B56E3764E14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3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0628B86-F73E-45D3-A8D6-BB0E591E473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84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E0F43B-854A-4235-A653-A252EA3ABFDF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54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76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01FDB9-94BD-4D74-82C7-0CA60DC96D8F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83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BA13A0-E57D-4848-B7B1-B30A22A203D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BA13A0-E57D-4848-B7B1-B30A22A203D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5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569748-9021-471F-BE25-BA60C6130A69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4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32461F-330A-4CD9-8505-3462F8877BE2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23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33643A-CFB9-45D1-96D2-0D99E2007CE6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63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68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87D687-F3A2-46F0-B98C-F834CA1F021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64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0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A67D32-05E3-481F-AC73-4DF2853199D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68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5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A67D32-05E3-481F-AC73-4DF2853199D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50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39F6AF4-AF1C-4383-AF04-44D60C1C099A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05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D9DCA2-3ABF-4B68-8330-C2761B7DFB5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53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EEE297-52C1-4B5D-BAB8-38ACD25DE5BA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73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49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964FDB9-5F54-4568-B2C8-EAACCF3E51AA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11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BF2608F-49EB-4871-B3F6-77C7D2A781BF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77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86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40EBF7-64F3-439C-A43A-5E7291DB502A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79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1F3DD7-7D11-42BC-B798-CA5627EE1A5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32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F125778-7948-4695-B7A0-EBCC0187B7FE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30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19B202-7B6A-4D2B-A1F8-DAE907B7D4B0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51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3AED2A-7463-4B70-9446-AD5CE9F21F5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83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4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2A19DF-483F-42AA-A4AA-11739EA38BE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84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30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4FA3F3-8BA1-4F31-B74D-2A48C866A57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87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405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37A817F-7D2D-4B0D-B5A5-875D21B73A4B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90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07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8BECE2-12D6-49DB-9165-1C60D40F38AB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95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88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D03A73-E619-4903-B3F0-AED6576AFF7C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100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9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8EB32F-DA4A-4D2D-86F0-514B1591C919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4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07411AF-DBAC-4E25-AF8C-0C703DECE8E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1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B04133-7B03-4295-9DBA-BF13277E3370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8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AAB8A3-123D-4C58-B818-7797663896F6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5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588DCE9-C7B9-490B-96F2-DCF2BA6CDD3C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5FE9E27E-7E3F-4CAB-8412-F62ABD88DC07}" type="datetime1">
              <a:rPr lang="en-US" smtClean="0"/>
              <a:t>1/24/2017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97861-D847-4946-A4D6-773B74BDE0C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989DB-DCE0-426D-965B-B36983A3D6DC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0943314-4480-4E86-ABE6-2E935EF0BB91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4FA36B0-7718-4F79-8213-87E424EB222A}" type="datetime1">
              <a:rPr lang="en-US" smtClean="0"/>
              <a:t>1/24/2017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CC49D85-50E2-498A-8AE3-D91379DA7CDE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CB4BEAE-8B79-4ED4-AE75-74F650C19CD3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6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D6BD7DF-2E3A-4FDE-9E49-1BE1E1BCCF1C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A0A9A-7935-4877-BD48-FC689020F6EB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5EFBAB6-912C-4E39-A1B1-E516889C0268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FB3614C5-5725-4FDB-81FA-8682F3AB9A11}" type="datetime1">
              <a:rPr lang="en-US" smtClean="0"/>
              <a:t>1/24/2017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9F60E46-351E-4E49-92E6-1640F368D9C1}" type="datetime1">
              <a:rPr lang="en-US" smtClean="0"/>
              <a:t>1/24/2017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1DBF8278-E319-45C7-AF99-07BEA850F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C# App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3" y="0"/>
            <a:ext cx="94884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40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481138"/>
            <a:ext cx="11117179" cy="156966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Figure</a:t>
            </a:r>
            <a:r>
              <a:rPr lang="en-US" altLang="en-US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3.23 shows the precedence of the operators introduced in this chapter from top to bottom in decreasing order of precedence. 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3.9  Decision Making: Equality and Relational Operators (Cont.)</a:t>
            </a:r>
          </a:p>
        </p:txBody>
      </p:sp>
      <p:sp>
        <p:nvSpPr>
          <p:cNvPr id="1157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088"/>
            <a:ext cx="12192000" cy="59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663"/>
            <a:ext cx="12192000" cy="3875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413446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3200" b="1" dirty="0" smtClean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using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directive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tells the compiler where to look for a predefined class that’s used in an app.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Predefined classes are organized under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namespaces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—named collections of related classes. Collectively, .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NET’s predefined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namespaces are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known as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.NET Framework Class Library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System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namespace contains the predefined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Console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class and many other useful classes.</a:t>
            </a:r>
            <a:r>
              <a:rPr lang="en-US" altLang="en-US" sz="3200" dirty="0" smtClean="0">
                <a:solidFill>
                  <a:srgbClr val="5AD9B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3.2.2</a:t>
            </a:r>
            <a:r>
              <a:rPr lang="en-US" dirty="0" smtClean="0"/>
              <a:t>  </a:t>
            </a:r>
            <a:r>
              <a:rPr lang="en-US" dirty="0" smtClean="0"/>
              <a:t>using Directive</a:t>
            </a:r>
            <a:endParaRPr lang="en-US" dirty="0" smtClean="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0"/>
            <a:ext cx="94202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162095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Blank lines and space characters make code easier to read and together with tab characters are known as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whitespace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Whitespace is ignored by the compiler.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3.2.3 Blank Lines and Whitespace</a:t>
            </a:r>
            <a:endParaRPr lang="en-US" dirty="0" smtClean="0"/>
          </a:p>
        </p:txBody>
      </p:sp>
      <p:sp>
        <p:nvSpPr>
          <p:cNvPr id="2355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413446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Keywords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(sometimes called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reserved words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) are reserved for use by C# and are always spelled with all lowercase letters.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Every app consists of at least one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class declaration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that is defined by the programmer. These are known as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user-defined classes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3200" b="1" dirty="0" smtClean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keyword introduces a class declaration and is immediately followed by the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class name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3.2.4 Class Declaration</a:t>
            </a:r>
            <a:endParaRPr lang="en-US" dirty="0" smtClean="0"/>
          </a:p>
        </p:txBody>
      </p:sp>
      <p:sp>
        <p:nvSpPr>
          <p:cNvPr id="2458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413959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A class name is an </a:t>
            </a:r>
            <a:r>
              <a:rPr lang="en-US" altLang="en-US" sz="3200" b="1" dirty="0" smtClean="0">
                <a:solidFill>
                  <a:srgbClr val="4D99FF"/>
                </a:solidFill>
                <a:cs typeface="Times New Roman" panose="02020603050405020304" pitchFamily="18" charset="0"/>
              </a:rPr>
              <a:t>identifier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Series of characters consisting of letters, digits and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underscores.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Cannot </a:t>
            </a:r>
            <a:r>
              <a:rPr lang="en-US" altLang="en-US" sz="2800" dirty="0">
                <a:cs typeface="Times New Roman" panose="02020603050405020304" pitchFamily="18" charset="0"/>
              </a:rPr>
              <a:t>begin with a digit and does not contain spaces.</a:t>
            </a:r>
          </a:p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The complete list of C# keywords is shown in Fig.</a:t>
            </a:r>
            <a:r>
              <a:rPr lang="en-US" alt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cs typeface="Times New Roman" panose="02020603050405020304" pitchFamily="18" charset="0"/>
              </a:rPr>
              <a:t>3.2. </a:t>
            </a:r>
          </a:p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The contextual keywords in Fig.</a:t>
            </a:r>
            <a:r>
              <a:rPr lang="en-US" alt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cs typeface="Times New Roman" panose="02020603050405020304" pitchFamily="18" charset="0"/>
              </a:rPr>
              <a:t>3.2 can be used as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identifiers outside </a:t>
            </a:r>
            <a:r>
              <a:rPr lang="en-US" altLang="en-US" sz="3200" dirty="0">
                <a:cs typeface="Times New Roman" panose="02020603050405020304" pitchFamily="18" charset="0"/>
              </a:rPr>
              <a:t>the contexts in which they are keywords, but for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clarity this </a:t>
            </a:r>
            <a:r>
              <a:rPr lang="en-US" altLang="en-US" sz="3200" dirty="0">
                <a:cs typeface="Times New Roman" panose="02020603050405020304" pitchFamily="18" charset="0"/>
              </a:rPr>
              <a:t>is not recommended. </a:t>
            </a:r>
          </a:p>
          <a:p>
            <a:pPr eaLnBrk="1" hangingPunct="1"/>
            <a:endParaRPr lang="en-US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3.2.4 Class Declaration</a:t>
            </a:r>
            <a:endParaRPr lang="en-US" dirty="0" smtClean="0"/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838"/>
            <a:ext cx="12192000" cy="3360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8"/>
            <a:ext cx="12192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2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12192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0"/>
            <a:ext cx="11268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975"/>
            <a:ext cx="12192000" cy="4716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211339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C# is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case sensitive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—that is, uppercase and lowercase letters are distinct, so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a1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A1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are different (but both valid) identifiers.</a:t>
            </a:r>
            <a:r>
              <a:rPr lang="en-US" altLang="en-US" sz="3200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eaLnBrk="1" hangingPunct="1"/>
            <a:endParaRPr lang="en-US" altLang="en-US" sz="3200" dirty="0" smtClean="0">
              <a:solidFill>
                <a:srgbClr val="4D99FF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3.2.4 Class Declaration</a:t>
            </a:r>
            <a:endParaRPr lang="en-US" dirty="0" smtClean="0"/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75"/>
            <a:ext cx="12192000" cy="4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62095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left brace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{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begins the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body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of every class declaration. 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A corresponding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right brace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}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must end each class declaration.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3.2.4 Class Declaration</a:t>
            </a:r>
            <a:endParaRPr lang="en-US" dirty="0" smtClean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13"/>
            <a:ext cx="12192000" cy="4827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25"/>
            <a:ext cx="12192000" cy="4449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963"/>
            <a:ext cx="121920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0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4462760"/>
          </a:xfrm>
        </p:spPr>
        <p:txBody>
          <a:bodyPr wrap="square">
            <a:sp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Parentheses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 after an identifier indicate that it is an app building block called a method. Class declarations normally contain one or more methods.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Method names usually follow the same casing capitalization conventions used for class names.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For each app, one of the methods in a class must be called </a:t>
            </a:r>
            <a:r>
              <a:rPr lang="en-US" sz="2400" dirty="0">
                <a:latin typeface="Consolas" panose="020B0609020204030204" pitchFamily="49" charset="0"/>
                <a:ea typeface="Times New Roman" pitchFamily="18" charset="0"/>
                <a:cs typeface="Lucida Console" pitchFamily="49" charset="0"/>
              </a:rPr>
              <a:t>Main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; otherwise, the app will not execute.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>
                <a:ea typeface="Times New Roman" pitchFamily="18" charset="0"/>
                <a:cs typeface="Calibri" panose="020F0502020204030204" pitchFamily="34" charset="0"/>
              </a:rPr>
              <a:t>A method performs a task and returns 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information </a:t>
            </a:r>
            <a:r>
              <a:rPr lang="en-US" sz="2400" dirty="0" smtClean="0">
                <a:ea typeface="Times New Roman" pitchFamily="18" charset="0"/>
                <a:cs typeface="Calibri" panose="020F0502020204030204" pitchFamily="34" charset="0"/>
              </a:rPr>
              <a:t>it completes its task.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>
                <a:ea typeface="Times New Roman" pitchFamily="18" charset="0"/>
                <a:cs typeface="Calibri" panose="020F0502020204030204" pitchFamily="34" charset="0"/>
              </a:rPr>
              <a:t>Keyword </a:t>
            </a:r>
            <a:r>
              <a:rPr lang="en-US" sz="2400" b="1" dirty="0">
                <a:solidFill>
                  <a:srgbClr val="4D99FF"/>
                </a:solidFill>
                <a:latin typeface="Consolas" panose="020B0609020204030204" pitchFamily="49" charset="0"/>
                <a:ea typeface="Times New Roman" pitchFamily="18" charset="0"/>
                <a:cs typeface="Calibri" panose="020F0502020204030204" pitchFamily="34" charset="0"/>
              </a:rPr>
              <a:t>void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 indicates that </a:t>
            </a:r>
            <a:r>
              <a:rPr lang="en-US" sz="2400" dirty="0" smtClean="0">
                <a:latin typeface="Consolas" panose="020B0609020204030204" pitchFamily="49" charset="0"/>
                <a:ea typeface="Times New Roman" pitchFamily="18" charset="0"/>
                <a:cs typeface="Calibri" panose="020F0502020204030204" pitchFamily="34" charset="0"/>
              </a:rPr>
              <a:t>Main</a:t>
            </a:r>
            <a:r>
              <a:rPr lang="en-US" sz="2400" dirty="0" smtClean="0">
                <a:ea typeface="Times New Roman" pitchFamily="18" charset="0"/>
                <a:cs typeface="Calibri" panose="020F0502020204030204" pitchFamily="34" charset="0"/>
              </a:rPr>
              <a:t> will 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not return any </a:t>
            </a:r>
            <a:r>
              <a:rPr lang="en-US" sz="2400" dirty="0" smtClean="0">
                <a:ea typeface="Times New Roman" pitchFamily="18" charset="0"/>
                <a:cs typeface="Calibri" panose="020F0502020204030204" pitchFamily="34" charset="0"/>
              </a:rPr>
              <a:t>information. 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body </a:t>
            </a:r>
            <a:r>
              <a:rPr lang="en-US" sz="2400" dirty="0">
                <a:ea typeface="Times New Roman" pitchFamily="18" charset="0"/>
                <a:cs typeface="Calibri" panose="020F0502020204030204" pitchFamily="34" charset="0"/>
              </a:rPr>
              <a:t>of a method declaration begins with a left brace and ends with a corresponding right brace.</a:t>
            </a:r>
            <a:r>
              <a:rPr lang="en-US" sz="24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3.2.5</a:t>
            </a:r>
            <a:r>
              <a:rPr lang="en-US" dirty="0" smtClean="0"/>
              <a:t>  </a:t>
            </a:r>
            <a:r>
              <a:rPr lang="en-US" dirty="0" smtClean="0"/>
              <a:t>Main Method</a:t>
            </a:r>
            <a:endParaRPr lang="en-US" dirty="0" smtClean="0"/>
          </a:p>
        </p:txBody>
      </p:sp>
      <p:sp>
        <p:nvSpPr>
          <p:cNvPr id="378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0"/>
            <a:ext cx="10969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74461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Characters between double quotation marks are </a:t>
            </a:r>
            <a:r>
              <a:rPr lang="en-US" altLang="en-US" sz="28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strings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Whitespace characters in strings are </a:t>
            </a:r>
            <a:r>
              <a:rPr lang="en-US" altLang="en-US" sz="28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ignored by the compiler.</a:t>
            </a:r>
          </a:p>
          <a:p>
            <a:pPr eaLnBrk="1" hangingPunct="1"/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2800" b="1" dirty="0" err="1" smtClean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Console.WriteLine</a:t>
            </a:r>
            <a:r>
              <a:rPr lang="en-US" altLang="en-US" sz="28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method</a:t>
            </a:r>
            <a:r>
              <a:rPr lang="en-US" altLang="en-US" sz="2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displays</a:t>
            </a:r>
            <a:r>
              <a:rPr lang="en-US" altLang="en-US" sz="2800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 line of text in the console window.</a:t>
            </a:r>
          </a:p>
          <a:p>
            <a:pPr eaLnBrk="1" hangingPunct="1"/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The string in parentheses is the </a:t>
            </a:r>
            <a:r>
              <a:rPr lang="en-US" altLang="en-US" sz="28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argument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to the</a:t>
            </a:r>
            <a:r>
              <a:rPr lang="en-US" altLang="en-US" sz="2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Console.WriteLine</a:t>
            </a:r>
            <a:r>
              <a:rPr lang="en-US" altLang="en-US" sz="28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method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Method</a:t>
            </a:r>
            <a:r>
              <a:rPr lang="en-US" altLang="en-US" sz="2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Console.WriteLine</a:t>
            </a:r>
            <a:r>
              <a:rPr lang="en-US" altLang="en-US" sz="2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performs its task by displaying (also called outputting) its argument in the console window. 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3.2.6</a:t>
            </a:r>
            <a:r>
              <a:rPr lang="en-US" dirty="0"/>
              <a:t> </a:t>
            </a:r>
            <a:r>
              <a:rPr lang="en-US" dirty="0" smtClean="0"/>
              <a:t>Displaying a Line of Text</a:t>
            </a:r>
            <a:endParaRPr lang="en-US" dirty="0" smtClean="0"/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162095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 method is typically composed of one or more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statements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that perform the method’s task.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Most statements end with a semicolon. 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3.2.6 Displaying a Line of Text</a:t>
            </a:r>
            <a:endParaRPr lang="en-US" dirty="0" smtClean="0"/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642023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Select </a:t>
            </a:r>
            <a:r>
              <a:rPr lang="en-US" altLang="en-US" sz="32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File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New </a:t>
            </a:r>
            <a:r>
              <a:rPr lang="en-US" altLang="en-US" sz="32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&gt; Project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… 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to display the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Project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dialog (Fig. 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3.3).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At the left side of the dialog, under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Installed &gt; Templates &gt; Visual C#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select the </a:t>
            </a:r>
            <a:r>
              <a:rPr lang="en-US" altLang="en-US" sz="32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Windows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category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then in the middle of the dialog select the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Application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template.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In the dialog’s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field, type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Welcome1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then click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OK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to create the project. 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3.3.1 Creating </a:t>
            </a:r>
            <a:r>
              <a:rPr lang="en-US" dirty="0"/>
              <a:t>the Console App</a:t>
            </a:r>
            <a:endParaRPr lang="en-US" dirty="0" smtClean="0"/>
          </a:p>
        </p:txBody>
      </p:sp>
      <p:sp>
        <p:nvSpPr>
          <p:cNvPr id="4301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0"/>
            <a:ext cx="9952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211339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The IDE now contains the open console app.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The code coloring scheme used by the IDE is called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syntax-color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highlighting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and 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helps you visually differentiate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code elements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altLang="en-US" sz="3200" i="1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3.3  Creating a Simple App in Visual Studio (Cont.)</a:t>
            </a:r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0"/>
            <a:ext cx="9048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2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62095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To rename the app file,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right click </a:t>
            </a:r>
            <a:r>
              <a:rPr lang="en-US" altLang="en-US" sz="3200" dirty="0" err="1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Program.cs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in the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Solution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Explorer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window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and select </a:t>
            </a:r>
            <a:r>
              <a:rPr lang="en-US" altLang="en-US" sz="32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Rename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window 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Type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Welcome1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then press </a:t>
            </a:r>
            <a:r>
              <a:rPr lang="en-US" altLang="en-US" sz="3200" i="1" dirty="0">
                <a:ea typeface="Times New Roman" panose="02020603050405020304" pitchFamily="18" charset="0"/>
                <a:cs typeface="Calibri" panose="020F0502020204030204" pitchFamily="34" charset="0"/>
              </a:rPr>
              <a:t>Enter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3.3.2</a:t>
            </a:r>
            <a:r>
              <a:rPr lang="en-US" dirty="0" smtClean="0"/>
              <a:t>  </a:t>
            </a:r>
            <a:r>
              <a:rPr lang="en-US" dirty="0"/>
              <a:t>Changing the Name of the App File</a:t>
            </a:r>
            <a:endParaRPr lang="en-US" dirty="0" smtClean="0"/>
          </a:p>
        </p:txBody>
      </p:sp>
      <p:sp>
        <p:nvSpPr>
          <p:cNvPr id="471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6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14958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i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IntelliSense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lists a class’s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, which include method names.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As you type, </a:t>
            </a:r>
            <a:r>
              <a:rPr lang="en-US" altLang="en-US" sz="32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IntelliSense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lists various items that start with or contain the letters you’ve typed so far. </a:t>
            </a:r>
          </a:p>
          <a:p>
            <a:pPr eaLnBrk="1" hangingPunct="1"/>
            <a:r>
              <a:rPr lang="en-US" altLang="en-US" sz="32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IntelliSense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also displays a tool tip containing a description of the first matching item.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3.3.3</a:t>
            </a:r>
            <a:r>
              <a:rPr lang="en-US" dirty="0" smtClean="0"/>
              <a:t>  </a:t>
            </a:r>
            <a:r>
              <a:rPr lang="en-US" dirty="0"/>
              <a:t>Writing Code and Using </a:t>
            </a:r>
            <a:r>
              <a:rPr lang="en-US" i="1" dirty="0"/>
              <a:t>IntelliSense</a:t>
            </a:r>
            <a:endParaRPr lang="en-US" i="1" dirty="0" smtClean="0"/>
          </a:p>
        </p:txBody>
      </p:sp>
      <p:sp>
        <p:nvSpPr>
          <p:cNvPr id="4915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3" y="0"/>
            <a:ext cx="10150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09828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You can either type the complete member name, double click the member name in the member list or press the </a:t>
            </a:r>
            <a:r>
              <a:rPr lang="en-US" altLang="en-US" sz="32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Tab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key to complete the name.</a:t>
            </a:r>
          </a:p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While the </a:t>
            </a:r>
            <a:r>
              <a:rPr lang="en-US" altLang="en-US" sz="32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IntelliSense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window is displayed pressing the </a:t>
            </a:r>
            <a:r>
              <a:rPr lang="en-US" altLang="en-US" sz="3200" i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Ctrl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key makes the window transparent so you can see the code behind the window. 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3.3.3  Writing Code and Using </a:t>
            </a:r>
            <a:r>
              <a:rPr lang="en-US" i="1" dirty="0"/>
              <a:t>IntelliSense</a:t>
            </a:r>
            <a:endParaRPr lang="en-US" dirty="0" smtClean="0"/>
          </a:p>
        </p:txBody>
      </p:sp>
      <p:sp>
        <p:nvSpPr>
          <p:cNvPr id="5018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0"/>
            <a:ext cx="9805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0"/>
            <a:ext cx="11287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3642023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ea typeface="Times New Roman" pitchFamily="18" charset="0"/>
                <a:cs typeface="Calibri" panose="020F0502020204030204" pitchFamily="34" charset="0"/>
              </a:rPr>
              <a:t>When you type the open parenthesis character, </a:t>
            </a:r>
            <a:r>
              <a:rPr lang="en-US" sz="3200" dirty="0">
                <a:latin typeface="Consolas" panose="020B0609020204030204" pitchFamily="49" charset="0"/>
                <a:ea typeface="Times New Roman" pitchFamily="18" charset="0"/>
                <a:cs typeface="Lucida Console" pitchFamily="49" charset="0"/>
              </a:rPr>
              <a:t>(</a:t>
            </a:r>
            <a:r>
              <a:rPr lang="en-US" sz="3200" dirty="0">
                <a:ea typeface="Times New Roman" pitchFamily="18" charset="0"/>
                <a:cs typeface="Calibri" panose="020F0502020204030204" pitchFamily="34" charset="0"/>
              </a:rPr>
              <a:t>, after a method name, the </a:t>
            </a:r>
            <a:r>
              <a:rPr lang="en-US" sz="3200" b="1" i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Parameter Info</a:t>
            </a:r>
            <a:r>
              <a:rPr lang="en-US" sz="3200" dirty="0">
                <a:ea typeface="Times New Roman" pitchFamily="18" charset="0"/>
                <a:cs typeface="Calibri" panose="020F0502020204030204" pitchFamily="34" charset="0"/>
              </a:rPr>
              <a:t> window is displayed (Fig. 3.7).</a:t>
            </a:r>
          </a:p>
          <a:p>
            <a:pPr eaLnBrk="1" hangingPunct="1">
              <a:defRPr/>
            </a:pPr>
            <a:r>
              <a:rPr lang="en-US" sz="3200" dirty="0">
                <a:ea typeface="Times New Roman" pitchFamily="18" charset="0"/>
                <a:cs typeface="Calibri" panose="020F0502020204030204" pitchFamily="34" charset="0"/>
              </a:rPr>
              <a:t>This window contains information about the method’s parameters.</a:t>
            </a:r>
            <a:r>
              <a:rPr lang="en-US" sz="3200" b="1" i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 </a:t>
            </a:r>
          </a:p>
          <a:p>
            <a:pPr eaLnBrk="1" hangingPunct="1">
              <a:defRPr/>
            </a:pPr>
            <a:r>
              <a:rPr lang="en-US" altLang="ja-JP" sz="3200" dirty="0">
                <a:ea typeface="MS Mincho" pitchFamily="49" charset="-128"/>
                <a:cs typeface="Calibri" panose="020F0502020204030204" pitchFamily="34" charset="0"/>
              </a:rPr>
              <a:t>Up and down arrows allow you to scroll through overloaded versions of the method.</a:t>
            </a:r>
            <a:r>
              <a:rPr lang="en-US" altLang="ja-JP" sz="3200" dirty="0">
                <a:ea typeface="Times New Roman" pitchFamily="18" charset="0"/>
                <a:cs typeface="Calibri" panose="020F0502020204030204" pitchFamily="34" charset="0"/>
              </a:rPr>
              <a:t> </a:t>
            </a:r>
            <a:endParaRPr lang="en-US" sz="3200" dirty="0">
              <a:ea typeface="Times New Roman" pitchFamily="18" charset="0"/>
              <a:cs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3.3.3  Writing Code and Using </a:t>
            </a:r>
            <a:r>
              <a:rPr lang="en-US" i="1" dirty="0"/>
              <a:t>IntelliSense</a:t>
            </a:r>
            <a:endParaRPr lang="en-US" dirty="0" smtClean="0"/>
          </a:p>
        </p:txBody>
      </p:sp>
      <p:sp>
        <p:nvSpPr>
          <p:cNvPr id="5325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12192000" cy="67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3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233653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To compile the app, select </a:t>
            </a:r>
            <a:r>
              <a:rPr lang="en-US" altLang="en-US" sz="36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Build &gt; </a:t>
            </a:r>
            <a:r>
              <a:rPr lang="en-US" altLang="en-US" sz="36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Build Solution</a:t>
            </a:r>
            <a:r>
              <a:rPr lang="en-US" altLang="en-US" sz="36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lvl="1"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This invokes the </a:t>
            </a:r>
            <a:r>
              <a:rPr lang="en-US" altLang="en-US" sz="3200" dirty="0" smtClean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Main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method.</a:t>
            </a:r>
          </a:p>
          <a:p>
            <a:pPr eaLnBrk="1" hangingPunct="1"/>
            <a:r>
              <a:rPr lang="en-US" altLang="en-US" sz="36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Figure 3.8 shows the results of executing this app, displayed in a console (</a:t>
            </a:r>
            <a:r>
              <a:rPr lang="en-US" altLang="en-US" sz="36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Command Prompt</a:t>
            </a:r>
            <a:r>
              <a:rPr lang="en-US" altLang="en-US" sz="36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) window. 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3.3.4</a:t>
            </a:r>
            <a:r>
              <a:rPr lang="en-US" dirty="0" smtClean="0"/>
              <a:t>  </a:t>
            </a:r>
            <a:r>
              <a:rPr lang="en-US" dirty="0"/>
              <a:t>Compiling and Running the App</a:t>
            </a:r>
          </a:p>
        </p:txBody>
      </p:sp>
      <p:sp>
        <p:nvSpPr>
          <p:cNvPr id="563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438"/>
            <a:ext cx="12192000" cy="3411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0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3642023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As you type code, the IDE responds either by applying syntax-color highlighting or by generating a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syntax error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just"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A syntax error indicates a violation of Visual C#’s rules for creating correct apps.</a:t>
            </a:r>
          </a:p>
          <a:p>
            <a:pPr algn="just" eaLnBrk="1" hangingPunct="1"/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When a syntax error occurs, the IDE underlines the location of the error with a red squiggly line and provides a description of it in the </a:t>
            </a:r>
            <a:r>
              <a:rPr lang="en-US" altLang="en-US" sz="3200" b="1" dirty="0" smtClean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Error List window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(Fig. 3.9).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3.3.5</a:t>
            </a:r>
            <a:r>
              <a:rPr lang="en-US" dirty="0" smtClean="0"/>
              <a:t>  </a:t>
            </a:r>
            <a:r>
              <a:rPr lang="en-US" dirty="0"/>
              <a:t>Errors, Error Messages and the Error List Window</a:t>
            </a:r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1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0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8" y="0"/>
            <a:ext cx="7832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620957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Console apps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input and output text in a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console window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which in Windows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is 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known as the </a:t>
            </a:r>
            <a:r>
              <a:rPr lang="en-US" alt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Command Prompt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altLang="en-US" sz="3200" dirty="0">
                <a:ea typeface="MS Mincho" pitchFamily="49" charset="-128"/>
                <a:cs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 sz="3200" dirty="0"/>
              <a:t>Figure 3.1 shows </a:t>
            </a:r>
            <a:r>
              <a:rPr lang="en-US" altLang="en-US" sz="3200" dirty="0" smtClean="0"/>
              <a:t>the app’s source code and output.</a:t>
            </a:r>
            <a:endParaRPr lang="en-US" altLang="en-US" sz="3200" dirty="0">
              <a:ea typeface="MS Mincho" pitchFamily="49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3.1  Introduction </a:t>
            </a: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196773"/>
          </a:xfrm>
          <a:noFill/>
        </p:spPr>
        <p:txBody>
          <a:bodyPr wrap="square">
            <a:spAutoFit/>
          </a:bodyPr>
          <a:lstStyle/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Class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Welcome2</a:t>
            </a:r>
            <a:r>
              <a:rPr lang="en-US" altLang="en-US" sz="3200" dirty="0">
                <a:solidFill>
                  <a:srgbClr val="000000"/>
                </a:solidFill>
              </a:rPr>
              <a:t>, shown in Fig. 3.10, uses two statements to produce the same output as that shown in the previous example.</a:t>
            </a:r>
          </a:p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Unlike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3200" dirty="0">
                <a:solidFill>
                  <a:srgbClr val="000000"/>
                </a:solidFill>
              </a:rPr>
              <a:t>, the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3200" dirty="0">
                <a:solidFill>
                  <a:srgbClr val="000000"/>
                </a:solidFill>
              </a:rPr>
              <a:t> class’s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</a:rPr>
              <a:t> method does not position the screen cursor at the beginning of the next line in the console window. 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3.4.1</a:t>
            </a:r>
            <a:r>
              <a:rPr lang="en-US" dirty="0"/>
              <a:t>  </a:t>
            </a:r>
            <a:r>
              <a:rPr lang="en-US" dirty="0"/>
              <a:t>Displaying a Single Line of Text with Multiple Statements</a:t>
            </a:r>
          </a:p>
        </p:txBody>
      </p:sp>
      <p:sp>
        <p:nvSpPr>
          <p:cNvPr id="614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0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3346557"/>
          </a:xfrm>
          <a:noFill/>
        </p:spPr>
        <p:txBody>
          <a:bodyPr wrap="square">
            <a:spAutoFit/>
          </a:bodyPr>
          <a:lstStyle/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A single statement can display multiple lines by using newline characters.</a:t>
            </a:r>
            <a:endParaRPr lang="en-US" altLang="en-US" sz="32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Like space characters and tab characters, newline characters are whitespace characters.</a:t>
            </a:r>
          </a:p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The app of Fig. 3.11 outputs four lines of text, using newline characters to indicate when to begin each new line. 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3.4.2 Displaying </a:t>
            </a:r>
            <a:r>
              <a:rPr lang="en-US" dirty="0"/>
              <a:t>Multiple Lines of Text with a Single Statement</a:t>
            </a:r>
          </a:p>
        </p:txBody>
      </p:sp>
      <p:sp>
        <p:nvSpPr>
          <p:cNvPr id="634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7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314958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backslash</a:t>
            </a:r>
            <a:r>
              <a:rPr lang="en-US" altLang="en-US" sz="3200" dirty="0">
                <a:cs typeface="Times New Roman" panose="02020603050405020304" pitchFamily="18" charset="0"/>
              </a:rPr>
              <a:t> (\) is called an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escape character</a:t>
            </a:r>
            <a:r>
              <a:rPr lang="en-US" altLang="en-US" sz="3200" dirty="0">
                <a:cs typeface="Times New Roman" panose="02020603050405020304" pitchFamily="18" charset="0"/>
              </a:rPr>
              <a:t>, and is used as the first character in an 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escape</a:t>
            </a:r>
            <a:r>
              <a:rPr lang="en-US" altLang="en-US" sz="3200" b="1" dirty="0">
                <a:solidFill>
                  <a:srgbClr val="4D99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­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 sequence.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The escape sequence \</a:t>
            </a:r>
            <a:r>
              <a:rPr lang="en-US" altLang="en-US" sz="3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represents the </a:t>
            </a:r>
            <a:r>
              <a:rPr lang="en-US" altLang="en-US" sz="3200" b="1" dirty="0" smtClean="0">
                <a:solidFill>
                  <a:srgbClr val="4D99FF"/>
                </a:solidFill>
                <a:cs typeface="Times New Roman" panose="02020603050405020304" pitchFamily="18" charset="0"/>
              </a:rPr>
              <a:t>newline character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Figure</a:t>
            </a:r>
            <a:r>
              <a:rPr lang="en-US" alt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cs typeface="Times New Roman" panose="02020603050405020304" pitchFamily="18" charset="0"/>
              </a:rPr>
              <a:t>3.12 lists several common escape sequences and describes how they affect the display of characters in the console window. 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3.4.2 Displaying Multiple Lines of Text with a Single Statement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0"/>
            <a:ext cx="10526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9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Many programs format data into strings. </a:t>
            </a:r>
            <a:endParaRPr lang="en-US" altLang="en-US" sz="2800" dirty="0" smtClean="0">
              <a:solidFill>
                <a:srgbClr val="000000"/>
              </a:solidFill>
              <a:ea typeface="Times New Roman" panose="02020603050405020304" pitchFamily="18" charset="0"/>
              <a:cs typeface="Lucida Console" panose="020B0609040504020204" pitchFamily="49" charset="0"/>
            </a:endParaRPr>
          </a:p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# 6 introduces a mechanism called </a:t>
            </a:r>
            <a:r>
              <a:rPr lang="en-US" altLang="en-US" sz="2800" b="1" dirty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string interpolation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that enables you to insert values in string literals to create formatted strings. </a:t>
            </a:r>
            <a:endParaRPr lang="en-US" altLang="en-US" sz="2800" dirty="0" smtClean="0">
              <a:solidFill>
                <a:srgbClr val="000000"/>
              </a:solidFill>
              <a:ea typeface="Times New Roman" panose="02020603050405020304" pitchFamily="18" charset="0"/>
              <a:cs typeface="Lucida Console" panose="020B0609040504020204" pitchFamily="49" charset="0"/>
            </a:endParaRPr>
          </a:p>
          <a:p>
            <a:pPr marL="258763" indent="-258763">
              <a:spcAft>
                <a:spcPct val="20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Lucida Console" panose="020B0609040504020204" pitchFamily="49" charset="0"/>
              </a:rPr>
              <a:t>Figure 3.13 demonstrates this capability. </a:t>
            </a: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Lucida Console" panose="020B0609040504020204" pitchFamily="49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3.5  </a:t>
            </a:r>
            <a:r>
              <a:rPr lang="en-US" sz="4000" dirty="0" smtClean="0"/>
              <a:t>String Interpolation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</a:t>
            </a:r>
            <a:r>
              <a:rPr lang="en-US" b="1" dirty="0" smtClean="0"/>
              <a:t>variable declaration statement </a:t>
            </a:r>
            <a:r>
              <a:rPr lang="en-US" dirty="0" smtClean="0"/>
              <a:t>(also called a </a:t>
            </a:r>
            <a:r>
              <a:rPr lang="en-US" b="1" dirty="0" smtClean="0"/>
              <a:t>declaration</a:t>
            </a:r>
            <a:r>
              <a:rPr lang="en-US" dirty="0" smtClean="0"/>
              <a:t>) specifies the name and type of a variable.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variable is a location in the computer’s memory where a value can be stored for later use.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Variables are declared with a name and a type before they’re used:</a:t>
            </a:r>
          </a:p>
          <a:p>
            <a:pPr marL="621348" lvl="1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</a:t>
            </a:r>
            <a:r>
              <a:rPr lang="en-US" dirty="0"/>
              <a:t>variable’s name enables the app to access the corresponding value in </a:t>
            </a:r>
          </a:p>
          <a:p>
            <a:pPr marL="621348" lvl="1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 variable’s type specifies what kind of information is stored at that location in memory. 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Variables </a:t>
            </a:r>
            <a:r>
              <a:rPr lang="en-US" dirty="0"/>
              <a:t>of type string store character-based </a:t>
            </a:r>
            <a:r>
              <a:rPr lang="en-US" dirty="0" smtClean="0"/>
              <a:t>information.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Like </a:t>
            </a:r>
            <a:r>
              <a:rPr lang="en-US" dirty="0"/>
              <a:t>other statements, declaration statements end with a semicolon (;). 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3.5  String Interpolation</a:t>
            </a:r>
          </a:p>
        </p:txBody>
      </p:sp>
      <p:sp>
        <p:nvSpPr>
          <p:cNvPr id="7270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/>
              <a:t>string interpolation </a:t>
            </a:r>
            <a:r>
              <a:rPr lang="en-US" sz="3200" dirty="0" smtClean="0"/>
              <a:t>inserts values </a:t>
            </a:r>
            <a:r>
              <a:rPr lang="en-US" sz="3200" dirty="0"/>
              <a:t>into </a:t>
            </a:r>
            <a:r>
              <a:rPr lang="en-US" sz="3200" dirty="0" smtClean="0"/>
              <a:t>a </a:t>
            </a:r>
            <a:r>
              <a:rPr lang="en-US" sz="3200" dirty="0" smtClean="0">
                <a:latin typeface="Consolas" panose="020B0609020204030204" pitchFamily="49" charset="0"/>
              </a:rPr>
              <a:t>string</a:t>
            </a:r>
            <a:r>
              <a:rPr lang="en-US" sz="3200" dirty="0" smtClean="0"/>
              <a:t>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smtClean="0"/>
              <a:t>An interpolated </a:t>
            </a:r>
            <a:r>
              <a:rPr lang="en-US" sz="3200" dirty="0" smtClean="0">
                <a:latin typeface="Consolas" panose="020B0609020204030204" pitchFamily="49" charset="0"/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/>
              <a:t>must begin with a </a:t>
            </a:r>
            <a:r>
              <a:rPr lang="en-US" sz="3200" dirty="0">
                <a:latin typeface="Consolas" panose="020B0609020204030204" pitchFamily="49" charset="0"/>
              </a:rPr>
              <a:t>$</a:t>
            </a:r>
            <a:r>
              <a:rPr lang="en-US" sz="3200" dirty="0"/>
              <a:t> (dollar sign). Then, you can insert interpolation expressions enclosed in braces, </a:t>
            </a:r>
            <a:r>
              <a:rPr lang="en-US" sz="3200" dirty="0" smtClean="0">
                <a:latin typeface="Consolas" panose="020B0609020204030204" pitchFamily="49" charset="0"/>
              </a:rPr>
              <a:t>{}</a:t>
            </a:r>
            <a:r>
              <a:rPr lang="en-US" sz="3200" dirty="0" smtClean="0"/>
              <a:t>, anywhere </a:t>
            </a:r>
            <a:r>
              <a:rPr lang="en-US" sz="3200" dirty="0"/>
              <a:t>between the quotes (""). </a:t>
            </a:r>
            <a:endParaRPr lang="en-US" sz="32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 smtClean="0"/>
              <a:t>When </a:t>
            </a:r>
            <a:r>
              <a:rPr lang="en-US" sz="3200" dirty="0"/>
              <a:t>C# encounters an interpolated </a:t>
            </a:r>
            <a:r>
              <a:rPr lang="en-US" sz="3200" dirty="0">
                <a:latin typeface="Consolas" panose="020B0609020204030204" pitchFamily="49" charset="0"/>
              </a:rPr>
              <a:t>string</a:t>
            </a:r>
            <a:r>
              <a:rPr lang="en-US" sz="3200" dirty="0"/>
              <a:t>, it replaces each braced interpolation expression with the corresponding </a:t>
            </a:r>
            <a:r>
              <a:rPr lang="en-US" sz="3200" dirty="0" smtClean="0"/>
              <a:t>value</a:t>
            </a:r>
            <a:r>
              <a:rPr lang="en-US" sz="3200" dirty="0"/>
              <a:t>.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3.5  String Interpolation</a:t>
            </a:r>
          </a:p>
        </p:txBody>
      </p:sp>
      <p:sp>
        <p:nvSpPr>
          <p:cNvPr id="7270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06695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 smtClean="0"/>
              <a:t>Figure</a:t>
            </a:r>
            <a:r>
              <a:rPr lang="en-US" altLang="en-US" sz="3200" dirty="0"/>
              <a:t> 3.1 shows </a:t>
            </a:r>
            <a:r>
              <a:rPr lang="en-US" altLang="en-US" sz="3200" dirty="0" smtClean="0"/>
              <a:t>the app’s source code and output.</a:t>
            </a:r>
            <a:endParaRPr lang="en-US" altLang="en-US" sz="3200" dirty="0"/>
          </a:p>
          <a:p>
            <a:endParaRPr lang="en-US" altLang="en-US" sz="2800" dirty="0">
              <a:ea typeface="MS Mincho" pitchFamily="49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</a:t>
            </a:r>
            <a:r>
              <a:rPr lang="en-US" dirty="0" smtClean="0"/>
              <a:t>  </a:t>
            </a:r>
            <a:r>
              <a:rPr lang="en-US" dirty="0" smtClean="0"/>
              <a:t>Simple App: Displaying a Line of Text</a:t>
            </a:r>
            <a:endParaRPr lang="en-US" dirty="0" smtClean="0"/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fontAlgn="auto"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Applications remember numbers and other data in the computer’s memory and access that data through app elements called </a:t>
            </a:r>
            <a:r>
              <a:rPr lang="en-US" sz="28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.</a:t>
            </a:r>
          </a:p>
          <a:p>
            <a:pPr marL="228600" indent="-228600" fontAlgn="auto"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variable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 is a location in the computer’s memory where a value can be stored for use later in an app.</a:t>
            </a:r>
          </a:p>
          <a:p>
            <a:pPr marL="228600" indent="-228600" fontAlgn="auto"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variable declaration statement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 (also called a </a:t>
            </a:r>
            <a:r>
              <a:rPr lang="en-US" sz="2800" b="1" dirty="0">
                <a:solidFill>
                  <a:srgbClr val="4D99FF"/>
                </a:solidFill>
                <a:ea typeface="Times New Roman" pitchFamily="18" charset="0"/>
                <a:cs typeface="Calibri" panose="020F0502020204030204" pitchFamily="34" charset="0"/>
              </a:rPr>
              <a:t>declaration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) specifies the name and type of a variable.</a:t>
            </a:r>
          </a:p>
          <a:p>
            <a:pPr marL="747713" lvl="1" indent="-290513" fontAlgn="auto">
              <a:spcBef>
                <a:spcPts val="324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A variable’s name enables the app to access the value of the variable in memory—the name can be any valid identifier. </a:t>
            </a:r>
          </a:p>
          <a:p>
            <a:pPr marL="747713" lvl="1" indent="-290513" fontAlgn="auto">
              <a:spcBef>
                <a:spcPts val="324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Calibri" panose="020F0502020204030204" pitchFamily="34" charset="0"/>
              </a:rPr>
              <a:t>A variable’s type specifies what kind of information is stored at that location in memory.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3.6  Another C# App: Adding Integers </a:t>
            </a:r>
          </a:p>
        </p:txBody>
      </p:sp>
      <p:sp>
        <p:nvSpPr>
          <p:cNvPr id="7373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3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6145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1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Variables of type </a:t>
            </a:r>
            <a:r>
              <a:rPr lang="en-US" altLang="en-US" sz="3600" b="1" dirty="0" err="1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store </a:t>
            </a:r>
            <a:r>
              <a:rPr lang="en-US" altLang="en-US" sz="36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integer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values (whole numbers such as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–11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31914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Types </a:t>
            </a:r>
            <a:r>
              <a:rPr lang="en-US" altLang="en-US" sz="3600" b="1" dirty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altLang="en-US" sz="3600" b="1" dirty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double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altLang="en-US" sz="3600" b="1" dirty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decimal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specify real numbers (numbers with decimal points).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Type</a:t>
            </a:r>
            <a:r>
              <a:rPr lang="en-US" altLang="en-US" sz="36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3600" b="1" dirty="0">
                <a:solidFill>
                  <a:srgbClr val="4D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char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represents a single character.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These types are called </a:t>
            </a:r>
            <a:r>
              <a:rPr lang="en-US" altLang="en-US" sz="36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simple types</a:t>
            </a:r>
            <a:r>
              <a:rPr lang="en-US" altLang="en-US" sz="36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 Simple-type names are keywords and must appear in all lowercase letters.</a:t>
            </a:r>
            <a:endParaRPr lang="en-US" altLang="en-US" sz="3600" dirty="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3.6.1</a:t>
            </a:r>
            <a:r>
              <a:rPr lang="en-US" dirty="0" smtClean="0"/>
              <a:t>  </a:t>
            </a:r>
            <a:r>
              <a:rPr lang="en-US" dirty="0"/>
              <a:t>Declaring the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Variable </a:t>
            </a:r>
            <a:r>
              <a:rPr lang="en-US" dirty="0">
                <a:latin typeface="Consolas" panose="020B0609020204030204" pitchFamily="49" charset="0"/>
              </a:rPr>
              <a:t>number1 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7680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3200" dirty="0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3.6.2</a:t>
            </a:r>
            <a:r>
              <a:rPr lang="en-US" dirty="0" smtClean="0"/>
              <a:t>  </a:t>
            </a:r>
            <a:r>
              <a:rPr lang="en-US" dirty="0"/>
              <a:t>Declaring Variables </a:t>
            </a:r>
            <a:r>
              <a:rPr lang="en-US" dirty="0">
                <a:latin typeface="Consolas" panose="020B0609020204030204" pitchFamily="49" charset="0"/>
              </a:rPr>
              <a:t>number2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7782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12192000" cy="3173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5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5"/>
            <a:ext cx="121920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6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5"/>
            <a:ext cx="121920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1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3200" dirty="0" smtClean="0"/>
              <a:t>A </a:t>
            </a:r>
            <a:r>
              <a:rPr lang="en-US" sz="3200" b="1" dirty="0" smtClean="0"/>
              <a:t>prompt</a:t>
            </a:r>
            <a:r>
              <a:rPr lang="en-US" sz="3200" dirty="0" smtClean="0"/>
              <a:t> because it directs the user to take a specific action</a:t>
            </a:r>
            <a:endParaRPr lang="en-US" sz="3200" dirty="0"/>
          </a:p>
          <a:p>
            <a:pPr marL="228600" indent="-228600">
              <a:buFont typeface="Times New Roman" pitchFamily="18" charset="0"/>
              <a:buChar char="•"/>
              <a:defRPr/>
            </a:pPr>
            <a:endParaRPr lang="en-US" dirty="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3.6.3</a:t>
            </a:r>
            <a:r>
              <a:rPr lang="en-US" dirty="0" smtClean="0"/>
              <a:t> </a:t>
            </a:r>
            <a:r>
              <a:rPr lang="en-US" dirty="0"/>
              <a:t>Prompting the User for Input</a:t>
            </a:r>
          </a:p>
        </p:txBody>
      </p:sp>
      <p:sp>
        <p:nvSpPr>
          <p:cNvPr id="819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itchFamily="49" charset="0"/>
              </a:rPr>
              <a:t>Console</a:t>
            </a:r>
            <a:r>
              <a:rPr lang="en-US" sz="2400" dirty="0" smtClean="0">
                <a:solidFill>
                  <a:srgbClr val="000000"/>
                </a:solidFill>
                <a:ea typeface="MS Mincho" pitchFamily="49" charset="-128"/>
              </a:rPr>
              <a:t>’s </a:t>
            </a:r>
            <a:r>
              <a:rPr lang="en-US" sz="2400" b="1" dirty="0" err="1">
                <a:solidFill>
                  <a:srgbClr val="4D99FF"/>
                </a:solidFill>
                <a:latin typeface="Consolas" panose="020B0609020204030204" pitchFamily="49" charset="0"/>
                <a:ea typeface="MS Mincho" pitchFamily="49" charset="-128"/>
              </a:rPr>
              <a:t>ReadLine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 method waits for the user to type a string of characters at the </a:t>
            </a:r>
            <a:r>
              <a:rPr lang="en-US" sz="2400" dirty="0" err="1">
                <a:solidFill>
                  <a:srgbClr val="000000"/>
                </a:solidFill>
                <a:ea typeface="MS Mincho" pitchFamily="49" charset="-128"/>
              </a:rPr>
              <a:t>keyboardand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 press the </a:t>
            </a:r>
            <a:r>
              <a:rPr lang="en-US" sz="2400" i="1" dirty="0">
                <a:solidFill>
                  <a:srgbClr val="000000"/>
                </a:solidFill>
                <a:ea typeface="MS Mincho" pitchFamily="49" charset="-128"/>
              </a:rPr>
              <a:t>Enter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 key.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ReadLine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 returns the text the user entered.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The  </a:t>
            </a:r>
            <a:r>
              <a:rPr lang="en-US" sz="2400" b="1" dirty="0" err="1" smtClean="0">
                <a:solidFill>
                  <a:srgbClr val="4D99FF"/>
                </a:solidFill>
                <a:latin typeface="Consolas" panose="020B0609020204030204" pitchFamily="49" charset="0"/>
                <a:ea typeface="MS Mincho" pitchFamily="49" charset="-128"/>
              </a:rPr>
              <a:t>int.Parse</a:t>
            </a:r>
            <a:r>
              <a:rPr lang="en-US" sz="24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method converts this sequence of characters into data of type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S Mincho" pitchFamily="49" charset="-128"/>
              </a:rPr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3.6.4</a:t>
            </a:r>
            <a:r>
              <a:rPr lang="en-US" dirty="0" smtClean="0"/>
              <a:t> </a:t>
            </a:r>
            <a:r>
              <a:rPr lang="en-US" dirty="0"/>
              <a:t>Reading a Value into Variable </a:t>
            </a:r>
            <a:r>
              <a:rPr lang="en-US" dirty="0">
                <a:latin typeface="Consolas" panose="020B0609020204030204" pitchFamily="49" charset="0"/>
              </a:rPr>
              <a:t>number1</a:t>
            </a:r>
          </a:p>
        </p:txBody>
      </p:sp>
      <p:sp>
        <p:nvSpPr>
          <p:cNvPr id="819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A value can be stored in a variable using the </a:t>
            </a:r>
            <a:r>
              <a:rPr lang="en-US" sz="2800" b="1" dirty="0">
                <a:solidFill>
                  <a:srgbClr val="4D99FF"/>
                </a:solidFill>
                <a:ea typeface="MS Mincho" pitchFamily="49" charset="-128"/>
              </a:rPr>
              <a:t>assignment operator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, </a:t>
            </a:r>
            <a:r>
              <a:rPr lang="en-US" sz="2800" b="1" dirty="0">
                <a:solidFill>
                  <a:srgbClr val="4D99FF"/>
                </a:solidFill>
                <a:latin typeface="Consolas" panose="020B0609020204030204" pitchFamily="49" charset="0"/>
                <a:ea typeface="MS Mincho" pitchFamily="49" charset="-128"/>
              </a:rPr>
              <a:t>=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Operator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 is called a </a:t>
            </a:r>
            <a:r>
              <a:rPr lang="en-US" sz="2800" b="1" dirty="0">
                <a:solidFill>
                  <a:srgbClr val="4D99FF"/>
                </a:solidFill>
                <a:ea typeface="MS Mincho" pitchFamily="49" charset="-128"/>
              </a:rPr>
              <a:t>binary operator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, because it works on two pieces of information, or </a:t>
            </a:r>
            <a:r>
              <a:rPr lang="en-US" sz="2800" b="1" dirty="0">
                <a:solidFill>
                  <a:srgbClr val="4D99FF"/>
                </a:solidFill>
                <a:ea typeface="MS Mincho" pitchFamily="49" charset="-128"/>
              </a:rPr>
              <a:t>operands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An </a:t>
            </a:r>
            <a:r>
              <a:rPr lang="en-US" sz="2800" b="1" dirty="0">
                <a:solidFill>
                  <a:srgbClr val="4D99FF"/>
                </a:solidFill>
                <a:ea typeface="MS Mincho" pitchFamily="49" charset="-128"/>
              </a:rPr>
              <a:t>assignment statement</a:t>
            </a: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 assigns a value to a variable.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altLang="ja-JP" sz="2800" dirty="0">
                <a:solidFill>
                  <a:srgbClr val="000000"/>
                </a:solidFill>
                <a:ea typeface="MS Mincho" pitchFamily="49" charset="-128"/>
              </a:rPr>
              <a:t>Everything to the right of the assignment operator, 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=</a:t>
            </a:r>
            <a:r>
              <a:rPr lang="en-US" altLang="ja-JP" sz="2800" dirty="0">
                <a:solidFill>
                  <a:srgbClr val="000000"/>
                </a:solidFill>
                <a:ea typeface="MS Mincho" pitchFamily="49" charset="-128"/>
              </a:rPr>
              <a:t>, is always evaluated before the assignment is performed. </a:t>
            </a:r>
            <a:endParaRPr lang="en-US" sz="2800" dirty="0">
              <a:solidFill>
                <a:srgbClr val="000000"/>
              </a:solidFill>
              <a:ea typeface="MS Mincho" pitchFamily="49" charset="-128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3.6.4 Reading a Value into Variable </a:t>
            </a:r>
            <a:r>
              <a:rPr lang="en-US" dirty="0">
                <a:latin typeface="Consolas" panose="020B0609020204030204" pitchFamily="49" charset="0"/>
              </a:rPr>
              <a:t>number1</a:t>
            </a:r>
            <a:endParaRPr lang="en-US" dirty="0" smtClean="0"/>
          </a:p>
        </p:txBody>
      </p:sp>
      <p:sp>
        <p:nvSpPr>
          <p:cNvPr id="8294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675"/>
            <a:ext cx="12192000" cy="265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8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just">
              <a:buFont typeface="Times New Roman" pitchFamily="18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ea typeface="MS Mincho" pitchFamily="49" charset="-128"/>
              </a:rPr>
              <a:t>An </a:t>
            </a:r>
            <a:r>
              <a:rPr lang="en-US" sz="3600" b="1" dirty="0">
                <a:solidFill>
                  <a:srgbClr val="4D99FF"/>
                </a:solidFill>
                <a:ea typeface="MS Mincho" pitchFamily="49" charset="-128"/>
              </a:rPr>
              <a:t>expression</a:t>
            </a:r>
            <a:r>
              <a:rPr lang="en-US" sz="3600" dirty="0">
                <a:solidFill>
                  <a:srgbClr val="000000"/>
                </a:solidFill>
                <a:ea typeface="MS Mincho" pitchFamily="49" charset="-128"/>
              </a:rPr>
              <a:t> is any portion of a statement that has a value associated with it.</a:t>
            </a:r>
          </a:p>
          <a:p>
            <a:pPr marL="747713" lvl="1" indent="-290513" algn="just">
              <a:buFont typeface="Arial" charset="0"/>
              <a:buChar char="–"/>
              <a:defRPr/>
            </a:pP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The value of the expression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itchFamily="49" charset="0"/>
              </a:rPr>
              <a:t>number1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+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number2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is the sum of the numbers.</a:t>
            </a:r>
          </a:p>
          <a:p>
            <a:pPr marL="747713" lvl="1" indent="-290513" algn="just">
              <a:buFont typeface="Arial" charset="0"/>
              <a:buChar char="–"/>
              <a:defRPr/>
            </a:pP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The value of the expression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Console.ReadLine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()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is the string of characters typed by the user.</a:t>
            </a:r>
            <a:endParaRPr lang="en-US" altLang="ja-JP" sz="3200" dirty="0">
              <a:solidFill>
                <a:srgbClr val="000000"/>
              </a:solidFill>
              <a:ea typeface="MS Mincho" pitchFamily="49" charset="-128"/>
            </a:endParaRP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altLang="ja-JP" sz="3600" dirty="0">
                <a:solidFill>
                  <a:srgbClr val="000000"/>
                </a:solidFill>
                <a:ea typeface="MS Mincho" pitchFamily="49" charset="-128"/>
              </a:rPr>
              <a:t>Calculations can also be performed inside output statements.</a:t>
            </a:r>
            <a:endParaRPr lang="en-US" sz="3600" dirty="0">
              <a:solidFill>
                <a:srgbClr val="000000"/>
              </a:solidFill>
              <a:ea typeface="MS Mincho" pitchFamily="49" charset="-128"/>
            </a:endParaRPr>
          </a:p>
          <a:p>
            <a:pPr eaLnBrk="1" hangingPunct="1">
              <a:defRPr/>
            </a:pPr>
            <a:endParaRPr lang="en-US" sz="3600" dirty="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3.6.5 </a:t>
            </a:r>
            <a:r>
              <a:rPr lang="en-US" dirty="0"/>
              <a:t>Summing </a:t>
            </a:r>
            <a:r>
              <a:rPr lang="en-US" dirty="0">
                <a:latin typeface="Consolas" panose="020B0609020204030204" pitchFamily="49" charset="0"/>
              </a:rPr>
              <a:t>number1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number2 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499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Variable names actually correspond to 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locations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in the computer’s memory.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Every variable has a 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name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, a 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type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, a 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size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 and a 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value</a:t>
            </a:r>
            <a:r>
              <a:rPr lang="en-US" sz="3200" dirty="0">
                <a:solidFill>
                  <a:srgbClr val="000000"/>
                </a:solidFill>
                <a:ea typeface="MS Mincho" pitchFamily="49" charset="-128"/>
              </a:rPr>
              <a:t>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In Fig. </a:t>
            </a:r>
            <a:r>
              <a:rPr lang="en-US" altLang="ja-JP" sz="3200" dirty="0" smtClean="0">
                <a:solidFill>
                  <a:srgbClr val="000000"/>
                </a:solidFill>
                <a:ea typeface="MS Mincho" pitchFamily="49" charset="-128"/>
              </a:rPr>
              <a:t>3.15, 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the computer has placed the value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itchFamily="49" charset="0"/>
              </a:rPr>
              <a:t>45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 in the memory location corresponding to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number1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. </a:t>
            </a:r>
            <a:endParaRPr lang="en-US" sz="3200" dirty="0">
              <a:solidFill>
                <a:srgbClr val="000000"/>
              </a:solidFill>
              <a:ea typeface="MS Mincho" pitchFamily="49" charset="-128"/>
            </a:endParaRPr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3.7  </a:t>
            </a:r>
            <a:r>
              <a:rPr lang="en-US" altLang="ja-JP" smtClean="0"/>
              <a:t>Memory Concepts </a:t>
            </a:r>
            <a:endParaRPr lang="en-US" smtClean="0"/>
          </a:p>
        </p:txBody>
      </p:sp>
      <p:sp>
        <p:nvSpPr>
          <p:cNvPr id="8602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38"/>
            <a:ext cx="12192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In Fig. 3.16,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anose="020B0609040504020204" pitchFamily="49" charset="0"/>
              </a:rPr>
              <a:t>72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 has been placed in location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number2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. </a:t>
            </a:r>
            <a:endParaRPr lang="en-US" altLang="en-US" sz="3200" dirty="0">
              <a:solidFill>
                <a:srgbClr val="000000"/>
              </a:solidFill>
              <a:ea typeface="MS Mincho" pitchFamily="49" charset="-128"/>
            </a:endParaRP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3.7  </a:t>
            </a:r>
            <a:r>
              <a:rPr lang="en-US" altLang="ja-JP" smtClean="0"/>
              <a:t>Memory Concepts (Cont.) </a:t>
            </a:r>
            <a:endParaRPr lang="en-US" smtClean="0"/>
          </a:p>
        </p:txBody>
      </p:sp>
      <p:sp>
        <p:nvSpPr>
          <p:cNvPr id="880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050"/>
            <a:ext cx="12192000" cy="3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3.7  </a:t>
            </a:r>
            <a:r>
              <a:rPr lang="en-US" altLang="ja-JP" smtClean="0"/>
              <a:t>Memory Concepts (Cont.) </a:t>
            </a:r>
            <a:endParaRPr lang="en-US" smtClean="0"/>
          </a:p>
        </p:txBody>
      </p:sp>
      <p:sp>
        <p:nvSpPr>
          <p:cNvPr id="9011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306514"/>
            <a:ext cx="10972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ja-JP" sz="3200" dirty="0">
                <a:solidFill>
                  <a:srgbClr val="000000"/>
                </a:solidFill>
                <a:latin typeface="Cambria" panose="02040503050406030204" pitchFamily="18" charset="0"/>
                <a:ea typeface="MS Mincho" pitchFamily="49" charset="-128"/>
              </a:rPr>
              <a:t>After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anose="020B0609040504020204" pitchFamily="49" charset="0"/>
              </a:rPr>
              <a:t>sum</a:t>
            </a:r>
            <a:r>
              <a:rPr lang="en-US" altLang="ja-JP" sz="3200" dirty="0">
                <a:solidFill>
                  <a:srgbClr val="000000"/>
                </a:solidFill>
                <a:latin typeface="Cambria" panose="02040503050406030204" pitchFamily="18" charset="0"/>
                <a:ea typeface="MS Mincho" pitchFamily="49" charset="-128"/>
              </a:rPr>
              <a:t> has been calculated, memory appears as shown in Fig.</a:t>
            </a:r>
            <a:r>
              <a:rPr lang="en-US" altLang="ja-JP" sz="3200" dirty="0">
                <a:solidFill>
                  <a:srgbClr val="000000"/>
                </a:solidFill>
                <a:latin typeface="Calibri" panose="020F0502020204030204" pitchFamily="34" charset="0"/>
                <a:ea typeface="MS Mincho" pitchFamily="49" charset="-128"/>
              </a:rPr>
              <a:t> </a:t>
            </a:r>
            <a:r>
              <a:rPr lang="en-US" altLang="ja-JP" sz="3200" dirty="0">
                <a:solidFill>
                  <a:srgbClr val="000000"/>
                </a:solidFill>
                <a:latin typeface="Cambria" panose="02040503050406030204" pitchFamily="18" charset="0"/>
                <a:ea typeface="MS Mincho" pitchFamily="49" charset="-128"/>
              </a:rPr>
              <a:t>3.17.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5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MS Mincho" pitchFamily="49" charset="-128"/>
              </a:rPr>
              <a:t>Whenever a value is placed in a memory location, the value replaces the previous value in that location, and the previous value is lost.</a:t>
            </a:r>
          </a:p>
          <a:p>
            <a:pPr marL="228600" indent="-228600">
              <a:buFont typeface="Times New Roman" pitchFamily="18" charset="0"/>
              <a:buChar char="•"/>
              <a:defRPr/>
            </a:pPr>
            <a:r>
              <a:rPr lang="en-US" altLang="ja-JP" sz="2800" dirty="0">
                <a:solidFill>
                  <a:srgbClr val="000000"/>
                </a:solidFill>
                <a:ea typeface="MS Mincho" pitchFamily="49" charset="-128"/>
              </a:rPr>
              <a:t>When a value is read from a memory location, the process is nondestructive. </a:t>
            </a:r>
            <a:endParaRPr lang="en-US" sz="2800" dirty="0">
              <a:solidFill>
                <a:srgbClr val="000000"/>
              </a:solidFill>
              <a:ea typeface="MS Mincho" pitchFamily="49" charset="-128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3.7  </a:t>
            </a:r>
            <a:r>
              <a:rPr lang="en-US" altLang="ja-JP" smtClean="0"/>
              <a:t>Memory Concepts (Cont.) </a:t>
            </a:r>
            <a:endParaRPr lang="en-US" smtClean="0"/>
          </a:p>
        </p:txBody>
      </p:sp>
      <p:sp>
        <p:nvSpPr>
          <p:cNvPr id="921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70021" y="1481138"/>
            <a:ext cx="10812379" cy="413446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You’ll insert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comments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to document your apps and improve their readability.</a:t>
            </a: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The C# compiler ignores comments, so they do </a:t>
            </a:r>
            <a:r>
              <a:rPr lang="en-US" altLang="en-US" sz="3200" i="1" dirty="0"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cause the computer to perform any action when the app </a:t>
            </a:r>
            <a:r>
              <a:rPr lang="en-US" altLang="en-US" sz="32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executes. </a:t>
            </a:r>
            <a:endParaRPr lang="en-US" altLang="en-US" sz="32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A comment that begins with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//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is called a 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single-line comment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, because it terminates at the end of the line on which it appears.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3.2.1</a:t>
            </a:r>
            <a:r>
              <a:rPr lang="en-US" dirty="0" smtClean="0"/>
              <a:t>  </a:t>
            </a:r>
            <a:r>
              <a:rPr lang="en-US" dirty="0" smtClean="0"/>
              <a:t>Comments</a:t>
            </a:r>
            <a:endParaRPr lang="en-US" dirty="0" smtClean="0"/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1285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arithmetic operators</a:t>
            </a:r>
            <a:r>
              <a:rPr lang="en-US" altLang="en-US" sz="3200" dirty="0">
                <a:cs typeface="Times New Roman" panose="02020603050405020304" pitchFamily="18" charset="0"/>
              </a:rPr>
              <a:t> are summarized in Fig.</a:t>
            </a:r>
            <a:r>
              <a:rPr lang="en-US" alt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cs typeface="Times New Roman" panose="02020603050405020304" pitchFamily="18" charset="0"/>
              </a:rPr>
              <a:t>3.18.</a:t>
            </a:r>
          </a:p>
          <a:p>
            <a:pPr eaLnBrk="1" hangingPunct="1"/>
            <a:r>
              <a:rPr lang="en-US" altLang="en-US" sz="3200" dirty="0"/>
              <a:t>The arithmetic operators in Fig. 3.18 are binary operators. 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3.8  </a:t>
            </a:r>
            <a:r>
              <a:rPr lang="en-US" altLang="ja-JP" smtClean="0"/>
              <a:t>Arithmetic</a:t>
            </a:r>
            <a:endParaRPr lang="en-US" smtClean="0"/>
          </a:p>
        </p:txBody>
      </p:sp>
      <p:sp>
        <p:nvSpPr>
          <p:cNvPr id="931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8"/>
            <a:ext cx="12192000" cy="61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56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200" b="1" dirty="0">
                <a:solidFill>
                  <a:srgbClr val="4D99FF"/>
                </a:solidFill>
                <a:ea typeface="MS Mincho" pitchFamily="49" charset="-128"/>
              </a:rPr>
              <a:t>Integer division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 yields an integer quotient—any fractional part in integer division is simply </a:t>
            </a:r>
            <a:r>
              <a:rPr lang="en-US" altLang="en-US" sz="3200" i="1" dirty="0">
                <a:solidFill>
                  <a:srgbClr val="000000"/>
                </a:solidFill>
                <a:ea typeface="MS Mincho" pitchFamily="49" charset="-128"/>
              </a:rPr>
              <a:t>truncated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 (discarded)—</a:t>
            </a:r>
            <a:r>
              <a:rPr lang="en-US" altLang="en-US" sz="3200" i="1" dirty="0">
                <a:solidFill>
                  <a:srgbClr val="000000"/>
                </a:solidFill>
                <a:ea typeface="MS Mincho" pitchFamily="49" charset="-128"/>
              </a:rPr>
              <a:t>no rounding 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occurs.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C# provides the remainder operator,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anose="020B0609040504020204" pitchFamily="49" charset="0"/>
              </a:rPr>
              <a:t>%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, which yields the remainder after division.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The remainder operator is most commonly used with integer operands but can also be used with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s,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double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s, and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decimal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s.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  </a:t>
            </a:r>
            <a:endParaRPr lang="en-US" altLang="en-US" sz="3200" dirty="0">
              <a:solidFill>
                <a:srgbClr val="000000"/>
              </a:solidFill>
              <a:ea typeface="MS Mincho" pitchFamily="49" charset="-128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3.8  </a:t>
            </a:r>
            <a:r>
              <a:rPr lang="en-US" altLang="ja-JP" smtClean="0"/>
              <a:t>Arithmetic (Cont.) </a:t>
            </a:r>
            <a:endParaRPr lang="en-US" smtClean="0"/>
          </a:p>
        </p:txBody>
      </p:sp>
      <p:sp>
        <p:nvSpPr>
          <p:cNvPr id="9523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sz="3200" dirty="0"/>
              <a:t>Arithmetic expressions must be written in </a:t>
            </a:r>
            <a:r>
              <a:rPr lang="en-US" sz="3200" b="1" dirty="0"/>
              <a:t>straight-line form</a:t>
            </a:r>
            <a:r>
              <a:rPr lang="en-US" sz="3200" dirty="0"/>
              <a:t> to facilitate entering an app’s code into the computer. </a:t>
            </a:r>
            <a:endParaRPr lang="en-US" sz="3200" dirty="0" smtClean="0"/>
          </a:p>
          <a:p>
            <a:pPr marL="484188" lvl="1">
              <a:buFont typeface="Times New Roman" panose="02020603050405020304" pitchFamily="18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xpressions </a:t>
            </a:r>
            <a:r>
              <a:rPr lang="en-US" sz="2800" dirty="0"/>
              <a:t>such as “a divided by b” must be written as a / b in a straight line. </a:t>
            </a:r>
            <a:endParaRPr lang="en-US" altLang="en-US" sz="2800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  <a:ea typeface="MS Mincho" pitchFamily="49" charset="-128"/>
              </a:rPr>
              <a:t>Parentheses 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are used to group terms in C# expressions in the same manner as in algebraic expressions. 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If an expression contains </a:t>
            </a:r>
            <a:r>
              <a:rPr lang="en-US" altLang="ja-JP" sz="3200" b="1" dirty="0">
                <a:solidFill>
                  <a:srgbClr val="4D99FF"/>
                </a:solidFill>
                <a:ea typeface="MS Mincho" pitchFamily="49" charset="-128"/>
              </a:rPr>
              <a:t>nested parentheses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, the expression in the innermost set of parentheses is evaluated first.  </a:t>
            </a:r>
            <a:endParaRPr lang="en-US" altLang="en-US" sz="3200" dirty="0">
              <a:solidFill>
                <a:srgbClr val="000000"/>
              </a:solidFill>
              <a:ea typeface="MS Mincho" pitchFamily="49" charset="-128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3.8  </a:t>
            </a:r>
            <a:r>
              <a:rPr lang="en-US" altLang="ja-JP" smtClean="0"/>
              <a:t>Arithmetic (Cont.) </a:t>
            </a:r>
            <a:endParaRPr lang="en-US" smtClean="0"/>
          </a:p>
        </p:txBody>
      </p:sp>
      <p:sp>
        <p:nvSpPr>
          <p:cNvPr id="9626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4"/>
          <p:cNvSpPr>
            <a:spLocks noGrp="1" noChangeArrowheads="1"/>
          </p:cNvSpPr>
          <p:nvPr>
            <p:ph idx="1"/>
          </p:nvPr>
        </p:nvSpPr>
        <p:spPr>
          <a:xfrm>
            <a:off x="609601" y="1481139"/>
            <a:ext cx="11149262" cy="3098284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cs typeface="Times New Roman" pitchFamily="18" charset="0"/>
              </a:rPr>
              <a:t>Arithmetic operators are evaluated according to the </a:t>
            </a:r>
            <a:r>
              <a:rPr lang="en-US" sz="3200" b="1" dirty="0">
                <a:solidFill>
                  <a:srgbClr val="4D99FF"/>
                </a:solidFill>
                <a:cs typeface="Times New Roman" pitchFamily="18" charset="0"/>
              </a:rPr>
              <a:t>rules</a:t>
            </a:r>
            <a:br>
              <a:rPr lang="en-US" sz="3200" b="1" dirty="0">
                <a:solidFill>
                  <a:srgbClr val="4D99FF"/>
                </a:solidFill>
                <a:cs typeface="Times New Roman" pitchFamily="18" charset="0"/>
              </a:rPr>
            </a:br>
            <a:r>
              <a:rPr lang="en-US" sz="3200" b="1" dirty="0">
                <a:solidFill>
                  <a:srgbClr val="4D99FF"/>
                </a:solidFill>
                <a:cs typeface="Times New Roman" pitchFamily="18" charset="0"/>
              </a:rPr>
              <a:t>of operator precedence</a:t>
            </a:r>
            <a:r>
              <a:rPr lang="en-US" sz="3200" b="1" dirty="0">
                <a:cs typeface="Times New Roman" pitchFamily="18" charset="0"/>
              </a:rPr>
              <a:t>,</a:t>
            </a:r>
            <a:r>
              <a:rPr lang="en-US" sz="3200" dirty="0">
                <a:cs typeface="Times New Roman" pitchFamily="18" charset="0"/>
              </a:rPr>
              <a:t> which are generally the same as those followed in algebra (Fig.</a:t>
            </a:r>
            <a:r>
              <a:rPr lang="en-US" sz="3200" dirty="0">
                <a:latin typeface="Calibri" panose="020F0502020204030204" pitchFamily="34" charset="0"/>
                <a:cs typeface="Times New Roman" pitchFamily="18" charset="0"/>
              </a:rPr>
              <a:t> </a:t>
            </a:r>
            <a:r>
              <a:rPr lang="en-US" sz="3200" dirty="0">
                <a:cs typeface="Times New Roman" pitchFamily="18" charset="0"/>
              </a:rPr>
              <a:t>3.19). </a:t>
            </a:r>
          </a:p>
          <a:p>
            <a:pPr eaLnBrk="1" hangingPunct="1">
              <a:defRPr/>
            </a:pPr>
            <a:r>
              <a:rPr lang="en-US" sz="3200" dirty="0">
                <a:ea typeface="MS Mincho" pitchFamily="49" charset="-128"/>
              </a:rPr>
              <a:t>As in algebra, it is acceptable to place unnecessary (</a:t>
            </a:r>
            <a:r>
              <a:rPr lang="en-US" sz="3200" b="1" dirty="0">
                <a:solidFill>
                  <a:srgbClr val="4D99FF"/>
                </a:solidFill>
                <a:ea typeface="MS Mincho" pitchFamily="49" charset="-128"/>
              </a:rPr>
              <a:t>redundant</a:t>
            </a:r>
            <a:r>
              <a:rPr lang="en-US" sz="3200" dirty="0">
                <a:ea typeface="MS Mincho" pitchFamily="49" charset="-128"/>
              </a:rPr>
              <a:t>) parentheses in an ex­pression to make the expression clearer.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3.8  </a:t>
            </a:r>
            <a:r>
              <a:rPr lang="en-US" altLang="ja-JP" smtClean="0"/>
              <a:t>Arithmetic (Cont.) </a:t>
            </a:r>
            <a:endParaRPr lang="en-US" smtClean="0"/>
          </a:p>
        </p:txBody>
      </p:sp>
      <p:sp>
        <p:nvSpPr>
          <p:cNvPr id="9728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0"/>
            <a:ext cx="9086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260584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A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condition</a:t>
            </a:r>
            <a:r>
              <a:rPr lang="en-US" altLang="en-US" sz="3200" dirty="0">
                <a:cs typeface="Times New Roman" panose="02020603050405020304" pitchFamily="18" charset="0"/>
              </a:rPr>
              <a:t> is an expression that can be either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3200" dirty="0">
                <a:cs typeface="Times New Roman" panose="02020603050405020304" pitchFamily="18" charset="0"/>
              </a:rPr>
              <a:t> or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Conditions can be formed using the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equality operators</a:t>
            </a:r>
            <a:r>
              <a:rPr lang="en-US" altLang="en-US" sz="3200" dirty="0">
                <a:cs typeface="Times New Roman" panose="02020603050405020304" pitchFamily="18" charset="0"/>
              </a:rPr>
              <a:t> (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==</a:t>
            </a:r>
            <a:r>
              <a:rPr lang="en-US" altLang="en-US" sz="3200" dirty="0"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altLang="en-US" sz="3200" dirty="0">
                <a:cs typeface="Times New Roman" panose="02020603050405020304" pitchFamily="18" charset="0"/>
              </a:rPr>
              <a:t>) and </a:t>
            </a:r>
            <a:r>
              <a:rPr lang="en-US" altLang="en-US" sz="3200" b="1" dirty="0">
                <a:solidFill>
                  <a:srgbClr val="4D99FF"/>
                </a:solidFill>
                <a:cs typeface="Times New Roman" panose="02020603050405020304" pitchFamily="18" charset="0"/>
              </a:rPr>
              <a:t>relational operators</a:t>
            </a:r>
            <a:r>
              <a:rPr lang="en-US" altLang="en-US" sz="3200" dirty="0">
                <a:cs typeface="Times New Roman" panose="02020603050405020304" pitchFamily="18" charset="0"/>
              </a:rPr>
              <a:t> (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&gt;=</a:t>
            </a:r>
            <a:r>
              <a:rPr lang="en-US" altLang="en-US" sz="3200" dirty="0"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&lt;=</a:t>
            </a:r>
            <a:r>
              <a:rPr lang="en-US" altLang="en-US" sz="3200" dirty="0">
                <a:cs typeface="Times New Roman" panose="02020603050405020304" pitchFamily="18" charset="0"/>
              </a:rPr>
              <a:t>) summarized in Fig.</a:t>
            </a:r>
            <a:r>
              <a:rPr lang="en-US" alt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cs typeface="Times New Roman" panose="02020603050405020304" pitchFamily="18" charset="0"/>
              </a:rPr>
              <a:t>3.21. 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3.9  Decision Making: Equality and Relational Operators </a:t>
            </a:r>
          </a:p>
        </p:txBody>
      </p:sp>
      <p:sp>
        <p:nvSpPr>
          <p:cNvPr id="10035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2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0"/>
            <a:ext cx="11818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260584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//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comment also can begin in the middle of a line and continue until the end of that line.</a:t>
            </a:r>
          </a:p>
          <a:p>
            <a:pPr eaLnBrk="1" hangingPunct="1"/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Delimited comments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begin with the delimiter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/*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 and end with the delimiter </a:t>
            </a:r>
            <a:r>
              <a:rPr lang="en-US" alt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*/</a:t>
            </a:r>
            <a:r>
              <a:rPr lang="en-US" altLang="en-US" sz="3200" dirty="0">
                <a:ea typeface="Times New Roman" panose="02020603050405020304" pitchFamily="18" charset="0"/>
                <a:cs typeface="Calibri" panose="020F0502020204030204" pitchFamily="34" charset="0"/>
              </a:rPr>
              <a:t>. All text between the delimiters is ignored by the compiler.</a:t>
            </a:r>
            <a:r>
              <a:rPr lang="en-US" altLang="en-US" sz="32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3.2.1  Comments</a:t>
            </a:r>
            <a:endParaRPr lang="en-US" dirty="0" smtClean="0"/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481139"/>
            <a:ext cx="10972800" cy="1077218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/>
              <a:t>Figure 3.22 uses six </a:t>
            </a:r>
            <a:r>
              <a:rPr lang="en-US" altLang="en-US" sz="3200" b="1" dirty="0">
                <a:solidFill>
                  <a:srgbClr val="4D99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b="1" dirty="0">
                <a:solidFill>
                  <a:srgbClr val="4D99FF"/>
                </a:solidFill>
              </a:rPr>
              <a:t> statements</a:t>
            </a:r>
            <a:r>
              <a:rPr lang="en-US" altLang="en-US" sz="3200" dirty="0"/>
              <a:t> to compare two integers entered by the user.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3.9  Decision Making: Equality and Relational Operators </a:t>
            </a:r>
          </a:p>
        </p:txBody>
      </p:sp>
      <p:sp>
        <p:nvSpPr>
          <p:cNvPr id="10342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07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03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82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12192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00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If the condition in an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  <a:cs typeface="Lucida Console" panose="020B060904050402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 statement is true, the statement associated with that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 statement executes.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An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 statement always begins with keyword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ea typeface="MS Mincho" pitchFamily="49" charset="-128"/>
              </a:rPr>
              <a:t>, followed by a condition in parentheses.</a:t>
            </a:r>
          </a:p>
          <a:p>
            <a:pPr marL="228600" indent="-228600">
              <a:buFont typeface="Times New Roman" panose="02020603050405020304" pitchFamily="18" charset="0"/>
              <a:buChar char="•"/>
            </a:pP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An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MS Mincho" pitchFamily="49" charset="-128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ea typeface="MS Mincho" pitchFamily="49" charset="-128"/>
              </a:rPr>
              <a:t> statement expects one statement in its body.</a:t>
            </a:r>
            <a:r>
              <a:rPr lang="en-US" altLang="ja-JP" sz="3200" b="1" dirty="0">
                <a:solidFill>
                  <a:srgbClr val="4D99FF"/>
                </a:solidFill>
                <a:ea typeface="MS Mincho" pitchFamily="49" charset="-128"/>
              </a:rPr>
              <a:t> </a:t>
            </a:r>
            <a:endParaRPr lang="en-US" altLang="en-US" sz="3200" b="1" dirty="0">
              <a:solidFill>
                <a:srgbClr val="4D99FF"/>
              </a:solidFill>
              <a:ea typeface="MS Mincho" pitchFamily="49" charset="-128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3.9  </a:t>
            </a:r>
            <a:r>
              <a:rPr lang="en-US" altLang="ja-JP" smtClean="0"/>
              <a:t>Decision Making: Equality and Relational Operators (Cont.) </a:t>
            </a:r>
            <a:endParaRPr lang="en-US" smtClean="0"/>
          </a:p>
        </p:txBody>
      </p:sp>
      <p:sp>
        <p:nvSpPr>
          <p:cNvPr id="1075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chemeClr val="tx1"/>
                </a:solidFill>
                <a:latin typeface="Calibri" panose="020F0502020204030204" pitchFamily="34" charset="0"/>
              </a:rPr>
              <a:t>©1992-2017 by Pearson Education, Inc. All Rights Reserved.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121920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1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9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7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3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1219200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cpphtp10_01</Template>
  <TotalTime>60</TotalTime>
  <Words>3131</Words>
  <Application>Microsoft Office PowerPoint</Application>
  <PresentationFormat>Widescreen</PresentationFormat>
  <Paragraphs>322</Paragraphs>
  <Slides>102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7" baseType="lpstr">
      <vt:lpstr>ＭＳ Ｐゴシック</vt:lpstr>
      <vt:lpstr>ＭＳ Ｐゴシック</vt:lpstr>
      <vt:lpstr>Arial</vt:lpstr>
      <vt:lpstr>Calibri</vt:lpstr>
      <vt:lpstr>Cambria</vt:lpstr>
      <vt:lpstr>Consolas</vt:lpstr>
      <vt:lpstr>Lucida Console</vt:lpstr>
      <vt:lpstr>Lucida Sans Unicode</vt:lpstr>
      <vt:lpstr>MS Mincho</vt:lpstr>
      <vt:lpstr>Times New Roman</vt:lpstr>
      <vt:lpstr>Verdana</vt:lpstr>
      <vt:lpstr>Wingdings</vt:lpstr>
      <vt:lpstr>Wingdings 2</vt:lpstr>
      <vt:lpstr>Wingdings 3</vt:lpstr>
      <vt:lpstr>Concourse</vt:lpstr>
      <vt:lpstr>Introduction to C# App Programming</vt:lpstr>
      <vt:lpstr>PowerPoint Presentation</vt:lpstr>
      <vt:lpstr>PowerPoint Presentation</vt:lpstr>
      <vt:lpstr>PowerPoint Presentation</vt:lpstr>
      <vt:lpstr>3.1  Introduction </vt:lpstr>
      <vt:lpstr>3.2  Simple App: Displaying a Line of Text</vt:lpstr>
      <vt:lpstr>PowerPoint Presentation</vt:lpstr>
      <vt:lpstr>3.2.1  Comments</vt:lpstr>
      <vt:lpstr>3.2.1  Comments</vt:lpstr>
      <vt:lpstr>PowerPoint Presentation</vt:lpstr>
      <vt:lpstr>PowerPoint Presentation</vt:lpstr>
      <vt:lpstr>3.2.2  using Directive</vt:lpstr>
      <vt:lpstr>PowerPoint Presentation</vt:lpstr>
      <vt:lpstr>3.2.3 Blank Lines and Whitespace</vt:lpstr>
      <vt:lpstr>3.2.4 Class Declaration</vt:lpstr>
      <vt:lpstr>3.2.4 Class Declaration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3.2.4 Class Declaration</vt:lpstr>
      <vt:lpstr>PowerPoint Presentation</vt:lpstr>
      <vt:lpstr>3.2.4 Class Declaration</vt:lpstr>
      <vt:lpstr>PowerPoint Presentation</vt:lpstr>
      <vt:lpstr>PowerPoint Presentation</vt:lpstr>
      <vt:lpstr>PowerPoint Presentation</vt:lpstr>
      <vt:lpstr>PowerPoint Presentation</vt:lpstr>
      <vt:lpstr>3.2.5  Main Method</vt:lpstr>
      <vt:lpstr>PowerPoint Presentation</vt:lpstr>
      <vt:lpstr>3.2.6 Displaying a Line of Text</vt:lpstr>
      <vt:lpstr>3.2.6 Displaying a Line of Text</vt:lpstr>
      <vt:lpstr>3.3.1 Creating the Console App</vt:lpstr>
      <vt:lpstr>PowerPoint Presentation</vt:lpstr>
      <vt:lpstr>3.3  Creating a Simple App in Visual Studio (Cont.)</vt:lpstr>
      <vt:lpstr>PowerPoint Presentation</vt:lpstr>
      <vt:lpstr>3.3.2  Changing the Name of the App File</vt:lpstr>
      <vt:lpstr>PowerPoint Presentation</vt:lpstr>
      <vt:lpstr>3.3.3  Writing Code and Using IntelliSense</vt:lpstr>
      <vt:lpstr>3.3.3  Writing Code and Using IntelliSense</vt:lpstr>
      <vt:lpstr>PowerPoint Presentation</vt:lpstr>
      <vt:lpstr>PowerPoint Presentation</vt:lpstr>
      <vt:lpstr>3.3.3  Writing Code and Using IntelliSense</vt:lpstr>
      <vt:lpstr>PowerPoint Presentation</vt:lpstr>
      <vt:lpstr>3.3.4  Compiling and Running the App</vt:lpstr>
      <vt:lpstr>PowerPoint Presentation</vt:lpstr>
      <vt:lpstr>3.3.5  Errors, Error Messages and the Error List Window</vt:lpstr>
      <vt:lpstr>PowerPoint Presentation</vt:lpstr>
      <vt:lpstr>PowerPoint Presentation</vt:lpstr>
      <vt:lpstr>3.4.1  Displaying a Single Line of Text with Multiple Statements</vt:lpstr>
      <vt:lpstr>PowerPoint Presentation</vt:lpstr>
      <vt:lpstr>3.4.2 Displaying Multiple Lines of Text with a Single Statement</vt:lpstr>
      <vt:lpstr>PowerPoint Presentation</vt:lpstr>
      <vt:lpstr>3.4.2 Displaying Multiple Lines of Text with a Single Statement</vt:lpstr>
      <vt:lpstr>PowerPoint Presentation</vt:lpstr>
      <vt:lpstr>3.5  String Interpolation</vt:lpstr>
      <vt:lpstr>PowerPoint Presentation</vt:lpstr>
      <vt:lpstr>3.5  String Interpolation</vt:lpstr>
      <vt:lpstr>3.5  String Interpolation</vt:lpstr>
      <vt:lpstr>3.6  Another C# App: Adding Integers </vt:lpstr>
      <vt:lpstr>PowerPoint Presentation</vt:lpstr>
      <vt:lpstr>PowerPoint Presentation</vt:lpstr>
      <vt:lpstr>3.6.1  Declaring the int Variable number1  </vt:lpstr>
      <vt:lpstr>3.6.2  Declaring Variables number2 and sum</vt:lpstr>
      <vt:lpstr>PowerPoint Presentation</vt:lpstr>
      <vt:lpstr>PowerPoint Presentation</vt:lpstr>
      <vt:lpstr>PowerPoint Presentation</vt:lpstr>
      <vt:lpstr>3.6.3 Prompting the User for Input</vt:lpstr>
      <vt:lpstr>3.6.4 Reading a Value into Variable number1</vt:lpstr>
      <vt:lpstr>3.6.4 Reading a Value into Variable number1</vt:lpstr>
      <vt:lpstr>PowerPoint Presentation</vt:lpstr>
      <vt:lpstr>3.6.5 Summing number1 and number2  </vt:lpstr>
      <vt:lpstr>3.7  Memory Concepts </vt:lpstr>
      <vt:lpstr>PowerPoint Presentation</vt:lpstr>
      <vt:lpstr>3.7  Memory Concepts (Cont.) </vt:lpstr>
      <vt:lpstr>PowerPoint Presentation</vt:lpstr>
      <vt:lpstr>3.7  Memory Concepts (Cont.) </vt:lpstr>
      <vt:lpstr>PowerPoint Presentation</vt:lpstr>
      <vt:lpstr>3.7  Memory Concepts (Cont.) </vt:lpstr>
      <vt:lpstr>3.8  Arithmetic</vt:lpstr>
      <vt:lpstr>PowerPoint Presentation</vt:lpstr>
      <vt:lpstr>3.8  Arithmetic (Cont.) </vt:lpstr>
      <vt:lpstr>3.8  Arithmetic (Cont.) </vt:lpstr>
      <vt:lpstr>3.8  Arithmetic (Cont.) </vt:lpstr>
      <vt:lpstr>PowerPoint Presentation</vt:lpstr>
      <vt:lpstr>PowerPoint Presentation</vt:lpstr>
      <vt:lpstr>3.9  Decision Making: Equality and Relational Operators </vt:lpstr>
      <vt:lpstr>PowerPoint Presentation</vt:lpstr>
      <vt:lpstr>PowerPoint Presentation</vt:lpstr>
      <vt:lpstr>3.9  Decision Making: Equality and Relational Operators </vt:lpstr>
      <vt:lpstr>PowerPoint Presentation</vt:lpstr>
      <vt:lpstr>PowerPoint Presentation</vt:lpstr>
      <vt:lpstr>PowerPoint Presentation</vt:lpstr>
      <vt:lpstr>PowerPoint Presentation</vt:lpstr>
      <vt:lpstr>3.9  Decision Making: Equality and Relational Operators (Cont.) </vt:lpstr>
      <vt:lpstr>PowerPoint Presentation</vt:lpstr>
      <vt:lpstr>PowerPoint Presentation</vt:lpstr>
      <vt:lpstr>PowerPoint Presentation</vt:lpstr>
      <vt:lpstr>PowerPoint Presentation</vt:lpstr>
      <vt:lpstr>3.9  Decision Making: Equality and Relational Operators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Paul Deitel</cp:lastModifiedBy>
  <cp:revision>13</cp:revision>
  <dcterms:created xsi:type="dcterms:W3CDTF">2016-07-22T20:18:59Z</dcterms:created>
  <dcterms:modified xsi:type="dcterms:W3CDTF">2017-01-24T15:27:01Z</dcterms:modified>
</cp:coreProperties>
</file>