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9"/>
  </p:notesMasterIdLst>
  <p:sldIdLst>
    <p:sldId id="300" r:id="rId2"/>
    <p:sldId id="258" r:id="rId3"/>
    <p:sldId id="259" r:id="rId4"/>
    <p:sldId id="260" r:id="rId5"/>
    <p:sldId id="301" r:id="rId6"/>
    <p:sldId id="302" r:id="rId7"/>
    <p:sldId id="328" r:id="rId8"/>
    <p:sldId id="264" r:id="rId9"/>
    <p:sldId id="265" r:id="rId10"/>
    <p:sldId id="303" r:id="rId11"/>
    <p:sldId id="304" r:id="rId12"/>
    <p:sldId id="329" r:id="rId13"/>
    <p:sldId id="305" r:id="rId14"/>
    <p:sldId id="306" r:id="rId15"/>
    <p:sldId id="331" r:id="rId16"/>
    <p:sldId id="307" r:id="rId17"/>
    <p:sldId id="308" r:id="rId18"/>
    <p:sldId id="266" r:id="rId19"/>
    <p:sldId id="309" r:id="rId20"/>
    <p:sldId id="310" r:id="rId21"/>
    <p:sldId id="332" r:id="rId22"/>
    <p:sldId id="267" r:id="rId23"/>
    <p:sldId id="333" r:id="rId24"/>
    <p:sldId id="311" r:id="rId25"/>
    <p:sldId id="334" r:id="rId26"/>
    <p:sldId id="335" r:id="rId27"/>
    <p:sldId id="336" r:id="rId28"/>
    <p:sldId id="337" r:id="rId29"/>
    <p:sldId id="312" r:id="rId30"/>
    <p:sldId id="313" r:id="rId31"/>
    <p:sldId id="338" r:id="rId32"/>
    <p:sldId id="268" r:id="rId33"/>
    <p:sldId id="269" r:id="rId34"/>
    <p:sldId id="314" r:id="rId35"/>
    <p:sldId id="339" r:id="rId36"/>
    <p:sldId id="340" r:id="rId37"/>
    <p:sldId id="341" r:id="rId38"/>
    <p:sldId id="342" r:id="rId39"/>
    <p:sldId id="270" r:id="rId40"/>
    <p:sldId id="315" r:id="rId41"/>
    <p:sldId id="271" r:id="rId42"/>
    <p:sldId id="316" r:id="rId43"/>
    <p:sldId id="343" r:id="rId44"/>
    <p:sldId id="344" r:id="rId45"/>
    <p:sldId id="272" r:id="rId46"/>
    <p:sldId id="273" r:id="rId47"/>
    <p:sldId id="274" r:id="rId48"/>
    <p:sldId id="317" r:id="rId49"/>
    <p:sldId id="318" r:id="rId50"/>
    <p:sldId id="275" r:id="rId51"/>
    <p:sldId id="276" r:id="rId52"/>
    <p:sldId id="345" r:id="rId53"/>
    <p:sldId id="346" r:id="rId54"/>
    <p:sldId id="347" r:id="rId55"/>
    <p:sldId id="319" r:id="rId56"/>
    <p:sldId id="277" r:id="rId57"/>
    <p:sldId id="348" r:id="rId58"/>
    <p:sldId id="349" r:id="rId59"/>
    <p:sldId id="350" r:id="rId60"/>
    <p:sldId id="278" r:id="rId61"/>
    <p:sldId id="320" r:id="rId62"/>
    <p:sldId id="351" r:id="rId63"/>
    <p:sldId id="279" r:id="rId64"/>
    <p:sldId id="321" r:id="rId65"/>
    <p:sldId id="352" r:id="rId66"/>
    <p:sldId id="280" r:id="rId67"/>
    <p:sldId id="322" r:id="rId68"/>
    <p:sldId id="281" r:id="rId69"/>
    <p:sldId id="323" r:id="rId70"/>
    <p:sldId id="353" r:id="rId71"/>
    <p:sldId id="324" r:id="rId72"/>
    <p:sldId id="282" r:id="rId73"/>
    <p:sldId id="354" r:id="rId74"/>
    <p:sldId id="355" r:id="rId75"/>
    <p:sldId id="283" r:id="rId76"/>
    <p:sldId id="356" r:id="rId77"/>
    <p:sldId id="284" r:id="rId78"/>
    <p:sldId id="325" r:id="rId79"/>
    <p:sldId id="326" r:id="rId80"/>
    <p:sldId id="285" r:id="rId81"/>
    <p:sldId id="286" r:id="rId82"/>
    <p:sldId id="287" r:id="rId83"/>
    <p:sldId id="357" r:id="rId84"/>
    <p:sldId id="288" r:id="rId85"/>
    <p:sldId id="289" r:id="rId86"/>
    <p:sldId id="290" r:id="rId87"/>
    <p:sldId id="327" r:id="rId88"/>
    <p:sldId id="291" r:id="rId89"/>
    <p:sldId id="292" r:id="rId90"/>
    <p:sldId id="293" r:id="rId91"/>
    <p:sldId id="294" r:id="rId92"/>
    <p:sldId id="295" r:id="rId93"/>
    <p:sldId id="296" r:id="rId94"/>
    <p:sldId id="358" r:id="rId95"/>
    <p:sldId id="297" r:id="rId96"/>
    <p:sldId id="298" r:id="rId97"/>
    <p:sldId id="299" r:id="rId9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67110-4089-4B40-B15F-50AFB2EEDEF1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AB847-FEE8-4661-80C2-C49E87C4F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08E736B9-25BC-4544-B4B1-F35A875D3ED2}" type="datetime1">
              <a:rPr lang="en-US" smtClean="0"/>
              <a:t>1/24/2017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7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AC4EB3-F5DF-48BB-B875-DF8B8A0D5194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2E3EED-E8F4-49AB-9806-039DAFA90C80}" type="datetime1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0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161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2882004-47C7-40F0-B9EE-534874BED2A1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5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BB0DA4F-BC00-4C11-A374-996354699DCA}" type="datetime1">
              <a:rPr lang="en-US" smtClean="0"/>
              <a:t>1/24/2017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04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80EC8A2-6FD0-4904-A69E-37712734FAB6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02EE07A-4150-4D75-85DD-78B92192A022}" type="datetime1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1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D5D8A8B-CD0D-421D-8C62-EC4DF30978F3}" type="datetime1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7B22D0-0059-427D-869E-EEA45A10127C}" type="datetime1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010074E-B056-469B-B691-D23BB7403ACE}" type="datetime1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7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E114D5E4-99D1-4E7F-A1AA-10631C58E708}" type="datetime1">
              <a:rPr lang="en-US" smtClean="0"/>
              <a:t>1/24/2017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8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82BC4518-945A-46DA-AADE-DE45454EBA34}" type="datetime1">
              <a:rPr lang="en-US" smtClean="0"/>
              <a:t>1/24/2017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B44DC7D-967E-4872-A69F-4F99EEC07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Classes, Objects, Methods and </a:t>
            </a:r>
            <a:r>
              <a:rPr lang="en-US" b="1" dirty="0" smtClean="0"/>
              <a:t>string</a:t>
            </a:r>
            <a:r>
              <a:rPr lang="en-US" dirty="0" smtClean="0"/>
              <a:t>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Typically, you cannot call a method of a class until you </a:t>
            </a:r>
            <a:r>
              <a:rPr lang="en-US" sz="3200" i="1" dirty="0"/>
              <a:t>create an object</a:t>
            </a:r>
            <a:r>
              <a:rPr lang="en-US" sz="3200" dirty="0"/>
              <a:t> of that class. </a:t>
            </a:r>
            <a:endParaRPr lang="en-US" sz="3200" dirty="0" smtClean="0"/>
          </a:p>
          <a:p>
            <a:pPr lvl="1"/>
            <a:r>
              <a:rPr lang="en-US" sz="2800" dirty="0" smtClean="0"/>
              <a:t>You’ll </a:t>
            </a:r>
            <a:r>
              <a:rPr lang="en-US" sz="2800" dirty="0"/>
              <a:t>see in </a:t>
            </a:r>
            <a:r>
              <a:rPr lang="en-US" sz="2800" dirty="0" smtClean="0"/>
              <a:t>Section 10.9 </a:t>
            </a:r>
            <a:r>
              <a:rPr lang="en-US" sz="2800" dirty="0"/>
              <a:t>that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methods (and other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class members) are an exception.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Account </a:t>
            </a:r>
            <a:r>
              <a:rPr lang="en-US" sz="3200" dirty="0" err="1" smtClean="0">
                <a:latin typeface="Consolas" panose="020B0609020204030204" pitchFamily="49" charset="0"/>
              </a:rPr>
              <a:t>myAccount</a:t>
            </a:r>
            <a:r>
              <a:rPr lang="en-US" sz="3200" dirty="0" smtClean="0">
                <a:latin typeface="Consolas" panose="020B0609020204030204" pitchFamily="49" charset="0"/>
              </a:rPr>
              <a:t> </a:t>
            </a:r>
            <a:r>
              <a:rPr lang="en-US" sz="3200" dirty="0">
                <a:latin typeface="Consolas" panose="020B0609020204030204" pitchFamily="49" charset="0"/>
              </a:rPr>
              <a:t>= new Account</a:t>
            </a:r>
            <a:r>
              <a:rPr lang="en-US" sz="3200" dirty="0" smtClean="0">
                <a:latin typeface="Consolas" panose="020B0609020204030204" pitchFamily="49" charset="0"/>
              </a:rPr>
              <a:t>();</a:t>
            </a:r>
            <a:endParaRPr lang="en-US" sz="3200" dirty="0">
              <a:latin typeface="Consolas" panose="020B0609020204030204" pitchFamily="49" charset="0"/>
            </a:endParaRPr>
          </a:p>
          <a:p>
            <a:pPr lvl="1"/>
            <a:r>
              <a:rPr lang="en-US" sz="2800" dirty="0" smtClean="0"/>
              <a:t>Uses an </a:t>
            </a:r>
            <a:r>
              <a:rPr lang="en-US" sz="2800" b="1" dirty="0" smtClean="0"/>
              <a:t>object-creation </a:t>
            </a:r>
            <a:r>
              <a:rPr lang="en-US" sz="2800" b="1" dirty="0"/>
              <a:t>expression</a:t>
            </a:r>
            <a:r>
              <a:rPr lang="en-US" sz="2800" dirty="0"/>
              <a:t> </a:t>
            </a:r>
            <a:r>
              <a:rPr lang="en-US" sz="2800" dirty="0" smtClean="0"/>
              <a:t>to </a:t>
            </a:r>
            <a:r>
              <a:rPr lang="en-US" sz="2800" dirty="0"/>
              <a:t>create an </a:t>
            </a:r>
            <a:r>
              <a:rPr lang="en-US" sz="2800" dirty="0">
                <a:latin typeface="Consolas" panose="020B0609020204030204" pitchFamily="49" charset="0"/>
              </a:rPr>
              <a:t>Account</a:t>
            </a:r>
            <a:r>
              <a:rPr lang="en-US" sz="2800" dirty="0"/>
              <a:t> object, then assigns it to the variable </a:t>
            </a:r>
            <a:r>
              <a:rPr lang="en-US" sz="2800" dirty="0" err="1">
                <a:latin typeface="Consolas" panose="020B0609020204030204" pitchFamily="49" charset="0"/>
              </a:rPr>
              <a:t>myAccount</a:t>
            </a:r>
            <a:r>
              <a:rPr lang="en-US" sz="2800" dirty="0"/>
              <a:t>. The variable’s type is </a:t>
            </a:r>
            <a:r>
              <a:rPr lang="en-US" sz="2800" dirty="0" smtClean="0">
                <a:latin typeface="Consolas" panose="020B0609020204030204" pitchFamily="49" charset="0"/>
              </a:rPr>
              <a:t>Account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Keyword </a:t>
            </a:r>
            <a:r>
              <a:rPr lang="en-US" sz="2800" b="1" dirty="0"/>
              <a:t>new</a:t>
            </a:r>
            <a:r>
              <a:rPr lang="en-US" sz="2800" dirty="0"/>
              <a:t> creates a new object of the specified </a:t>
            </a:r>
            <a:r>
              <a:rPr lang="en-US" sz="2800" dirty="0" smtClean="0"/>
              <a:t>class.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4.2.1 </a:t>
            </a:r>
            <a:r>
              <a:rPr lang="en-US" dirty="0"/>
              <a:t>Instantiating an Object—Keyword </a:t>
            </a:r>
            <a:r>
              <a:rPr lang="en-US" dirty="0" smtClean="0">
                <a:latin typeface="Consolas" panose="020B0609020204030204" pitchFamily="49" charset="0"/>
              </a:rPr>
              <a:t>new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4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class’s </a:t>
            </a:r>
            <a:r>
              <a:rPr lang="en-US" sz="3200" dirty="0" err="1">
                <a:latin typeface="Consolas" panose="020B0609020204030204" pitchFamily="49" charset="0"/>
              </a:rPr>
              <a:t>GetName</a:t>
            </a:r>
            <a:r>
              <a:rPr lang="en-US" sz="3200" dirty="0"/>
              <a:t> method returns the account name stored in a particular </a:t>
            </a:r>
            <a:r>
              <a:rPr lang="en-US" sz="3200" dirty="0" smtClean="0">
                <a:latin typeface="Consolas" panose="020B0609020204030204" pitchFamily="49" charset="0"/>
              </a:rPr>
              <a:t>Account</a:t>
            </a:r>
            <a:r>
              <a:rPr lang="en-US" sz="3200" dirty="0" smtClean="0"/>
              <a:t> </a:t>
            </a:r>
            <a:r>
              <a:rPr lang="en-US" sz="3200" dirty="0"/>
              <a:t>object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call this method for a specific object, you </a:t>
            </a:r>
            <a:r>
              <a:rPr lang="en-US" sz="3200" dirty="0" smtClean="0"/>
              <a:t>specify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object’s name (</a:t>
            </a:r>
            <a:r>
              <a:rPr lang="en-US" sz="2400" dirty="0" err="1">
                <a:latin typeface="Consolas" panose="020B0609020204030204" pitchFamily="49" charset="0"/>
              </a:rPr>
              <a:t>myAccount</a:t>
            </a:r>
            <a:r>
              <a:rPr lang="en-US" sz="2400" dirty="0"/>
              <a:t>) followed by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b="1" dirty="0"/>
              <a:t>member access operator (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/>
              <a:t>)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method name (</a:t>
            </a:r>
            <a:r>
              <a:rPr lang="en-US" sz="2400" dirty="0" err="1">
                <a:latin typeface="Consolas" panose="020B0609020204030204" pitchFamily="49" charset="0"/>
              </a:rPr>
              <a:t>GetName</a:t>
            </a:r>
            <a:r>
              <a:rPr lang="en-US" sz="2400" dirty="0"/>
              <a:t>) </a:t>
            </a:r>
            <a:r>
              <a:rPr lang="en-US" sz="2400" dirty="0" smtClean="0"/>
              <a:t>and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set of parentheses. </a:t>
            </a:r>
          </a:p>
          <a:p>
            <a:r>
              <a:rPr lang="en-US" sz="3200" dirty="0"/>
              <a:t>The </a:t>
            </a:r>
            <a:r>
              <a:rPr lang="en-US" sz="3200" i="1" dirty="0"/>
              <a:t>empty</a:t>
            </a:r>
            <a:r>
              <a:rPr lang="en-US" sz="3200" dirty="0"/>
              <a:t> parentheses indicate that </a:t>
            </a:r>
            <a:r>
              <a:rPr lang="en-US" sz="3200" dirty="0" err="1">
                <a:latin typeface="Consolas" panose="020B0609020204030204" pitchFamily="49" charset="0"/>
              </a:rPr>
              <a:t>GetName</a:t>
            </a:r>
            <a:r>
              <a:rPr lang="en-US" sz="3200" dirty="0"/>
              <a:t> does not require any additional information to perform its task. 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4.2.2 </a:t>
            </a:r>
            <a:r>
              <a:rPr lang="en-US" dirty="0"/>
              <a:t>Calling Class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8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When </a:t>
            </a:r>
            <a:r>
              <a:rPr lang="en-US" sz="2400" dirty="0">
                <a:latin typeface="Consolas" panose="020B0609020204030204" pitchFamily="49" charset="0"/>
              </a:rPr>
              <a:t>Main</a:t>
            </a:r>
            <a:r>
              <a:rPr lang="en-US" sz="2400" dirty="0"/>
              <a:t> calls the </a:t>
            </a:r>
            <a:r>
              <a:rPr lang="en-US" sz="2400" dirty="0" err="1">
                <a:latin typeface="Consolas" panose="020B0609020204030204" pitchFamily="49" charset="0"/>
              </a:rPr>
              <a:t>GetName</a:t>
            </a:r>
            <a:r>
              <a:rPr lang="en-US" sz="2400" dirty="0"/>
              <a:t> method:</a:t>
            </a:r>
          </a:p>
          <a:p>
            <a:pPr lvl="1"/>
            <a:r>
              <a:rPr lang="en-US" sz="2000" dirty="0" smtClean="0"/>
              <a:t>The app transfers execution from the expression </a:t>
            </a:r>
            <a:r>
              <a:rPr lang="en-US" sz="2000" dirty="0" err="1" smtClean="0">
                <a:latin typeface="Consolas" panose="020B0609020204030204" pitchFamily="49" charset="0"/>
              </a:rPr>
              <a:t>myAccount.GetName</a:t>
            </a:r>
            <a:r>
              <a:rPr lang="en-US" sz="2000" dirty="0" smtClean="0">
                <a:latin typeface="Consolas" panose="020B0609020204030204" pitchFamily="49" charset="0"/>
              </a:rPr>
              <a:t>()</a:t>
            </a:r>
            <a:r>
              <a:rPr lang="en-US" sz="2000" dirty="0" smtClean="0"/>
              <a:t> (line 13 in </a:t>
            </a:r>
            <a:r>
              <a:rPr lang="en-US" sz="2000" dirty="0" smtClean="0">
                <a:latin typeface="Consolas" panose="020B0609020204030204" pitchFamily="49" charset="0"/>
              </a:rPr>
              <a:t>Main</a:t>
            </a:r>
            <a:r>
              <a:rPr lang="en-US" sz="2000" dirty="0" smtClean="0"/>
              <a:t>) to method </a:t>
            </a:r>
            <a:r>
              <a:rPr lang="en-US" sz="2000" dirty="0" err="1" smtClean="0">
                <a:latin typeface="Consolas" panose="020B0609020204030204" pitchFamily="49" charset="0"/>
              </a:rPr>
              <a:t>GetName</a:t>
            </a:r>
            <a:r>
              <a:rPr lang="en-US" sz="2000" dirty="0" err="1" smtClean="0"/>
              <a:t>’s</a:t>
            </a:r>
            <a:r>
              <a:rPr lang="en-US" sz="2000" dirty="0" smtClean="0"/>
              <a:t> declaration (Fig. 4.2). 	</a:t>
            </a:r>
          </a:p>
          <a:p>
            <a:pPr lvl="2"/>
            <a:r>
              <a:rPr lang="en-US" sz="1800" dirty="0" smtClean="0"/>
              <a:t>Because </a:t>
            </a:r>
            <a:r>
              <a:rPr lang="en-US" sz="1800" dirty="0" err="1" smtClean="0">
                <a:latin typeface="Consolas" panose="020B0609020204030204" pitchFamily="49" charset="0"/>
              </a:rPr>
              <a:t>GetName</a:t>
            </a:r>
            <a:r>
              <a:rPr lang="en-US" sz="1800" dirty="0" smtClean="0"/>
              <a:t> was accessed via the object </a:t>
            </a:r>
            <a:r>
              <a:rPr lang="en-US" sz="1800" dirty="0" err="1" smtClean="0">
                <a:latin typeface="Consolas" panose="020B0609020204030204" pitchFamily="49" charset="0"/>
              </a:rPr>
              <a:t>myAccount</a:t>
            </a:r>
            <a:r>
              <a:rPr lang="en-US" sz="1800" dirty="0" smtClean="0"/>
              <a:t>, </a:t>
            </a:r>
            <a:r>
              <a:rPr lang="en-US" sz="1800" dirty="0" err="1" smtClean="0">
                <a:latin typeface="Consolas" panose="020B0609020204030204" pitchFamily="49" charset="0"/>
              </a:rPr>
              <a:t>GetName</a:t>
            </a:r>
            <a:r>
              <a:rPr lang="en-US" sz="1800" dirty="0" smtClean="0"/>
              <a:t> knows which object’s data to manipulate.</a:t>
            </a:r>
          </a:p>
          <a:p>
            <a:pPr lvl="1"/>
            <a:r>
              <a:rPr lang="en-US" sz="2000" dirty="0" smtClean="0"/>
              <a:t>Next, method </a:t>
            </a:r>
            <a:r>
              <a:rPr lang="en-US" sz="2000" dirty="0" err="1" smtClean="0">
                <a:latin typeface="Consolas" panose="020B0609020204030204" pitchFamily="49" charset="0"/>
              </a:rPr>
              <a:t>GetName</a:t>
            </a:r>
            <a:r>
              <a:rPr lang="en-US" sz="2000" dirty="0" smtClean="0"/>
              <a:t> performs its task—that is, it returns the </a:t>
            </a:r>
            <a:r>
              <a:rPr lang="en-US" sz="2000" dirty="0" err="1" smtClean="0">
                <a:latin typeface="Consolas" panose="020B0609020204030204" pitchFamily="49" charset="0"/>
              </a:rPr>
              <a:t>myAccount</a:t>
            </a:r>
            <a:r>
              <a:rPr lang="en-US" sz="2000" dirty="0" smtClean="0"/>
              <a:t> object’s name to line 13 where the method was called. </a:t>
            </a:r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Console.WriteLine</a:t>
            </a:r>
            <a:r>
              <a:rPr lang="en-US" sz="2000" dirty="0" smtClean="0"/>
              <a:t> displays the string returned by </a:t>
            </a:r>
            <a:r>
              <a:rPr lang="en-US" sz="2000" dirty="0" err="1" smtClean="0">
                <a:latin typeface="Consolas" panose="020B0609020204030204" pitchFamily="49" charset="0"/>
              </a:rPr>
              <a:t>GetName</a:t>
            </a:r>
            <a:r>
              <a:rPr lang="en-US" sz="2000" dirty="0" smtClean="0"/>
              <a:t>—the name is inserted into the interpolated string in place of the call to </a:t>
            </a:r>
            <a:r>
              <a:rPr lang="en-US" sz="2000" dirty="0" err="1" smtClean="0">
                <a:latin typeface="Consolas" panose="020B0609020204030204" pitchFamily="49" charset="0"/>
              </a:rPr>
              <a:t>GetName</a:t>
            </a:r>
            <a:r>
              <a:rPr lang="en-US" sz="2000" dirty="0" smtClean="0"/>
              <a:t>—then the program continues executing at line 16 in </a:t>
            </a:r>
            <a:r>
              <a:rPr lang="en-US" sz="2000" dirty="0" smtClean="0">
                <a:latin typeface="Consolas" panose="020B0609020204030204" pitchFamily="49" charset="0"/>
              </a:rPr>
              <a:t>Main</a:t>
            </a:r>
            <a:r>
              <a:rPr lang="en-US" sz="2000" dirty="0" smtClean="0"/>
              <a:t>. </a:t>
            </a:r>
          </a:p>
          <a:p>
            <a:r>
              <a:rPr lang="en-US" sz="2400" dirty="0" smtClean="0"/>
              <a:t>Because </a:t>
            </a:r>
            <a:r>
              <a:rPr lang="en-US" sz="2400" dirty="0"/>
              <a:t>we have not yet stored a name in the </a:t>
            </a:r>
            <a:r>
              <a:rPr lang="en-US" sz="2400" dirty="0" err="1">
                <a:latin typeface="Consolas" panose="020B0609020204030204" pitchFamily="49" charset="0"/>
              </a:rPr>
              <a:t>myAccount</a:t>
            </a:r>
            <a:r>
              <a:rPr lang="en-US" sz="2400" dirty="0"/>
              <a:t> object, line 13 does not display a name.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4.2.2 </a:t>
            </a:r>
            <a:r>
              <a:rPr lang="en-US" dirty="0"/>
              <a:t>Calling Class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7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</a:t>
            </a:r>
            <a:r>
              <a:rPr lang="en-US" dirty="0"/>
              <a:t>16–17 prompt for and input a name. </a:t>
            </a:r>
            <a:endParaRPr lang="en-US" dirty="0" smtClean="0"/>
          </a:p>
          <a:p>
            <a:r>
              <a:rPr lang="en-US" dirty="0" smtClean="0"/>
              <a:t>Line </a:t>
            </a:r>
            <a:r>
              <a:rPr lang="en-US" dirty="0"/>
              <a:t>17 </a:t>
            </a:r>
            <a:r>
              <a:rPr lang="en-US" dirty="0" smtClean="0"/>
              <a:t>uses </a:t>
            </a:r>
            <a:r>
              <a:rPr lang="en-US" dirty="0">
                <a:latin typeface="Consolas" panose="020B0609020204030204" pitchFamily="49" charset="0"/>
              </a:rPr>
              <a:t>Console</a:t>
            </a:r>
            <a:r>
              <a:rPr lang="en-US" dirty="0"/>
              <a:t> method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to read the name from the user and assign it to the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variable </a:t>
            </a:r>
            <a:r>
              <a:rPr lang="en-US" dirty="0" err="1">
                <a:latin typeface="Consolas" panose="020B0609020204030204" pitchFamily="49" charset="0"/>
              </a:rPr>
              <a:t>theName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err="1">
                <a:latin typeface="Consolas" panose="020B0609020204030204" pitchFamily="49" charset="0"/>
              </a:rPr>
              <a:t>ReadLine</a:t>
            </a:r>
            <a:r>
              <a:rPr lang="en-US" dirty="0"/>
              <a:t> reads a </a:t>
            </a:r>
            <a:r>
              <a:rPr lang="en-US" i="1" dirty="0"/>
              <a:t>whole</a:t>
            </a:r>
            <a:r>
              <a:rPr lang="en-US" dirty="0"/>
              <a:t> line, including all the characters the user types until the newline that the user typed by pressing </a:t>
            </a:r>
            <a:r>
              <a:rPr lang="en-US" i="1" dirty="0"/>
              <a:t>Enter</a:t>
            </a:r>
            <a:r>
              <a:rPr lang="en-US" dirty="0"/>
              <a:t>—the newline is discarded. </a:t>
            </a:r>
            <a:endParaRPr lang="en-US" dirty="0" smtClean="0"/>
          </a:p>
          <a:p>
            <a:r>
              <a:rPr lang="en-US" dirty="0" smtClean="0"/>
              <a:t>Pressing </a:t>
            </a:r>
            <a:r>
              <a:rPr lang="en-US" i="1" dirty="0"/>
              <a:t>Enter</a:t>
            </a:r>
            <a:r>
              <a:rPr lang="en-US" dirty="0"/>
              <a:t> also positions the output cursor to the beginning of the next line in the console window, so the program’s next output begins on the line below the user’s input.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4.2.3 </a:t>
            </a:r>
            <a:r>
              <a:rPr lang="en-US" dirty="0"/>
              <a:t>Inputting a Name from the User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>
                <a:latin typeface="Consolas" panose="020B0609020204030204" pitchFamily="49" charset="0"/>
              </a:rPr>
              <a:t>Account</a:t>
            </a:r>
            <a:r>
              <a:rPr lang="en-US" sz="3600" dirty="0" smtClean="0"/>
              <a:t>’s </a:t>
            </a:r>
            <a:r>
              <a:rPr lang="en-US" sz="3600" dirty="0" err="1">
                <a:latin typeface="Consolas" panose="020B0609020204030204" pitchFamily="49" charset="0"/>
              </a:rPr>
              <a:t>SetName</a:t>
            </a:r>
            <a:r>
              <a:rPr lang="en-US" sz="3600" dirty="0"/>
              <a:t> method stores (</a:t>
            </a:r>
            <a:r>
              <a:rPr lang="en-US" sz="3600" i="1" dirty="0"/>
              <a:t>sets</a:t>
            </a:r>
            <a:r>
              <a:rPr lang="en-US" sz="3600" dirty="0"/>
              <a:t>) an account name in a particular </a:t>
            </a:r>
            <a:r>
              <a:rPr lang="en-US" sz="3600" dirty="0" smtClean="0">
                <a:latin typeface="Consolas" panose="020B0609020204030204" pitchFamily="49" charset="0"/>
              </a:rPr>
              <a:t>Account</a:t>
            </a:r>
            <a:r>
              <a:rPr lang="en-US" sz="3600" dirty="0" smtClean="0"/>
              <a:t> </a:t>
            </a:r>
            <a:r>
              <a:rPr lang="en-US" sz="3600" dirty="0"/>
              <a:t>object. </a:t>
            </a:r>
            <a:endParaRPr lang="en-US" sz="3600" dirty="0" smtClean="0"/>
          </a:p>
          <a:p>
            <a:r>
              <a:rPr lang="en-US" sz="3600" dirty="0" smtClean="0"/>
              <a:t>Line </a:t>
            </a:r>
            <a:r>
              <a:rPr lang="en-US" sz="3600" dirty="0"/>
              <a:t>18 </a:t>
            </a:r>
            <a:r>
              <a:rPr lang="en-US" sz="3600" dirty="0"/>
              <a:t>calls </a:t>
            </a:r>
            <a:r>
              <a:rPr lang="en-US" sz="3600" dirty="0" err="1" smtClean="0">
                <a:latin typeface="Consolas" panose="020B0609020204030204" pitchFamily="49" charset="0"/>
              </a:rPr>
              <a:t>myAccount</a:t>
            </a:r>
            <a:r>
              <a:rPr lang="en-US" sz="3600" dirty="0" err="1" smtClean="0"/>
              <a:t>’s</a:t>
            </a:r>
            <a:r>
              <a:rPr lang="en-US" sz="3600" dirty="0" smtClean="0"/>
              <a:t> </a:t>
            </a:r>
            <a:r>
              <a:rPr lang="en-US" sz="3600" dirty="0" err="1">
                <a:latin typeface="Consolas" panose="020B0609020204030204" pitchFamily="49" charset="0"/>
              </a:rPr>
              <a:t>SetName</a:t>
            </a:r>
            <a:r>
              <a:rPr lang="en-US" sz="3600" dirty="0"/>
              <a:t> method, passing </a:t>
            </a:r>
            <a:r>
              <a:rPr lang="en-US" sz="3600" dirty="0" err="1">
                <a:latin typeface="Consolas" panose="020B0609020204030204" pitchFamily="49" charset="0"/>
              </a:rPr>
              <a:t>theName</a:t>
            </a:r>
            <a:r>
              <a:rPr lang="en-US" sz="3600" dirty="0" err="1"/>
              <a:t>’s</a:t>
            </a:r>
            <a:r>
              <a:rPr lang="en-US" sz="3600" dirty="0"/>
              <a:t> value as </a:t>
            </a:r>
            <a:r>
              <a:rPr lang="en-US" sz="3600" dirty="0" err="1">
                <a:latin typeface="Consolas" panose="020B0609020204030204" pitchFamily="49" charset="0"/>
              </a:rPr>
              <a:t>SetName</a:t>
            </a:r>
            <a:r>
              <a:rPr lang="en-US" sz="3600" dirty="0" err="1"/>
              <a:t>’s</a:t>
            </a:r>
            <a:r>
              <a:rPr lang="en-US" sz="3600" dirty="0"/>
              <a:t> argument. </a:t>
            </a:r>
            <a:endParaRPr lang="en-US" sz="3600" dirty="0"/>
          </a:p>
          <a:p>
            <a:pPr lvl="1"/>
            <a:r>
              <a:rPr lang="en-US" sz="2000" dirty="0" err="1" smtClean="0">
                <a:latin typeface="Consolas" panose="020B0609020204030204" pitchFamily="49" charset="0"/>
              </a:rPr>
              <a:t>myAccount.SetName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theName</a:t>
            </a:r>
            <a:r>
              <a:rPr lang="en-US" sz="2000" dirty="0" smtClean="0">
                <a:latin typeface="Consolas" panose="020B0609020204030204" pitchFamily="49" charset="0"/>
              </a:rPr>
              <a:t>); // put </a:t>
            </a:r>
            <a:r>
              <a:rPr lang="en-US" sz="2000" dirty="0" err="1" smtClean="0">
                <a:latin typeface="Consolas" panose="020B0609020204030204" pitchFamily="49" charset="0"/>
              </a:rPr>
              <a:t>theName</a:t>
            </a:r>
            <a:r>
              <a:rPr lang="en-US" sz="2000" dirty="0" smtClean="0">
                <a:latin typeface="Consolas" panose="020B0609020204030204" pitchFamily="49" charset="0"/>
              </a:rPr>
              <a:t> in the </a:t>
            </a:r>
            <a:r>
              <a:rPr lang="en-US" sz="2000" dirty="0" err="1" smtClean="0">
                <a:latin typeface="Consolas" panose="020B0609020204030204" pitchFamily="49" charset="0"/>
              </a:rPr>
              <a:t>myAccount</a:t>
            </a:r>
            <a:r>
              <a:rPr lang="en-US" sz="2000" dirty="0" smtClean="0">
                <a:latin typeface="Consolas" panose="020B0609020204030204" pitchFamily="49" charset="0"/>
              </a:rPr>
              <a:t> object	</a:t>
            </a:r>
          </a:p>
          <a:p>
            <a:pPr lvl="1"/>
            <a:r>
              <a:rPr lang="en-US" sz="2800" dirty="0" smtClean="0"/>
              <a:t>The method stores this value in the object </a:t>
            </a:r>
            <a:r>
              <a:rPr lang="en-US" sz="2800" dirty="0" err="1" smtClean="0">
                <a:latin typeface="Consolas" panose="020B0609020204030204" pitchFamily="49" charset="0"/>
              </a:rPr>
              <a:t>myAccount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4.2.4 </a:t>
            </a:r>
            <a:r>
              <a:rPr lang="en-US" dirty="0"/>
              <a:t>Calling Class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Method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53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When </a:t>
            </a:r>
            <a:r>
              <a:rPr lang="en-US" sz="3200" dirty="0">
                <a:latin typeface="Consolas" panose="020B0609020204030204" pitchFamily="49" charset="0"/>
              </a:rPr>
              <a:t>Main</a:t>
            </a:r>
            <a:r>
              <a:rPr lang="en-US" sz="3200" dirty="0"/>
              <a:t> calls the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method:</a:t>
            </a:r>
          </a:p>
          <a:p>
            <a:pPr lvl="1"/>
            <a:r>
              <a:rPr lang="en-US" sz="2800" dirty="0"/>
              <a:t>The app transfers program execution from line 18 in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 to method </a:t>
            </a:r>
            <a:r>
              <a:rPr lang="en-US" sz="2800" dirty="0" err="1">
                <a:latin typeface="Consolas" panose="020B0609020204030204" pitchFamily="49" charset="0"/>
              </a:rPr>
              <a:t>SetName</a:t>
            </a:r>
            <a:r>
              <a:rPr lang="en-US" sz="2800" dirty="0" err="1"/>
              <a:t>’s</a:t>
            </a:r>
            <a:r>
              <a:rPr lang="en-US" sz="2800" dirty="0"/>
              <a:t> declaration. </a:t>
            </a:r>
            <a:endParaRPr lang="en-US" sz="2800" dirty="0" smtClean="0"/>
          </a:p>
          <a:p>
            <a:pPr lvl="2"/>
            <a:r>
              <a:rPr lang="en-US" sz="2600" dirty="0" smtClean="0"/>
              <a:t>Because </a:t>
            </a:r>
            <a:r>
              <a:rPr lang="en-US" sz="2600" dirty="0"/>
              <a:t>method </a:t>
            </a:r>
            <a:r>
              <a:rPr lang="en-US" sz="2600" dirty="0" err="1">
                <a:latin typeface="Consolas" panose="020B0609020204030204" pitchFamily="49" charset="0"/>
              </a:rPr>
              <a:t>SetName</a:t>
            </a:r>
            <a:r>
              <a:rPr lang="en-US" sz="2600" dirty="0"/>
              <a:t> was accessed via the </a:t>
            </a:r>
            <a:r>
              <a:rPr lang="en-US" sz="2600" dirty="0" err="1">
                <a:latin typeface="Consolas" panose="020B0609020204030204" pitchFamily="49" charset="0"/>
              </a:rPr>
              <a:t>myAccount</a:t>
            </a:r>
            <a:r>
              <a:rPr lang="en-US" sz="2600" dirty="0"/>
              <a:t> object, </a:t>
            </a:r>
            <a:r>
              <a:rPr lang="en-US" sz="2600" dirty="0" err="1">
                <a:latin typeface="Consolas" panose="020B0609020204030204" pitchFamily="49" charset="0"/>
              </a:rPr>
              <a:t>SetName</a:t>
            </a:r>
            <a:r>
              <a:rPr lang="en-US" sz="2600" dirty="0"/>
              <a:t> “knows” which object to manipulate.</a:t>
            </a:r>
          </a:p>
          <a:p>
            <a:pPr lvl="1"/>
            <a:r>
              <a:rPr lang="en-US" sz="2800" dirty="0"/>
              <a:t>Next, method </a:t>
            </a:r>
            <a:r>
              <a:rPr lang="en-US" sz="2800" dirty="0" err="1">
                <a:latin typeface="Consolas" panose="020B0609020204030204" pitchFamily="49" charset="0"/>
              </a:rPr>
              <a:t>SetName</a:t>
            </a:r>
            <a:r>
              <a:rPr lang="en-US" sz="2800" dirty="0"/>
              <a:t> stores the argument’s value in the </a:t>
            </a:r>
            <a:r>
              <a:rPr lang="en-US" sz="2800" dirty="0" err="1">
                <a:latin typeface="Consolas" panose="020B0609020204030204" pitchFamily="49" charset="0"/>
              </a:rPr>
              <a:t>myAccount</a:t>
            </a:r>
            <a:r>
              <a:rPr lang="en-US" sz="2800" dirty="0"/>
              <a:t> object 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err="1">
                <a:latin typeface="Consolas" panose="020B0609020204030204" pitchFamily="49" charset="0"/>
              </a:rPr>
              <a:t>SetName</a:t>
            </a:r>
            <a:r>
              <a:rPr lang="en-US" sz="2800" dirty="0"/>
              <a:t> completes execution, program control returns to where method </a:t>
            </a:r>
            <a:r>
              <a:rPr lang="en-US" sz="2800" dirty="0" err="1">
                <a:latin typeface="Consolas" panose="020B0609020204030204" pitchFamily="49" charset="0"/>
              </a:rPr>
              <a:t>SetName</a:t>
            </a:r>
            <a:r>
              <a:rPr lang="en-US" sz="2800" dirty="0"/>
              <a:t> was called (line 18 in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), then execution continues at line 21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4.2.4 </a:t>
            </a:r>
            <a:r>
              <a:rPr lang="en-US" dirty="0"/>
              <a:t>Calling Class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Method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 fact that in  we could create and manipulate an </a:t>
            </a:r>
            <a:r>
              <a:rPr lang="en-US" sz="3600" dirty="0">
                <a:latin typeface="Consolas" panose="020B0609020204030204" pitchFamily="49" charset="0"/>
              </a:rPr>
              <a:t>Account</a:t>
            </a:r>
            <a:r>
              <a:rPr lang="en-US" sz="3600" dirty="0"/>
              <a:t> object without knowing its implementation details is called </a:t>
            </a:r>
            <a:r>
              <a:rPr lang="en-US" sz="3600" b="1" dirty="0"/>
              <a:t>abstraction</a:t>
            </a:r>
            <a:r>
              <a:rPr lang="en-US" sz="3600" dirty="0"/>
              <a:t>. </a:t>
            </a:r>
            <a:endParaRPr lang="en-US" sz="3600" dirty="0" smtClean="0"/>
          </a:p>
          <a:p>
            <a:pPr lvl="1"/>
            <a:r>
              <a:rPr lang="en-US" sz="3200" dirty="0" smtClean="0"/>
              <a:t>This </a:t>
            </a:r>
            <a:r>
              <a:rPr lang="en-US" sz="3200" dirty="0"/>
              <a:t>is one of the most powerful </a:t>
            </a:r>
            <a:r>
              <a:rPr lang="en-US" sz="3200" dirty="0" smtClean="0"/>
              <a:t>software-engineering </a:t>
            </a:r>
            <a:r>
              <a:rPr lang="en-US" sz="3200" dirty="0"/>
              <a:t>benefits of object-oriented programming. 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4.3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with an Instance Variable and </a:t>
            </a:r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</a:t>
            </a:r>
            <a:r>
              <a:rPr lang="en-US" sz="3200" dirty="0" smtClean="0"/>
              <a:t>(Fig. 4.2) </a:t>
            </a:r>
            <a:r>
              <a:rPr lang="en-US" sz="3200" dirty="0"/>
              <a:t>contains a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</a:t>
            </a:r>
            <a:r>
              <a:rPr lang="en-US" sz="3200" i="1" dirty="0"/>
              <a:t>instance variable</a:t>
            </a:r>
            <a:r>
              <a:rPr lang="en-US" sz="3200" dirty="0"/>
              <a:t> (line 7) that stores the account holder’s </a:t>
            </a:r>
            <a:r>
              <a:rPr lang="en-US" sz="3200" dirty="0" smtClean="0"/>
              <a:t>name</a:t>
            </a:r>
          </a:p>
          <a:p>
            <a:pPr lvl="1"/>
            <a:r>
              <a:rPr lang="en-US" sz="2800" dirty="0" smtClean="0"/>
              <a:t>each </a:t>
            </a:r>
            <a:r>
              <a:rPr lang="en-US" sz="2800" dirty="0">
                <a:latin typeface="Consolas" panose="020B0609020204030204" pitchFamily="49" charset="0"/>
              </a:rPr>
              <a:t>Account</a:t>
            </a:r>
            <a:r>
              <a:rPr lang="en-US" sz="2800" dirty="0"/>
              <a:t> object has its own copy of the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i="1" dirty="0"/>
              <a:t>instance variable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3200" dirty="0" smtClean="0"/>
              <a:t>Class </a:t>
            </a:r>
            <a:r>
              <a:rPr lang="en-US" sz="3200" dirty="0"/>
              <a:t>Account also contains method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that a program can call to store a name in an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object, and method </a:t>
            </a:r>
            <a:r>
              <a:rPr lang="en-US" sz="3200" dirty="0" err="1">
                <a:latin typeface="Consolas" panose="020B0609020204030204" pitchFamily="49" charset="0"/>
              </a:rPr>
              <a:t>GetName</a:t>
            </a:r>
            <a:r>
              <a:rPr lang="en-US" sz="3200" dirty="0"/>
              <a:t> that a program can call to obtain the name from an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object.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4.3.1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Declaration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0"/>
            <a:ext cx="104489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8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Every </a:t>
            </a:r>
            <a:r>
              <a:rPr lang="en-US" sz="2800" dirty="0"/>
              <a:t>class declaration contains the keyword </a:t>
            </a:r>
            <a:r>
              <a:rPr lang="en-US" sz="2800" dirty="0">
                <a:latin typeface="Consolas" panose="020B0609020204030204" pitchFamily="49" charset="0"/>
              </a:rPr>
              <a:t>class</a:t>
            </a:r>
            <a:r>
              <a:rPr lang="en-US" sz="2800" dirty="0"/>
              <a:t> followed immediately by the class’s </a:t>
            </a:r>
            <a:r>
              <a:rPr lang="en-US" sz="2800" dirty="0" smtClean="0"/>
              <a:t>name. 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class declaration is typically stored in a file having the same name as the class and ending with the </a:t>
            </a:r>
            <a:r>
              <a:rPr lang="en-US" sz="2800" dirty="0">
                <a:latin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</a:rPr>
              <a:t>cs</a:t>
            </a:r>
            <a:r>
              <a:rPr lang="en-US" sz="2800" dirty="0"/>
              <a:t> filename </a:t>
            </a:r>
            <a:r>
              <a:rPr lang="en-US" sz="2800" dirty="0" smtClean="0"/>
              <a:t>extension;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class’s body is enclosed in a pair of braces (lines 6 and </a:t>
            </a:r>
            <a:r>
              <a:rPr lang="en-US" sz="2800" dirty="0" smtClean="0"/>
              <a:t>20).</a:t>
            </a:r>
            <a:endParaRPr lang="en-US" sz="2800" dirty="0"/>
          </a:p>
          <a:p>
            <a:r>
              <a:rPr lang="en-US" sz="2800" dirty="0" smtClean="0"/>
              <a:t>Class</a:t>
            </a:r>
            <a:r>
              <a:rPr lang="en-US" sz="2800" dirty="0"/>
              <a:t>, property, method and variable names are all </a:t>
            </a:r>
            <a:r>
              <a:rPr lang="en-US" sz="2800" i="1" dirty="0"/>
              <a:t>identifiers</a:t>
            </a:r>
            <a:r>
              <a:rPr lang="en-US" sz="2800" dirty="0"/>
              <a:t> and by convention all use the naming schemes we discussed in Chapter 3: </a:t>
            </a:r>
          </a:p>
          <a:p>
            <a:pPr lvl="2"/>
            <a:r>
              <a:rPr lang="en-US" sz="2800" dirty="0"/>
              <a:t>class, property and method names begin with an initial </a:t>
            </a:r>
            <a:r>
              <a:rPr lang="en-US" sz="2800" i="1" dirty="0"/>
              <a:t>uppercase</a:t>
            </a:r>
            <a:r>
              <a:rPr lang="en-US" sz="2800" dirty="0"/>
              <a:t> letter </a:t>
            </a:r>
            <a:r>
              <a:rPr lang="en-US" sz="2800" dirty="0" smtClean="0"/>
              <a:t>(Pascal </a:t>
            </a:r>
            <a:r>
              <a:rPr lang="en-US" sz="2800" dirty="0"/>
              <a:t>case)</a:t>
            </a:r>
          </a:p>
          <a:p>
            <a:pPr lvl="2"/>
            <a:r>
              <a:rPr lang="en-US" sz="2800" dirty="0"/>
              <a:t>variable names begin with an initial </a:t>
            </a:r>
            <a:r>
              <a:rPr lang="en-US" sz="2800" i="1" dirty="0"/>
              <a:t>lowercase</a:t>
            </a:r>
            <a:r>
              <a:rPr lang="en-US" sz="2800" dirty="0"/>
              <a:t> letter </a:t>
            </a:r>
            <a:r>
              <a:rPr lang="en-US" sz="2800" dirty="0" smtClean="0"/>
              <a:t>(camel </a:t>
            </a:r>
            <a:r>
              <a:rPr lang="en-US" sz="2800" dirty="0"/>
              <a:t>case).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4.3.2 </a:t>
            </a:r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the Class Body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0"/>
            <a:ext cx="108188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8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carry their instance </a:t>
            </a:r>
            <a:r>
              <a:rPr lang="en-US" dirty="0"/>
              <a:t>variables with them throughout their lifetimes.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object has its own copy of the class’s instance variables. </a:t>
            </a:r>
            <a:endParaRPr lang="en-US" dirty="0" smtClean="0"/>
          </a:p>
          <a:p>
            <a:r>
              <a:rPr lang="en-US" dirty="0" smtClean="0"/>
              <a:t>A class’s methods </a:t>
            </a:r>
            <a:r>
              <a:rPr lang="en-US" dirty="0"/>
              <a:t>and </a:t>
            </a:r>
            <a:r>
              <a:rPr lang="en-US" dirty="0" smtClean="0"/>
              <a:t>properties manipulate </a:t>
            </a:r>
            <a:r>
              <a:rPr lang="en-US" dirty="0"/>
              <a:t>the instance variables belonging to particular objects of the class. </a:t>
            </a:r>
          </a:p>
          <a:p>
            <a:r>
              <a:rPr lang="en-US" dirty="0"/>
              <a:t>Instance variables are declared </a:t>
            </a:r>
            <a:r>
              <a:rPr lang="en-US" i="1" dirty="0"/>
              <a:t>inside</a:t>
            </a:r>
            <a:r>
              <a:rPr lang="en-US" dirty="0"/>
              <a:t> a class declaration but </a:t>
            </a:r>
            <a:r>
              <a:rPr lang="en-US" i="1" dirty="0"/>
              <a:t>outside</a:t>
            </a:r>
            <a:r>
              <a:rPr lang="en-US" dirty="0"/>
              <a:t> the bodies of the class’s methods and properties.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4.3.3 </a:t>
            </a:r>
            <a:r>
              <a:rPr lang="en-US" dirty="0"/>
              <a:t>Instance Variable name of Type </a:t>
            </a: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3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nsolas" panose="020B0609020204030204" pitchFamily="49" charset="0"/>
              </a:rPr>
              <a:t>private </a:t>
            </a:r>
            <a:r>
              <a:rPr lang="en-US" sz="2800" dirty="0">
                <a:latin typeface="Consolas" panose="020B0609020204030204" pitchFamily="49" charset="0"/>
              </a:rPr>
              <a:t>string name; // instance variable	</a:t>
            </a:r>
          </a:p>
          <a:p>
            <a:pPr lvl="1"/>
            <a:r>
              <a:rPr lang="en-US" sz="2400" dirty="0"/>
              <a:t>declares instance variable 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/>
              <a:t> of type </a:t>
            </a:r>
            <a:r>
              <a:rPr lang="en-US" sz="2400" dirty="0">
                <a:latin typeface="Consolas" panose="020B0609020204030204" pitchFamily="49" charset="0"/>
              </a:rPr>
              <a:t>string</a:t>
            </a:r>
            <a:r>
              <a:rPr lang="en-US" sz="2400" dirty="0"/>
              <a:t> </a:t>
            </a:r>
            <a:r>
              <a:rPr lang="en-US" sz="2400" i="1" dirty="0"/>
              <a:t>outside</a:t>
            </a:r>
            <a:r>
              <a:rPr lang="en-US" sz="2400" dirty="0"/>
              <a:t> the bodies of methods </a:t>
            </a:r>
            <a:r>
              <a:rPr lang="en-US" sz="2400" dirty="0" err="1">
                <a:latin typeface="Consolas" panose="020B0609020204030204" pitchFamily="49" charset="0"/>
              </a:rPr>
              <a:t>SetName</a:t>
            </a:r>
            <a:r>
              <a:rPr lang="en-US" sz="2400" dirty="0"/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GetName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there are many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  <a:r>
              <a:rPr lang="en-US" sz="2400" dirty="0"/>
              <a:t> objects, each has its own 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Because 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/>
              <a:t> is an instance variable, it can be manipulated by each of the class’s methods and properties. </a:t>
            </a:r>
            <a:endParaRPr lang="en-US" sz="2400" dirty="0" smtClean="0"/>
          </a:p>
          <a:p>
            <a:pPr lvl="1"/>
            <a:r>
              <a:rPr lang="en-US" sz="2400" b="1" dirty="0" smtClean="0"/>
              <a:t>Clients </a:t>
            </a:r>
            <a:r>
              <a:rPr lang="en-US" sz="2400" dirty="0"/>
              <a:t>of class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  <a:r>
              <a:rPr lang="en-US" sz="2400" dirty="0"/>
              <a:t>—that is, any other code that calls the class’s methods (such as class </a:t>
            </a:r>
            <a:r>
              <a:rPr lang="en-US" sz="2400" dirty="0" err="1">
                <a:latin typeface="Consolas" panose="020B0609020204030204" pitchFamily="49" charset="0"/>
              </a:rPr>
              <a:t>AccountTest</a:t>
            </a:r>
            <a:r>
              <a:rPr lang="en-US" sz="2400" dirty="0" err="1"/>
              <a:t>’s</a:t>
            </a:r>
            <a:r>
              <a:rPr lang="en-US" sz="2400" dirty="0"/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Main</a:t>
            </a:r>
            <a:r>
              <a:rPr lang="en-US" sz="2400" dirty="0" smtClean="0"/>
              <a:t>)—</a:t>
            </a:r>
            <a:r>
              <a:rPr lang="en-US" sz="2400" dirty="0"/>
              <a:t>cannot access the </a:t>
            </a:r>
            <a:r>
              <a:rPr lang="en-US" sz="2400" dirty="0" smtClean="0">
                <a:latin typeface="Consolas" panose="020B0609020204030204" pitchFamily="49" charset="0"/>
              </a:rPr>
              <a:t>name</a:t>
            </a:r>
            <a:r>
              <a:rPr lang="en-US" sz="2400" dirty="0" smtClean="0"/>
              <a:t> instance </a:t>
            </a:r>
            <a:r>
              <a:rPr lang="en-US" sz="2400" dirty="0"/>
              <a:t>variable because it’s declared </a:t>
            </a:r>
            <a:r>
              <a:rPr lang="en-US" sz="2400" dirty="0">
                <a:latin typeface="Consolas" panose="020B0609020204030204" pitchFamily="49" charset="0"/>
              </a:rPr>
              <a:t>private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Clients </a:t>
            </a:r>
            <a:r>
              <a:rPr lang="en-US" sz="2400" i="1" dirty="0"/>
              <a:t>can</a:t>
            </a:r>
            <a:r>
              <a:rPr lang="en-US" sz="2400" dirty="0"/>
              <a:t> access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  <a:r>
              <a:rPr lang="en-US" sz="2400" dirty="0"/>
              <a:t>’s </a:t>
            </a:r>
            <a:r>
              <a:rPr lang="en-US" sz="2400" dirty="0">
                <a:latin typeface="Consolas" panose="020B0609020204030204" pitchFamily="49" charset="0"/>
              </a:rPr>
              <a:t>public</a:t>
            </a:r>
            <a:r>
              <a:rPr lang="en-US" sz="2400" dirty="0"/>
              <a:t> methods </a:t>
            </a:r>
            <a:r>
              <a:rPr lang="en-US" sz="2400" dirty="0" err="1">
                <a:latin typeface="Consolas" panose="020B0609020204030204" pitchFamily="49" charset="0"/>
              </a:rPr>
              <a:t>SetName</a:t>
            </a:r>
            <a:r>
              <a:rPr lang="en-US" sz="2400" dirty="0"/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GetName</a:t>
            </a:r>
            <a:r>
              <a:rPr lang="en-US" sz="2400" dirty="0"/>
              <a:t>. </a:t>
            </a:r>
            <a:endParaRPr lang="en-US" sz="2400" dirty="0" smtClean="0"/>
          </a:p>
          <a:p>
            <a:pPr lvl="2"/>
            <a:r>
              <a:rPr lang="en-US" sz="2400" dirty="0" smtClean="0"/>
              <a:t>These </a:t>
            </a:r>
            <a:r>
              <a:rPr lang="en-US" sz="2400" dirty="0"/>
              <a:t>methods </a:t>
            </a:r>
            <a:r>
              <a:rPr lang="en-US" sz="2400" i="1" dirty="0"/>
              <a:t>can</a:t>
            </a:r>
            <a:r>
              <a:rPr lang="en-US" sz="2400" dirty="0"/>
              <a:t> access </a:t>
            </a:r>
            <a:r>
              <a:rPr lang="en-US" sz="2400" dirty="0">
                <a:latin typeface="Consolas" panose="020B0609020204030204" pitchFamily="49" charset="0"/>
              </a:rPr>
              <a:t>private</a:t>
            </a:r>
            <a:r>
              <a:rPr lang="en-US" sz="2400" dirty="0"/>
              <a:t> instance variable name. 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4.3.3 </a:t>
            </a:r>
            <a:r>
              <a:rPr lang="en-US" dirty="0"/>
              <a:t>Instance Variable name of Type </a:t>
            </a: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8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6600"/>
            <a:ext cx="12192000" cy="53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5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800" b="1" i="1" dirty="0">
                <a:latin typeface="Consolas" panose="020B0609020204030204" pitchFamily="49" charset="0"/>
              </a:rPr>
              <a:t>null</a:t>
            </a:r>
            <a:r>
              <a:rPr lang="en-US" sz="2800" b="1" i="1" dirty="0"/>
              <a:t>—the Default Initial Value for string Variables</a:t>
            </a:r>
          </a:p>
          <a:p>
            <a:r>
              <a:rPr lang="en-US" sz="2800" dirty="0"/>
              <a:t>Every instance variable has a </a:t>
            </a:r>
            <a:r>
              <a:rPr lang="en-US" sz="2800" b="1" dirty="0"/>
              <a:t>default initial value</a:t>
            </a:r>
            <a:r>
              <a:rPr lang="en-US" sz="2800" i="1" dirty="0"/>
              <a:t>—</a:t>
            </a:r>
            <a:r>
              <a:rPr lang="en-US" sz="2800" dirty="0"/>
              <a:t>a value provided by C# if you do not specify the instance variable’s initial value. </a:t>
            </a:r>
            <a:endParaRPr lang="en-US" sz="2800" dirty="0" smtClean="0"/>
          </a:p>
          <a:p>
            <a:r>
              <a:rPr lang="en-US" sz="2800" dirty="0" smtClean="0"/>
              <a:t>Thus</a:t>
            </a:r>
            <a:r>
              <a:rPr lang="en-US" sz="2800" dirty="0"/>
              <a:t>, instance variables are not required to be explicitly initialized before they’re used in a </a:t>
            </a:r>
            <a:r>
              <a:rPr lang="en-US" sz="2800" dirty="0" smtClean="0"/>
              <a:t>program</a:t>
            </a:r>
          </a:p>
          <a:p>
            <a:pPr lvl="1"/>
            <a:r>
              <a:rPr lang="en-US" sz="2400" dirty="0" smtClean="0"/>
              <a:t>unless </a:t>
            </a:r>
            <a:r>
              <a:rPr lang="en-US" sz="2400" dirty="0"/>
              <a:t>they must be initialized to values </a:t>
            </a:r>
            <a:r>
              <a:rPr lang="en-US" sz="2400" i="1" dirty="0"/>
              <a:t>other</a:t>
            </a:r>
            <a:r>
              <a:rPr lang="en-US" sz="2400" dirty="0"/>
              <a:t> than their default values. </a:t>
            </a:r>
            <a:endParaRPr lang="en-US" sz="24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default value for an instance variable of type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b="1" dirty="0" smtClean="0">
                <a:latin typeface="Consolas" panose="020B0609020204030204" pitchFamily="49" charset="0"/>
              </a:rPr>
              <a:t>null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you use </a:t>
            </a:r>
            <a:r>
              <a:rPr lang="en-US" sz="2800" dirty="0" err="1">
                <a:latin typeface="Consolas" panose="020B0609020204030204" pitchFamily="49" charset="0"/>
              </a:rPr>
              <a:t>Console.Write</a:t>
            </a:r>
            <a:r>
              <a:rPr lang="en-US" sz="2800" dirty="0"/>
              <a:t> or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/>
              <a:t> to display a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 variable that contains the value </a:t>
            </a:r>
            <a:r>
              <a:rPr lang="en-US" sz="2800" dirty="0">
                <a:latin typeface="Consolas" panose="020B0609020204030204" pitchFamily="49" charset="0"/>
              </a:rPr>
              <a:t>null</a:t>
            </a:r>
            <a:r>
              <a:rPr lang="en-US" sz="2800" dirty="0"/>
              <a:t>, no text is </a:t>
            </a:r>
            <a:r>
              <a:rPr lang="en-US" sz="2800" dirty="0" smtClean="0"/>
              <a:t>displayed.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4.3.3 </a:t>
            </a:r>
            <a:r>
              <a:rPr lang="en-US" dirty="0"/>
              <a:t>Instance Variable name of Type </a:t>
            </a: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6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first line of each method declaration (line 10) is the </a:t>
            </a:r>
            <a:r>
              <a:rPr lang="en-US" sz="3200" i="1" dirty="0"/>
              <a:t>method header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method’s </a:t>
            </a:r>
            <a:r>
              <a:rPr lang="en-US" sz="3200" b="1" dirty="0"/>
              <a:t>return type</a:t>
            </a:r>
            <a:r>
              <a:rPr lang="en-US" sz="3200" dirty="0"/>
              <a:t> (which appears to the left of the method’s name) specifies the type of data the method returns to its </a:t>
            </a:r>
            <a:r>
              <a:rPr lang="en-US" sz="3200" i="1" dirty="0"/>
              <a:t>caller</a:t>
            </a:r>
            <a:r>
              <a:rPr lang="en-US" sz="3200" dirty="0"/>
              <a:t> after performing its task.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return type </a:t>
            </a:r>
            <a:r>
              <a:rPr lang="en-US" sz="3200" b="1" dirty="0">
                <a:latin typeface="Consolas" panose="020B0609020204030204" pitchFamily="49" charset="0"/>
              </a:rPr>
              <a:t>void</a:t>
            </a:r>
            <a:r>
              <a:rPr lang="en-US" sz="3200" dirty="0"/>
              <a:t> (line 10) indicates that when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completes its task, it does not return (i.e., give back) any information to its </a:t>
            </a:r>
            <a:r>
              <a:rPr lang="en-US" sz="3200" b="1" dirty="0"/>
              <a:t>calling method</a:t>
            </a:r>
            <a:r>
              <a:rPr lang="en-US" sz="3200" dirty="0"/>
              <a:t>—in this example, line 18 of the </a:t>
            </a:r>
            <a:r>
              <a:rPr lang="en-US" sz="3200" dirty="0">
                <a:latin typeface="Consolas" panose="020B0609020204030204" pitchFamily="49" charset="0"/>
              </a:rPr>
              <a:t>Main</a:t>
            </a:r>
            <a:r>
              <a:rPr lang="en-US" sz="3200" dirty="0"/>
              <a:t> </a:t>
            </a:r>
            <a:r>
              <a:rPr lang="en-US" sz="3200" dirty="0" smtClean="0"/>
              <a:t>method.</a:t>
            </a:r>
            <a:r>
              <a:rPr lang="en-US" sz="3200" b="1" dirty="0" smtClean="0"/>
              <a:t>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4.3.4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0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Parameters</a:t>
            </a:r>
            <a:r>
              <a:rPr lang="en-US" sz="3200" dirty="0" smtClean="0"/>
              <a:t> represent </a:t>
            </a:r>
            <a:r>
              <a:rPr lang="en-US" sz="3200" dirty="0"/>
              <a:t>the data it needs to perform its task. </a:t>
            </a:r>
          </a:p>
          <a:p>
            <a:r>
              <a:rPr lang="en-US" sz="3200" dirty="0"/>
              <a:t>Method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declares the </a:t>
            </a:r>
            <a:r>
              <a:rPr lang="en-US" sz="3200" dirty="0">
                <a:latin typeface="Consolas" panose="020B0609020204030204" pitchFamily="49" charset="0"/>
              </a:rPr>
              <a:t>string</a:t>
            </a:r>
            <a:r>
              <a:rPr lang="en-US" sz="3200" dirty="0"/>
              <a:t> parameter </a:t>
            </a:r>
            <a:r>
              <a:rPr lang="en-US" sz="3200" dirty="0" err="1" smtClean="0">
                <a:latin typeface="Consolas" panose="020B0609020204030204" pitchFamily="49" charset="0"/>
              </a:rPr>
              <a:t>accountName</a:t>
            </a:r>
            <a:r>
              <a:rPr lang="en-US" sz="3200" dirty="0" smtClean="0"/>
              <a:t> which receives </a:t>
            </a:r>
            <a:r>
              <a:rPr lang="en-US" sz="3200" dirty="0"/>
              <a:t>the name that’s passed to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as an argument. </a:t>
            </a:r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 err="1" smtClean="0">
                <a:latin typeface="Consolas" panose="020B0609020204030204" pitchFamily="49" charset="0"/>
              </a:rPr>
              <a:t>SetName</a:t>
            </a:r>
            <a:r>
              <a:rPr lang="en-US" sz="3200" dirty="0" smtClean="0"/>
              <a:t> is called the </a:t>
            </a:r>
            <a:r>
              <a:rPr lang="en-US" sz="3200" i="1" dirty="0"/>
              <a:t>argument</a:t>
            </a:r>
            <a:r>
              <a:rPr lang="en-US" sz="3200" dirty="0"/>
              <a:t> </a:t>
            </a:r>
            <a:r>
              <a:rPr lang="en-US" sz="3200" i="1" dirty="0"/>
              <a:t>value</a:t>
            </a:r>
            <a:r>
              <a:rPr lang="en-US" sz="3200" dirty="0"/>
              <a:t> in the call’s parentheses </a:t>
            </a:r>
            <a:r>
              <a:rPr lang="en-US" sz="3200" dirty="0" smtClean="0"/>
              <a:t>is </a:t>
            </a:r>
            <a:r>
              <a:rPr lang="en-US" sz="3200" dirty="0"/>
              <a:t>copied into the corresponding </a:t>
            </a:r>
            <a:r>
              <a:rPr lang="en-US" sz="3200" i="1" dirty="0"/>
              <a:t>parameter</a:t>
            </a:r>
            <a:r>
              <a:rPr lang="en-US" sz="3200" dirty="0"/>
              <a:t> (</a:t>
            </a:r>
            <a:r>
              <a:rPr lang="en-US" sz="3200" dirty="0" err="1">
                <a:latin typeface="Consolas" panose="020B0609020204030204" pitchFamily="49" charset="0"/>
              </a:rPr>
              <a:t>accountName</a:t>
            </a:r>
            <a:r>
              <a:rPr lang="en-US" sz="3200" dirty="0"/>
              <a:t>) in the method’s </a:t>
            </a:r>
            <a:r>
              <a:rPr lang="en-US" sz="3200" dirty="0" smtClean="0"/>
              <a:t>header.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4.3.4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3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Parameters like </a:t>
            </a:r>
            <a:r>
              <a:rPr lang="en-US" sz="2800" dirty="0" err="1">
                <a:latin typeface="Consolas" panose="020B0609020204030204" pitchFamily="49" charset="0"/>
              </a:rPr>
              <a:t>accountName</a:t>
            </a:r>
            <a:r>
              <a:rPr lang="en-US" sz="2800" dirty="0"/>
              <a:t> are declared in a </a:t>
            </a:r>
            <a:r>
              <a:rPr lang="en-US" sz="2800" b="1" dirty="0"/>
              <a:t>parameter list</a:t>
            </a:r>
            <a:r>
              <a:rPr lang="en-US" sz="2800" dirty="0"/>
              <a:t> located in the </a:t>
            </a:r>
            <a:r>
              <a:rPr lang="en-US" sz="2800" i="1" dirty="0"/>
              <a:t>required</a:t>
            </a:r>
            <a:r>
              <a:rPr lang="en-US" sz="2800" dirty="0"/>
              <a:t> parentheses following the method’s name. 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/>
              <a:t>parameter </a:t>
            </a:r>
            <a:r>
              <a:rPr lang="en-US" sz="2800" i="1" dirty="0"/>
              <a:t>must</a:t>
            </a:r>
            <a:r>
              <a:rPr lang="en-US" sz="2800" dirty="0"/>
              <a:t> specify a type </a:t>
            </a:r>
            <a:r>
              <a:rPr lang="en-US" sz="2800" dirty="0" smtClean="0"/>
              <a:t>followed </a:t>
            </a:r>
            <a:r>
              <a:rPr lang="en-US" sz="2800" dirty="0"/>
              <a:t>by a parameter </a:t>
            </a:r>
            <a:r>
              <a:rPr lang="en-US" sz="2800" dirty="0" smtClean="0"/>
              <a:t>name. 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there are multiple parameters, they are placed in a </a:t>
            </a:r>
            <a:r>
              <a:rPr lang="en-US" sz="2800" b="1" dirty="0"/>
              <a:t>comma-separated </a:t>
            </a:r>
            <a:r>
              <a:rPr lang="en-US" sz="2800" b="1" dirty="0" smtClean="0"/>
              <a:t>list</a:t>
            </a:r>
            <a:r>
              <a:rPr lang="en-US" sz="2800" dirty="0"/>
              <a:t>.</a:t>
            </a:r>
            <a:r>
              <a:rPr lang="en-US" sz="2800" dirty="0"/>
              <a:t>	</a:t>
            </a:r>
          </a:p>
          <a:p>
            <a:r>
              <a:rPr lang="en-US" sz="2800" dirty="0"/>
              <a:t>The number and order of </a:t>
            </a:r>
            <a:r>
              <a:rPr lang="en-US" sz="2800" i="1" dirty="0"/>
              <a:t>arguments</a:t>
            </a:r>
            <a:r>
              <a:rPr lang="en-US" sz="2800" dirty="0"/>
              <a:t> in a method call </a:t>
            </a:r>
            <a:r>
              <a:rPr lang="en-US" sz="2800" i="1" dirty="0"/>
              <a:t>must match</a:t>
            </a:r>
            <a:r>
              <a:rPr lang="en-US" sz="2800" dirty="0"/>
              <a:t> the number and order of </a:t>
            </a:r>
            <a:r>
              <a:rPr lang="en-US" sz="2800" i="1" dirty="0"/>
              <a:t>parameters</a:t>
            </a:r>
            <a:r>
              <a:rPr lang="en-US" sz="2800" dirty="0"/>
              <a:t> in the method declaration’s parameter list.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4.3.4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Every method body is delimited by an opening left brace and a closing right brace. </a:t>
            </a:r>
          </a:p>
          <a:p>
            <a:r>
              <a:rPr lang="en-US" sz="3200" dirty="0"/>
              <a:t>Within the braces are one or more statements that perform the method’s task(s). </a:t>
            </a:r>
          </a:p>
          <a:p>
            <a:r>
              <a:rPr lang="en-US" sz="3200" dirty="0"/>
              <a:t>When program execution reaches the method’s closing brace, the method returns to its </a:t>
            </a:r>
            <a:r>
              <a:rPr lang="en-US" sz="3200" i="1" dirty="0"/>
              <a:t>caller</a:t>
            </a:r>
            <a:r>
              <a:rPr lang="en-US" sz="3200" dirty="0"/>
              <a:t>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4.3.4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45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Variables </a:t>
            </a:r>
            <a:r>
              <a:rPr lang="en-US" sz="3200" dirty="0"/>
              <a:t>declared in a particular method’s body (such as </a:t>
            </a:r>
            <a:r>
              <a:rPr lang="en-US" sz="3200" dirty="0">
                <a:latin typeface="Consolas" panose="020B0609020204030204" pitchFamily="49" charset="0"/>
              </a:rPr>
              <a:t>Main</a:t>
            </a:r>
            <a:r>
              <a:rPr lang="en-US" sz="3200" dirty="0"/>
              <a:t>) are </a:t>
            </a:r>
            <a:r>
              <a:rPr lang="en-US" sz="3200" b="1" dirty="0"/>
              <a:t>local variables</a:t>
            </a:r>
            <a:r>
              <a:rPr lang="en-US" sz="3200" dirty="0"/>
              <a:t> which can be used </a:t>
            </a:r>
            <a:r>
              <a:rPr lang="en-US" sz="3200" i="1" dirty="0"/>
              <a:t>only</a:t>
            </a:r>
            <a:r>
              <a:rPr lang="en-US" sz="3200" dirty="0"/>
              <a:t> in that method. </a:t>
            </a:r>
            <a:endParaRPr lang="en-US" sz="3200" dirty="0" smtClean="0"/>
          </a:p>
          <a:p>
            <a:r>
              <a:rPr lang="en-US" sz="3200" dirty="0" smtClean="0"/>
              <a:t>Each </a:t>
            </a:r>
            <a:r>
              <a:rPr lang="en-US" sz="3200" dirty="0"/>
              <a:t>method can access only its own local variables, not those of other methods. </a:t>
            </a:r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a method terminates, the values of its local variables are lost. A method’s parameters also are local variables of the method.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4.3.4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7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method that has </a:t>
            </a:r>
            <a:r>
              <a:rPr lang="en-US" sz="3200" dirty="0"/>
              <a:t>an empty parameter </a:t>
            </a:r>
            <a:r>
              <a:rPr lang="en-US" sz="3200" dirty="0" smtClean="0"/>
              <a:t>list does </a:t>
            </a:r>
            <a:r>
              <a:rPr lang="en-US" sz="3200" dirty="0"/>
              <a:t>not require additional information to perform its task. </a:t>
            </a:r>
            <a:endParaRPr lang="en-US" sz="32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a method with a return type other than </a:t>
            </a:r>
            <a:r>
              <a:rPr lang="en-US" sz="3200" dirty="0">
                <a:latin typeface="Consolas" panose="020B0609020204030204" pitchFamily="49" charset="0"/>
              </a:rPr>
              <a:t>void</a:t>
            </a:r>
            <a:r>
              <a:rPr lang="en-US" sz="3200" dirty="0"/>
              <a:t> is called and completes its task, it </a:t>
            </a:r>
            <a:r>
              <a:rPr lang="en-US" sz="3200" i="1" dirty="0"/>
              <a:t>must</a:t>
            </a:r>
            <a:r>
              <a:rPr lang="en-US" sz="3200" dirty="0"/>
              <a:t> return a result to its caller.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/>
              <a:t>return</a:t>
            </a:r>
            <a:r>
              <a:rPr lang="en-US" sz="3200" dirty="0"/>
              <a:t> </a:t>
            </a:r>
            <a:r>
              <a:rPr lang="en-US" sz="3200" dirty="0" smtClean="0"/>
              <a:t>statement</a:t>
            </a:r>
            <a:r>
              <a:rPr lang="en-US" sz="3200" dirty="0"/>
              <a:t> </a:t>
            </a:r>
            <a:r>
              <a:rPr lang="en-US" sz="3200" dirty="0" smtClean="0"/>
              <a:t>passes the value of its expression back </a:t>
            </a:r>
            <a:r>
              <a:rPr lang="en-US" sz="3200" dirty="0"/>
              <a:t>to the caller, which can then use the returned value.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4.3.5 </a:t>
            </a: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etName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75" y="0"/>
            <a:ext cx="117284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7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keyword </a:t>
            </a:r>
            <a:r>
              <a:rPr lang="en-US" sz="3200" dirty="0" smtClean="0">
                <a:latin typeface="Consolas" panose="020B0609020204030204" pitchFamily="49" charset="0"/>
              </a:rPr>
              <a:t>private</a:t>
            </a:r>
            <a:r>
              <a:rPr lang="en-US" sz="3200" dirty="0" smtClean="0"/>
              <a:t> is </a:t>
            </a:r>
            <a:r>
              <a:rPr lang="en-US" sz="3200" dirty="0"/>
              <a:t>an access modifier. </a:t>
            </a:r>
            <a:endParaRPr lang="en-US" sz="3200" dirty="0" smtClean="0"/>
          </a:p>
          <a:p>
            <a:r>
              <a:rPr lang="en-US" sz="3200" dirty="0" smtClean="0"/>
              <a:t>Instance </a:t>
            </a:r>
            <a:r>
              <a:rPr lang="en-US" sz="3200" dirty="0"/>
              <a:t>variable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is </a:t>
            </a:r>
            <a:r>
              <a:rPr lang="en-US" sz="3200" dirty="0">
                <a:latin typeface="Consolas" panose="020B0609020204030204" pitchFamily="49" charset="0"/>
              </a:rPr>
              <a:t>private</a:t>
            </a:r>
            <a:r>
              <a:rPr lang="en-US" sz="3200" dirty="0"/>
              <a:t> to indicate that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is accessible only to class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’s methods </a:t>
            </a:r>
            <a:endParaRPr lang="en-US" sz="3200" dirty="0" smtClean="0"/>
          </a:p>
          <a:p>
            <a:pPr lvl="1"/>
            <a:r>
              <a:rPr lang="en-US" sz="2800" dirty="0" smtClean="0"/>
              <a:t>and </a:t>
            </a:r>
            <a:r>
              <a:rPr lang="en-US" sz="2800" dirty="0"/>
              <a:t>other members, like properties, as you’ll see in subsequent </a:t>
            </a:r>
            <a:r>
              <a:rPr lang="en-US" sz="2800" dirty="0" smtClean="0"/>
              <a:t>examples </a:t>
            </a:r>
          </a:p>
          <a:p>
            <a:r>
              <a:rPr lang="en-US" sz="3200" dirty="0" smtClean="0"/>
              <a:t>This </a:t>
            </a:r>
            <a:r>
              <a:rPr lang="en-US" sz="3200" dirty="0"/>
              <a:t>is known as </a:t>
            </a:r>
            <a:r>
              <a:rPr lang="en-US" sz="3200" b="1" dirty="0"/>
              <a:t>information </a:t>
            </a:r>
            <a:r>
              <a:rPr lang="en-US" sz="3200" b="1" dirty="0" smtClean="0"/>
              <a:t>hiding</a:t>
            </a:r>
            <a:r>
              <a:rPr lang="en-US" sz="3200" dirty="0" smtClean="0"/>
              <a:t>. </a:t>
            </a:r>
          </a:p>
          <a:p>
            <a:r>
              <a:rPr lang="en-US" sz="3200" dirty="0" smtClean="0"/>
              <a:t>Most </a:t>
            </a:r>
            <a:r>
              <a:rPr lang="en-US" sz="3200" dirty="0"/>
              <a:t>instance variables are declared </a:t>
            </a:r>
            <a:r>
              <a:rPr lang="en-US" sz="3200" dirty="0" smtClean="0">
                <a:latin typeface="Consolas" panose="020B0609020204030204" pitchFamily="49" charset="0"/>
              </a:rPr>
              <a:t>private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4.3.6 </a:t>
            </a:r>
            <a:r>
              <a:rPr lang="en-US" dirty="0"/>
              <a:t>Access Modifiers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public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Methods </a:t>
            </a:r>
            <a:r>
              <a:rPr lang="en-US" sz="2800" dirty="0"/>
              <a:t>(and other class members) that are declared </a:t>
            </a:r>
            <a:r>
              <a:rPr lang="en-US" sz="2800" dirty="0">
                <a:latin typeface="Consolas" panose="020B0609020204030204" pitchFamily="49" charset="0"/>
              </a:rPr>
              <a:t>public</a:t>
            </a:r>
            <a:r>
              <a:rPr lang="en-US" sz="2800" dirty="0"/>
              <a:t> are “available to the public.” </a:t>
            </a:r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/>
              <a:t>can be used </a:t>
            </a:r>
            <a:endParaRPr lang="en-US" sz="2800" dirty="0" smtClean="0"/>
          </a:p>
          <a:p>
            <a:pPr lvl="1"/>
            <a:r>
              <a:rPr lang="en-US" sz="2400" dirty="0" smtClean="0"/>
              <a:t>by </a:t>
            </a:r>
            <a:r>
              <a:rPr lang="en-US" sz="2400" dirty="0"/>
              <a:t>methods (and other members) of the class in which they’re declared, </a:t>
            </a:r>
            <a:r>
              <a:rPr lang="en-US" sz="2400" dirty="0" smtClean="0"/>
              <a:t>and</a:t>
            </a:r>
          </a:p>
          <a:p>
            <a:pPr lvl="1"/>
            <a:r>
              <a:rPr lang="en-US" sz="2400" dirty="0" smtClean="0"/>
              <a:t>by </a:t>
            </a:r>
            <a:r>
              <a:rPr lang="en-US" sz="2400" dirty="0"/>
              <a:t>the class’s </a:t>
            </a:r>
            <a:r>
              <a:rPr lang="en-US" sz="2400" dirty="0" smtClean="0"/>
              <a:t>clients. </a:t>
            </a:r>
            <a:endParaRPr lang="en-US" sz="2400" dirty="0"/>
          </a:p>
          <a:p>
            <a:r>
              <a:rPr lang="en-US" sz="2800" dirty="0"/>
              <a:t>In Chapter 11, we’ll introduce the </a:t>
            </a:r>
            <a:r>
              <a:rPr lang="en-US" sz="2800" dirty="0">
                <a:latin typeface="Consolas" panose="020B0609020204030204" pitchFamily="49" charset="0"/>
              </a:rPr>
              <a:t>protected</a:t>
            </a:r>
            <a:r>
              <a:rPr lang="en-US" sz="2800" dirty="0"/>
              <a:t> access modifier.</a:t>
            </a:r>
          </a:p>
          <a:p>
            <a:r>
              <a:rPr lang="en-US" sz="2800" dirty="0" smtClean="0"/>
              <a:t>By </a:t>
            </a:r>
            <a:r>
              <a:rPr lang="en-US" sz="2800" dirty="0"/>
              <a:t>default, everything in a class is </a:t>
            </a:r>
            <a:r>
              <a:rPr lang="en-US" sz="2800" dirty="0">
                <a:latin typeface="Consolas" panose="020B0609020204030204" pitchFamily="49" charset="0"/>
              </a:rPr>
              <a:t>private</a:t>
            </a:r>
            <a:r>
              <a:rPr lang="en-US" sz="2800" dirty="0"/>
              <a:t>, unless you specify otherwise by providing access modifiers.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4.3.6 </a:t>
            </a:r>
            <a:r>
              <a:rPr lang="en-US" dirty="0"/>
              <a:t>Access Modifiers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public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7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9638"/>
            <a:ext cx="12192000" cy="5037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7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5938"/>
            <a:ext cx="121920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32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 </a:t>
            </a:r>
            <a:r>
              <a:rPr lang="en-US" dirty="0"/>
              <a:t>diagrams help systems designers specify systems in a concise, graphical, programming-language-independent manner, before programmers implement the systems in specific programming languages.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4.3.7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UML </a:t>
            </a:r>
            <a:r>
              <a:rPr lang="en-US" dirty="0"/>
              <a:t>Class Diagram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UML, each class is modeled in a </a:t>
            </a:r>
            <a:r>
              <a:rPr lang="en-US" b="1" dirty="0" smtClean="0"/>
              <a:t>class diagram </a:t>
            </a:r>
            <a:r>
              <a:rPr lang="en-US" dirty="0" smtClean="0"/>
              <a:t>as a rectangle with three compartments. </a:t>
            </a:r>
          </a:p>
          <a:p>
            <a:r>
              <a:rPr lang="en-US" dirty="0" smtClean="0"/>
              <a:t>The top compartment contains the </a:t>
            </a:r>
            <a:r>
              <a:rPr lang="en-US" i="1" dirty="0" smtClean="0"/>
              <a:t>class name</a:t>
            </a:r>
            <a:r>
              <a:rPr lang="en-US" dirty="0" smtClean="0"/>
              <a:t> centered horizontally in boldface type.</a:t>
            </a:r>
          </a:p>
          <a:p>
            <a:r>
              <a:rPr lang="en-US" dirty="0" smtClean="0"/>
              <a:t>The middle compartment contains the class’s attribute names, which correspond to the instance variables of the same names in C#.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private</a:t>
            </a:r>
            <a:r>
              <a:rPr lang="en-US" dirty="0" smtClean="0"/>
              <a:t> in C# is represented in the UML as a </a:t>
            </a:r>
            <a:r>
              <a:rPr lang="en-US" i="1" dirty="0" smtClean="0"/>
              <a:t>minus sign (–) UML access modifier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Following an attribute’s name are a </a:t>
            </a:r>
            <a:r>
              <a:rPr lang="en-US" i="1" dirty="0" smtClean="0"/>
              <a:t>colon</a:t>
            </a:r>
            <a:r>
              <a:rPr lang="en-US" dirty="0" smtClean="0"/>
              <a:t> and the </a:t>
            </a:r>
            <a:r>
              <a:rPr lang="en-US" i="1" dirty="0" smtClean="0"/>
              <a:t>attribute type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4.3.7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UML </a:t>
            </a:r>
            <a:r>
              <a:rPr lang="en-US" dirty="0"/>
              <a:t>Class Diagram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5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bottom compartment contains the class’s </a:t>
            </a:r>
            <a:r>
              <a:rPr lang="en-US" b="1" dirty="0" smtClean="0"/>
              <a:t>operations</a:t>
            </a:r>
            <a:r>
              <a:rPr lang="en-US" dirty="0" smtClean="0"/>
              <a:t>, </a:t>
            </a:r>
            <a:r>
              <a:rPr lang="en-US" dirty="0"/>
              <a:t>which correspond to the methods of the same names in C#.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UML models operations by listing the operation name preceded by a UML access modifier, for example, + </a:t>
            </a:r>
            <a:r>
              <a:rPr lang="en-US" dirty="0" err="1"/>
              <a:t>SetName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plus sign (+) indicates that </a:t>
            </a:r>
            <a:r>
              <a:rPr lang="en-US" dirty="0" err="1"/>
              <a:t>SetName</a:t>
            </a:r>
            <a:r>
              <a:rPr lang="en-US" dirty="0"/>
              <a:t> is a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operation in the UML (because it’s a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method in C#).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4.3.7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UML </a:t>
            </a:r>
            <a:r>
              <a:rPr lang="en-US" dirty="0"/>
              <a:t>Class Diagram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64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UML indicates an operation’s return type by placing a colon and the return type </a:t>
            </a:r>
            <a:r>
              <a:rPr lang="en-US" i="1" dirty="0"/>
              <a:t>after</a:t>
            </a:r>
            <a:r>
              <a:rPr lang="en-US" dirty="0"/>
              <a:t> the parentheses following the operation name. </a:t>
            </a:r>
            <a:endParaRPr lang="en-US" dirty="0" smtClean="0"/>
          </a:p>
          <a:p>
            <a:r>
              <a:rPr lang="en-US" dirty="0" smtClean="0"/>
              <a:t>Method </a:t>
            </a:r>
            <a:r>
              <a:rPr lang="en-US" dirty="0" err="1"/>
              <a:t>SetName</a:t>
            </a:r>
            <a:r>
              <a:rPr lang="en-US" dirty="0"/>
              <a:t> does not return a value (because it returns void in C#), so the UML class diagram does not specify a return type after the parentheses of this operation.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UML has its own data types similar to those of C#—for simplicity, we use the C# types.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4.3.7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UML </a:t>
            </a:r>
            <a:r>
              <a:rPr lang="en-US" dirty="0"/>
              <a:t>Class Diagram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46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UML models a parameter by listing the parameter name, followed by a colon and the parameter type in the </a:t>
            </a:r>
            <a:r>
              <a:rPr lang="en-US" dirty="0" smtClean="0"/>
              <a:t>parentheses </a:t>
            </a:r>
            <a:r>
              <a:rPr lang="en-US" dirty="0"/>
              <a:t>after the operation name.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4.3.7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UML </a:t>
            </a:r>
            <a:r>
              <a:rPr lang="en-US" dirty="0"/>
              <a:t>Class Diagram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3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138"/>
            <a:ext cx="12192000" cy="44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0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compile the classes in </a:t>
            </a:r>
            <a:r>
              <a:rPr lang="en-US" dirty="0" err="1" smtClean="0"/>
              <a:t>Figw</a:t>
            </a:r>
            <a:r>
              <a:rPr lang="en-US" dirty="0" smtClean="0"/>
              <a:t>. 4.1 and 4.2 before </a:t>
            </a:r>
            <a:r>
              <a:rPr lang="en-US" dirty="0"/>
              <a:t>you can </a:t>
            </a:r>
            <a:r>
              <a:rPr lang="en-US" i="1" dirty="0"/>
              <a:t>execute</a:t>
            </a:r>
            <a:r>
              <a:rPr lang="en-US" dirty="0"/>
              <a:t> the app</a:t>
            </a:r>
            <a:r>
              <a:rPr lang="en-US" dirty="0" smtClean="0"/>
              <a:t>.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IDE automatically recognizes as the app’s entry point the class that contains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select </a:t>
            </a:r>
            <a:r>
              <a:rPr lang="en-US" b="1" dirty="0"/>
              <a:t>Build &gt; Build Solution </a:t>
            </a:r>
            <a:r>
              <a:rPr lang="en-US" dirty="0"/>
              <a:t>in Visual Studio, the IDE compiles all the files in the project to create the executable app.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both classes compile correctly—that is, no compilation errors are displayed—you can then run the app by typing </a:t>
            </a:r>
            <a:r>
              <a:rPr lang="en-US" i="1" dirty="0"/>
              <a:t>Ctrl</a:t>
            </a:r>
            <a:r>
              <a:rPr lang="en-US" dirty="0"/>
              <a:t> + </a:t>
            </a:r>
            <a:r>
              <a:rPr lang="en-US" i="1" dirty="0" smtClean="0"/>
              <a:t>F5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you do not build the app before running it, typing </a:t>
            </a:r>
            <a:r>
              <a:rPr lang="en-US" i="1" dirty="0"/>
              <a:t>Ctrl</a:t>
            </a:r>
            <a:r>
              <a:rPr lang="en-US" dirty="0"/>
              <a:t> + </a:t>
            </a:r>
            <a:r>
              <a:rPr lang="en-US" i="1" dirty="0"/>
              <a:t>F5</a:t>
            </a:r>
            <a:r>
              <a:rPr lang="en-US" dirty="0"/>
              <a:t> will build the app first and run the app only if there are no compilation errors.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4.4 </a:t>
            </a:r>
            <a:r>
              <a:rPr lang="en-US" dirty="0"/>
              <a:t>Creating, Compiling and Running a Visual C# Project with Two </a:t>
            </a:r>
            <a:r>
              <a:rPr lang="en-US" dirty="0" smtClean="0"/>
              <a:t>Classes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6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12192000" cy="3427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94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 can </a:t>
            </a:r>
            <a:r>
              <a:rPr lang="en-US" i="1" dirty="0"/>
              <a:t>validate</a:t>
            </a:r>
            <a:r>
              <a:rPr lang="en-US" dirty="0"/>
              <a:t> attempts to modify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data and control how that data is presented to the caller, respectively.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compelling software engineering benefits.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 instance variable were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, any client</a:t>
            </a:r>
            <a:r>
              <a:rPr lang="en-US" b="1" dirty="0"/>
              <a:t> </a:t>
            </a:r>
            <a:r>
              <a:rPr lang="en-US" dirty="0"/>
              <a:t>of the class could see the data and modify it, including setting it to an </a:t>
            </a:r>
            <a:r>
              <a:rPr lang="en-US" i="1" dirty="0"/>
              <a:t>invalid</a:t>
            </a:r>
            <a:r>
              <a:rPr lang="en-US" dirty="0"/>
              <a:t> value. </a:t>
            </a:r>
            <a:endParaRPr lang="en-US" dirty="0" smtClean="0"/>
          </a:p>
          <a:p>
            <a:r>
              <a:rPr lang="en-US" dirty="0" smtClean="0"/>
              <a:t>Also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data allows client-code programmers to write code that depends on the class’s data format.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class’s owner changes that format, any client code dependent on it would “break” and would need to be adjusted to the new format, making it subject to break again.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</a:t>
            </a:r>
            <a:r>
              <a:rPr lang="en-US" dirty="0"/>
              <a:t> Software Engineering with </a:t>
            </a:r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5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Set </a:t>
            </a:r>
            <a:r>
              <a:rPr lang="en-US" dirty="0"/>
              <a:t>methods can be programmed to </a:t>
            </a:r>
            <a:r>
              <a:rPr lang="en-US" i="1" dirty="0"/>
              <a:t>validate</a:t>
            </a:r>
            <a:r>
              <a:rPr lang="en-US" dirty="0"/>
              <a:t> their arguments and reject any attempts to </a:t>
            </a:r>
            <a:r>
              <a:rPr lang="en-US" i="1" dirty="0"/>
              <a:t>Set</a:t>
            </a:r>
            <a:r>
              <a:rPr lang="en-US" dirty="0"/>
              <a:t> the data to bad </a:t>
            </a:r>
            <a:r>
              <a:rPr lang="en-US" dirty="0" smtClean="0"/>
              <a:t>values.</a:t>
            </a:r>
          </a:p>
          <a:p>
            <a:r>
              <a:rPr lang="en-US" dirty="0"/>
              <a:t>A </a:t>
            </a:r>
            <a:r>
              <a:rPr lang="en-US" i="1" dirty="0"/>
              <a:t>Get</a:t>
            </a:r>
            <a:r>
              <a:rPr lang="en-US" dirty="0"/>
              <a:t> method can present the data in a different form, while the actual data representation remains hidden from the user.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</a:t>
            </a:r>
            <a:r>
              <a:rPr lang="en-US" dirty="0">
                <a:latin typeface="Consolas" panose="020B0609020204030204" pitchFamily="49" charset="0"/>
              </a:rPr>
              <a:t>Grade</a:t>
            </a:r>
            <a:r>
              <a:rPr lang="en-US" dirty="0"/>
              <a:t> class might store a grade instance variable as an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between 0 and 100, but a </a:t>
            </a:r>
            <a:r>
              <a:rPr lang="en-US" dirty="0" err="1">
                <a:latin typeface="Consolas" panose="020B0609020204030204" pitchFamily="49" charset="0"/>
              </a:rPr>
              <a:t>GetGrade</a:t>
            </a:r>
            <a:r>
              <a:rPr lang="en-US" dirty="0"/>
              <a:t> method might return a letter grade as a string, such as "A" for grades between 90 and 100, "B" for grades between 80 and 89,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Tightly </a:t>
            </a:r>
            <a:r>
              <a:rPr lang="en-US" dirty="0"/>
              <a:t>controlling the </a:t>
            </a:r>
            <a:r>
              <a:rPr lang="en-US" i="1" dirty="0"/>
              <a:t>access</a:t>
            </a:r>
            <a:r>
              <a:rPr lang="en-US" dirty="0"/>
              <a:t> to and </a:t>
            </a:r>
            <a:r>
              <a:rPr lang="en-US" i="1" dirty="0"/>
              <a:t>presentation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data can greatly reduce errors, while increasing the robustness, security and usability of your programs.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</a:t>
            </a:r>
            <a:r>
              <a:rPr lang="en-US" dirty="0"/>
              <a:t> Software Engineering with </a:t>
            </a:r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0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Generally</a:t>
            </a:r>
            <a:r>
              <a:rPr lang="en-US" i="1" dirty="0"/>
              <a:t>, instance variables should be </a:t>
            </a:r>
            <a:r>
              <a:rPr lang="en-US" i="1" dirty="0">
                <a:latin typeface="Consolas" panose="020B0609020204030204" pitchFamily="49" charset="0"/>
              </a:rPr>
              <a:t>private</a:t>
            </a:r>
            <a:r>
              <a:rPr lang="en-US" i="1" dirty="0"/>
              <a:t> and methods </a:t>
            </a:r>
            <a:r>
              <a:rPr lang="en-US" i="1" dirty="0">
                <a:latin typeface="Consolas" panose="020B0609020204030204" pitchFamily="49" charset="0"/>
              </a:rPr>
              <a:t>public</a:t>
            </a:r>
            <a:r>
              <a:rPr lang="en-US" i="1" dirty="0"/>
              <a:t>. 	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4.5</a:t>
            </a:r>
            <a:r>
              <a:rPr lang="en-US" dirty="0"/>
              <a:t> Software Engineering with </a:t>
            </a:r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6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9463"/>
            <a:ext cx="12192000" cy="27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718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8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21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38"/>
            <a:ext cx="12192000" cy="62817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7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Our first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class contained a </a:t>
            </a:r>
            <a:r>
              <a:rPr lang="en-US" sz="3200" dirty="0">
                <a:latin typeface="Consolas" panose="020B0609020204030204" pitchFamily="49" charset="0"/>
              </a:rPr>
              <a:t>private</a:t>
            </a:r>
            <a:r>
              <a:rPr lang="en-US" sz="3200" dirty="0"/>
              <a:t> instance variable name and public methods </a:t>
            </a:r>
            <a:r>
              <a:rPr lang="en-US" sz="3200" dirty="0" err="1">
                <a:latin typeface="Consolas" panose="020B0609020204030204" pitchFamily="49" charset="0"/>
              </a:rPr>
              <a:t>SetName</a:t>
            </a:r>
            <a:r>
              <a:rPr lang="en-US" sz="3200" dirty="0"/>
              <a:t> and </a:t>
            </a:r>
            <a:r>
              <a:rPr lang="en-US" sz="3200" dirty="0" err="1">
                <a:latin typeface="Consolas" panose="020B0609020204030204" pitchFamily="49" charset="0"/>
              </a:rPr>
              <a:t>GetName</a:t>
            </a:r>
            <a:r>
              <a:rPr lang="en-US" sz="3200" dirty="0"/>
              <a:t> that enabled a client to assign to and retrieve from an </a:t>
            </a:r>
            <a:r>
              <a:rPr lang="en-US" sz="3200" dirty="0" smtClean="0">
                <a:latin typeface="Consolas" panose="020B0609020204030204" pitchFamily="49" charset="0"/>
              </a:rPr>
              <a:t>Account</a:t>
            </a:r>
            <a:r>
              <a:rPr lang="en-US" sz="3200" dirty="0" smtClean="0"/>
              <a:t>’s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, respectively. </a:t>
            </a:r>
            <a:endParaRPr lang="en-US" sz="3200" dirty="0" smtClean="0"/>
          </a:p>
          <a:p>
            <a:r>
              <a:rPr lang="en-US" sz="3200" dirty="0" smtClean="0"/>
              <a:t>C</a:t>
            </a:r>
            <a:r>
              <a:rPr lang="en-US" sz="3200" dirty="0"/>
              <a:t># provides a more elegant solution—called </a:t>
            </a:r>
            <a:r>
              <a:rPr lang="en-US" sz="3200" b="1" dirty="0"/>
              <a:t>properties</a:t>
            </a:r>
            <a:r>
              <a:rPr lang="en-US" sz="3200" dirty="0"/>
              <a:t>—to accomplish the same tasks. </a:t>
            </a:r>
            <a:endParaRPr lang="en-US" sz="3200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dirty="0"/>
              <a:t>property encapsulates a </a:t>
            </a:r>
            <a:r>
              <a:rPr lang="en-US" sz="2800" b="1" dirty="0">
                <a:latin typeface="Consolas" panose="020B0609020204030204" pitchFamily="49" charset="0"/>
              </a:rPr>
              <a:t>set</a:t>
            </a:r>
            <a:r>
              <a:rPr lang="en-US" sz="2800" b="1" dirty="0"/>
              <a:t> accessor</a:t>
            </a:r>
            <a:r>
              <a:rPr lang="en-US" sz="2800" dirty="0"/>
              <a:t> for storing a value into a variable and a </a:t>
            </a:r>
            <a:r>
              <a:rPr lang="en-US" sz="2800" b="1" dirty="0">
                <a:latin typeface="Consolas" panose="020B0609020204030204" pitchFamily="49" charset="0"/>
              </a:rPr>
              <a:t>get</a:t>
            </a:r>
            <a:r>
              <a:rPr lang="en-US" sz="2800" b="1" dirty="0"/>
              <a:t> accessor</a:t>
            </a:r>
            <a:r>
              <a:rPr lang="en-US" sz="2800" dirty="0"/>
              <a:t> for getting the value of a variable. </a:t>
            </a:r>
            <a:endParaRPr lang="en-US" sz="2800" dirty="0" smtClean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with a Property Rather Than </a:t>
            </a:r>
            <a:r>
              <a:rPr lang="en-US" i="1" dirty="0"/>
              <a:t>Set</a:t>
            </a:r>
            <a:r>
              <a:rPr lang="en-US" dirty="0"/>
              <a:t> and </a:t>
            </a:r>
            <a:r>
              <a:rPr lang="en-US" i="1" dirty="0"/>
              <a:t>Get</a:t>
            </a:r>
            <a:r>
              <a:rPr lang="en-US" dirty="0"/>
              <a:t>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60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Fig. 4.5 </a:t>
            </a:r>
            <a:r>
              <a:rPr lang="en-US" dirty="0"/>
              <a:t>shows the updated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class that uses class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property (declared in </a:t>
            </a:r>
            <a:r>
              <a:rPr lang="en-US" dirty="0" smtClean="0"/>
              <a:t>Fig. 4.6) </a:t>
            </a:r>
            <a:r>
              <a:rPr lang="en-US" dirty="0"/>
              <a:t>to get and set 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instance variable.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4.6.1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Using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Each </a:t>
            </a:r>
            <a:r>
              <a:rPr lang="en-US" sz="3200" i="1" dirty="0"/>
              <a:t>class</a:t>
            </a:r>
            <a:r>
              <a:rPr lang="en-US" sz="3200" dirty="0"/>
              <a:t> you create becomes a new </a:t>
            </a:r>
            <a:r>
              <a:rPr lang="en-US" sz="3200" i="1" dirty="0"/>
              <a:t>type</a:t>
            </a:r>
            <a:r>
              <a:rPr lang="en-US" sz="3200" dirty="0"/>
              <a:t> you can use to create objects, so C# is an </a:t>
            </a:r>
            <a:r>
              <a:rPr lang="en-US" sz="3200" b="1" dirty="0"/>
              <a:t>extensible programming language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Major </a:t>
            </a:r>
            <a:r>
              <a:rPr lang="en-US" sz="3200" dirty="0"/>
              <a:t>development teams in industry work on applications that contain hundreds, or even thousands, of classes.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 Introduction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8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37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5"/>
            <a:ext cx="121920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04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dirty="0">
                <a:latin typeface="Consolas" panose="020B0609020204030204" pitchFamily="49" charset="0"/>
              </a:rPr>
              <a:t>get</a:t>
            </a:r>
            <a:r>
              <a:rPr lang="en-US" sz="3200" dirty="0"/>
              <a:t> accessor of the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class’s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property </a:t>
            </a:r>
            <a:r>
              <a:rPr lang="en-US" sz="3200" i="1" dirty="0"/>
              <a:t>gets</a:t>
            </a:r>
            <a:r>
              <a:rPr lang="en-US" sz="3200" dirty="0"/>
              <a:t> the account name stored in a particular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object. </a:t>
            </a:r>
            <a:endParaRPr lang="en-US" sz="3200" dirty="0" smtClean="0"/>
          </a:p>
          <a:p>
            <a:r>
              <a:rPr lang="en-US" sz="3200" dirty="0" err="1" smtClean="0"/>
              <a:t>myAccount.Name</a:t>
            </a:r>
            <a:endParaRPr lang="en-US" sz="3200" dirty="0" smtClean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access a property, you specify the object’s name (</a:t>
            </a:r>
            <a:r>
              <a:rPr lang="en-US" sz="2800" dirty="0" err="1">
                <a:latin typeface="Consolas" panose="020B0609020204030204" pitchFamily="49" charset="0"/>
              </a:rPr>
              <a:t>myAccount</a:t>
            </a:r>
            <a:r>
              <a:rPr lang="en-US" sz="2800" dirty="0"/>
              <a:t>), followed by the member-access operator (</a:t>
            </a:r>
            <a:r>
              <a:rPr lang="en-US" sz="2800" dirty="0">
                <a:latin typeface="Consolas" panose="020B0609020204030204" pitchFamily="49" charset="0"/>
              </a:rPr>
              <a:t>.</a:t>
            </a:r>
            <a:r>
              <a:rPr lang="en-US" sz="2800" dirty="0"/>
              <a:t>) and the property’s name (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). </a:t>
            </a:r>
            <a:endParaRPr lang="en-US" sz="2800" dirty="0" smtClean="0"/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used to get the account’s name, this notation </a:t>
            </a:r>
            <a:r>
              <a:rPr lang="en-US" sz="2800" i="1" dirty="0"/>
              <a:t>implicitly</a:t>
            </a:r>
            <a:r>
              <a:rPr lang="en-US" sz="2800" dirty="0"/>
              <a:t> executes the property’s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accessor, which returns the account’s name.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4.6.1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Using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When </a:t>
            </a:r>
            <a:r>
              <a:rPr lang="en-US" sz="3200" dirty="0">
                <a:latin typeface="Consolas" panose="020B0609020204030204" pitchFamily="49" charset="0"/>
              </a:rPr>
              <a:t>Main</a:t>
            </a:r>
            <a:r>
              <a:rPr lang="en-US" sz="3200" dirty="0"/>
              <a:t> accesses the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property in line </a:t>
            </a:r>
            <a:r>
              <a:rPr lang="en-US" sz="3200" dirty="0" smtClean="0"/>
              <a:t>13</a:t>
            </a:r>
            <a:endParaRPr lang="en-US" sz="3200" dirty="0"/>
          </a:p>
          <a:p>
            <a:pPr lvl="1"/>
            <a:r>
              <a:rPr lang="en-US" sz="2800" dirty="0"/>
              <a:t>The app transfers </a:t>
            </a:r>
            <a:r>
              <a:rPr lang="en-US" sz="2800" dirty="0" smtClean="0"/>
              <a:t>execution </a:t>
            </a:r>
            <a:r>
              <a:rPr lang="en-US" sz="2800" dirty="0"/>
              <a:t>from the expression </a:t>
            </a:r>
            <a:r>
              <a:rPr lang="en-US" sz="2800" dirty="0" err="1">
                <a:latin typeface="Consolas" panose="020B0609020204030204" pitchFamily="49" charset="0"/>
              </a:rPr>
              <a:t>myAccount.Name</a:t>
            </a:r>
            <a:r>
              <a:rPr lang="en-US" sz="2800" dirty="0"/>
              <a:t> (line 13 in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) to the property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</a:t>
            </a:r>
            <a:r>
              <a:rPr lang="en-US" sz="2800" dirty="0" smtClean="0"/>
              <a:t>accessor. </a:t>
            </a:r>
            <a:endParaRPr lang="en-US" sz="2800" dirty="0"/>
          </a:p>
          <a:p>
            <a:pPr lvl="1"/>
            <a:r>
              <a:rPr lang="en-US" sz="2800" dirty="0"/>
              <a:t>Next, the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property’s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accessor performs its task—that is, it returns (i.e., gives back) the value of </a:t>
            </a:r>
            <a:r>
              <a:rPr lang="en-US" sz="2800" dirty="0" err="1">
                <a:latin typeface="Consolas" panose="020B0609020204030204" pitchFamily="49" charset="0"/>
              </a:rPr>
              <a:t>myAccount</a:t>
            </a:r>
            <a:r>
              <a:rPr lang="en-US" sz="2800" dirty="0" err="1"/>
              <a:t>’s</a:t>
            </a:r>
            <a:r>
              <a:rPr lang="en-US" sz="2800" dirty="0"/>
              <a:t>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instance variable to line 13 where the property was accessed. 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/>
              <a:t> displays the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 returned by the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property’s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</a:t>
            </a:r>
            <a:r>
              <a:rPr lang="en-US" sz="2800" dirty="0" smtClean="0"/>
              <a:t>accessor.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4.6.1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Using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39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When </a:t>
            </a:r>
            <a:r>
              <a:rPr lang="en-US" sz="3200" dirty="0"/>
              <a:t>property </a:t>
            </a:r>
            <a:r>
              <a:rPr lang="en-US" sz="3200" dirty="0">
                <a:latin typeface="Consolas" panose="020B0609020204030204" pitchFamily="49" charset="0"/>
              </a:rPr>
              <a:t>Name</a:t>
            </a:r>
            <a:r>
              <a:rPr lang="en-US" sz="3200" dirty="0"/>
              <a:t> is invoked by the expression </a:t>
            </a:r>
            <a:r>
              <a:rPr lang="en-US" sz="3200" dirty="0" err="1">
                <a:latin typeface="Consolas" panose="020B0609020204030204" pitchFamily="49" charset="0"/>
              </a:rPr>
              <a:t>myAccount.Name</a:t>
            </a:r>
            <a:r>
              <a:rPr lang="en-US" sz="3200" dirty="0"/>
              <a:t> on the left of an </a:t>
            </a:r>
            <a:r>
              <a:rPr lang="en-US" sz="3200" dirty="0" smtClean="0"/>
              <a:t>assignment</a:t>
            </a:r>
            <a:endParaRPr lang="en-US" sz="3200" dirty="0"/>
          </a:p>
          <a:p>
            <a:pPr lvl="1"/>
            <a:r>
              <a:rPr lang="en-US" sz="2800" dirty="0"/>
              <a:t>The app transfers program execution from line 18 in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 to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’s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accessor. </a:t>
            </a:r>
          </a:p>
          <a:p>
            <a:pPr lvl="1"/>
            <a:r>
              <a:rPr lang="en-US" sz="2800" dirty="0"/>
              <a:t>Property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’s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 performs its task—that is, it stores in the </a:t>
            </a:r>
            <a:r>
              <a:rPr lang="en-US" sz="2800" dirty="0" err="1">
                <a:latin typeface="Consolas" panose="020B0609020204030204" pitchFamily="49" charset="0"/>
              </a:rPr>
              <a:t>myAccount</a:t>
            </a:r>
            <a:r>
              <a:rPr lang="en-US" sz="2800" dirty="0"/>
              <a:t> object’s name instance variable the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 value that was assigned to property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in </a:t>
            </a:r>
            <a:r>
              <a:rPr lang="en-US" sz="2800" dirty="0">
                <a:latin typeface="Consolas" panose="020B0609020204030204" pitchFamily="49" charset="0"/>
              </a:rPr>
              <a:t>Main</a:t>
            </a:r>
            <a:r>
              <a:rPr lang="en-US" sz="2800" dirty="0"/>
              <a:t> (line 18). </a:t>
            </a:r>
          </a:p>
          <a:p>
            <a:pPr lvl="1"/>
            <a:r>
              <a:rPr lang="en-US" sz="2800" dirty="0" smtClean="0"/>
              <a:t>When </a:t>
            </a:r>
            <a:r>
              <a:rPr lang="en-US" sz="2800" dirty="0" smtClean="0">
                <a:latin typeface="Consolas" panose="020B0609020204030204" pitchFamily="49" charset="0"/>
              </a:rPr>
              <a:t>Name</a:t>
            </a:r>
            <a:r>
              <a:rPr lang="en-US" sz="2800" dirty="0" smtClean="0"/>
              <a:t>’s </a:t>
            </a:r>
            <a:r>
              <a:rPr lang="en-US" sz="2800" dirty="0" smtClean="0">
                <a:latin typeface="Consolas" panose="020B0609020204030204" pitchFamily="49" charset="0"/>
              </a:rPr>
              <a:t>set</a:t>
            </a:r>
            <a:r>
              <a:rPr lang="en-US" sz="2800" dirty="0" smtClean="0"/>
              <a:t> accessor completes execution, program execution returns to where the </a:t>
            </a:r>
            <a:r>
              <a:rPr lang="en-US" sz="2800" dirty="0" smtClean="0">
                <a:latin typeface="Consolas" panose="020B0609020204030204" pitchFamily="49" charset="0"/>
              </a:rPr>
              <a:t>Name</a:t>
            </a:r>
            <a:r>
              <a:rPr lang="en-US" sz="2800" dirty="0" smtClean="0"/>
              <a:t> property was accessed (line 18 in </a:t>
            </a:r>
            <a:r>
              <a:rPr lang="en-US" sz="2800" dirty="0" smtClean="0">
                <a:latin typeface="Consolas" panose="020B0609020204030204" pitchFamily="49" charset="0"/>
              </a:rPr>
              <a:t>Main</a:t>
            </a:r>
            <a:r>
              <a:rPr lang="en-US" sz="2800" dirty="0" smtClean="0"/>
              <a:t>), then execution continues at line 21.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4.6.1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Using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’s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en-US" dirty="0" smtClean="0"/>
              <a:t>Property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21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updated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replaces the </a:t>
            </a:r>
            <a:r>
              <a:rPr lang="en-US" dirty="0" err="1">
                <a:latin typeface="Consolas" panose="020B0609020204030204" pitchFamily="49" charset="0"/>
              </a:rPr>
              <a:t>GetName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SetName</a:t>
            </a:r>
            <a:r>
              <a:rPr lang="en-US" dirty="0"/>
              <a:t> methods from </a:t>
            </a:r>
            <a:r>
              <a:rPr lang="en-US" dirty="0" smtClean="0"/>
              <a:t>Fig. 4.2 </a:t>
            </a:r>
            <a:r>
              <a:rPr lang="en-US" dirty="0"/>
              <a:t>with the property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 (lines 10–20 of </a:t>
            </a:r>
            <a:r>
              <a:rPr lang="en-US" dirty="0" smtClean="0"/>
              <a:t>Fig. 4.6). </a:t>
            </a:r>
          </a:p>
          <a:p>
            <a:r>
              <a:rPr lang="en-US" dirty="0" smtClean="0"/>
              <a:t>The </a:t>
            </a:r>
            <a:r>
              <a:rPr lang="en-US" dirty="0"/>
              <a:t>property’s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accessors handle the details of </a:t>
            </a:r>
            <a:r>
              <a:rPr lang="en-US" i="1" dirty="0"/>
              <a:t>getting</a:t>
            </a:r>
            <a:r>
              <a:rPr lang="en-US" dirty="0"/>
              <a:t> and </a:t>
            </a:r>
            <a:r>
              <a:rPr lang="en-US" i="1" dirty="0"/>
              <a:t>setting</a:t>
            </a:r>
            <a:r>
              <a:rPr lang="en-US" dirty="0"/>
              <a:t> data, respectively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Unlike </a:t>
            </a:r>
            <a:r>
              <a:rPr lang="en-US" dirty="0"/>
              <a:t>method names, the accessor names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each begin with a lowercase letter.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4.6.2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</a:t>
            </a:r>
            <a:r>
              <a:rPr lang="en-US" dirty="0"/>
              <a:t>Class with an Instance Variable and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8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0"/>
            <a:ext cx="100790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83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onsolas" panose="020B0609020204030204" pitchFamily="49" charset="0"/>
              </a:rPr>
              <a:t>public </a:t>
            </a:r>
            <a:r>
              <a:rPr lang="en-US" sz="2800" dirty="0">
                <a:latin typeface="Consolas" panose="020B0609020204030204" pitchFamily="49" charset="0"/>
              </a:rPr>
              <a:t>string </a:t>
            </a:r>
            <a:r>
              <a:rPr lang="en-US" sz="2800" dirty="0" smtClean="0">
                <a:latin typeface="Consolas" panose="020B0609020204030204" pitchFamily="49" charset="0"/>
              </a:rPr>
              <a:t>Name</a:t>
            </a:r>
            <a:endParaRPr lang="en-US" sz="28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begins the 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/>
              <a:t> </a:t>
            </a:r>
            <a:r>
              <a:rPr lang="en-US" sz="2400" b="1" dirty="0"/>
              <a:t>property declaration</a:t>
            </a:r>
            <a:r>
              <a:rPr lang="en-US" sz="2400" dirty="0"/>
              <a:t>, which specifies that </a:t>
            </a:r>
          </a:p>
          <a:p>
            <a:pPr lvl="1"/>
            <a:r>
              <a:rPr lang="en-US" sz="2400" dirty="0"/>
              <a:t>the property is </a:t>
            </a:r>
            <a:r>
              <a:rPr lang="en-US" sz="2400" dirty="0">
                <a:latin typeface="Consolas" panose="020B0609020204030204" pitchFamily="49" charset="0"/>
              </a:rPr>
              <a:t>public</a:t>
            </a:r>
            <a:r>
              <a:rPr lang="en-US" sz="2400" dirty="0"/>
              <a:t> so it can be used by the class’s clients, </a:t>
            </a:r>
          </a:p>
          <a:p>
            <a:pPr lvl="1"/>
            <a:r>
              <a:rPr lang="en-US" sz="2400" dirty="0"/>
              <a:t>the property’s type is </a:t>
            </a:r>
            <a:r>
              <a:rPr lang="en-US" sz="2400" dirty="0">
                <a:latin typeface="Consolas" panose="020B0609020204030204" pitchFamily="49" charset="0"/>
              </a:rPr>
              <a:t>string</a:t>
            </a:r>
            <a:r>
              <a:rPr lang="en-US" sz="2400" dirty="0"/>
              <a:t> and</a:t>
            </a:r>
          </a:p>
          <a:p>
            <a:pPr lvl="1"/>
            <a:r>
              <a:rPr lang="en-US" sz="2400" dirty="0"/>
              <a:t>the property’s name is </a:t>
            </a:r>
            <a:r>
              <a:rPr lang="en-US" sz="2400" dirty="0">
                <a:latin typeface="Consolas" panose="020B0609020204030204" pitchFamily="49" charset="0"/>
              </a:rPr>
              <a:t>Name</a:t>
            </a:r>
            <a:r>
              <a:rPr lang="en-US" sz="2400" dirty="0"/>
              <a:t>. </a:t>
            </a:r>
          </a:p>
          <a:p>
            <a:r>
              <a:rPr lang="en-US" sz="2800" dirty="0"/>
              <a:t>By convention, a property’s identifier is the capitalized identifier of the instance variable that it </a:t>
            </a:r>
            <a:r>
              <a:rPr lang="en-US" sz="2800" dirty="0" smtClean="0"/>
              <a:t>manipulates</a:t>
            </a:r>
          </a:p>
          <a:p>
            <a:r>
              <a:rPr lang="en-US" sz="2800" dirty="0" smtClean="0"/>
              <a:t>C</a:t>
            </a:r>
            <a:r>
              <a:rPr lang="en-US" sz="2800" dirty="0"/>
              <a:t># is case sensitive, so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and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 are distinct identifiers.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property’s body is enclosed in </a:t>
            </a:r>
            <a:r>
              <a:rPr lang="en-US" sz="2800" dirty="0" smtClean="0"/>
              <a:t>braces.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4.6.2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</a:t>
            </a:r>
            <a:r>
              <a:rPr lang="en-US" dirty="0"/>
              <a:t>Class with an Instance Variable and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78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</a:t>
            </a:r>
            <a:r>
              <a:rPr lang="en-US" sz="2800" dirty="0" smtClean="0"/>
              <a:t>accessor </a:t>
            </a:r>
            <a:r>
              <a:rPr lang="en-US" sz="2800" dirty="0"/>
              <a:t>begins with the keyword </a:t>
            </a:r>
            <a:r>
              <a:rPr lang="en-US" sz="2800" b="1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, and its body is delimited by </a:t>
            </a:r>
            <a:r>
              <a:rPr lang="en-US" sz="2800" dirty="0" smtClean="0"/>
              <a:t>braces</a:t>
            </a:r>
          </a:p>
          <a:p>
            <a:r>
              <a:rPr lang="en-US" sz="2800" dirty="0" smtClean="0"/>
              <a:t>A </a:t>
            </a:r>
            <a:r>
              <a:rPr lang="en-US" sz="2800" dirty="0" smtClean="0">
                <a:latin typeface="Consolas" panose="020B0609020204030204" pitchFamily="49" charset="0"/>
              </a:rPr>
              <a:t>get</a:t>
            </a:r>
            <a:r>
              <a:rPr lang="en-US" sz="2800" dirty="0" smtClean="0"/>
              <a:t> </a:t>
            </a:r>
            <a:r>
              <a:rPr lang="en-US" sz="2800" dirty="0"/>
              <a:t>accessor’s body contains a </a:t>
            </a:r>
            <a:r>
              <a:rPr lang="en-US" sz="2800" dirty="0">
                <a:latin typeface="Consolas" panose="020B0609020204030204" pitchFamily="49" charset="0"/>
              </a:rPr>
              <a:t>return</a:t>
            </a:r>
            <a:r>
              <a:rPr lang="en-US" sz="2800" dirty="0"/>
              <a:t> statement </a:t>
            </a:r>
            <a:r>
              <a:rPr lang="en-US" sz="2800" dirty="0" smtClean="0"/>
              <a:t>that typically returns </a:t>
            </a:r>
            <a:r>
              <a:rPr lang="en-US" sz="2800" dirty="0"/>
              <a:t>the value of an </a:t>
            </a:r>
            <a:r>
              <a:rPr lang="en-US" sz="2800" dirty="0" smtClean="0"/>
              <a:t>instance </a:t>
            </a:r>
            <a:r>
              <a:rPr lang="en-US" sz="2800" dirty="0"/>
              <a:t>variable.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property </a:t>
            </a:r>
            <a:r>
              <a:rPr lang="en-US" sz="2800" dirty="0" smtClean="0"/>
              <a:t>notation </a:t>
            </a:r>
            <a:r>
              <a:rPr lang="en-US" sz="2800" dirty="0" err="1" smtClean="0">
                <a:latin typeface="Consolas" panose="020B0609020204030204" pitchFamily="49" charset="0"/>
              </a:rPr>
              <a:t>myAccount.Name</a:t>
            </a:r>
            <a:r>
              <a:rPr lang="en-US" sz="2800" dirty="0" smtClean="0"/>
              <a:t> </a:t>
            </a:r>
            <a:r>
              <a:rPr lang="en-US" sz="2800" dirty="0"/>
              <a:t>allows the client to </a:t>
            </a:r>
            <a:r>
              <a:rPr lang="en-US" sz="2800" i="1" dirty="0"/>
              <a:t>think of the property as the underlying data</a:t>
            </a:r>
            <a:r>
              <a:rPr lang="en-US" sz="2800" dirty="0"/>
              <a:t>, but the client still </a:t>
            </a:r>
            <a:r>
              <a:rPr lang="en-US" sz="2800" i="1" dirty="0"/>
              <a:t>cannot</a:t>
            </a:r>
            <a:r>
              <a:rPr lang="en-US" sz="2800" dirty="0"/>
              <a:t> directly manipulate the </a:t>
            </a:r>
            <a:r>
              <a:rPr lang="en-US" sz="2800" dirty="0">
                <a:latin typeface="Consolas" panose="020B0609020204030204" pitchFamily="49" charset="0"/>
              </a:rPr>
              <a:t>private</a:t>
            </a:r>
            <a:r>
              <a:rPr lang="en-US" sz="2800" dirty="0"/>
              <a:t> instance variable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Keyword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is a </a:t>
            </a:r>
            <a:r>
              <a:rPr lang="en-US" sz="2800" i="1" dirty="0"/>
              <a:t>contextual keyword</a:t>
            </a:r>
            <a:r>
              <a:rPr lang="en-US" sz="2800" dirty="0"/>
              <a:t>, because it’s a keyword only in a property’s context (that is, its body)—in other contexts, get can be used as an identifier.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4.6.2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</a:t>
            </a:r>
            <a:r>
              <a:rPr lang="en-US" dirty="0"/>
              <a:t>Class with an Instance Variable and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67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latin typeface="Consolas" panose="020B0609020204030204" pitchFamily="49" charset="0"/>
              </a:rPr>
              <a:t>set</a:t>
            </a:r>
            <a:r>
              <a:rPr lang="en-US" sz="2800" dirty="0" smtClean="0"/>
              <a:t> </a:t>
            </a:r>
            <a:r>
              <a:rPr lang="en-US" sz="2800" dirty="0"/>
              <a:t>accessor </a:t>
            </a:r>
            <a:r>
              <a:rPr lang="en-US" sz="2800" dirty="0" smtClean="0"/>
              <a:t>begins </a:t>
            </a:r>
            <a:r>
              <a:rPr lang="en-US" sz="2800" dirty="0"/>
              <a:t>with the identifier </a:t>
            </a:r>
            <a:r>
              <a:rPr lang="en-US" sz="2800" b="1" dirty="0" smtClean="0">
                <a:latin typeface="Consolas" panose="020B0609020204030204" pitchFamily="49" charset="0"/>
              </a:rPr>
              <a:t>set</a:t>
            </a:r>
            <a:r>
              <a:rPr lang="en-US" sz="2800" dirty="0" smtClean="0"/>
              <a:t> followed </a:t>
            </a:r>
            <a:r>
              <a:rPr lang="en-US" sz="2800" dirty="0"/>
              <a:t>by its body, which is delimited by </a:t>
            </a:r>
            <a:r>
              <a:rPr lang="en-US" sz="2800" dirty="0" smtClean="0"/>
              <a:t>braces.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 uses the keyword </a:t>
            </a:r>
            <a:r>
              <a:rPr lang="en-US" sz="2800" b="1" dirty="0">
                <a:latin typeface="Consolas" panose="020B0609020204030204" pitchFamily="49" charset="0"/>
              </a:rPr>
              <a:t>value</a:t>
            </a:r>
            <a:r>
              <a:rPr lang="en-US" sz="2800" dirty="0"/>
              <a:t> </a:t>
            </a:r>
            <a:r>
              <a:rPr lang="en-US" sz="2800" dirty="0" smtClean="0"/>
              <a:t>as its parameter. 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value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i="1" dirty="0"/>
              <a:t>implicitly</a:t>
            </a:r>
            <a:r>
              <a:rPr lang="en-US" sz="2400" dirty="0"/>
              <a:t> declared and initialized for you with the value that the client code </a:t>
            </a:r>
            <a:r>
              <a:rPr lang="en-US" sz="2400" i="1" dirty="0"/>
              <a:t>assigns</a:t>
            </a:r>
            <a:r>
              <a:rPr lang="en-US" sz="2400" dirty="0"/>
              <a:t> to the property. </a:t>
            </a:r>
            <a:endParaRPr lang="en-US" sz="2400" dirty="0" smtClean="0"/>
          </a:p>
          <a:p>
            <a:r>
              <a:rPr lang="en-US" sz="3200" dirty="0" smtClean="0"/>
              <a:t>Like </a:t>
            </a:r>
            <a:r>
              <a:rPr lang="en-US" sz="3200" dirty="0">
                <a:latin typeface="Consolas" panose="020B0609020204030204" pitchFamily="49" charset="0"/>
              </a:rPr>
              <a:t>get</a:t>
            </a:r>
            <a:r>
              <a:rPr lang="en-US" sz="3200" dirty="0"/>
              <a:t>, the keywords </a:t>
            </a:r>
            <a:r>
              <a:rPr lang="en-US" sz="3200" dirty="0">
                <a:latin typeface="Consolas" panose="020B0609020204030204" pitchFamily="49" charset="0"/>
              </a:rPr>
              <a:t>set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value</a:t>
            </a:r>
            <a:r>
              <a:rPr lang="en-US" sz="3200" dirty="0"/>
              <a:t> are </a:t>
            </a:r>
            <a:r>
              <a:rPr lang="en-US" sz="3200" i="1" dirty="0"/>
              <a:t>contextual </a:t>
            </a:r>
            <a:r>
              <a:rPr lang="en-US" sz="3200" i="1" dirty="0" smtClean="0"/>
              <a:t>keywords</a:t>
            </a:r>
            <a:endParaRPr lang="en-US" sz="3200" dirty="0" smtClean="0"/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set</a:t>
            </a:r>
            <a:r>
              <a:rPr lang="en-US" sz="2800" dirty="0" smtClean="0"/>
              <a:t> is </a:t>
            </a:r>
            <a:r>
              <a:rPr lang="en-US" sz="2800" dirty="0"/>
              <a:t>a keyword only in a property’s context </a:t>
            </a:r>
            <a:endParaRPr lang="en-US" sz="2800" dirty="0" smtClean="0"/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value</a:t>
            </a:r>
            <a:r>
              <a:rPr lang="en-US" sz="2800" dirty="0" smtClean="0"/>
              <a:t> </a:t>
            </a:r>
            <a:r>
              <a:rPr lang="en-US" sz="2800" dirty="0"/>
              <a:t>is a </a:t>
            </a:r>
            <a:r>
              <a:rPr lang="en-US" sz="2800" dirty="0" smtClean="0"/>
              <a:t>keyword </a:t>
            </a:r>
            <a:r>
              <a:rPr lang="en-US" sz="2800" dirty="0"/>
              <a:t>only in a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</a:t>
            </a:r>
            <a:r>
              <a:rPr lang="en-US" sz="2800" dirty="0" smtClean="0"/>
              <a:t>accessor’s context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4.6.2 </a:t>
            </a:r>
            <a:r>
              <a:rPr lang="en-US" dirty="0" smtClean="0">
                <a:latin typeface="Consolas" panose="020B0609020204030204" pitchFamily="49" charset="0"/>
              </a:rPr>
              <a:t>Account</a:t>
            </a:r>
            <a:r>
              <a:rPr lang="en-US" dirty="0" smtClean="0"/>
              <a:t> </a:t>
            </a:r>
            <a:r>
              <a:rPr lang="en-US" dirty="0"/>
              <a:t>Class with an Instance Variable and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0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 drives a car by telling it what to do (go faster, go slower, turn left, turn right, etc.)—without having to know how the car’s internal mechanisms work.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a method (such as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) “drives” 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 by calling its methods—without having to know how the class’s internal mechanisms work.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sense, the class containing method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is referred to as a </a:t>
            </a:r>
            <a:r>
              <a:rPr lang="en-US" b="1" dirty="0"/>
              <a:t>driver class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 </a:t>
            </a:r>
            <a:r>
              <a:rPr lang="en-US" dirty="0"/>
              <a:t>Test-Driving 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4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0"/>
            <a:ext cx="12192000" cy="3300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00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We </a:t>
            </a:r>
            <a:r>
              <a:rPr lang="en-US" sz="3200" dirty="0"/>
              <a:t>model C# properties in the UML as attributes. </a:t>
            </a:r>
            <a:endParaRPr lang="en-US" sz="3200" dirty="0" smtClean="0"/>
          </a:p>
          <a:p>
            <a:r>
              <a:rPr lang="en-US" sz="3200" dirty="0" smtClean="0"/>
              <a:t>A property is followed </a:t>
            </a:r>
            <a:r>
              <a:rPr lang="en-US" sz="3200" dirty="0"/>
              <a:t>by the word “property” in </a:t>
            </a:r>
            <a:r>
              <a:rPr lang="en-US" sz="3200" b="1" dirty="0"/>
              <a:t>guillemets</a:t>
            </a:r>
            <a:r>
              <a:rPr lang="en-US" sz="3200" dirty="0"/>
              <a:t> (« and »). </a:t>
            </a:r>
            <a:endParaRPr lang="en-US" sz="3200" dirty="0" smtClean="0"/>
          </a:p>
          <a:p>
            <a:pPr lvl="1"/>
            <a:r>
              <a:rPr lang="en-US" sz="2800" dirty="0" smtClean="0"/>
              <a:t>Using </a:t>
            </a:r>
            <a:r>
              <a:rPr lang="en-US" sz="2800" dirty="0"/>
              <a:t>descriptive words in guillemets (called </a:t>
            </a:r>
            <a:r>
              <a:rPr lang="en-US" sz="2800" b="1" dirty="0"/>
              <a:t>stereotypes</a:t>
            </a:r>
            <a:r>
              <a:rPr lang="en-US" sz="2800" dirty="0"/>
              <a:t> in the UML) helps distinguish properties from other attributes and operations. </a:t>
            </a:r>
            <a:endParaRPr lang="en-US" sz="28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UML indicates the type of </a:t>
            </a:r>
            <a:r>
              <a:rPr lang="en-US" sz="3200" dirty="0" smtClean="0"/>
              <a:t>a property </a:t>
            </a:r>
            <a:r>
              <a:rPr lang="en-US" sz="3200" dirty="0"/>
              <a:t>by placing a colon and a type after the property name. </a:t>
            </a:r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4.6.3 </a:t>
            </a:r>
            <a:r>
              <a:rPr lang="en-US" dirty="0"/>
              <a:t>Account UML Class Diagram with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0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class diagram helps you </a:t>
            </a:r>
            <a:r>
              <a:rPr lang="en-US" sz="2800" i="1" dirty="0"/>
              <a:t>design</a:t>
            </a:r>
            <a:r>
              <a:rPr lang="en-US" sz="2800" dirty="0"/>
              <a:t> a class, so it’s not required to show every </a:t>
            </a:r>
            <a:r>
              <a:rPr lang="en-US" sz="2800" i="1" dirty="0"/>
              <a:t>implementation</a:t>
            </a:r>
            <a:r>
              <a:rPr lang="en-US" sz="2800" dirty="0"/>
              <a:t> detail. </a:t>
            </a:r>
            <a:endParaRPr lang="en-US" sz="2800" dirty="0" smtClean="0"/>
          </a:p>
          <a:p>
            <a:r>
              <a:rPr lang="en-US" sz="2800" dirty="0" smtClean="0"/>
              <a:t>Since </a:t>
            </a:r>
            <a:r>
              <a:rPr lang="en-US" sz="2800" dirty="0"/>
              <a:t>an instance variable that’s manipulated by a property is really an implementation detail of that property, our class diagram does </a:t>
            </a:r>
            <a:r>
              <a:rPr lang="en-US" sz="2800" i="1" dirty="0"/>
              <a:t>not</a:t>
            </a:r>
            <a:r>
              <a:rPr lang="en-US" sz="2800" dirty="0"/>
              <a:t> show the </a:t>
            </a:r>
            <a:r>
              <a:rPr lang="en-US" sz="2800" dirty="0" smtClean="0"/>
              <a:t>corresponding instance </a:t>
            </a:r>
            <a:r>
              <a:rPr lang="en-US" sz="2800" dirty="0"/>
              <a:t>variable.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programmer implementing the </a:t>
            </a:r>
            <a:r>
              <a:rPr lang="en-US" sz="2800" dirty="0" smtClean="0"/>
              <a:t>class </a:t>
            </a:r>
            <a:r>
              <a:rPr lang="en-US" sz="2800" dirty="0"/>
              <a:t>based on </a:t>
            </a:r>
            <a:r>
              <a:rPr lang="en-US" sz="2800" dirty="0" smtClean="0"/>
              <a:t>a class </a:t>
            </a:r>
            <a:r>
              <a:rPr lang="en-US" sz="2800" dirty="0"/>
              <a:t>diagram would create the instance </a:t>
            </a:r>
            <a:r>
              <a:rPr lang="en-US" sz="2800" dirty="0" smtClean="0"/>
              <a:t>variables </a:t>
            </a:r>
            <a:r>
              <a:rPr lang="en-US" sz="2800" dirty="0"/>
              <a:t>as part of the implementation </a:t>
            </a:r>
            <a:r>
              <a:rPr lang="en-US" sz="2800" dirty="0" smtClean="0"/>
              <a:t>process.</a:t>
            </a:r>
          </a:p>
          <a:p>
            <a:r>
              <a:rPr lang="en-US" sz="2800" dirty="0" smtClean="0"/>
              <a:t>Similarly</a:t>
            </a:r>
            <a:r>
              <a:rPr lang="en-US" sz="2800" dirty="0"/>
              <a:t>, a property’s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and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accessors are implementation details, so they’re not listed in the UML diagram.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4.6.3 </a:t>
            </a:r>
            <a:r>
              <a:rPr lang="en-US" dirty="0"/>
              <a:t>Account UML Class Diagram with a Property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0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121920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1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When a property’s </a:t>
            </a:r>
            <a:r>
              <a:rPr lang="en-US" sz="3200" dirty="0" smtClean="0">
                <a:latin typeface="Consolas" panose="020B0609020204030204" pitchFamily="49" charset="0"/>
              </a:rPr>
              <a:t>get</a:t>
            </a:r>
            <a:r>
              <a:rPr lang="en-US" sz="3200" dirty="0" smtClean="0"/>
              <a:t> </a:t>
            </a:r>
            <a:r>
              <a:rPr lang="en-US" sz="3200" dirty="0"/>
              <a:t>accessor simply returns </a:t>
            </a:r>
            <a:r>
              <a:rPr lang="en-US" sz="3200" dirty="0">
                <a:latin typeface="Consolas" panose="020B0609020204030204" pitchFamily="49" charset="0"/>
              </a:rPr>
              <a:t>private</a:t>
            </a:r>
            <a:r>
              <a:rPr lang="en-US" sz="3200" dirty="0"/>
              <a:t> instance variable </a:t>
            </a:r>
            <a:r>
              <a:rPr lang="en-US" sz="3200" dirty="0" smtClean="0"/>
              <a:t>value </a:t>
            </a:r>
            <a:r>
              <a:rPr lang="en-US" sz="3200" dirty="0"/>
              <a:t>and </a:t>
            </a:r>
            <a:r>
              <a:rPr lang="en-US" sz="3200" dirty="0" smtClean="0"/>
              <a:t>its </a:t>
            </a:r>
            <a:r>
              <a:rPr lang="en-US" sz="3200" dirty="0" smtClean="0">
                <a:latin typeface="Consolas" panose="020B0609020204030204" pitchFamily="49" charset="0"/>
              </a:rPr>
              <a:t>set</a:t>
            </a:r>
            <a:r>
              <a:rPr lang="en-US" sz="3200" dirty="0" smtClean="0"/>
              <a:t> </a:t>
            </a:r>
            <a:r>
              <a:rPr lang="en-US" sz="3200" dirty="0"/>
              <a:t>accessor simply assigns a value to the instance </a:t>
            </a:r>
            <a:r>
              <a:rPr lang="en-US" sz="3200" dirty="0" smtClean="0"/>
              <a:t>variable you can use an </a:t>
            </a:r>
            <a:r>
              <a:rPr lang="en-US" sz="3200" b="1" dirty="0" smtClean="0"/>
              <a:t>auto-implemented property</a:t>
            </a:r>
            <a:r>
              <a:rPr lang="en-US" sz="3200" dirty="0" smtClean="0"/>
              <a:t>. </a:t>
            </a:r>
            <a:endParaRPr lang="en-US" sz="3200" dirty="0"/>
          </a:p>
          <a:p>
            <a:r>
              <a:rPr lang="en-US" sz="3200" dirty="0" smtClean="0"/>
              <a:t>The </a:t>
            </a:r>
            <a:r>
              <a:rPr lang="en-US" sz="3200" dirty="0"/>
              <a:t>C# compiler automatically creates a </a:t>
            </a:r>
            <a:r>
              <a:rPr lang="en-US" sz="3200" i="1" dirty="0"/>
              <a:t>hidden</a:t>
            </a:r>
            <a:r>
              <a:rPr lang="en-US" sz="3200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private</a:t>
            </a:r>
            <a:r>
              <a:rPr lang="en-US" sz="3200" dirty="0"/>
              <a:t> instance variable, and the </a:t>
            </a:r>
            <a:r>
              <a:rPr lang="en-US" sz="3200" dirty="0">
                <a:latin typeface="Consolas" panose="020B0609020204030204" pitchFamily="49" charset="0"/>
              </a:rPr>
              <a:t>get</a:t>
            </a:r>
            <a:r>
              <a:rPr lang="en-US" sz="3200" dirty="0"/>
              <a:t> and </a:t>
            </a:r>
            <a:r>
              <a:rPr lang="en-US" sz="3200" dirty="0">
                <a:latin typeface="Consolas" panose="020B0609020204030204" pitchFamily="49" charset="0"/>
              </a:rPr>
              <a:t>set</a:t>
            </a:r>
            <a:r>
              <a:rPr lang="en-US" sz="3200" dirty="0"/>
              <a:t> accessors for </a:t>
            </a:r>
            <a:r>
              <a:rPr lang="en-US" sz="3200" i="1" dirty="0"/>
              <a:t>getting</a:t>
            </a:r>
            <a:r>
              <a:rPr lang="en-US" sz="3200" dirty="0"/>
              <a:t> and </a:t>
            </a:r>
            <a:r>
              <a:rPr lang="en-US" sz="3200" i="1" dirty="0"/>
              <a:t>setting</a:t>
            </a:r>
            <a:r>
              <a:rPr lang="en-US" sz="3200" dirty="0"/>
              <a:t> that hidden instance variable. </a:t>
            </a:r>
            <a:endParaRPr lang="en-US" sz="3200" dirty="0" smtClean="0"/>
          </a:p>
          <a:p>
            <a:r>
              <a:rPr lang="en-US" sz="3200" dirty="0" smtClean="0"/>
              <a:t>This </a:t>
            </a:r>
            <a:r>
              <a:rPr lang="en-US" sz="3200" dirty="0"/>
              <a:t>enables you to implement the property trivially, which is handy when you’re first designing a class. 	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4.7 </a:t>
            </a:r>
            <a:r>
              <a:rPr lang="en-US" dirty="0"/>
              <a:t>Auto-Implemented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505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To </a:t>
            </a:r>
            <a:r>
              <a:rPr lang="en-US" sz="3200" dirty="0"/>
              <a:t>use an auto-implemented property in the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/>
              <a:t> </a:t>
            </a:r>
            <a:r>
              <a:rPr lang="en-US" sz="3200" dirty="0" smtClean="0"/>
              <a:t>class, </a:t>
            </a:r>
            <a:r>
              <a:rPr lang="en-US" sz="3200" dirty="0"/>
              <a:t>you’d replace the </a:t>
            </a:r>
            <a:r>
              <a:rPr lang="en-US" sz="3200" dirty="0">
                <a:latin typeface="Consolas" panose="020B0609020204030204" pitchFamily="49" charset="0"/>
              </a:rPr>
              <a:t>private</a:t>
            </a:r>
            <a:r>
              <a:rPr lang="en-US" sz="3200" dirty="0"/>
              <a:t> instance </a:t>
            </a:r>
            <a:r>
              <a:rPr lang="en-US" sz="3200" dirty="0" smtClean="0"/>
              <a:t>variable and the separate property with </a:t>
            </a:r>
            <a:r>
              <a:rPr lang="en-US" sz="3200" dirty="0"/>
              <a:t>the following </a:t>
            </a:r>
            <a:r>
              <a:rPr lang="en-US" sz="3200" i="1" dirty="0"/>
              <a:t>single</a:t>
            </a:r>
            <a:r>
              <a:rPr lang="en-US" sz="3200" dirty="0"/>
              <a:t> line of code: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public string Name { get; set; }                    	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4.7 </a:t>
            </a:r>
            <a:r>
              <a:rPr lang="en-US" dirty="0"/>
              <a:t>Auto-Implemented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93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888"/>
            <a:ext cx="12192000" cy="38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0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Each </a:t>
            </a:r>
            <a:r>
              <a:rPr lang="en-US" sz="3200" dirty="0"/>
              <a:t>class you declare optionally can provide a </a:t>
            </a:r>
            <a:r>
              <a:rPr lang="en-US" sz="3200" i="1" dirty="0"/>
              <a:t>constructor</a:t>
            </a:r>
            <a:r>
              <a:rPr lang="en-US" sz="3200" dirty="0"/>
              <a:t> with parameters that can be used to initialize an object when it’s created. </a:t>
            </a:r>
            <a:endParaRPr lang="en-US" sz="3200" dirty="0" smtClean="0"/>
          </a:p>
          <a:p>
            <a:r>
              <a:rPr lang="en-US" sz="3200" dirty="0" smtClean="0"/>
              <a:t>C</a:t>
            </a:r>
            <a:r>
              <a:rPr lang="en-US" sz="3200" dirty="0"/>
              <a:t># </a:t>
            </a:r>
            <a:r>
              <a:rPr lang="en-US" sz="3200" i="1" dirty="0"/>
              <a:t>requires</a:t>
            </a:r>
            <a:r>
              <a:rPr lang="en-US" sz="3200" dirty="0"/>
              <a:t> a constructor call for </a:t>
            </a:r>
            <a:r>
              <a:rPr lang="en-US" sz="3200" i="1" dirty="0"/>
              <a:t>every</a:t>
            </a:r>
            <a:r>
              <a:rPr lang="en-US" sz="3200" dirty="0"/>
              <a:t> object that’s created, so this is the ideal point to initialize an object’s instance variables. 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Class: Initializing Objects with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14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9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you declare a class, you can provide your own constructor to specify </a:t>
            </a:r>
            <a:r>
              <a:rPr lang="en-US" sz="2800" i="1" dirty="0"/>
              <a:t>custom initialization</a:t>
            </a:r>
            <a:r>
              <a:rPr lang="en-US" sz="2800" dirty="0"/>
              <a:t> for objects of your class. </a:t>
            </a:r>
            <a:endParaRPr lang="en-US" sz="2800" dirty="0" smtClean="0"/>
          </a:p>
          <a:p>
            <a:r>
              <a:rPr lang="en-US" sz="2800" dirty="0" smtClean="0">
                <a:latin typeface="Consolas" panose="020B0609020204030204" pitchFamily="49" charset="0"/>
              </a:rPr>
              <a:t>Account </a:t>
            </a:r>
            <a:r>
              <a:rPr lang="en-US" sz="2800" dirty="0">
                <a:latin typeface="Consolas" panose="020B0609020204030204" pitchFamily="49" charset="0"/>
              </a:rPr>
              <a:t>account1 = new Account("Jane Green");	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this case, the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 argument </a:t>
            </a:r>
            <a:r>
              <a:rPr lang="en-US" sz="2800" dirty="0">
                <a:latin typeface="Consolas" panose="020B0609020204030204" pitchFamily="49" charset="0"/>
              </a:rPr>
              <a:t>"Jane Green"</a:t>
            </a:r>
            <a:r>
              <a:rPr lang="en-US" sz="2800" dirty="0"/>
              <a:t> is passed to the </a:t>
            </a:r>
            <a:r>
              <a:rPr lang="en-US" sz="2800" dirty="0">
                <a:latin typeface="Consolas" panose="020B0609020204030204" pitchFamily="49" charset="0"/>
              </a:rPr>
              <a:t>Account</a:t>
            </a:r>
            <a:r>
              <a:rPr lang="en-US" sz="2800" dirty="0"/>
              <a:t> object’s constructor and used to initialize the </a:t>
            </a:r>
            <a:r>
              <a:rPr lang="en-US" sz="2800" dirty="0">
                <a:latin typeface="Consolas" panose="020B0609020204030204" pitchFamily="49" charset="0"/>
              </a:rPr>
              <a:t>Account</a:t>
            </a:r>
            <a:r>
              <a:rPr lang="en-US" sz="2800" dirty="0"/>
              <a:t>’s </a:t>
            </a:r>
            <a:r>
              <a:rPr lang="en-US" sz="2800" dirty="0">
                <a:latin typeface="Consolas" panose="020B0609020204030204" pitchFamily="49" charset="0"/>
              </a:rPr>
              <a:t>name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constructor’s identifier </a:t>
            </a:r>
            <a:r>
              <a:rPr lang="en-US" sz="2800" i="1" dirty="0"/>
              <a:t>must</a:t>
            </a:r>
            <a:r>
              <a:rPr lang="en-US" sz="2800" dirty="0"/>
              <a:t> be the class’s name.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preceding statement requires an </a:t>
            </a:r>
            <a:r>
              <a:rPr lang="en-US" sz="2800" dirty="0">
                <a:latin typeface="Consolas" panose="020B0609020204030204" pitchFamily="49" charset="0"/>
              </a:rPr>
              <a:t>Account</a:t>
            </a:r>
            <a:r>
              <a:rPr lang="en-US" sz="2800" dirty="0"/>
              <a:t> constructor that can receive a </a:t>
            </a:r>
            <a:r>
              <a:rPr lang="en-US" sz="2800" dirty="0">
                <a:latin typeface="Consolas" panose="020B0609020204030204" pitchFamily="49" charset="0"/>
              </a:rPr>
              <a:t>string</a:t>
            </a:r>
            <a:r>
              <a:rPr lang="en-US" sz="2800" dirty="0"/>
              <a:t>. 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4.8.1 Declaring </a:t>
            </a:r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Constructor for Custom Object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0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help you prepare for the larger programs you’ll encounter later in this book and in industry, we define 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and its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 in the file </a:t>
            </a:r>
            <a:r>
              <a:rPr lang="en-US" dirty="0" err="1" smtClean="0">
                <a:latin typeface="Consolas" panose="020B0609020204030204" pitchFamily="49" charset="0"/>
              </a:rPr>
              <a:t>AccountTest.cs</a:t>
            </a:r>
            <a:r>
              <a:rPr lang="en-US" dirty="0" smtClean="0"/>
              <a:t> (Fig. 4.1). </a:t>
            </a:r>
          </a:p>
          <a:p>
            <a:r>
              <a:rPr lang="en-US" dirty="0" smtClean="0"/>
              <a:t>We </a:t>
            </a:r>
            <a:r>
              <a:rPr lang="en-US" dirty="0"/>
              <a:t>define the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in its own file as well (file </a:t>
            </a:r>
            <a:r>
              <a:rPr lang="en-US" dirty="0" err="1" smtClean="0">
                <a:latin typeface="Consolas" panose="020B0609020204030204" pitchFamily="49" charset="0"/>
              </a:rPr>
              <a:t>Account.cs</a:t>
            </a:r>
            <a:r>
              <a:rPr lang="en-US" dirty="0" smtClean="0"/>
              <a:t>, Fig. 4.2).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4.2 </a:t>
            </a:r>
            <a:r>
              <a:rPr lang="en-US" dirty="0"/>
              <a:t>Test-Driving 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48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 </a:t>
            </a:r>
            <a:r>
              <a:rPr lang="en-US" sz="2800" dirty="0"/>
              <a:t>important difference between constructors and methods is that </a:t>
            </a:r>
            <a:r>
              <a:rPr lang="en-US" sz="2800" i="1" dirty="0"/>
              <a:t>constructors cannot specify a return type</a:t>
            </a:r>
            <a:r>
              <a:rPr lang="en-US" sz="2800" dirty="0"/>
              <a:t> (not even </a:t>
            </a:r>
            <a:r>
              <a:rPr lang="en-US" sz="2800" dirty="0">
                <a:latin typeface="Consolas" panose="020B0609020204030204" pitchFamily="49" charset="0"/>
              </a:rPr>
              <a:t>void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Normally</a:t>
            </a:r>
            <a:r>
              <a:rPr lang="en-US" sz="2800" dirty="0"/>
              <a:t>, constructors are declared </a:t>
            </a:r>
            <a:r>
              <a:rPr lang="en-US" sz="2800" dirty="0">
                <a:latin typeface="Consolas" panose="020B0609020204030204" pitchFamily="49" charset="0"/>
              </a:rPr>
              <a:t>public</a:t>
            </a:r>
            <a:r>
              <a:rPr lang="en-US" sz="2800" dirty="0"/>
              <a:t> so they can be used by the class’s client code to initialize objects of the class. </a:t>
            </a:r>
            <a:endParaRPr lang="en-US" sz="2800" dirty="0" smtClean="0"/>
          </a:p>
          <a:p>
            <a:r>
              <a:rPr lang="en-US" sz="2800" dirty="0"/>
              <a:t>A constructor’s </a:t>
            </a:r>
            <a:r>
              <a:rPr lang="en-US" sz="2800" i="1" dirty="0"/>
              <a:t>body</a:t>
            </a:r>
            <a:r>
              <a:rPr lang="en-US" sz="2800" dirty="0"/>
              <a:t> is delimited by a pair of </a:t>
            </a:r>
            <a:r>
              <a:rPr lang="en-US" sz="2800" dirty="0" smtClean="0"/>
              <a:t>containing </a:t>
            </a:r>
            <a:r>
              <a:rPr lang="en-US" sz="2800" dirty="0"/>
              <a:t>one or more statements that perform the constructor’s task(s</a:t>
            </a:r>
            <a:r>
              <a:rPr lang="en-US" sz="2800" dirty="0" smtClean="0"/>
              <a:t>).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4.8.1 Declaring </a:t>
            </a:r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Constructor for Custom Object Initialization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943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Keyword </a:t>
            </a:r>
            <a:r>
              <a:rPr lang="en-US" sz="3200" dirty="0">
                <a:latin typeface="Consolas" panose="020B0609020204030204" pitchFamily="49" charset="0"/>
              </a:rPr>
              <a:t>new</a:t>
            </a:r>
            <a:r>
              <a:rPr lang="en-US" sz="3200" b="1" dirty="0"/>
              <a:t> </a:t>
            </a:r>
            <a:r>
              <a:rPr lang="en-US" sz="3200" dirty="0"/>
              <a:t>requests memory from the system to store </a:t>
            </a:r>
            <a:r>
              <a:rPr lang="en-US" sz="3200" dirty="0" smtClean="0"/>
              <a:t>an object</a:t>
            </a:r>
            <a:r>
              <a:rPr lang="en-US" sz="3200" dirty="0"/>
              <a:t>, then implicitly calls the class’s constructor to </a:t>
            </a:r>
            <a:r>
              <a:rPr lang="en-US" sz="3200" i="1" dirty="0"/>
              <a:t>initialize</a:t>
            </a:r>
            <a:r>
              <a:rPr lang="en-US" sz="3200" dirty="0"/>
              <a:t> the object.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call is indicated by the parentheses after the class </a:t>
            </a:r>
            <a:r>
              <a:rPr lang="en-US" sz="3200" dirty="0" smtClean="0"/>
              <a:t>name.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4.8.2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: Initializing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When They’re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098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8" y="0"/>
            <a:ext cx="9863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402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i="1" dirty="0"/>
              <a:t>empty</a:t>
            </a:r>
            <a:r>
              <a:rPr lang="en-US" sz="3200" dirty="0"/>
              <a:t> parentheses in the expression </a:t>
            </a:r>
            <a:r>
              <a:rPr lang="en-US" sz="3200" dirty="0" smtClean="0">
                <a:latin typeface="Consolas" panose="020B0609020204030204" pitchFamily="49" charset="0"/>
              </a:rPr>
              <a:t>new </a:t>
            </a:r>
            <a:r>
              <a:rPr lang="en-US" sz="3200" dirty="0">
                <a:latin typeface="Consolas" panose="020B0609020204030204" pitchFamily="49" charset="0"/>
              </a:rPr>
              <a:t>Account</a:t>
            </a:r>
            <a:r>
              <a:rPr lang="en-US" sz="3200" dirty="0" smtClean="0">
                <a:latin typeface="Consolas" panose="020B0609020204030204" pitchFamily="49" charset="0"/>
              </a:rPr>
              <a:t>()</a:t>
            </a:r>
            <a:r>
              <a:rPr lang="en-US" sz="3200" dirty="0"/>
              <a:t> </a:t>
            </a:r>
            <a:r>
              <a:rPr lang="en-US" sz="3200" dirty="0" smtClean="0"/>
              <a:t>indicate </a:t>
            </a:r>
            <a:r>
              <a:rPr lang="en-US" sz="3200" dirty="0"/>
              <a:t>a call to the class’s </a:t>
            </a:r>
            <a:r>
              <a:rPr lang="en-US" sz="3200" b="1" dirty="0"/>
              <a:t>default </a:t>
            </a:r>
            <a:r>
              <a:rPr lang="en-US" sz="3200" b="1" dirty="0" smtClean="0"/>
              <a:t>constructor</a:t>
            </a:r>
            <a:endParaRPr lang="en-US" sz="3200" dirty="0" smtClean="0"/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any class that does </a:t>
            </a:r>
            <a:r>
              <a:rPr lang="en-US" sz="2800" i="1" dirty="0"/>
              <a:t>not</a:t>
            </a:r>
            <a:r>
              <a:rPr lang="en-US" sz="2800" dirty="0"/>
              <a:t> explicitly declare a constructor, the compiler provides a public default constructor (which always has no parameters). </a:t>
            </a:r>
            <a:endParaRPr lang="en-US" sz="2800" dirty="0" smtClean="0"/>
          </a:p>
          <a:p>
            <a:r>
              <a:rPr lang="en-US" sz="3200" dirty="0" smtClean="0"/>
              <a:t>When </a:t>
            </a:r>
            <a:r>
              <a:rPr lang="en-US" sz="3200" dirty="0"/>
              <a:t>a class has only the default constructor, the class’s instance variables are initialized to their </a:t>
            </a:r>
            <a:r>
              <a:rPr lang="en-US" sz="3200" i="1" dirty="0"/>
              <a:t>default </a:t>
            </a:r>
            <a:r>
              <a:rPr lang="en-US" sz="3200" i="1" dirty="0" smtClean="0"/>
              <a:t>values</a:t>
            </a:r>
            <a:r>
              <a:rPr lang="en-US" sz="3200" dirty="0" smtClean="0"/>
              <a:t>:</a:t>
            </a:r>
          </a:p>
          <a:p>
            <a:pPr lvl="1"/>
            <a:r>
              <a:rPr lang="en-US" sz="2800" dirty="0" smtClean="0">
                <a:latin typeface="Consolas" panose="020B0609020204030204" pitchFamily="49" charset="0"/>
              </a:rPr>
              <a:t>0</a:t>
            </a:r>
            <a:r>
              <a:rPr lang="en-US" sz="2800" dirty="0" smtClean="0"/>
              <a:t> </a:t>
            </a:r>
            <a:r>
              <a:rPr lang="en-US" sz="2800" dirty="0"/>
              <a:t>for numeric simple types,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false</a:t>
            </a:r>
            <a:r>
              <a:rPr lang="en-US" sz="2800" dirty="0"/>
              <a:t> for simple type </a:t>
            </a:r>
            <a:r>
              <a:rPr lang="en-US" sz="2800" dirty="0">
                <a:latin typeface="Consolas" panose="020B0609020204030204" pitchFamily="49" charset="0"/>
              </a:rPr>
              <a:t>bool</a:t>
            </a:r>
            <a:r>
              <a:rPr lang="en-US" sz="2800" dirty="0"/>
              <a:t> and 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null</a:t>
            </a:r>
            <a:r>
              <a:rPr lang="en-US" sz="2800" dirty="0"/>
              <a:t> for all other types.</a:t>
            </a:r>
          </a:p>
          <a:p>
            <a:pPr lvl="1"/>
            <a:endParaRPr lang="en-US" sz="2800" dirty="0"/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4.8.2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: Initializing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When They’re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057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you declare one or more constructors for a class, the compiler will </a:t>
            </a:r>
            <a:r>
              <a:rPr lang="en-US" sz="2800" i="1" dirty="0"/>
              <a:t>not</a:t>
            </a:r>
            <a:r>
              <a:rPr lang="en-US" sz="2800" dirty="0"/>
              <a:t> create a </a:t>
            </a:r>
            <a:r>
              <a:rPr lang="en-US" sz="2800" i="1" dirty="0"/>
              <a:t>default constructor</a:t>
            </a:r>
            <a:r>
              <a:rPr lang="en-US" sz="2800" dirty="0"/>
              <a:t> for that class. 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4.8.2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: Initializing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When They’re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6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13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The </a:t>
            </a:r>
            <a:r>
              <a:rPr lang="en-US" sz="3200" dirty="0"/>
              <a:t>UML models constructors as operations in the </a:t>
            </a:r>
            <a:r>
              <a:rPr lang="en-US" sz="3200" i="1" dirty="0"/>
              <a:t>third</a:t>
            </a:r>
            <a:r>
              <a:rPr lang="en-US" sz="3200" dirty="0"/>
              <a:t> compartment of a class diagram. </a:t>
            </a:r>
            <a:endParaRPr lang="en-US" sz="3200" dirty="0" smtClean="0"/>
          </a:p>
          <a:p>
            <a:r>
              <a:rPr lang="en-US" sz="3200" dirty="0" smtClean="0"/>
              <a:t>To </a:t>
            </a:r>
            <a:r>
              <a:rPr lang="en-US" sz="3200" dirty="0"/>
              <a:t>distinguish a </a:t>
            </a:r>
            <a:r>
              <a:rPr lang="en-US" sz="3200" dirty="0" smtClean="0"/>
              <a:t>constructor </a:t>
            </a:r>
            <a:r>
              <a:rPr lang="en-US" sz="3200" dirty="0"/>
              <a:t>from the class’s other operations, the UML requires that the word “constructor” be enclosed in guillemets (« and ») and placed before the constructor’s name. </a:t>
            </a:r>
            <a:endParaRPr lang="en-US" sz="3200" dirty="0" smtClean="0"/>
          </a:p>
          <a:p>
            <a:r>
              <a:rPr lang="en-US" sz="3200" dirty="0" smtClean="0"/>
              <a:t>It’s </a:t>
            </a:r>
            <a:r>
              <a:rPr lang="en-US" sz="3200" dirty="0"/>
              <a:t>customary to list constructors </a:t>
            </a:r>
            <a:r>
              <a:rPr lang="en-US" sz="3200" i="1" dirty="0"/>
              <a:t>before</a:t>
            </a:r>
            <a:r>
              <a:rPr lang="en-US" sz="3200" dirty="0"/>
              <a:t> other operations in the third compartment. </a:t>
            </a:r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4.8.2 </a:t>
            </a:r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: Initializing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When They’re Created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59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7825"/>
            <a:ext cx="12192000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41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Type </a:t>
            </a:r>
            <a:r>
              <a:rPr lang="en-US" sz="3200" b="1" dirty="0" smtClean="0">
                <a:latin typeface="Consolas" panose="020B0609020204030204" pitchFamily="49" charset="0"/>
              </a:rPr>
              <a:t>decimal</a:t>
            </a:r>
            <a:r>
              <a:rPr lang="en-US" sz="3200" dirty="0"/>
              <a:t> </a:t>
            </a:r>
            <a:r>
              <a:rPr lang="en-US" sz="3200" dirty="0" smtClean="0"/>
              <a:t>is </a:t>
            </a:r>
            <a:r>
              <a:rPr lang="en-US" sz="3200" dirty="0"/>
              <a:t>designed to precisely represent numbers with decimal points, especially </a:t>
            </a:r>
            <a:r>
              <a:rPr lang="en-US" sz="3200" i="1" dirty="0"/>
              <a:t>monetary amounts</a:t>
            </a:r>
            <a:r>
              <a:rPr lang="en-US" sz="3200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4.9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with a </a:t>
            </a:r>
            <a:r>
              <a:rPr lang="en-US" dirty="0">
                <a:latin typeface="Consolas" panose="020B0609020204030204" pitchFamily="49" charset="0"/>
              </a:rPr>
              <a:t>Balance</a:t>
            </a:r>
            <a:r>
              <a:rPr lang="en-US" dirty="0"/>
              <a:t>; Processing Monetary Amounts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10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latin typeface="Consolas" panose="020B0609020204030204" pitchFamily="49" charset="0"/>
              </a:rPr>
              <a:t>decimal</a:t>
            </a:r>
            <a:r>
              <a:rPr lang="en-US" sz="3200" dirty="0"/>
              <a:t> instance variable is initialized to zero by default. </a:t>
            </a:r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>
                <a:latin typeface="Consolas" panose="020B0609020204030204" pitchFamily="49" charset="0"/>
              </a:rPr>
              <a:t>Balance</a:t>
            </a:r>
            <a:r>
              <a:rPr lang="en-US" sz="3200" dirty="0"/>
              <a:t> property’s set accessor performs </a:t>
            </a:r>
            <a:r>
              <a:rPr lang="en-US" sz="3200" b="1" dirty="0"/>
              <a:t>validation</a:t>
            </a:r>
            <a:r>
              <a:rPr lang="en-US" sz="3200" dirty="0"/>
              <a:t> (also known as </a:t>
            </a:r>
            <a:r>
              <a:rPr lang="en-US" sz="3200" b="1" dirty="0"/>
              <a:t>validity checking</a:t>
            </a:r>
            <a:r>
              <a:rPr lang="en-US" sz="3200" dirty="0"/>
              <a:t>). </a:t>
            </a:r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 smtClean="0">
                <a:latin typeface="Consolas" panose="020B0609020204030204" pitchFamily="49" charset="0"/>
              </a:rPr>
              <a:t>0.0m</a:t>
            </a:r>
            <a:r>
              <a:rPr lang="en-US" sz="3200" dirty="0" smtClean="0"/>
              <a:t> the </a:t>
            </a:r>
            <a:r>
              <a:rPr lang="en-US" sz="3200" dirty="0"/>
              <a:t>letter </a:t>
            </a:r>
            <a:r>
              <a:rPr lang="en-US" sz="3200" dirty="0">
                <a:latin typeface="Consolas" panose="020B0609020204030204" pitchFamily="49" charset="0"/>
              </a:rPr>
              <a:t>m</a:t>
            </a:r>
            <a:r>
              <a:rPr lang="en-US" sz="3200" dirty="0"/>
              <a:t> (or </a:t>
            </a:r>
            <a:r>
              <a:rPr lang="en-US" sz="3200" dirty="0">
                <a:latin typeface="Consolas" panose="020B0609020204030204" pitchFamily="49" charset="0"/>
              </a:rPr>
              <a:t>M</a:t>
            </a:r>
            <a:r>
              <a:rPr lang="en-US" sz="3200" dirty="0"/>
              <a:t>) indicates that </a:t>
            </a:r>
            <a:r>
              <a:rPr lang="en-US" sz="3200" dirty="0">
                <a:latin typeface="Consolas" panose="020B0609020204030204" pitchFamily="49" charset="0"/>
              </a:rPr>
              <a:t>0.0</a:t>
            </a:r>
            <a:r>
              <a:rPr lang="en-US" sz="3200" dirty="0"/>
              <a:t> is a </a:t>
            </a:r>
            <a:r>
              <a:rPr lang="en-US" sz="3200" b="1" dirty="0">
                <a:latin typeface="Consolas" panose="020B0609020204030204" pitchFamily="49" charset="0"/>
              </a:rPr>
              <a:t>decimal</a:t>
            </a:r>
            <a:r>
              <a:rPr lang="en-US" sz="3200" b="1" dirty="0"/>
              <a:t> literal</a:t>
            </a:r>
            <a:r>
              <a:rPr lang="en-US" sz="3200" dirty="0"/>
              <a:t>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>
                <a:latin typeface="Consolas" panose="020B0609020204030204" pitchFamily="49" charset="0"/>
              </a:rPr>
              <a:t>m</a:t>
            </a:r>
            <a:r>
              <a:rPr lang="en-US" sz="3200" dirty="0"/>
              <a:t> is required to indicate a </a:t>
            </a:r>
            <a:r>
              <a:rPr lang="en-US" sz="3200" dirty="0">
                <a:latin typeface="Consolas" panose="020B0609020204030204" pitchFamily="49" charset="0"/>
              </a:rPr>
              <a:t>decimal</a:t>
            </a:r>
            <a:r>
              <a:rPr lang="en-US" sz="3200" dirty="0"/>
              <a:t> literal. </a:t>
            </a:r>
            <a:endParaRPr lang="en-US" sz="3200" dirty="0" smtClean="0"/>
          </a:p>
          <a:p>
            <a:r>
              <a:rPr lang="en-US" sz="3200" dirty="0" smtClean="0"/>
              <a:t>C</a:t>
            </a:r>
            <a:r>
              <a:rPr lang="en-US" sz="3200" dirty="0"/>
              <a:t># treats numeric literals with decimal points as type </a:t>
            </a:r>
            <a:r>
              <a:rPr lang="en-US" sz="3200" dirty="0">
                <a:latin typeface="Consolas" panose="020B0609020204030204" pitchFamily="49" charset="0"/>
              </a:rPr>
              <a:t>double</a:t>
            </a:r>
            <a:r>
              <a:rPr lang="en-US" sz="3200" dirty="0"/>
              <a:t> by default, and </a:t>
            </a:r>
            <a:r>
              <a:rPr lang="en-US" sz="3200" dirty="0">
                <a:latin typeface="Consolas" panose="020B0609020204030204" pitchFamily="49" charset="0"/>
              </a:rPr>
              <a:t>double</a:t>
            </a:r>
            <a:r>
              <a:rPr lang="en-US" sz="3200" dirty="0"/>
              <a:t>s and </a:t>
            </a:r>
            <a:r>
              <a:rPr lang="en-US" sz="3200" dirty="0">
                <a:latin typeface="Consolas" panose="020B0609020204030204" pitchFamily="49" charset="0"/>
              </a:rPr>
              <a:t>decimal</a:t>
            </a:r>
            <a:r>
              <a:rPr lang="en-US" sz="3200" dirty="0"/>
              <a:t>s cannot be intermixed. 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4.9.1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with a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balance Instance Variable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97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57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391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0"/>
            <a:ext cx="12192000" cy="510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116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By default, a property’s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and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accessors have the </a:t>
            </a:r>
            <a:r>
              <a:rPr lang="en-US" sz="2800" i="1" dirty="0"/>
              <a:t>same</a:t>
            </a:r>
            <a:r>
              <a:rPr lang="en-US" sz="2800" dirty="0"/>
              <a:t> access as the property—e.g</a:t>
            </a:r>
            <a:r>
              <a:rPr lang="en-US" sz="2800" dirty="0" smtClean="0"/>
              <a:t>., a </a:t>
            </a:r>
            <a:r>
              <a:rPr lang="en-US" sz="2800" dirty="0">
                <a:latin typeface="Consolas" panose="020B0609020204030204" pitchFamily="49" charset="0"/>
              </a:rPr>
              <a:t>public</a:t>
            </a:r>
            <a:r>
              <a:rPr lang="en-US" sz="2800" dirty="0"/>
              <a:t> property </a:t>
            </a:r>
            <a:r>
              <a:rPr lang="en-US" sz="2800" dirty="0" smtClean="0"/>
              <a:t>accessors </a:t>
            </a:r>
            <a:r>
              <a:rPr lang="en-US" sz="2800" dirty="0"/>
              <a:t>are </a:t>
            </a:r>
            <a:r>
              <a:rPr lang="en-US" sz="2800" dirty="0">
                <a:latin typeface="Consolas" panose="020B0609020204030204" pitchFamily="49" charset="0"/>
              </a:rPr>
              <a:t>public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It’s </a:t>
            </a:r>
            <a:r>
              <a:rPr lang="en-US" sz="2800" dirty="0"/>
              <a:t>possible to declare the </a:t>
            </a:r>
            <a:r>
              <a:rPr lang="en-US" sz="2800" dirty="0">
                <a:latin typeface="Consolas" panose="020B0609020204030204" pitchFamily="49" charset="0"/>
              </a:rPr>
              <a:t>get</a:t>
            </a:r>
            <a:r>
              <a:rPr lang="en-US" sz="2800" dirty="0"/>
              <a:t> and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accessors with </a:t>
            </a:r>
            <a:r>
              <a:rPr lang="en-US" sz="2800" i="1" dirty="0"/>
              <a:t>different</a:t>
            </a:r>
            <a:r>
              <a:rPr lang="en-US" sz="2800" dirty="0"/>
              <a:t> access modifiers. </a:t>
            </a:r>
            <a:endParaRPr lang="en-US" sz="28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this case, one of the accessors must </a:t>
            </a:r>
            <a:r>
              <a:rPr lang="en-US" sz="2400" i="1" dirty="0"/>
              <a:t>implicitly</a:t>
            </a:r>
            <a:r>
              <a:rPr lang="en-US" sz="2400" dirty="0"/>
              <a:t> have the </a:t>
            </a:r>
            <a:r>
              <a:rPr lang="en-US" sz="2400" i="1" dirty="0"/>
              <a:t>same</a:t>
            </a:r>
            <a:r>
              <a:rPr lang="en-US" sz="2400" dirty="0"/>
              <a:t> access as the property and the other must be </a:t>
            </a:r>
            <a:r>
              <a:rPr lang="en-US" sz="2400" i="1" dirty="0"/>
              <a:t>explicitly declared</a:t>
            </a:r>
            <a:r>
              <a:rPr lang="en-US" sz="2400" dirty="0"/>
              <a:t> with a </a:t>
            </a:r>
            <a:r>
              <a:rPr lang="en-US" sz="2400" i="1" dirty="0"/>
              <a:t>more restrictive</a:t>
            </a:r>
            <a:r>
              <a:rPr lang="en-US" sz="2400" dirty="0"/>
              <a:t> access modifier than the property. </a:t>
            </a:r>
            <a:endParaRPr lang="en-US" sz="24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declared the </a:t>
            </a:r>
            <a:r>
              <a:rPr lang="en-US" sz="2800" dirty="0">
                <a:latin typeface="Consolas" panose="020B0609020204030204" pitchFamily="49" charset="0"/>
              </a:rPr>
              <a:t>Balance</a:t>
            </a:r>
            <a:r>
              <a:rPr lang="en-US" sz="2800" dirty="0"/>
              <a:t> property’s </a:t>
            </a:r>
            <a:r>
              <a:rPr lang="en-US" sz="2800" dirty="0">
                <a:latin typeface="Consolas" panose="020B0609020204030204" pitchFamily="49" charset="0"/>
              </a:rPr>
              <a:t>set</a:t>
            </a:r>
            <a:r>
              <a:rPr lang="en-US" sz="2800" dirty="0"/>
              <a:t> accessor </a:t>
            </a:r>
            <a:r>
              <a:rPr lang="en-US" sz="2800" dirty="0" smtClean="0">
                <a:latin typeface="Consolas" panose="020B0609020204030204" pitchFamily="49" charset="0"/>
              </a:rPr>
              <a:t>private</a:t>
            </a:r>
            <a:endParaRPr lang="en-US" sz="2800" dirty="0" smtClean="0"/>
          </a:p>
          <a:p>
            <a:pPr lvl="1"/>
            <a:r>
              <a:rPr lang="en-US" sz="2400" dirty="0" smtClean="0"/>
              <a:t>indicates </a:t>
            </a:r>
            <a:r>
              <a:rPr lang="en-US" sz="2400" dirty="0"/>
              <a:t>that it may be used only in class </a:t>
            </a:r>
            <a:r>
              <a:rPr lang="en-US" sz="2400" dirty="0" smtClean="0">
                <a:latin typeface="Consolas" panose="020B0609020204030204" pitchFamily="49" charset="0"/>
              </a:rPr>
              <a:t>Account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enables </a:t>
            </a:r>
            <a:r>
              <a:rPr lang="en-US" sz="2400" dirty="0"/>
              <a:t>us to ensure that once an </a:t>
            </a:r>
            <a:r>
              <a:rPr lang="en-US" sz="2400" dirty="0">
                <a:latin typeface="Consolas" panose="020B0609020204030204" pitchFamily="49" charset="0"/>
              </a:rPr>
              <a:t>Account</a:t>
            </a:r>
            <a:r>
              <a:rPr lang="en-US" sz="2400" dirty="0"/>
              <a:t> object exists, its </a:t>
            </a:r>
            <a:r>
              <a:rPr lang="en-US" sz="2400" dirty="0">
                <a:latin typeface="Consolas" panose="020B0609020204030204" pitchFamily="49" charset="0"/>
              </a:rPr>
              <a:t>balance</a:t>
            </a:r>
            <a:r>
              <a:rPr lang="en-US" sz="2400" dirty="0"/>
              <a:t> can be modified </a:t>
            </a:r>
            <a:r>
              <a:rPr lang="en-US" sz="2400" i="1" dirty="0"/>
              <a:t>only</a:t>
            </a:r>
            <a:r>
              <a:rPr lang="en-US" sz="2400" dirty="0"/>
              <a:t> by method </a:t>
            </a:r>
            <a:r>
              <a:rPr lang="en-US" sz="2400" dirty="0" smtClean="0">
                <a:latin typeface="Consolas" panose="020B0609020204030204" pitchFamily="49" charset="0"/>
              </a:rPr>
              <a:t>Deposit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4.9.1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Class with a </a:t>
            </a:r>
            <a:r>
              <a:rPr lang="en-US" dirty="0">
                <a:latin typeface="Consolas" panose="020B0609020204030204" pitchFamily="49" charset="0"/>
              </a:rPr>
              <a:t>decimal</a:t>
            </a:r>
            <a:r>
              <a:rPr lang="en-US" dirty="0"/>
              <a:t> balance Instance Variable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©1992-2017 by Pearson </a:t>
            </a:r>
            <a:r>
              <a:rPr lang="en-US" dirty="0" smtClean="0">
                <a:latin typeface="Consolas" panose="020B0609020204030204" pitchFamily="49" charset="0"/>
              </a:rPr>
              <a:t>Education</a:t>
            </a:r>
            <a:r>
              <a:rPr lang="en-US" dirty="0" smtClean="0"/>
              <a:t>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39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3525"/>
            <a:ext cx="121920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8446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6025"/>
            <a:ext cx="12192000" cy="4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75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050"/>
            <a:ext cx="12192000" cy="42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732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You </a:t>
            </a:r>
            <a:r>
              <a:rPr lang="en-US" sz="3200" dirty="0"/>
              <a:t>can specify formatting in a C# 6 </a:t>
            </a:r>
            <a:r>
              <a:rPr lang="en-US" sz="3200" dirty="0">
                <a:latin typeface="Consolas" panose="020B0609020204030204" pitchFamily="49" charset="0"/>
              </a:rPr>
              <a:t>string</a:t>
            </a:r>
            <a:r>
              <a:rPr lang="en-US" sz="3200" dirty="0"/>
              <a:t> interpolation expression by following the value in the braces with a colon and a </a:t>
            </a:r>
            <a:r>
              <a:rPr lang="en-US" sz="3200" b="1" dirty="0"/>
              <a:t>format specifier</a:t>
            </a:r>
            <a:r>
              <a:rPr lang="en-US" sz="3200" dirty="0"/>
              <a:t>.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{account1.Balance:C}	</a:t>
            </a:r>
          </a:p>
          <a:p>
            <a:pPr lvl="1"/>
            <a:r>
              <a:rPr lang="en-US" sz="2800" dirty="0"/>
              <a:t>uses the </a:t>
            </a:r>
            <a:r>
              <a:rPr lang="en-US" sz="2800" b="1" dirty="0"/>
              <a:t>format specifier </a:t>
            </a:r>
            <a:r>
              <a:rPr lang="en-US" sz="2800" b="1" dirty="0">
                <a:latin typeface="Consolas" panose="020B0609020204030204" pitchFamily="49" charset="0"/>
              </a:rPr>
              <a:t>C</a:t>
            </a:r>
            <a:r>
              <a:rPr lang="en-US" sz="2800" dirty="0"/>
              <a:t> to format </a:t>
            </a:r>
            <a:r>
              <a:rPr lang="en-US" sz="2800" dirty="0">
                <a:latin typeface="Consolas" panose="020B0609020204030204" pitchFamily="49" charset="0"/>
              </a:rPr>
              <a:t>account1.Balance</a:t>
            </a:r>
            <a:r>
              <a:rPr lang="en-US" sz="2800" dirty="0"/>
              <a:t> as </a:t>
            </a:r>
            <a:r>
              <a:rPr lang="en-US" sz="2800" i="1" dirty="0"/>
              <a:t>currency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Windows culture settings on the user’s machine determine the format for displaying currency amounts, such as the commas vs. periods for separating thousands, millions, etc. </a:t>
            </a:r>
            <a:endParaRPr lang="en-US" sz="3200" dirty="0" smtClean="0"/>
          </a:p>
          <a:p>
            <a:pPr lvl="1"/>
            <a:endParaRPr lang="en-US" sz="28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4.9.2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Class That Uses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with </a:t>
            </a:r>
            <a:r>
              <a:rPr lang="en-US" dirty="0" smtClean="0"/>
              <a:t>Balances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37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9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5"/>
            <a:ext cx="12192000" cy="29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194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47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87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0"/>
            <a:ext cx="103251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3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538"/>
            <a:ext cx="12192000" cy="511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79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Unlike </a:t>
            </a:r>
            <a:r>
              <a:rPr lang="en-US" sz="3200" i="1" dirty="0"/>
              <a:t>instance</a:t>
            </a:r>
            <a:r>
              <a:rPr lang="en-US" sz="3200" dirty="0"/>
              <a:t> </a:t>
            </a:r>
            <a:r>
              <a:rPr lang="en-US" sz="3200" dirty="0" smtClean="0"/>
              <a:t>variables, </a:t>
            </a:r>
            <a:r>
              <a:rPr lang="en-US" sz="3200" i="1" dirty="0"/>
              <a:t>local</a:t>
            </a:r>
            <a:r>
              <a:rPr lang="en-US" sz="3200" dirty="0"/>
              <a:t> variables </a:t>
            </a:r>
            <a:r>
              <a:rPr lang="en-US" sz="3200" dirty="0" smtClean="0"/>
              <a:t>are </a:t>
            </a:r>
            <a:r>
              <a:rPr lang="en-US" sz="3200" i="1" dirty="0"/>
              <a:t>not</a:t>
            </a:r>
            <a:r>
              <a:rPr lang="en-US" sz="3200" dirty="0"/>
              <a:t> initialized by default, so they normally must be initialized explicitly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latin typeface="Consolas" panose="020B0609020204030204" pitchFamily="49" charset="0"/>
              </a:rPr>
              <a:t>decimal</a:t>
            </a:r>
            <a:r>
              <a:rPr lang="en-US" sz="3200" dirty="0" smtClean="0"/>
              <a:t>’s </a:t>
            </a:r>
            <a:r>
              <a:rPr lang="en-US" sz="3200" b="1" dirty="0">
                <a:latin typeface="Consolas" panose="020B0609020204030204" pitchFamily="49" charset="0"/>
              </a:rPr>
              <a:t>Parse</a:t>
            </a:r>
            <a:r>
              <a:rPr lang="en-US" sz="3200" dirty="0"/>
              <a:t> </a:t>
            </a:r>
            <a:r>
              <a:rPr lang="en-US" sz="3200" dirty="0" smtClean="0"/>
              <a:t>method returns </a:t>
            </a:r>
            <a:r>
              <a:rPr lang="en-US" sz="3200" dirty="0"/>
              <a:t>the </a:t>
            </a:r>
            <a:r>
              <a:rPr lang="en-US" sz="3200" dirty="0">
                <a:latin typeface="Consolas" panose="020B0609020204030204" pitchFamily="49" charset="0"/>
              </a:rPr>
              <a:t>decimal</a:t>
            </a:r>
            <a:r>
              <a:rPr lang="en-US" sz="3200" dirty="0"/>
              <a:t> value in this </a:t>
            </a:r>
            <a:r>
              <a:rPr lang="en-US" sz="3200" dirty="0">
                <a:latin typeface="Consolas" panose="020B0609020204030204" pitchFamily="49" charset="0"/>
              </a:rPr>
              <a:t>string</a:t>
            </a:r>
            <a:r>
              <a:rPr lang="en-US" sz="3200" dirty="0"/>
              <a:t>—each simple type has a </a:t>
            </a:r>
            <a:r>
              <a:rPr lang="en-US" sz="3200" dirty="0">
                <a:latin typeface="Consolas" panose="020B0609020204030204" pitchFamily="49" charset="0"/>
              </a:rPr>
              <a:t>Parse</a:t>
            </a:r>
            <a:r>
              <a:rPr lang="en-US" sz="3200" dirty="0"/>
              <a:t> method. 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4.9.2 </a:t>
            </a:r>
            <a:r>
              <a:rPr lang="en-US" dirty="0" err="1">
                <a:latin typeface="Consolas" panose="020B0609020204030204" pitchFamily="49" charset="0"/>
              </a:rPr>
              <a:t>AccountTest</a:t>
            </a:r>
            <a:r>
              <a:rPr lang="en-US" dirty="0"/>
              <a:t> Class That Uses </a:t>
            </a:r>
            <a:r>
              <a:rPr lang="en-US" dirty="0">
                <a:latin typeface="Consolas" panose="020B0609020204030204" pitchFamily="49" charset="0"/>
              </a:rPr>
              <a:t>Account</a:t>
            </a:r>
            <a:r>
              <a:rPr lang="en-US" dirty="0"/>
              <a:t> Objects with </a:t>
            </a:r>
            <a:r>
              <a:rPr lang="en-US" dirty="0" smtClean="0"/>
              <a:t>Balances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219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138"/>
            <a:ext cx="12192000" cy="59261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654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409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04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075"/>
            <a:ext cx="12192000" cy="4132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7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vcsharphtp6_05</Template>
  <TotalTime>383</TotalTime>
  <Words>5150</Words>
  <Application>Microsoft Office PowerPoint</Application>
  <PresentationFormat>Widescreen</PresentationFormat>
  <Paragraphs>371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6" baseType="lpstr"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Introduction to Classes, Objects, Methods and strings </vt:lpstr>
      <vt:lpstr>PowerPoint Presentation</vt:lpstr>
      <vt:lpstr>PowerPoint Presentation</vt:lpstr>
      <vt:lpstr>PowerPoint Presentation</vt:lpstr>
      <vt:lpstr>4.1 Introduction</vt:lpstr>
      <vt:lpstr>4.2 Test-Driving an Account Class </vt:lpstr>
      <vt:lpstr>4.2 Test-Driving an Account Class </vt:lpstr>
      <vt:lpstr>PowerPoint Presentation</vt:lpstr>
      <vt:lpstr>PowerPoint Presentation</vt:lpstr>
      <vt:lpstr>4.2.1 Instantiating an Object—Keyword new</vt:lpstr>
      <vt:lpstr>4.2.2 Calling Class Account’s GetName Method</vt:lpstr>
      <vt:lpstr>4.2.2 Calling Class Account’s GetName Method</vt:lpstr>
      <vt:lpstr>4.2.3 Inputting a Name from the User </vt:lpstr>
      <vt:lpstr>4.2.4 Calling Class Account’s SetName Method </vt:lpstr>
      <vt:lpstr>4.2.4 Calling Class Account’s SetName Method </vt:lpstr>
      <vt:lpstr>4.3 Account Class with an Instance Variable and Set and Get Methods</vt:lpstr>
      <vt:lpstr>4.3.1 Account Class Declaration</vt:lpstr>
      <vt:lpstr>PowerPoint Presentation</vt:lpstr>
      <vt:lpstr>4.3.2 Keyword class and the Class Body </vt:lpstr>
      <vt:lpstr>4.3.3 Instance Variable name of Type string  </vt:lpstr>
      <vt:lpstr>4.3.3 Instance Variable name of Type string  </vt:lpstr>
      <vt:lpstr>PowerPoint Presentation</vt:lpstr>
      <vt:lpstr>4.3.3 Instance Variable name of Type string  </vt:lpstr>
      <vt:lpstr>4.3.4 SetName Method</vt:lpstr>
      <vt:lpstr>4.3.4 SetName Method</vt:lpstr>
      <vt:lpstr>4.3.4 SetName Method</vt:lpstr>
      <vt:lpstr>4.3.4 SetName Method</vt:lpstr>
      <vt:lpstr>4.3.4 SetName Method</vt:lpstr>
      <vt:lpstr>4.3.5 GetName Method</vt:lpstr>
      <vt:lpstr>4.3.6 Access Modifiers private and public </vt:lpstr>
      <vt:lpstr>4.3.6 Access Modifiers private and public </vt:lpstr>
      <vt:lpstr>PowerPoint Presentation</vt:lpstr>
      <vt:lpstr>PowerPoint Presentation</vt:lpstr>
      <vt:lpstr>4.3.7 Account UML Class Diagram </vt:lpstr>
      <vt:lpstr>4.3.7 Account UML Class Diagram </vt:lpstr>
      <vt:lpstr>4.3.7 Account UML Class Diagram </vt:lpstr>
      <vt:lpstr>4.3.7 Account UML Class Diagram </vt:lpstr>
      <vt:lpstr>4.3.7 Account UML Class Diagram </vt:lpstr>
      <vt:lpstr>PowerPoint Presentation</vt:lpstr>
      <vt:lpstr>4.4 Creating, Compiling and Running a Visual C# Project with Two Classes</vt:lpstr>
      <vt:lpstr>PowerPoint Presentation</vt:lpstr>
      <vt:lpstr>4.5 Software Engineering with Set and Get Methods </vt:lpstr>
      <vt:lpstr>4.5 Software Engineering with Set and Get Methods </vt:lpstr>
      <vt:lpstr>4.5 Software Engineering with Set and Get Methods </vt:lpstr>
      <vt:lpstr>PowerPoint Presentation</vt:lpstr>
      <vt:lpstr>PowerPoint Presentation</vt:lpstr>
      <vt:lpstr>PowerPoint Presentation</vt:lpstr>
      <vt:lpstr>4.6 Account Class with a Property Rather Than Set and Get Methods </vt:lpstr>
      <vt:lpstr>4.6.1 Class AccountTest Using Account’s Name Property</vt:lpstr>
      <vt:lpstr>PowerPoint Presentation</vt:lpstr>
      <vt:lpstr>PowerPoint Presentation</vt:lpstr>
      <vt:lpstr>4.6.1 Class AccountTest Using Account’s Name Property</vt:lpstr>
      <vt:lpstr>4.6.1 Class AccountTest Using Account’s Name Property</vt:lpstr>
      <vt:lpstr>4.6.1 Class AccountTest Using Account’s Name Property</vt:lpstr>
      <vt:lpstr>4.6.2 Account Class with an Instance Variable and a Property</vt:lpstr>
      <vt:lpstr>PowerPoint Presentation</vt:lpstr>
      <vt:lpstr>4.6.2 Account Class with an Instance Variable and a Property</vt:lpstr>
      <vt:lpstr>4.6.2 Account Class with an Instance Variable and a Property</vt:lpstr>
      <vt:lpstr>4.6.2 Account Class with an Instance Variable and a Property</vt:lpstr>
      <vt:lpstr>PowerPoint Presentation</vt:lpstr>
      <vt:lpstr>4.6.3 Account UML Class Diagram with a Property</vt:lpstr>
      <vt:lpstr>4.6.3 Account UML Class Diagram with a Property</vt:lpstr>
      <vt:lpstr>PowerPoint Presentation</vt:lpstr>
      <vt:lpstr>4.7 Auto-Implemented Properties</vt:lpstr>
      <vt:lpstr>4.7 Auto-Implemented Properties</vt:lpstr>
      <vt:lpstr>PowerPoint Presentation</vt:lpstr>
      <vt:lpstr>4.8 Account Class: Initializing Objects with Constructors</vt:lpstr>
      <vt:lpstr>PowerPoint Presentation</vt:lpstr>
      <vt:lpstr>4.8.1 Declaring an Account Constructor for Custom Object Initialization</vt:lpstr>
      <vt:lpstr>4.8.1 Declaring an Account Constructor for Custom Object Initialization</vt:lpstr>
      <vt:lpstr>4.8.2 Class AccountTest: Initializing Account Objects When They’re Created</vt:lpstr>
      <vt:lpstr>PowerPoint Presentation</vt:lpstr>
      <vt:lpstr>4.8.2 Class AccountTest: Initializing Account Objects When They’re Created</vt:lpstr>
      <vt:lpstr>4.8.2 Class AccountTest: Initializing Account Objects When They’re Created</vt:lpstr>
      <vt:lpstr>PowerPoint Presentation</vt:lpstr>
      <vt:lpstr>4.8.2 Class AccountTest: Initializing Account Objects When They’re Created</vt:lpstr>
      <vt:lpstr>PowerPoint Presentation</vt:lpstr>
      <vt:lpstr>4.9 Account Class with a Balance; Processing Monetary Amounts </vt:lpstr>
      <vt:lpstr>4.9.1 Account Class with a decimal balance Instance Variable </vt:lpstr>
      <vt:lpstr>PowerPoint Presentation</vt:lpstr>
      <vt:lpstr>PowerPoint Presentation</vt:lpstr>
      <vt:lpstr>PowerPoint Presentation</vt:lpstr>
      <vt:lpstr>4.9.1 Account Class with a decimal balance Instance Variable </vt:lpstr>
      <vt:lpstr>PowerPoint Presentation</vt:lpstr>
      <vt:lpstr>PowerPoint Presentation</vt:lpstr>
      <vt:lpstr>PowerPoint Presentation</vt:lpstr>
      <vt:lpstr>4.9.2 AccountTest Class That Uses Account Objects with Balances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4.9.2 AccountTest Class That Uses Account Objects with Balances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Paul Deitel</cp:lastModifiedBy>
  <cp:revision>21</cp:revision>
  <dcterms:created xsi:type="dcterms:W3CDTF">2016-07-22T20:19:53Z</dcterms:created>
  <dcterms:modified xsi:type="dcterms:W3CDTF">2017-01-25T01:15:41Z</dcterms:modified>
</cp:coreProperties>
</file>