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7"/>
  </p:notesMasterIdLst>
  <p:sldIdLst>
    <p:sldId id="343" r:id="rId2"/>
    <p:sldId id="258" r:id="rId3"/>
    <p:sldId id="259" r:id="rId4"/>
    <p:sldId id="260" r:id="rId5"/>
    <p:sldId id="344" r:id="rId6"/>
    <p:sldId id="261" r:id="rId7"/>
    <p:sldId id="262" r:id="rId8"/>
    <p:sldId id="345" r:id="rId9"/>
    <p:sldId id="263" r:id="rId10"/>
    <p:sldId id="346" r:id="rId11"/>
    <p:sldId id="347" r:id="rId12"/>
    <p:sldId id="264" r:id="rId13"/>
    <p:sldId id="348" r:id="rId14"/>
    <p:sldId id="349" r:id="rId15"/>
    <p:sldId id="265" r:id="rId16"/>
    <p:sldId id="266" r:id="rId17"/>
    <p:sldId id="350" r:id="rId18"/>
    <p:sldId id="351" r:id="rId19"/>
    <p:sldId id="267" r:id="rId20"/>
    <p:sldId id="268" r:id="rId21"/>
    <p:sldId id="352" r:id="rId22"/>
    <p:sldId id="353" r:id="rId23"/>
    <p:sldId id="354" r:id="rId24"/>
    <p:sldId id="269" r:id="rId25"/>
    <p:sldId id="270" r:id="rId26"/>
    <p:sldId id="271" r:id="rId27"/>
    <p:sldId id="356" r:id="rId28"/>
    <p:sldId id="272" r:id="rId29"/>
    <p:sldId id="357" r:id="rId30"/>
    <p:sldId id="358" r:id="rId31"/>
    <p:sldId id="359" r:id="rId32"/>
    <p:sldId id="273" r:id="rId33"/>
    <p:sldId id="360" r:id="rId34"/>
    <p:sldId id="274" r:id="rId35"/>
    <p:sldId id="361" r:id="rId36"/>
    <p:sldId id="275" r:id="rId37"/>
    <p:sldId id="362" r:id="rId38"/>
    <p:sldId id="276" r:id="rId39"/>
    <p:sldId id="277" r:id="rId40"/>
    <p:sldId id="278" r:id="rId41"/>
    <p:sldId id="363" r:id="rId42"/>
    <p:sldId id="279" r:id="rId43"/>
    <p:sldId id="364" r:id="rId44"/>
    <p:sldId id="280" r:id="rId45"/>
    <p:sldId id="365" r:id="rId46"/>
    <p:sldId id="281" r:id="rId47"/>
    <p:sldId id="282" r:id="rId48"/>
    <p:sldId id="366" r:id="rId49"/>
    <p:sldId id="283" r:id="rId50"/>
    <p:sldId id="367" r:id="rId51"/>
    <p:sldId id="284" r:id="rId52"/>
    <p:sldId id="368" r:id="rId53"/>
    <p:sldId id="285" r:id="rId54"/>
    <p:sldId id="286" r:id="rId55"/>
    <p:sldId id="369" r:id="rId56"/>
    <p:sldId id="370" r:id="rId57"/>
    <p:sldId id="287" r:id="rId58"/>
    <p:sldId id="371" r:id="rId59"/>
    <p:sldId id="288" r:id="rId60"/>
    <p:sldId id="289" r:id="rId61"/>
    <p:sldId id="372" r:id="rId62"/>
    <p:sldId id="290" r:id="rId63"/>
    <p:sldId id="291" r:id="rId64"/>
    <p:sldId id="292" r:id="rId65"/>
    <p:sldId id="293" r:id="rId66"/>
    <p:sldId id="373" r:id="rId67"/>
    <p:sldId id="294" r:id="rId68"/>
    <p:sldId id="374" r:id="rId69"/>
    <p:sldId id="295" r:id="rId70"/>
    <p:sldId id="296" r:id="rId71"/>
    <p:sldId id="297" r:id="rId72"/>
    <p:sldId id="375" r:id="rId73"/>
    <p:sldId id="298" r:id="rId74"/>
    <p:sldId id="299" r:id="rId75"/>
    <p:sldId id="376" r:id="rId76"/>
    <p:sldId id="300" r:id="rId77"/>
    <p:sldId id="301" r:id="rId78"/>
    <p:sldId id="302" r:id="rId79"/>
    <p:sldId id="377" r:id="rId80"/>
    <p:sldId id="378" r:id="rId81"/>
    <p:sldId id="303" r:id="rId82"/>
    <p:sldId id="304" r:id="rId83"/>
    <p:sldId id="305" r:id="rId84"/>
    <p:sldId id="379" r:id="rId85"/>
    <p:sldId id="306" r:id="rId86"/>
    <p:sldId id="307" r:id="rId87"/>
    <p:sldId id="308" r:id="rId88"/>
    <p:sldId id="309" r:id="rId89"/>
    <p:sldId id="310" r:id="rId90"/>
    <p:sldId id="311" r:id="rId91"/>
    <p:sldId id="312" r:id="rId92"/>
    <p:sldId id="313" r:id="rId93"/>
    <p:sldId id="314" r:id="rId94"/>
    <p:sldId id="315" r:id="rId95"/>
    <p:sldId id="380" r:id="rId96"/>
    <p:sldId id="316" r:id="rId97"/>
    <p:sldId id="317" r:id="rId98"/>
    <p:sldId id="381" r:id="rId99"/>
    <p:sldId id="318" r:id="rId100"/>
    <p:sldId id="319" r:id="rId101"/>
    <p:sldId id="320" r:id="rId102"/>
    <p:sldId id="382" r:id="rId103"/>
    <p:sldId id="383" r:id="rId104"/>
    <p:sldId id="384" r:id="rId105"/>
    <p:sldId id="321" r:id="rId106"/>
    <p:sldId id="385" r:id="rId107"/>
    <p:sldId id="322" r:id="rId108"/>
    <p:sldId id="386" r:id="rId109"/>
    <p:sldId id="323" r:id="rId110"/>
    <p:sldId id="387" r:id="rId111"/>
    <p:sldId id="324" r:id="rId112"/>
    <p:sldId id="388" r:id="rId113"/>
    <p:sldId id="325" r:id="rId114"/>
    <p:sldId id="326" r:id="rId115"/>
    <p:sldId id="389" r:id="rId116"/>
    <p:sldId id="327" r:id="rId117"/>
    <p:sldId id="328" r:id="rId118"/>
    <p:sldId id="329" r:id="rId119"/>
    <p:sldId id="390" r:id="rId120"/>
    <p:sldId id="330" r:id="rId121"/>
    <p:sldId id="331" r:id="rId122"/>
    <p:sldId id="391" r:id="rId123"/>
    <p:sldId id="332" r:id="rId124"/>
    <p:sldId id="333" r:id="rId125"/>
    <p:sldId id="334" r:id="rId126"/>
    <p:sldId id="335" r:id="rId127"/>
    <p:sldId id="392" r:id="rId128"/>
    <p:sldId id="393" r:id="rId129"/>
    <p:sldId id="336" r:id="rId130"/>
    <p:sldId id="337" r:id="rId131"/>
    <p:sldId id="338" r:id="rId132"/>
    <p:sldId id="339" r:id="rId133"/>
    <p:sldId id="340" r:id="rId134"/>
    <p:sldId id="341" r:id="rId135"/>
    <p:sldId id="342" r:id="rId136"/>
  </p:sldIdLst>
  <p:sldSz cx="12192000" cy="6858000"/>
  <p:notesSz cx="6858000" cy="9144000"/>
  <p:photoAlbum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24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presProps" Target="presProp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22C3-A5FA-40A3-A50D-BDEA4708DAF7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A19BE6-9CBF-44FD-8A01-3378D60248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8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7376B6E-7392-4AAB-B74D-020DDD275D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179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/>
          <p:cNvSpPr/>
          <p:nvPr/>
        </p:nvSpPr>
        <p:spPr>
          <a:xfrm>
            <a:off x="0" y="4664075"/>
            <a:ext cx="12200467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-4233" y="4953000"/>
            <a:ext cx="12196233" cy="1911350"/>
            <a:chOff x="-3765" y="4832896"/>
            <a:chExt cx="9147765" cy="2032192"/>
          </a:xfrm>
        </p:grpSpPr>
        <p:sp>
          <p:nvSpPr>
            <p:cNvPr id="6" name="Freeform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>
              <a:extLst/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  <a:cs typeface="+mn-cs"/>
              </a:endParaRPr>
            </a:p>
          </p:txBody>
        </p:sp>
        <p:sp>
          <p:nvSpPr>
            <p:cNvPr id="7" name="Freeform 20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/>
              <a:gdLst>
                <a:gd name="T0" fmla="*/ 0 w 5760"/>
                <a:gd name="T1" fmla="*/ 0 h 528"/>
                <a:gd name="T2" fmla="*/ 2147483647 w 5760"/>
                <a:gd name="T3" fmla="*/ 0 h 528"/>
                <a:gd name="T4" fmla="*/ 2147483647 w 5760"/>
                <a:gd name="T5" fmla="*/ 1332767423 h 528"/>
                <a:gd name="T6" fmla="*/ 120019431 w 5760"/>
                <a:gd name="T7" fmla="*/ 0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0"/>
                <a:gd name="T13" fmla="*/ 0 h 528"/>
                <a:gd name="T14" fmla="*/ 5760 w 5760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extLst/>
            </a:lstStyle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dirty="0">
                <a:latin typeface="Cambria" panose="02040503050406030204" pitchFamily="18" charset="0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2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  <a:extLst/>
          </a:lstStyle>
          <a:p>
            <a:fld id="{EBBCFA26-DC08-4CB9-913B-769447D192CC}" type="datetime1">
              <a:rPr lang="en-US" smtClean="0"/>
              <a:t>2/9/2017</a:t>
            </a:fld>
            <a:endParaRPr lang="en-US"/>
          </a:p>
        </p:txBody>
      </p:sp>
      <p:sp>
        <p:nvSpPr>
          <p:cNvPr id="13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8"/>
          <p:cNvSpPr>
            <a:spLocks noGrp="1"/>
          </p:cNvSpPr>
          <p:nvPr>
            <p:ph type="ftr" sz="quarter" idx="12"/>
          </p:nvPr>
        </p:nvSpPr>
        <p:spPr>
          <a:xfrm>
            <a:off x="3657600" y="6408739"/>
            <a:ext cx="5317067" cy="365125"/>
          </a:xfrm>
        </p:spPr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4503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C8113AB-4E76-48B3-AA51-28403A720CBA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4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31C4BFE-87CC-497D-954B-C20B09FDFD9B}" type="datetime1">
              <a:rPr lang="en-US" smtClean="0"/>
              <a:t>2/9/2017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2435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>
          <a:xfrm>
            <a:off x="4488296" y="6408739"/>
            <a:ext cx="7044267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9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buFont typeface="Wingdings" pitchFamily="2" charset="2"/>
              <a:buChar char="§"/>
              <a:defRPr sz="2400"/>
            </a:lvl2pPr>
            <a:lvl3pPr>
              <a:defRPr sz="2400"/>
            </a:lvl3pPr>
            <a:extLst/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3882A31-5943-4C06-9479-9F2CC8C34EB9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86400" y="6408739"/>
            <a:ext cx="3488267" cy="365125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15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evron 3"/>
          <p:cNvSpPr/>
          <p:nvPr/>
        </p:nvSpPr>
        <p:spPr>
          <a:xfrm>
            <a:off x="4849284" y="3005138"/>
            <a:ext cx="243416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5" name="Chevron 4"/>
          <p:cNvSpPr/>
          <p:nvPr/>
        </p:nvSpPr>
        <p:spPr>
          <a:xfrm>
            <a:off x="4599518" y="3005138"/>
            <a:ext cx="245533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anchor="b"/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3EBDC95E-59D1-49CB-BFC8-36AA98096304}" type="datetime1">
              <a:rPr lang="en-US" smtClean="0"/>
              <a:t>2/9/2017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643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75AAA380-F469-410C-B4D5-54E47EF883AD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389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4C3EF9DC-0ADE-4B5E-9DA1-3C180548EEF3}" type="datetime1">
              <a:rPr lang="en-US" smtClean="0"/>
              <a:t>2/9/2017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392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72B4EE3-3580-4A9F-8814-64FA1D686106}" type="datetime1">
              <a:rPr lang="en-US" smtClean="0"/>
              <a:t>2/9/2017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785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5DAFCB5-7033-4189-BBA7-A2F532B6289B}" type="datetime1">
              <a:rPr lang="en-US" smtClean="0"/>
              <a:t>2/9/2017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72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  <a:extLst/>
          </a:lstStyle>
          <a:p>
            <a:fld id="{B186EC9A-A802-420E-B1AE-2DD781DEA7B5}" type="datetime1">
              <a:rPr lang="en-US" smtClean="0"/>
              <a:t>2/9/2017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1298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>
            <a:spLocks/>
          </p:cNvSpPr>
          <p:nvPr/>
        </p:nvSpPr>
        <p:spPr bwMode="auto">
          <a:xfrm>
            <a:off x="666751" y="5945188"/>
            <a:ext cx="6587067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  <a:cs typeface="+mn-cs"/>
            </a:endParaRPr>
          </a:p>
        </p:txBody>
      </p:sp>
      <p:sp>
        <p:nvSpPr>
          <p:cNvPr id="6" name="Freeform 18"/>
          <p:cNvSpPr>
            <a:spLocks/>
          </p:cNvSpPr>
          <p:nvPr/>
        </p:nvSpPr>
        <p:spPr bwMode="auto">
          <a:xfrm>
            <a:off x="647700" y="5938838"/>
            <a:ext cx="4921251" cy="933450"/>
          </a:xfrm>
          <a:custGeom>
            <a:avLst/>
            <a:gdLst>
              <a:gd name="T0" fmla="*/ 0 w 5591"/>
              <a:gd name="T1" fmla="*/ 0 h 588"/>
              <a:gd name="T2" fmla="*/ 2147483647 w 5591"/>
              <a:gd name="T3" fmla="*/ 0 h 588"/>
              <a:gd name="T4" fmla="*/ 2147483647 w 5591"/>
              <a:gd name="T5" fmla="*/ 1330642500 h 588"/>
              <a:gd name="T6" fmla="*/ 20919056 w 5591"/>
              <a:gd name="T7" fmla="*/ 0 h 588"/>
              <a:gd name="T8" fmla="*/ 0 60000 65536"/>
              <a:gd name="T9" fmla="*/ 0 60000 65536"/>
              <a:gd name="T10" fmla="*/ 0 60000 65536"/>
              <a:gd name="T11" fmla="*/ 0 60000 65536"/>
              <a:gd name="T12" fmla="*/ 0 w 5591"/>
              <a:gd name="T13" fmla="*/ 0 h 588"/>
              <a:gd name="T14" fmla="*/ 5591 w 5591"/>
              <a:gd name="T15" fmla="*/ 588 h 5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7" name="Right Triangle 6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4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hevron 8"/>
          <p:cNvSpPr/>
          <p:nvPr/>
        </p:nvSpPr>
        <p:spPr>
          <a:xfrm>
            <a:off x="11552768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11303001" y="4987925"/>
            <a:ext cx="243417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>
              <a:latin typeface="Cambria" panose="02040503050406030204" pitchFamily="18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tIns="0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>
                <a:solidFill>
                  <a:schemeClr val="tx1"/>
                </a:solidFill>
              </a:defRPr>
            </a:lvl1pPr>
            <a:extLst/>
          </a:lstStyle>
          <a:p>
            <a:fld id="{679D5558-1DD3-4AC9-BC17-AF469E79783D}" type="datetime1">
              <a:rPr lang="en-US" smtClean="0"/>
              <a:t>2/9/2017</a:t>
            </a:fld>
            <a:endParaRPr lang="en-US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39884" y="6408739"/>
            <a:ext cx="313478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918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33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609600" y="1481138"/>
            <a:ext cx="109728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70433" y="6408739"/>
            <a:ext cx="2559051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smtClean="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fld id="{12C75263-3155-4B7F-B119-D2783BF7443F}" type="datetime1">
              <a:rPr lang="en-US" smtClean="0"/>
              <a:t>2/9/2017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609600" y="6408739"/>
            <a:ext cx="836506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Cambria" panose="02040503050406030204" pitchFamily="18" charset="0"/>
                <a:cs typeface="+mn-cs"/>
              </a:defRPr>
            </a:lvl1pPr>
            <a:extLst/>
          </a:lstStyle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484" y="6408739"/>
            <a:ext cx="488949" cy="3651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Cambria" panose="02040503050406030204" pitchFamily="18" charset="0"/>
              </a:defRPr>
            </a:lvl1pPr>
          </a:lstStyle>
          <a:p>
            <a:fld id="{8980B2AD-40F8-43A4-A51E-60F664408C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00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Cambria" panose="02040503050406030204" pitchFamily="18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Lucida Sans Unicode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anose="05040102010807070707" pitchFamily="18" charset="2"/>
        <a:buChar char=""/>
        <a:defRPr sz="27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anose="020B0604030504040204" pitchFamily="34" charset="0"/>
        <a:buChar char="◦"/>
        <a:defRPr sz="23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anose="05020102010507070707" pitchFamily="18" charset="2"/>
        <a:buChar char=""/>
        <a:defRPr sz="21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4pPr>
      <a:lvl5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defRPr sz="1900" kern="1200">
          <a:solidFill>
            <a:schemeClr val="tx1"/>
          </a:solidFill>
          <a:latin typeface="Cambria" panose="02040503050406030204" pitchFamily="18" charset="0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7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7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Graphical User Interfaces with Windows Forms: Part 1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Chapter 14 of Visual C# How to Program, 6/e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34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is a graphical element that appears on your computer’s desktop; it can be a dialog, a window or an MDI window.</a:t>
            </a:r>
          </a:p>
          <a:p>
            <a:r>
              <a:rPr lang="en-US" altLang="en-US" dirty="0" smtClean="0"/>
              <a:t>A component is an instance of a class that implements the </a:t>
            </a:r>
            <a:r>
              <a:rPr lang="en-US" altLang="en-US" dirty="0" err="1" smtClean="0">
                <a:latin typeface="Consolas" panose="020B0609020204030204" pitchFamily="49" charset="0"/>
              </a:rPr>
              <a:t>IComponent</a:t>
            </a:r>
            <a:r>
              <a:rPr lang="en-US" altLang="en-US" dirty="0" smtClean="0"/>
              <a:t> interface, which defines the behaviors that components must implement, such as how the component is loaded.</a:t>
            </a:r>
          </a:p>
          <a:p>
            <a:r>
              <a:rPr lang="en-US" altLang="en-US" dirty="0" smtClean="0"/>
              <a:t>A control, such as a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, has a graphical representation at runtime. </a:t>
            </a: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</a:t>
            </a:r>
            <a:endParaRPr lang="en-US" dirty="0" smtClean="0"/>
          </a:p>
        </p:txBody>
      </p:sp>
      <p:sp>
        <p:nvSpPr>
          <p:cNvPr id="327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0324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013"/>
            <a:ext cx="12192000" cy="56419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2111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363" y="0"/>
            <a:ext cx="9185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494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Using Resources Programmatically</a:t>
            </a:r>
          </a:p>
          <a:p>
            <a:r>
              <a:rPr lang="en-US" dirty="0" smtClean="0"/>
              <a:t>Embedding the images in the app prevents problems of using several separate files.</a:t>
            </a:r>
          </a:p>
          <a:p>
            <a:r>
              <a:rPr lang="en-US" dirty="0" smtClean="0"/>
              <a:t>To add a resource:</a:t>
            </a:r>
          </a:p>
          <a:p>
            <a:pPr lvl="1"/>
            <a:r>
              <a:rPr lang="en-US" dirty="0" smtClean="0"/>
              <a:t>Double click the project’s </a:t>
            </a:r>
            <a:r>
              <a:rPr lang="en-US" b="1" dirty="0" smtClean="0"/>
              <a:t>Properties</a:t>
            </a:r>
            <a:r>
              <a:rPr lang="en-US" dirty="0" smtClean="0"/>
              <a:t> node in the </a:t>
            </a:r>
            <a:r>
              <a:rPr lang="en-US" b="1" dirty="0" smtClean="0"/>
              <a:t>Solution Explorer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Click the </a:t>
            </a:r>
            <a:r>
              <a:rPr lang="en-US" b="1" dirty="0" smtClean="0"/>
              <a:t>Resources</a:t>
            </a:r>
            <a:r>
              <a:rPr lang="en-US" dirty="0" smtClean="0"/>
              <a:t> tab.</a:t>
            </a:r>
          </a:p>
          <a:p>
            <a:pPr lvl="1"/>
            <a:r>
              <a:rPr lang="en-US" dirty="0" smtClean="0"/>
              <a:t>At the top of the </a:t>
            </a:r>
            <a:r>
              <a:rPr lang="en-US" b="1" dirty="0" smtClean="0"/>
              <a:t>Resources</a:t>
            </a:r>
            <a:r>
              <a:rPr lang="en-US" dirty="0" smtClean="0"/>
              <a:t> tab click the down arrow next to the </a:t>
            </a:r>
            <a:r>
              <a:rPr lang="en-US" b="1" dirty="0" smtClean="0"/>
              <a:t>Add Resource</a:t>
            </a:r>
            <a:r>
              <a:rPr lang="en-US" dirty="0" smtClean="0"/>
              <a:t> button and select </a:t>
            </a:r>
            <a:r>
              <a:rPr lang="en-US" b="1" dirty="0" smtClean="0"/>
              <a:t>Add Existing File…</a:t>
            </a:r>
          </a:p>
          <a:p>
            <a:pPr lvl="1"/>
            <a:r>
              <a:rPr lang="en-US" dirty="0" smtClean="0"/>
              <a:t>Locate the files you wish to add and click the </a:t>
            </a:r>
            <a:r>
              <a:rPr lang="en-US" b="1" dirty="0" smtClean="0"/>
              <a:t>Open</a:t>
            </a:r>
            <a:r>
              <a:rPr lang="en-US" dirty="0" smtClean="0"/>
              <a:t> button.</a:t>
            </a:r>
          </a:p>
          <a:p>
            <a:pPr lvl="1"/>
            <a:r>
              <a:rPr lang="en-US" dirty="0" smtClean="0"/>
              <a:t>Save your project.</a:t>
            </a:r>
            <a:endParaRPr lang="en-US" dirty="0"/>
          </a:p>
        </p:txBody>
      </p:sp>
      <p:sp>
        <p:nvSpPr>
          <p:cNvPr id="165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 (Cont.) </a:t>
            </a:r>
            <a:endParaRPr lang="en-US" dirty="0" smtClean="0"/>
          </a:p>
        </p:txBody>
      </p:sp>
      <p:sp>
        <p:nvSpPr>
          <p:cNvPr id="12390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0999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project’s resources are stored in its </a:t>
            </a:r>
            <a:r>
              <a:rPr lang="en-US" altLang="en-US" dirty="0" smtClean="0">
                <a:latin typeface="Consolas" panose="020B0609020204030204" pitchFamily="49" charset="0"/>
              </a:rPr>
              <a:t>Resources</a:t>
            </a:r>
            <a:r>
              <a:rPr lang="en-US" altLang="en-US" dirty="0" smtClean="0"/>
              <a:t> class.</a:t>
            </a:r>
          </a:p>
          <a:p>
            <a:r>
              <a:rPr lang="en-US" altLang="en-US" dirty="0" smtClean="0"/>
              <a:t>Its </a:t>
            </a:r>
            <a:r>
              <a:rPr lang="en-US" altLang="en-US" dirty="0" err="1" smtClean="0">
                <a:latin typeface="Consolas" panose="020B0609020204030204" pitchFamily="49" charset="0"/>
              </a:rPr>
              <a:t>ResourceManager</a:t>
            </a:r>
            <a:r>
              <a:rPr lang="en-US" altLang="en-US" dirty="0" smtClean="0"/>
              <a:t> object allows interacting with the resources programmatically.</a:t>
            </a:r>
          </a:p>
          <a:p>
            <a:r>
              <a:rPr lang="en-US" altLang="en-US" dirty="0" smtClean="0"/>
              <a:t>To access an image, use the method </a:t>
            </a:r>
            <a:r>
              <a:rPr lang="en-US" altLang="en-US" dirty="0" err="1" smtClean="0">
                <a:latin typeface="Consolas" panose="020B0609020204030204" pitchFamily="49" charset="0"/>
              </a:rPr>
              <a:t>GetObject</a:t>
            </a:r>
            <a:r>
              <a:rPr lang="en-US" altLang="en-US" dirty="0" smtClean="0"/>
              <a:t>, which takes as an argument the resource name as it appears in the </a:t>
            </a:r>
            <a:r>
              <a:rPr lang="en-US" altLang="en-US" b="1" dirty="0" smtClean="0"/>
              <a:t>Resources</a:t>
            </a:r>
            <a:r>
              <a:rPr lang="en-US" altLang="en-US" dirty="0" smtClean="0"/>
              <a:t> tab.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Resources</a:t>
            </a:r>
            <a:r>
              <a:rPr lang="en-US" altLang="en-US" dirty="0" smtClean="0"/>
              <a:t> class also provides direct access with expressions of the form </a:t>
            </a:r>
            <a:r>
              <a:rPr lang="en-US" altLang="en-US" dirty="0" err="1" smtClean="0">
                <a:latin typeface="Consolas" panose="020B0609020204030204" pitchFamily="49" charset="0"/>
              </a:rPr>
              <a:t>Resources.resourceName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66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 (Cont.) </a:t>
            </a:r>
            <a:endParaRPr lang="en-US" dirty="0" smtClean="0"/>
          </a:p>
        </p:txBody>
      </p:sp>
      <p:sp>
        <p:nvSpPr>
          <p:cNvPr id="12493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6107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Recall that tool tips are the helpful text that appears when the mouse hovers over an item in a GUI.</a:t>
            </a:r>
          </a:p>
          <a:p>
            <a:r>
              <a:rPr lang="en-US" dirty="0" smtClean="0"/>
              <a:t>Figure 14.31 describes common properties and a common event of class </a:t>
            </a:r>
            <a:r>
              <a:rPr lang="en-US" dirty="0" smtClean="0">
                <a:latin typeface="Consolas" panose="020B0609020204030204" pitchFamily="49" charset="0"/>
              </a:rPr>
              <a:t>ToolTip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</a:t>
            </a:r>
            <a:endParaRPr lang="en-US" dirty="0" smtClean="0"/>
          </a:p>
        </p:txBody>
      </p:sp>
      <p:sp>
        <p:nvSpPr>
          <p:cNvPr id="1259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9072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638" y="0"/>
            <a:ext cx="113871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99001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 appears in the component tray—the region below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in </a:t>
            </a:r>
            <a:r>
              <a:rPr lang="en-US" altLang="en-US" b="1" dirty="0" smtClean="0"/>
              <a:t>Design</a:t>
            </a:r>
            <a:r>
              <a:rPr lang="en-US" altLang="en-US" dirty="0" smtClean="0"/>
              <a:t> mode.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 on property for each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 appears in the </a:t>
            </a:r>
            <a:r>
              <a:rPr lang="en-US" altLang="en-US" b="1" dirty="0" smtClean="0"/>
              <a:t>Properties</a:t>
            </a:r>
            <a:r>
              <a:rPr lang="en-US" altLang="en-US" dirty="0" smtClean="0"/>
              <a:t> window for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other controls.</a:t>
            </a:r>
          </a:p>
          <a:p>
            <a:r>
              <a:rPr lang="en-US" altLang="en-US" dirty="0" smtClean="0"/>
              <a:t>Figure 14.32 demonstrates the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component.</a:t>
            </a:r>
          </a:p>
          <a:p>
            <a:endParaRPr lang="en-US" altLang="en-US" dirty="0" smtClean="0"/>
          </a:p>
          <a:p>
            <a:endParaRPr lang="en-US" altLang="en-US" dirty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</a:t>
            </a:r>
            <a:endParaRPr lang="en-US" dirty="0" smtClean="0"/>
          </a:p>
        </p:txBody>
      </p:sp>
      <p:sp>
        <p:nvSpPr>
          <p:cNvPr id="12800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4795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85850"/>
            <a:ext cx="12192000" cy="46847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 14.33 shows the </a:t>
            </a:r>
            <a:r>
              <a:rPr lang="en-US" altLang="en-US" dirty="0" smtClean="0">
                <a:latin typeface="Consolas" panose="020B0609020204030204" pitchFamily="49" charset="0"/>
              </a:rPr>
              <a:t>ToolTip</a:t>
            </a:r>
            <a:r>
              <a:rPr lang="en-US" altLang="en-US" dirty="0" smtClean="0"/>
              <a:t> in the component tray. </a:t>
            </a:r>
          </a:p>
          <a:p>
            <a:r>
              <a:rPr lang="en-US" altLang="en-US" dirty="0" smtClean="0"/>
              <a:t>We set the tool tip text for the first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"First Label" </a:t>
            </a:r>
            <a:r>
              <a:rPr lang="en-US" altLang="en-US" dirty="0" smtClean="0"/>
              <a:t>and the tool tip text for the second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"Second Label"</a:t>
            </a:r>
            <a:r>
              <a:rPr lang="en-US" altLang="en-US" dirty="0" smtClean="0"/>
              <a:t>.</a:t>
            </a:r>
          </a:p>
          <a:p>
            <a:endParaRPr lang="en-US" altLang="en-US" dirty="0" smtClean="0"/>
          </a:p>
        </p:txBody>
      </p:sp>
      <p:sp>
        <p:nvSpPr>
          <p:cNvPr id="172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 (Cont.)</a:t>
            </a:r>
            <a:endParaRPr lang="en-US" dirty="0" smtClean="0"/>
          </a:p>
        </p:txBody>
      </p:sp>
      <p:sp>
        <p:nvSpPr>
          <p:cNvPr id="1300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291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0388"/>
            <a:ext cx="12192000" cy="57356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879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 displays the Windows Forms controls and components from the C# Toolbox.</a:t>
            </a:r>
          </a:p>
          <a:p>
            <a:r>
              <a:rPr lang="en-US" altLang="en-US" dirty="0" smtClean="0"/>
              <a:t>To add a control or component, select it from the </a:t>
            </a:r>
            <a:r>
              <a:rPr lang="en-US" altLang="en-US" b="1" dirty="0" smtClean="0"/>
              <a:t>Toolbox</a:t>
            </a:r>
            <a:r>
              <a:rPr lang="en-US" altLang="en-US" dirty="0" smtClean="0"/>
              <a:t> and drag it onto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 </a:t>
            </a: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(Cont.)</a:t>
            </a:r>
            <a:endParaRPr lang="en-US" dirty="0" smtClean="0"/>
          </a:p>
        </p:txBody>
      </p:sp>
      <p:sp>
        <p:nvSpPr>
          <p:cNvPr id="337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907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14.34 demonstrates setting the tool-tip text for the first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174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14.9  ToolTips (Cont.) </a:t>
            </a:r>
            <a:endParaRPr lang="en-US" dirty="0" smtClean="0"/>
          </a:p>
        </p:txBody>
      </p:sp>
      <p:sp>
        <p:nvSpPr>
          <p:cNvPr id="1321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9050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5950"/>
            <a:ext cx="12192000" cy="5624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45576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Restricting a user’s input choices to a specific range of numeric values can be done with a </a:t>
            </a:r>
            <a:r>
              <a:rPr 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dirty="0" smtClean="0"/>
              <a:t> control.</a:t>
            </a:r>
          </a:p>
          <a:p>
            <a:r>
              <a:rPr lang="en-US" dirty="0" smtClean="0"/>
              <a:t>A user can type numeric values into this control or click up and down arrows.</a:t>
            </a:r>
          </a:p>
          <a:p>
            <a:r>
              <a:rPr lang="en-US" dirty="0" smtClean="0"/>
              <a:t>Figure 14.35 describes common </a:t>
            </a:r>
            <a:r>
              <a:rPr 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dirty="0" smtClean="0"/>
              <a:t> properties and an event.</a:t>
            </a:r>
          </a:p>
          <a:p>
            <a:endParaRPr lang="en-US" dirty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14.10  NumericUpDown Control  (cont.)</a:t>
            </a:r>
            <a:endParaRPr lang="en-US" dirty="0"/>
          </a:p>
        </p:txBody>
      </p:sp>
      <p:sp>
        <p:nvSpPr>
          <p:cNvPr id="13414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640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75" y="0"/>
            <a:ext cx="110664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70373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06525"/>
            <a:ext cx="12192000" cy="404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0903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14.36 demonstrates a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altLang="en-US" dirty="0" smtClean="0"/>
              <a:t> control in a GUI app that calculates interest rate.</a:t>
            </a:r>
          </a:p>
          <a:p>
            <a:r>
              <a:rPr lang="en-US" altLang="en-US" dirty="0" smtClean="0"/>
              <a:t>For the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</a:t>
            </a:r>
            <a:r>
              <a:rPr lang="en-US" altLang="en-US" dirty="0" smtClean="0"/>
              <a:t> control, we set the </a:t>
            </a:r>
            <a:r>
              <a:rPr lang="en-US" altLang="en-US" dirty="0" smtClean="0">
                <a:latin typeface="Consolas" panose="020B0609020204030204" pitchFamily="49" charset="0"/>
              </a:rPr>
              <a:t>Minimum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1</a:t>
            </a:r>
            <a:r>
              <a:rPr lang="en-US" altLang="en-US" dirty="0" smtClean="0"/>
              <a:t> and the </a:t>
            </a:r>
            <a:r>
              <a:rPr lang="en-US" altLang="en-US" dirty="0" smtClean="0">
                <a:latin typeface="Consolas" panose="020B0609020204030204" pitchFamily="49" charset="0"/>
              </a:rPr>
              <a:t>Maximum</a:t>
            </a:r>
            <a:r>
              <a:rPr lang="en-US" altLang="en-US" dirty="0" smtClean="0"/>
              <a:t> to </a:t>
            </a:r>
            <a:r>
              <a:rPr lang="en-US" altLang="en-US" dirty="0" smtClean="0">
                <a:latin typeface="Consolas" panose="020B0609020204030204" pitchFamily="49" charset="0"/>
              </a:rPr>
              <a:t>10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We set the </a:t>
            </a:r>
            <a:r>
              <a:rPr lang="en-US" altLang="en-US" dirty="0" err="1" smtClean="0">
                <a:latin typeface="Consolas" panose="020B0609020204030204" pitchFamily="49" charset="0"/>
              </a:rPr>
              <a:t>NumericUpDown’s</a:t>
            </a:r>
            <a:r>
              <a:rPr lang="en-US" altLang="en-US" dirty="0" smtClean="0"/>
              <a:t> </a:t>
            </a:r>
            <a:r>
              <a:rPr lang="en-US" altLang="en-US" dirty="0" err="1" smtClean="0">
                <a:latin typeface="Consolas" panose="020B0609020204030204" pitchFamily="49" charset="0"/>
              </a:rPr>
              <a:t>ReadOnly</a:t>
            </a:r>
            <a:r>
              <a:rPr lang="en-US" altLang="en-US" dirty="0" smtClean="0"/>
              <a:t> property to true to indicate that the user cannot type a number into the control. </a:t>
            </a:r>
            <a:endParaRPr lang="en-US" altLang="en-US" dirty="0"/>
          </a:p>
        </p:txBody>
      </p:sp>
      <p:sp>
        <p:nvSpPr>
          <p:cNvPr id="176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14.10  NumericUpDown Control </a:t>
            </a:r>
            <a:endParaRPr lang="en-US" dirty="0" smtClean="0"/>
          </a:p>
        </p:txBody>
      </p:sp>
      <p:sp>
        <p:nvSpPr>
          <p:cNvPr id="13619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069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84981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16348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938"/>
            <a:ext cx="12192000" cy="63341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76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Mouse events are generated when the user interacts with a control via the mouse.</a:t>
            </a:r>
          </a:p>
          <a:p>
            <a:r>
              <a:rPr lang="en-US" altLang="en-US" dirty="0" smtClean="0"/>
              <a:t>Information about the event is passed through a </a:t>
            </a:r>
            <a:r>
              <a:rPr lang="en-US" altLang="en-US" dirty="0" err="1" smtClean="0">
                <a:latin typeface="Consolas" panose="020B0609020204030204" pitchFamily="49" charset="0"/>
              </a:rPr>
              <a:t>MouseEvent­Args</a:t>
            </a:r>
            <a:r>
              <a:rPr lang="en-US" altLang="en-US" dirty="0" smtClean="0"/>
              <a:t> object, and the delegate type is </a:t>
            </a:r>
            <a:r>
              <a:rPr lang="en-US" altLang="en-US" dirty="0" err="1" smtClean="0">
                <a:latin typeface="Consolas" panose="020B0609020204030204" pitchFamily="49" charset="0"/>
              </a:rPr>
              <a:t>Mouse­EventHandler</a:t>
            </a:r>
            <a:r>
              <a:rPr lang="en-US" altLang="en-US" dirty="0" smtClean="0"/>
              <a:t>.</a:t>
            </a:r>
          </a:p>
          <a:p>
            <a:r>
              <a:rPr lang="en-US" altLang="en-US" dirty="0" err="1" smtClean="0">
                <a:latin typeface="Consolas" panose="020B0609020204030204" pitchFamily="49" charset="0"/>
              </a:rPr>
              <a:t>MouseEventArgs</a:t>
            </a:r>
            <a:r>
              <a:rPr lang="en-US" altLang="en-US" dirty="0" smtClean="0"/>
              <a:t> </a:t>
            </a:r>
            <a:r>
              <a:rPr lang="en-US" altLang="en-US" i="1" dirty="0" smtClean="0"/>
              <a:t>x-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y-</a:t>
            </a:r>
            <a:r>
              <a:rPr lang="en-US" altLang="en-US" dirty="0" smtClean="0"/>
              <a:t>coordinates are relative to the control that generated the event.</a:t>
            </a:r>
          </a:p>
          <a:p>
            <a:r>
              <a:rPr lang="en-US" altLang="en-US" dirty="0" smtClean="0"/>
              <a:t>Several common mouse events and event arguments are described in Figure 14.37.</a:t>
            </a:r>
            <a:endParaRPr lang="en-US" altLang="en-US" dirty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</a:t>
            </a:r>
            <a:endParaRPr lang="en-US" dirty="0" smtClean="0"/>
          </a:p>
        </p:txBody>
      </p:sp>
      <p:sp>
        <p:nvSpPr>
          <p:cNvPr id="1402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3328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25" y="0"/>
            <a:ext cx="87185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30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213" y="0"/>
            <a:ext cx="118395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545252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7575"/>
            <a:ext cx="12192000" cy="5021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91296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 Figure 14.38 uses mouse events to draw on 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 </a:t>
            </a:r>
            <a:endParaRPr lang="en-US" altLang="en-US" dirty="0"/>
          </a:p>
        </p:txBody>
      </p:sp>
      <p:sp>
        <p:nvSpPr>
          <p:cNvPr id="183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</a:t>
            </a:r>
            <a:endParaRPr lang="en-US" dirty="0" smtClean="0"/>
          </a:p>
        </p:txBody>
      </p:sp>
      <p:sp>
        <p:nvSpPr>
          <p:cNvPr id="1423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210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9377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394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12192000" cy="6221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15315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7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713"/>
            <a:ext cx="12192000" cy="63769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6103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Recall from Chapter 13 that the using statement automatically calls </a:t>
            </a:r>
            <a:r>
              <a:rPr lang="en-US" altLang="en-US" dirty="0" smtClean="0">
                <a:latin typeface="Consolas" panose="020B0609020204030204" pitchFamily="49" charset="0"/>
              </a:rPr>
              <a:t>Dispose</a:t>
            </a:r>
            <a:r>
              <a:rPr lang="en-US" altLang="en-US" dirty="0" smtClean="0"/>
              <a:t> on the object that was created in the parentheses following keyword using. </a:t>
            </a:r>
          </a:p>
          <a:p>
            <a:r>
              <a:rPr lang="en-US" altLang="en-US" dirty="0" smtClean="0"/>
              <a:t>This is important because </a:t>
            </a:r>
            <a:r>
              <a:rPr lang="en-US" altLang="en-US" dirty="0" smtClean="0">
                <a:latin typeface="Consolas" panose="020B0609020204030204" pitchFamily="49" charset="0"/>
              </a:rPr>
              <a:t>Graphics</a:t>
            </a:r>
            <a:r>
              <a:rPr lang="en-US" altLang="en-US" dirty="0" smtClean="0"/>
              <a:t> objects are a limited resource. </a:t>
            </a:r>
          </a:p>
          <a:p>
            <a:r>
              <a:rPr lang="en-US" altLang="en-US" dirty="0" smtClean="0"/>
              <a:t>Calling </a:t>
            </a:r>
            <a:r>
              <a:rPr lang="en-US" altLang="en-US" dirty="0" smtClean="0">
                <a:latin typeface="Consolas" panose="020B0609020204030204" pitchFamily="49" charset="0"/>
              </a:rPr>
              <a:t>Dispose</a:t>
            </a:r>
            <a:r>
              <a:rPr lang="en-US" altLang="en-US" dirty="0" smtClean="0"/>
              <a:t> on a </a:t>
            </a:r>
            <a:r>
              <a:rPr lang="en-US" altLang="en-US" dirty="0" smtClean="0">
                <a:latin typeface="Consolas" panose="020B0609020204030204" pitchFamily="49" charset="0"/>
              </a:rPr>
              <a:t>Graphics</a:t>
            </a:r>
            <a:r>
              <a:rPr lang="en-US" altLang="en-US" dirty="0" smtClean="0"/>
              <a:t> object ensures that its resources are returned to the system for reuse.</a:t>
            </a:r>
            <a:endParaRPr lang="en-US" altLang="en-US" dirty="0"/>
          </a:p>
        </p:txBody>
      </p:sp>
      <p:sp>
        <p:nvSpPr>
          <p:cNvPr id="190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14.11  Mouse-Event Handling (Cont.) </a:t>
            </a:r>
            <a:endParaRPr lang="en-US" dirty="0" smtClean="0"/>
          </a:p>
        </p:txBody>
      </p:sp>
      <p:sp>
        <p:nvSpPr>
          <p:cNvPr id="14643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7776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There are three key events: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KeyPress</a:t>
            </a:r>
            <a:r>
              <a:rPr lang="en-US" altLang="en-US" dirty="0" smtClean="0"/>
              <a:t> event occurs when the user presses a key that represents an ASCII character.</a:t>
            </a:r>
          </a:p>
          <a:p>
            <a:pPr lvl="1"/>
            <a:r>
              <a:rPr lang="en-US" altLang="en-US" dirty="0" smtClean="0"/>
              <a:t>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KeyPress</a:t>
            </a:r>
            <a:r>
              <a:rPr lang="en-US" altLang="en-US" dirty="0" smtClean="0"/>
              <a:t> event does not indicate whether modifier keys (e.g., </a:t>
            </a:r>
            <a:r>
              <a:rPr lang="en-US" altLang="en-US" i="1" dirty="0" smtClean="0"/>
              <a:t>Shift</a:t>
            </a:r>
            <a:r>
              <a:rPr lang="en-US" altLang="en-US" dirty="0" smtClean="0"/>
              <a:t>, </a:t>
            </a:r>
            <a:r>
              <a:rPr lang="en-US" altLang="en-US" i="1" dirty="0" smtClean="0"/>
              <a:t>Alt</a:t>
            </a:r>
            <a:r>
              <a:rPr lang="en-US" altLang="en-US" dirty="0" smtClean="0"/>
              <a:t> and </a:t>
            </a:r>
            <a:r>
              <a:rPr lang="en-US" altLang="en-US" i="1" dirty="0" smtClean="0"/>
              <a:t>Ctrl</a:t>
            </a:r>
            <a:r>
              <a:rPr lang="en-US" altLang="en-US" dirty="0" smtClean="0"/>
              <a:t>) were pressed; if this information is important, the </a:t>
            </a:r>
            <a:r>
              <a:rPr lang="en-US" altLang="en-US" dirty="0" err="1" smtClean="0">
                <a:latin typeface="Consolas" panose="020B0609020204030204" pitchFamily="49" charset="0"/>
              </a:rPr>
              <a:t>KeyUp</a:t>
            </a:r>
            <a:r>
              <a:rPr lang="en-US" altLang="en-US" dirty="0" smtClean="0"/>
              <a:t> or </a:t>
            </a:r>
            <a:r>
              <a:rPr lang="en-US" altLang="en-US" dirty="0" err="1" smtClean="0">
                <a:latin typeface="Consolas" panose="020B0609020204030204" pitchFamily="49" charset="0"/>
              </a:rPr>
              <a:t>KeyDown</a:t>
            </a:r>
            <a:r>
              <a:rPr lang="en-US" altLang="en-US" dirty="0" smtClean="0"/>
              <a:t> events can be used.</a:t>
            </a:r>
            <a:endParaRPr lang="en-US" altLang="en-US" dirty="0"/>
          </a:p>
        </p:txBody>
      </p:sp>
      <p:sp>
        <p:nvSpPr>
          <p:cNvPr id="191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14.12  Keyboard-Event Handling</a:t>
            </a:r>
            <a:endParaRPr lang="en-US" dirty="0" smtClean="0"/>
          </a:p>
        </p:txBody>
      </p:sp>
      <p:sp>
        <p:nvSpPr>
          <p:cNvPr id="1474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5787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850" y="0"/>
            <a:ext cx="100187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57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active window is the </a:t>
            </a:r>
            <a:r>
              <a:rPr lang="en-US" altLang="en-US" dirty="0" err="1" smtClean="0"/>
              <a:t>frontmost</a:t>
            </a:r>
            <a:r>
              <a:rPr lang="en-US" altLang="en-US" dirty="0" smtClean="0"/>
              <a:t> and has a highlighted title bar.</a:t>
            </a:r>
          </a:p>
          <a:p>
            <a:r>
              <a:rPr lang="en-US" altLang="en-US" dirty="0" smtClean="0"/>
              <a:t>A window becomes the active window when the user clicks somewhere inside it.</a:t>
            </a:r>
          </a:p>
          <a:p>
            <a:r>
              <a:rPr lang="en-US" altLang="en-US" dirty="0" smtClean="0"/>
              <a:t>A </a:t>
            </a:r>
            <a:r>
              <a:rPr lang="en-US" altLang="en-US" dirty="0" smtClean="0">
                <a:latin typeface="Consolas" panose="020B0609020204030204" pitchFamily="49" charset="0"/>
              </a:rPr>
              <a:t>Form </a:t>
            </a:r>
            <a:r>
              <a:rPr lang="en-US" altLang="en-US" dirty="0" smtClean="0"/>
              <a:t>is a container for controls and components.</a:t>
            </a:r>
          </a:p>
          <a:p>
            <a:r>
              <a:rPr lang="en-US" altLang="en-US" dirty="0" smtClean="0"/>
              <a:t>When you drag items from the </a:t>
            </a:r>
            <a:r>
              <a:rPr lang="en-US" altLang="en-US" b="1" dirty="0" smtClean="0"/>
              <a:t>Toolbox</a:t>
            </a:r>
            <a:r>
              <a:rPr lang="en-US" altLang="en-US" dirty="0" smtClean="0"/>
              <a:t> onto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, Visual Studio generates code that creates the object and sets its basic properties.</a:t>
            </a:r>
          </a:p>
          <a:p>
            <a:r>
              <a:rPr lang="en-US" altLang="en-US" dirty="0" smtClean="0"/>
              <a:t>The IDE maintains the generated code in a separate file using partial classes. </a:t>
            </a:r>
            <a:endParaRPr lang="en-US" altLang="en-US" dirty="0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Windows Forms (Cont.)</a:t>
            </a:r>
            <a:endParaRPr lang="en-US" dirty="0" smtClean="0"/>
          </a:p>
        </p:txBody>
      </p:sp>
      <p:sp>
        <p:nvSpPr>
          <p:cNvPr id="3584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340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38" y="0"/>
            <a:ext cx="10652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86074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442985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48068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8" y="0"/>
            <a:ext cx="121618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90543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3038"/>
            <a:ext cx="12192000" cy="65103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9674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8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5388"/>
            <a:ext cx="12192000" cy="44672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18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14.4 lists common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properties, common methods and a common event.</a:t>
            </a:r>
            <a:endParaRPr lang="en-US" altLang="en-US" dirty="0"/>
          </a:p>
        </p:txBody>
      </p:sp>
      <p:sp>
        <p:nvSpPr>
          <p:cNvPr id="205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14.2  </a:t>
            </a:r>
            <a:r>
              <a:rPr lang="en-US" altLang="ja-JP" smtClean="0"/>
              <a:t>Windows Forms (Cont.)</a:t>
            </a:r>
            <a:endParaRPr lang="en-US" dirty="0" smtClean="0"/>
          </a:p>
        </p:txBody>
      </p:sp>
      <p:sp>
        <p:nvSpPr>
          <p:cNvPr id="3686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4481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775"/>
            <a:ext cx="12192000" cy="66484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4924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163" y="0"/>
            <a:ext cx="116220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12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GUIs are event driven.</a:t>
            </a:r>
          </a:p>
          <a:p>
            <a:r>
              <a:rPr lang="en-US" altLang="en-US" smtClean="0"/>
              <a:t>When the user interacts with a GUI component, the event drives the program to perform a task.</a:t>
            </a:r>
          </a:p>
          <a:p>
            <a:r>
              <a:rPr lang="en-US" altLang="en-US" smtClean="0"/>
              <a:t>A method that performs a task in response to an event is called an event handler. </a:t>
            </a:r>
          </a:p>
          <a:p>
            <a:endParaRPr lang="en-US" altLang="en-US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</a:t>
            </a:r>
            <a:endParaRPr lang="en-US" dirty="0" smtClean="0"/>
          </a:p>
        </p:txBody>
      </p:sp>
      <p:sp>
        <p:nvSpPr>
          <p:cNvPr id="399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19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14.3.1 A Simple Event-Driven GUI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Form</a:t>
            </a:r>
            <a:r>
              <a:rPr lang="en-US" dirty="0" smtClean="0"/>
              <a:t> in the app of Fig. 14.5 contains 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that a user can click to display a </a:t>
            </a:r>
            <a:r>
              <a:rPr lang="en-US" dirty="0" err="1" smtClean="0">
                <a:latin typeface="Consolas" panose="020B0609020204030204" pitchFamily="49" charset="0"/>
              </a:rPr>
              <a:t>MessageBox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   Event Handling</a:t>
            </a:r>
            <a:endParaRPr lang="en-US" dirty="0" smtClean="0"/>
          </a:p>
        </p:txBody>
      </p:sp>
      <p:sp>
        <p:nvSpPr>
          <p:cNvPr id="409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31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95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3188"/>
            <a:ext cx="12192000" cy="6650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4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69963"/>
            <a:ext cx="12192000" cy="49164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257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Adding an Event Handler for the Button’s Click Event</a:t>
            </a:r>
          </a:p>
          <a:p>
            <a:r>
              <a:rPr lang="en-US" dirty="0" smtClean="0"/>
              <a:t>To create the app’s event handler, double click the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on the Form.</a:t>
            </a:r>
          </a:p>
          <a:p>
            <a:r>
              <a:rPr lang="en-US" dirty="0" smtClean="0"/>
              <a:t>The following empty event handler is declared:</a:t>
            </a:r>
          </a:p>
          <a:p>
            <a:pPr lvl="2"/>
            <a:r>
              <a:rPr lang="en-US" dirty="0" smtClean="0">
                <a:latin typeface="Consolas" panose="020B0609020204030204" pitchFamily="49" charset="0"/>
              </a:rPr>
              <a:t>private void </a:t>
            </a:r>
            <a:r>
              <a:rPr lang="en-US" dirty="0" err="1" smtClean="0">
                <a:latin typeface="Consolas" panose="020B0609020204030204" pitchFamily="49" charset="0"/>
              </a:rPr>
              <a:t>clickButton_Click</a:t>
            </a:r>
            <a:r>
              <a:rPr lang="en-US" dirty="0" smtClean="0">
                <a:latin typeface="Consolas" panose="020B0609020204030204" pitchFamily="49" charset="0"/>
              </a:rPr>
              <a:t> (object sender,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>
                <a:latin typeface="Consolas" panose="020B0609020204030204" pitchFamily="49" charset="0"/>
              </a:rPr>
              <a:t> e)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By convention, the IDE names the event-handler method as </a:t>
            </a:r>
            <a:r>
              <a:rPr lang="en-US" dirty="0" err="1" smtClean="0">
                <a:latin typeface="Consolas" panose="020B0609020204030204" pitchFamily="49" charset="0"/>
              </a:rPr>
              <a:t>objectName_eventName</a:t>
            </a:r>
            <a:r>
              <a:rPr lang="en-US" dirty="0" smtClean="0"/>
              <a:t> (e.g., </a:t>
            </a:r>
            <a:r>
              <a:rPr lang="en-US" dirty="0" err="1" smtClean="0">
                <a:latin typeface="Consolas" panose="020B0609020204030204" pitchFamily="49" charset="0"/>
              </a:rPr>
              <a:t>clickButton_Click</a:t>
            </a:r>
            <a:r>
              <a:rPr lang="en-US" dirty="0" smtClean="0"/>
              <a:t>).</a:t>
            </a:r>
          </a:p>
          <a:p>
            <a:pPr lvl="1"/>
            <a:endParaRPr lang="en-US" dirty="0"/>
          </a:p>
        </p:txBody>
      </p:sp>
      <p:sp>
        <p:nvSpPr>
          <p:cNvPr id="7987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</a:t>
            </a:r>
            <a:endParaRPr lang="en-US" dirty="0" smtClean="0"/>
          </a:p>
        </p:txBody>
      </p:sp>
      <p:sp>
        <p:nvSpPr>
          <p:cNvPr id="4403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003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Event Handler Parameters</a:t>
            </a:r>
          </a:p>
          <a:p>
            <a:r>
              <a:rPr lang="en-US" dirty="0" smtClean="0"/>
              <a:t>Each event handler receives two parameters when it’s called:</a:t>
            </a:r>
          </a:p>
          <a:p>
            <a:pPr lvl="1"/>
            <a:r>
              <a:rPr lang="en-US" dirty="0" smtClean="0"/>
              <a:t>This first—an object reference typically named sender—is a reference to the object that generated the event.</a:t>
            </a:r>
          </a:p>
          <a:p>
            <a:pPr lvl="1"/>
            <a:r>
              <a:rPr lang="en-US" dirty="0" smtClean="0"/>
              <a:t>The second is a reference to an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 object (or an object of an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 derived class) which contains additional information about the event. </a:t>
            </a: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450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630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14.3.2 Auto-Generated GUI Code</a:t>
            </a:r>
          </a:p>
          <a:p>
            <a:r>
              <a:rPr lang="en-US" altLang="en-US" dirty="0" smtClean="0"/>
              <a:t>Visual Studio places the auto-generated code in the </a:t>
            </a:r>
            <a:r>
              <a:rPr lang="en-US" altLang="en-US" dirty="0" err="1" smtClean="0">
                <a:latin typeface="Consolas" panose="020B0609020204030204" pitchFamily="49" charset="0"/>
              </a:rPr>
              <a:t>Designer.cs</a:t>
            </a:r>
            <a:r>
              <a:rPr lang="en-US" altLang="en-US" dirty="0" smtClean="0"/>
              <a:t> file of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Open this file by expanding the node in the </a:t>
            </a:r>
            <a:r>
              <a:rPr lang="en-US" altLang="en-US" b="1" dirty="0" smtClean="0"/>
              <a:t>Solution Explorer </a:t>
            </a:r>
            <a:r>
              <a:rPr lang="en-US" altLang="en-US" dirty="0" smtClean="0"/>
              <a:t>window for the file you’re currently working in (</a:t>
            </a:r>
            <a:r>
              <a:rPr lang="en-US" altLang="en-US" dirty="0" err="1" smtClean="0">
                <a:latin typeface="Consolas" panose="020B0609020204030204" pitchFamily="49" charset="0"/>
              </a:rPr>
              <a:t>SimpleEventExampleForm.cs</a:t>
            </a:r>
            <a:r>
              <a:rPr lang="en-US" altLang="en-US" dirty="0" smtClean="0"/>
              <a:t>) and double clicking the file name that ends with </a:t>
            </a:r>
            <a:r>
              <a:rPr lang="en-US" altLang="en-US" dirty="0" err="1" smtClean="0">
                <a:latin typeface="Consolas" panose="020B0609020204030204" pitchFamily="49" charset="0"/>
              </a:rPr>
              <a:t>Designer.cs</a:t>
            </a:r>
            <a:r>
              <a:rPr lang="en-US" altLang="en-US" dirty="0" smtClean="0"/>
              <a:t>. </a:t>
            </a:r>
          </a:p>
          <a:p>
            <a:r>
              <a:rPr lang="en-US" altLang="en-US" dirty="0"/>
              <a:t>Since this code (Figs. 14.6 and 14.7) is created and maintained by Visual Studio, you generally don’t need to look at it. </a:t>
            </a:r>
          </a:p>
          <a:p>
            <a:endParaRPr lang="en-US" altLang="en-US" dirty="0" smtClean="0"/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4608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604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8" y="0"/>
            <a:ext cx="93805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30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663" y="0"/>
            <a:ext cx="104806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943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13" y="0"/>
            <a:ext cx="111283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3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partial modifier allows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class to be split among multiple files.</a:t>
            </a:r>
          </a:p>
          <a:p>
            <a:r>
              <a:rPr lang="en-US" altLang="en-US" dirty="0" smtClean="0"/>
              <a:t>Fig. 14.7 declares the </a:t>
            </a:r>
            <a:r>
              <a:rPr lang="en-US" altLang="en-US" dirty="0" err="1" smtClean="0">
                <a:latin typeface="Consolas" panose="020B0609020204030204" pitchFamily="49" charset="0"/>
              </a:rPr>
              <a:t>clickButton</a:t>
            </a:r>
            <a:r>
              <a:rPr lang="en-US" altLang="en-US" dirty="0" smtClean="0"/>
              <a:t> that we created in </a:t>
            </a:r>
            <a:r>
              <a:rPr lang="en-US" altLang="en-US" dirty="0" smtClean="0">
                <a:latin typeface="Consolas" panose="020B0609020204030204" pitchFamily="49" charset="0"/>
              </a:rPr>
              <a:t>Design</a:t>
            </a:r>
            <a:r>
              <a:rPr lang="en-US" altLang="en-US" dirty="0" smtClean="0"/>
              <a:t> mode. It’s declared as an instance variable of class </a:t>
            </a:r>
            <a:br>
              <a:rPr lang="en-US" altLang="en-US" dirty="0" smtClean="0"/>
            </a:br>
            <a:r>
              <a:rPr lang="en-US" altLang="en-US" dirty="0" err="1" smtClean="0">
                <a:latin typeface="Consolas" panose="020B0609020204030204" pitchFamily="49" charset="0"/>
              </a:rPr>
              <a:t>SimpleEventExampleForm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 property values correspond to the values set in the </a:t>
            </a:r>
            <a:r>
              <a:rPr lang="en-US" altLang="en-US" b="1" dirty="0" smtClean="0"/>
              <a:t>Properties</a:t>
            </a:r>
            <a:r>
              <a:rPr lang="en-US" altLang="en-US" dirty="0" smtClean="0"/>
              <a:t> window for each control.</a:t>
            </a:r>
          </a:p>
          <a:p>
            <a:r>
              <a:rPr lang="en-US" altLang="en-US" dirty="0" smtClean="0"/>
              <a:t>Method </a:t>
            </a:r>
            <a:r>
              <a:rPr lang="en-US" altLang="en-US" dirty="0" err="1" smtClean="0">
                <a:latin typeface="Consolas" panose="020B0609020204030204" pitchFamily="49" charset="0"/>
              </a:rPr>
              <a:t>InitializeComponent</a:t>
            </a:r>
            <a:r>
              <a:rPr lang="en-US" altLang="en-US" dirty="0" smtClean="0"/>
              <a:t> is called when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is created. </a:t>
            </a:r>
            <a:endParaRPr lang="en-US" altLang="en-US" dirty="0"/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018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130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125"/>
            <a:ext cx="12192000" cy="66341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22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14.3.3 Delegates and the Event-Handling Mechanism</a:t>
            </a:r>
          </a:p>
          <a:p>
            <a:r>
              <a:rPr lang="en-US" dirty="0" smtClean="0"/>
              <a:t>Event handlers are connected to a control’s events via special objects called delegates.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type declaration specifies the signature of a method—in event handling, the signature specifies the return type and arguments for an event handler. 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of type </a:t>
            </a:r>
            <a:r>
              <a:rPr lang="en-US" dirty="0" err="1" smtClean="0">
                <a:latin typeface="Consolas" panose="020B0609020204030204" pitchFamily="49" charset="0"/>
              </a:rPr>
              <a:t>EventHandler</a:t>
            </a:r>
            <a:r>
              <a:rPr lang="en-US" dirty="0" smtClean="0"/>
              <a:t> can hold references to methods that return void and receive two parameters—one of type object and one of type </a:t>
            </a:r>
            <a:r>
              <a:rPr lang="en-US" dirty="0" err="1" smtClean="0">
                <a:latin typeface="Consolas" panose="020B0609020204030204" pitchFamily="49" charset="0"/>
              </a:rPr>
              <a:t>EventArgs</a:t>
            </a:r>
            <a:r>
              <a:rPr lang="en-US" dirty="0" smtClean="0"/>
              <a:t>:</a:t>
            </a:r>
          </a:p>
          <a:p>
            <a:pPr lvl="1"/>
            <a:r>
              <a:rPr lang="en-US" sz="2000" dirty="0" smtClean="0">
                <a:latin typeface="Consolas" panose="020B0609020204030204" pitchFamily="49" charset="0"/>
              </a:rPr>
              <a:t>public delegate void </a:t>
            </a:r>
            <a:r>
              <a:rPr lang="en-US" sz="2000" dirty="0" err="1" smtClean="0">
                <a:latin typeface="Consolas" panose="020B0609020204030204" pitchFamily="49" charset="0"/>
              </a:rPr>
              <a:t>EventHandler</a:t>
            </a:r>
            <a:r>
              <a:rPr lang="en-US" sz="2000" dirty="0" smtClean="0">
                <a:latin typeface="Consolas" panose="020B0609020204030204" pitchFamily="49" charset="0"/>
              </a:rPr>
              <a:t>(object sender, </a:t>
            </a:r>
            <a:r>
              <a:rPr lang="en-US" sz="2000" dirty="0" err="1" smtClean="0">
                <a:latin typeface="Consolas" panose="020B0609020204030204" pitchFamily="49" charset="0"/>
              </a:rPr>
              <a:t>EventArgs</a:t>
            </a:r>
            <a:r>
              <a:rPr lang="en-US" sz="2000" dirty="0" smtClean="0">
                <a:latin typeface="Consolas" panose="020B0609020204030204" pitchFamily="49" charset="0"/>
              </a:rPr>
              <a:t> e); </a:t>
            </a:r>
            <a:endParaRPr lang="en-US" sz="2000" dirty="0">
              <a:latin typeface="Consolas" panose="020B0609020204030204" pitchFamily="49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22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6346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1775"/>
            <a:ext cx="12192000" cy="63928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230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Indicating the Method that a Delegate Should Call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calls its </a:t>
            </a:r>
            <a:r>
              <a:rPr lang="en-US" dirty="0" err="1" smtClean="0">
                <a:latin typeface="Consolas" panose="020B0609020204030204" pitchFamily="49" charset="0"/>
              </a:rPr>
              <a:t>EventHandler</a:t>
            </a:r>
            <a:r>
              <a:rPr lang="en-US" dirty="0" smtClean="0"/>
              <a:t>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 in response to a click.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’s job is to invoke the appropriate method.</a:t>
            </a:r>
          </a:p>
          <a:p>
            <a:r>
              <a:rPr lang="en-US" dirty="0" smtClean="0"/>
              <a:t>This code is added by Visual Studio when you double click the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control in </a:t>
            </a:r>
            <a:r>
              <a:rPr lang="en-US" b="1" dirty="0" smtClean="0"/>
              <a:t>Design</a:t>
            </a:r>
            <a:r>
              <a:rPr lang="en-US" dirty="0" smtClean="0"/>
              <a:t> mode: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</a:rPr>
              <a:t>new </a:t>
            </a:r>
            <a:r>
              <a:rPr lang="en-US" dirty="0" err="1" smtClean="0">
                <a:latin typeface="Consolas" panose="020B0609020204030204" pitchFamily="49" charset="0"/>
              </a:rPr>
              <a:t>System.EventHandler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this.clickButton_Click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/>
              <a:t>Adding more </a:t>
            </a:r>
            <a:r>
              <a:rPr lang="en-US" dirty="0" smtClean="0">
                <a:latin typeface="Consolas" panose="020B0609020204030204" pitchFamily="49" charset="0"/>
              </a:rPr>
              <a:t>delegate</a:t>
            </a:r>
            <a:r>
              <a:rPr lang="en-US" dirty="0" smtClean="0"/>
              <a:t>s to an event is called multicast delegates. </a:t>
            </a: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32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056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14.3.4 Another Way to Create Event Handlers</a:t>
            </a:r>
          </a:p>
          <a:p>
            <a:r>
              <a:rPr lang="en-US" b="1" i="1" dirty="0" smtClean="0"/>
              <a:t>Using the Properties Window to Create Event Handlers</a:t>
            </a:r>
          </a:p>
          <a:p>
            <a:r>
              <a:rPr lang="en-US" dirty="0" smtClean="0"/>
              <a:t>Controls can generate many different events.</a:t>
            </a:r>
          </a:p>
          <a:p>
            <a:r>
              <a:rPr lang="en-US" dirty="0" smtClean="0"/>
              <a:t>Clicking the </a:t>
            </a:r>
            <a:r>
              <a:rPr lang="en-US" b="1" dirty="0" smtClean="0"/>
              <a:t>Events</a:t>
            </a:r>
            <a:r>
              <a:rPr lang="en-US" dirty="0" smtClean="0"/>
              <a:t> icon (the lightning-bolt icon) in the </a:t>
            </a:r>
            <a:r>
              <a:rPr lang="en-US" b="1" dirty="0" smtClean="0"/>
              <a:t>Properties</a:t>
            </a:r>
            <a:r>
              <a:rPr lang="en-US" dirty="0" smtClean="0"/>
              <a:t> window (Fig. 14.8), displays all the events for the selected control. </a:t>
            </a:r>
            <a:endParaRPr lang="en-US" dirty="0"/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427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914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825"/>
            <a:ext cx="12192000" cy="66087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446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14.3.5 Locating Event Information</a:t>
            </a:r>
          </a:p>
          <a:p>
            <a:r>
              <a:rPr lang="en-US" altLang="en-US" dirty="0" smtClean="0"/>
              <a:t>Read the Visual Studio documentation to learn about the different events raised by each control. </a:t>
            </a:r>
          </a:p>
          <a:p>
            <a:r>
              <a:rPr lang="en-US" altLang="en-US" dirty="0" smtClean="0"/>
              <a:t>To do this, select a control in the IDE and press the </a:t>
            </a:r>
            <a:r>
              <a:rPr lang="en-US" altLang="en-US" i="1" dirty="0" smtClean="0"/>
              <a:t>F1</a:t>
            </a:r>
            <a:r>
              <a:rPr lang="en-US" altLang="en-US" dirty="0" smtClean="0"/>
              <a:t> key to display that control’s online help (Fig. 14.9). </a:t>
            </a:r>
          </a:p>
          <a:p>
            <a:r>
              <a:rPr lang="en-US" altLang="en-US" dirty="0" smtClean="0"/>
              <a:t>The web page that's displayed contains basic information about the control’s class.</a:t>
            </a:r>
          </a:p>
          <a:p>
            <a:endParaRPr lang="en-US" altLang="en-US" dirty="0" smtClean="0"/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63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970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75" y="0"/>
            <a:ext cx="107378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079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Click the name of an event to view its description and examples of its use.</a:t>
            </a:r>
          </a:p>
          <a:p>
            <a:r>
              <a:rPr lang="en-US" altLang="en-US" dirty="0" smtClean="0"/>
              <a:t>We selected the </a:t>
            </a:r>
            <a:r>
              <a:rPr lang="en-US" altLang="en-US" dirty="0" smtClean="0">
                <a:latin typeface="Consolas" panose="020B0609020204030204" pitchFamily="49" charset="0"/>
              </a:rPr>
              <a:t>Click</a:t>
            </a:r>
            <a:r>
              <a:rPr lang="en-US" altLang="en-US" dirty="0" smtClean="0"/>
              <a:t> event to display the information in Fig. 14.10. </a:t>
            </a: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14.3  Event Handling (Cont.) </a:t>
            </a:r>
            <a:endParaRPr lang="en-US" dirty="0" smtClean="0"/>
          </a:p>
        </p:txBody>
      </p:sp>
      <p:sp>
        <p:nvSpPr>
          <p:cNvPr id="583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1864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1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025" y="0"/>
            <a:ext cx="92503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37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Controls derive from class </a:t>
            </a:r>
            <a:r>
              <a:rPr lang="en-US" altLang="en-US" dirty="0" smtClean="0">
                <a:latin typeface="Consolas" panose="020B0609020204030204" pitchFamily="49" charset="0"/>
              </a:rPr>
              <a:t>Control</a:t>
            </a:r>
            <a:r>
              <a:rPr lang="en-US" altLang="en-US" dirty="0" smtClean="0"/>
              <a:t> (namespace </a:t>
            </a:r>
            <a:r>
              <a:rPr lang="en-US" altLang="en-US" dirty="0" err="1" smtClean="0">
                <a:latin typeface="Consolas" panose="020B0609020204030204" pitchFamily="49" charset="0"/>
              </a:rPr>
              <a:t>System.Windows.Forms</a:t>
            </a:r>
            <a:r>
              <a:rPr lang="en-US" altLang="en-US" dirty="0" smtClean="0"/>
              <a:t>). </a:t>
            </a:r>
          </a:p>
          <a:p>
            <a:r>
              <a:rPr lang="en-US" altLang="en-US" dirty="0" smtClean="0"/>
              <a:t>Figure 14.11 lists some of class </a:t>
            </a:r>
            <a:r>
              <a:rPr lang="en-US" altLang="en-US" dirty="0" smtClean="0">
                <a:latin typeface="Consolas" panose="020B0609020204030204" pitchFamily="49" charset="0"/>
              </a:rPr>
              <a:t>Control</a:t>
            </a:r>
            <a:r>
              <a:rPr lang="en-US" altLang="en-US" dirty="0" smtClean="0"/>
              <a:t>’s properties and methods.</a:t>
            </a:r>
            <a:endParaRPr lang="en-US" altLang="en-US" dirty="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</a:t>
            </a:r>
            <a:endParaRPr lang="en-US" dirty="0"/>
          </a:p>
        </p:txBody>
      </p:sp>
      <p:sp>
        <p:nvSpPr>
          <p:cNvPr id="6042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08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50" y="0"/>
            <a:ext cx="104013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9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363"/>
            <a:ext cx="12192000" cy="66452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3250"/>
            <a:ext cx="12192000" cy="56499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7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838"/>
            <a:ext cx="12192000" cy="51403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0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Anchoring and Docking</a:t>
            </a:r>
          </a:p>
          <a:p>
            <a:r>
              <a:rPr lang="en-US" dirty="0" smtClean="0"/>
              <a:t>Anchoring causes controls to remain at a fixed distance from the sides of the container.</a:t>
            </a:r>
          </a:p>
          <a:p>
            <a:r>
              <a:rPr lang="en-US" dirty="0" smtClean="0"/>
              <a:t>Anchor a control to the right and bottom sides by setting the </a:t>
            </a:r>
            <a:r>
              <a:rPr lang="en-US" dirty="0" smtClean="0">
                <a:latin typeface="Consolas" panose="020B0609020204030204" pitchFamily="49" charset="0"/>
              </a:rPr>
              <a:t>Anchor</a:t>
            </a:r>
            <a:r>
              <a:rPr lang="en-US" dirty="0" smtClean="0"/>
              <a:t> property (Fig. 14.12). </a:t>
            </a:r>
          </a:p>
        </p:txBody>
      </p:sp>
      <p:sp>
        <p:nvSpPr>
          <p:cNvPr id="1034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34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2363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0"/>
            <a:ext cx="11576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953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Execute the app and enlarge 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 (Fig. 14.13). </a:t>
            </a: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554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614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1800"/>
            <a:ext cx="12192000" cy="5992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3468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Docking attaches a control to a container such that the control stretches across an entire side or fills an entire area. </a:t>
            </a:r>
          </a:p>
          <a:p>
            <a:r>
              <a:rPr lang="en-US" altLang="en-US" dirty="0" smtClean="0"/>
              <a:t>Docking allows a control to span an entire side of its parent container or to fill the entire container (Fig. 14.14).</a:t>
            </a:r>
          </a:p>
          <a:p>
            <a:r>
              <a:rPr lang="en-US" altLang="en-US" dirty="0" smtClean="0"/>
              <a:t>The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’s </a:t>
            </a:r>
            <a:r>
              <a:rPr lang="en-US" altLang="en-US" dirty="0" smtClean="0">
                <a:latin typeface="Consolas" panose="020B0609020204030204" pitchFamily="49" charset="0"/>
              </a:rPr>
              <a:t>Padding</a:t>
            </a:r>
            <a:r>
              <a:rPr lang="en-US" altLang="en-US" dirty="0" smtClean="0"/>
              <a:t> property specifies the distance between the docked controls and the edges. </a:t>
            </a:r>
          </a:p>
        </p:txBody>
      </p:sp>
      <p:sp>
        <p:nvSpPr>
          <p:cNvPr id="1085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6758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29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8525"/>
            <a:ext cx="12192000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952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6"/>
          <p:cNvPicPr>
            <a:picLocks noGrp="1" noChangeAspect="1"/>
          </p:cNvPicPr>
          <p:nvPr isPhoto="1"/>
        </p:nvPicPr>
        <p:blipFill>
          <a:blip r:embed="rId2" cstate="print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750" y="0"/>
            <a:ext cx="9334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10296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Using Visual Studio To Edit a GUI’s Layout</a:t>
            </a:r>
          </a:p>
          <a:p>
            <a:r>
              <a:rPr lang="en-US" dirty="0" smtClean="0"/>
              <a:t>Visual Studio provides tools that help you with GUI layout.</a:t>
            </a:r>
          </a:p>
          <a:p>
            <a:r>
              <a:rPr lang="en-US" dirty="0" smtClean="0"/>
              <a:t>When dragging a control across a </a:t>
            </a:r>
            <a:r>
              <a:rPr lang="en-US" dirty="0" smtClean="0">
                <a:latin typeface="Consolas" panose="020B0609020204030204" pitchFamily="49" charset="0"/>
              </a:rPr>
              <a:t>Form</a:t>
            </a:r>
            <a:r>
              <a:rPr lang="en-US" dirty="0" smtClean="0"/>
              <a:t>, blue lines (known as snap lines) help you position the control (Fig. 14.16).</a:t>
            </a:r>
          </a:p>
          <a:p>
            <a:r>
              <a:rPr lang="en-US" dirty="0" smtClean="0"/>
              <a:t>Visual Studio also provides the </a:t>
            </a:r>
            <a:r>
              <a:rPr lang="en-US" b="1" dirty="0" smtClean="0"/>
              <a:t>Format</a:t>
            </a:r>
            <a:r>
              <a:rPr lang="en-US" dirty="0" smtClean="0"/>
              <a:t> menu, which contains several options for modifying your GUI’s layout. </a:t>
            </a: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14.4  Control Properties and Layout (Cont.)</a:t>
            </a:r>
            <a:endParaRPr lang="en-US" dirty="0" smtClean="0"/>
          </a:p>
        </p:txBody>
      </p:sp>
      <p:sp>
        <p:nvSpPr>
          <p:cNvPr id="706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1876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"/>
            <a:ext cx="12192000" cy="61198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1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A graphical user interface (GUI) allows a user to interact visually with a program. </a:t>
            </a:r>
          </a:p>
          <a:p>
            <a:r>
              <a:rPr lang="en-US" altLang="en-US" smtClean="0"/>
              <a:t>Figure 14.1 shows a Visual Studio window containing various GUI controls. </a:t>
            </a:r>
            <a:endParaRPr lang="en-US" altLang="en-US" dirty="0"/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  Introduction </a:t>
            </a:r>
            <a:endParaRPr lang="en-US" dirty="0" smtClean="0"/>
          </a:p>
        </p:txBody>
      </p:sp>
      <p:sp>
        <p:nvSpPr>
          <p:cNvPr id="276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2431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s display text that the user cannot directly modify.</a:t>
            </a:r>
          </a:p>
          <a:p>
            <a:r>
              <a:rPr lang="en-US" altLang="en-US" dirty="0" smtClean="0"/>
              <a:t>Figure 14.7 lists common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 properties.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</a:t>
            </a:r>
            <a:endParaRPr lang="en-US" dirty="0" smtClean="0"/>
          </a:p>
        </p:txBody>
      </p:sp>
      <p:sp>
        <p:nvSpPr>
          <p:cNvPr id="7270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29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55650"/>
            <a:ext cx="12192000" cy="53451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2477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 (Fig. 14.18) is an area in which either text can be displayed by a program or the user can type text via the keyboard.</a:t>
            </a:r>
          </a:p>
          <a:p>
            <a:r>
              <a:rPr lang="en-US" altLang="en-US" dirty="0" smtClean="0"/>
              <a:t>If you set the property </a:t>
            </a:r>
            <a:r>
              <a:rPr lang="en-US" altLang="en-US" dirty="0" err="1" smtClean="0">
                <a:latin typeface="Consolas" panose="020B0609020204030204" pitchFamily="49" charset="0"/>
              </a:rPr>
              <a:t>UseSystemPasswordChar</a:t>
            </a:r>
            <a:r>
              <a:rPr lang="en-US" altLang="en-US" dirty="0" smtClean="0"/>
              <a:t> to </a:t>
            </a:r>
            <a:r>
              <a:rPr lang="en-US" altLang="en-US" dirty="0">
                <a:latin typeface="Consolas" panose="020B0609020204030204" pitchFamily="49" charset="0"/>
              </a:rPr>
              <a:t>t</a:t>
            </a:r>
            <a:r>
              <a:rPr lang="en-US" altLang="en-US" dirty="0" smtClean="0">
                <a:latin typeface="Consolas" panose="020B0609020204030204" pitchFamily="49" charset="0"/>
              </a:rPr>
              <a:t>rue</a:t>
            </a:r>
            <a:r>
              <a:rPr lang="en-US" altLang="en-US" dirty="0" smtClean="0"/>
              <a:t>, the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 becomes a password </a:t>
            </a:r>
            <a:r>
              <a:rPr lang="en-US" altLang="en-US" dirty="0" err="1" smtClean="0">
                <a:latin typeface="Consolas" panose="020B0609020204030204" pitchFamily="49" charset="0"/>
              </a:rPr>
              <a:t>TextBox</a:t>
            </a:r>
            <a:r>
              <a:rPr lang="en-US" altLang="en-US" dirty="0" smtClean="0"/>
              <a:t>.</a:t>
            </a:r>
            <a:endParaRPr lang="en-US" altLang="en-US" dirty="0"/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74756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635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2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38" y="0"/>
            <a:ext cx="101441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0665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913"/>
            <a:ext cx="12192000" cy="673258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272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button is a control that the user clicks to trigger a specific action or to select an option in a program.</a:t>
            </a:r>
          </a:p>
          <a:p>
            <a:r>
              <a:rPr lang="en-US" altLang="en-US" dirty="0" smtClean="0"/>
              <a:t>A program can use several types of buttons, but all the button classes derive from class </a:t>
            </a:r>
            <a:r>
              <a:rPr lang="en-US" altLang="en-US" dirty="0" err="1" smtClean="0">
                <a:latin typeface="Consolas" panose="020B0609020204030204" pitchFamily="49" charset="0"/>
              </a:rPr>
              <a:t>ButtonBase</a:t>
            </a:r>
            <a:r>
              <a:rPr lang="en-US" altLang="en-US" dirty="0" smtClean="0"/>
              <a:t>. </a:t>
            </a: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 </a:t>
            </a:r>
            <a:endParaRPr lang="en-US" dirty="0" smtClean="0"/>
          </a:p>
        </p:txBody>
      </p:sp>
      <p:sp>
        <p:nvSpPr>
          <p:cNvPr id="778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319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14.19 lists common properties and a common </a:t>
            </a:r>
            <a:r>
              <a:rPr lang="en-US" altLang="en-US" dirty="0" err="1" smtClean="0"/>
              <a:t>eventof</a:t>
            </a:r>
            <a:r>
              <a:rPr lang="en-US" altLang="en-US" dirty="0" smtClean="0"/>
              <a:t> class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. </a:t>
            </a:r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7885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4033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913" y="0"/>
            <a:ext cx="100361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4855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Figure 14.20 uses a </a:t>
            </a:r>
            <a:r>
              <a:rPr lang="en-US" dirty="0" err="1" smtClean="0">
                <a:latin typeface="Consolas" panose="020B0609020204030204" pitchFamily="49" charset="0"/>
              </a:rPr>
              <a:t>TextBox</a:t>
            </a:r>
            <a:r>
              <a:rPr lang="en-US" dirty="0" smtClean="0"/>
              <a:t>, a </a:t>
            </a:r>
            <a:r>
              <a:rPr lang="en-US" dirty="0" smtClean="0">
                <a:latin typeface="Consolas" panose="020B0609020204030204" pitchFamily="49" charset="0"/>
              </a:rPr>
              <a:t>Button</a:t>
            </a:r>
            <a:r>
              <a:rPr lang="en-US" dirty="0" smtClean="0"/>
              <a:t> and a </a:t>
            </a:r>
            <a:r>
              <a:rPr lang="en-US" dirty="0" smtClean="0">
                <a:latin typeface="Consolas" panose="020B0609020204030204" pitchFamily="49" charset="0"/>
              </a:rPr>
              <a:t>Label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127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14.5  Labels, TextBoxes and Buttons (Cont.)</a:t>
            </a:r>
            <a:endParaRPr lang="en-US" dirty="0" smtClean="0"/>
          </a:p>
        </p:txBody>
      </p:sp>
      <p:sp>
        <p:nvSpPr>
          <p:cNvPr id="8090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6912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04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54188"/>
            <a:ext cx="12192000" cy="33480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1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" y="0"/>
            <a:ext cx="112093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23069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i="1" dirty="0" err="1" smtClean="0"/>
              <a:t>GroupBoxes</a:t>
            </a:r>
            <a:r>
              <a:rPr lang="en-US" altLang="en-US" b="1" i="1" dirty="0" smtClean="0"/>
              <a:t> and Panels arrange related controls on a GUI.</a:t>
            </a:r>
          </a:p>
          <a:p>
            <a:r>
              <a:rPr lang="en-US" altLang="en-US" dirty="0" smtClean="0"/>
              <a:t>All of the controls in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move together when the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is moved.</a:t>
            </a:r>
          </a:p>
          <a:p>
            <a:r>
              <a:rPr lang="en-US" altLang="en-US" dirty="0" smtClean="0"/>
              <a:t>The primary difference is that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can display a caption and do not include scrollbars, whereas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s can include scrollbars and do not include a caption. </a:t>
            </a: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</a:t>
            </a:r>
            <a:endParaRPr lang="en-US" dirty="0" smtClean="0"/>
          </a:p>
        </p:txBody>
      </p:sp>
      <p:sp>
        <p:nvSpPr>
          <p:cNvPr id="8397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8666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5175"/>
            <a:ext cx="12192000" cy="27860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898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5250"/>
            <a:ext cx="12192000" cy="412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03288"/>
            <a:ext cx="12192000" cy="5049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79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1263"/>
            <a:ext cx="12192000" cy="443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7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To create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, drag its icon from the </a:t>
            </a:r>
            <a:r>
              <a:rPr lang="en-US" altLang="en-US" dirty="0" smtClean="0">
                <a:latin typeface="Consolas" panose="020B0609020204030204" pitchFamily="49" charset="0"/>
              </a:rPr>
              <a:t>Toolbox</a:t>
            </a:r>
            <a:r>
              <a:rPr lang="en-US" altLang="en-US" dirty="0" smtClean="0"/>
              <a:t> onto a </a:t>
            </a:r>
            <a:r>
              <a:rPr lang="en-US" altLang="en-US" dirty="0" smtClean="0">
                <a:latin typeface="Consolas" panose="020B0609020204030204" pitchFamily="49" charset="0"/>
              </a:rPr>
              <a:t>Form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Then, drag new controls from the </a:t>
            </a:r>
            <a:r>
              <a:rPr lang="en-US" altLang="en-US" dirty="0" smtClean="0">
                <a:latin typeface="Consolas" panose="020B0609020204030204" pitchFamily="49" charset="0"/>
              </a:rPr>
              <a:t>Toolbox</a:t>
            </a:r>
            <a:r>
              <a:rPr lang="en-US" altLang="en-US" dirty="0" smtClean="0"/>
              <a:t> directly into the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or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To enable the scrollbars, set the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’s </a:t>
            </a:r>
            <a:r>
              <a:rPr lang="en-US" altLang="en-US" dirty="0" smtClean="0">
                <a:latin typeface="Consolas" panose="020B0609020204030204" pitchFamily="49" charset="0"/>
              </a:rPr>
              <a:t>AutoScroll</a:t>
            </a:r>
            <a:r>
              <a:rPr lang="en-US" altLang="en-US" dirty="0" smtClean="0"/>
              <a:t> property to </a:t>
            </a:r>
            <a:r>
              <a:rPr lang="en-US" altLang="en-US" dirty="0" smtClean="0">
                <a:latin typeface="Consolas" panose="020B0609020204030204" pitchFamily="49" charset="0"/>
              </a:rPr>
              <a:t>true</a:t>
            </a:r>
            <a:r>
              <a:rPr lang="en-US" altLang="en-US" dirty="0" smtClean="0"/>
              <a:t>.</a:t>
            </a:r>
          </a:p>
          <a:p>
            <a:r>
              <a:rPr lang="en-US" altLang="en-US" dirty="0" smtClean="0"/>
              <a:t>If the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cannot display all of its controls, scrollbars appear (Fig. 14.23). </a:t>
            </a: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(Cont.) </a:t>
            </a:r>
            <a:endParaRPr lang="en-US" dirty="0" smtClean="0"/>
          </a:p>
        </p:txBody>
      </p:sp>
      <p:sp>
        <p:nvSpPr>
          <p:cNvPr id="8909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172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463" y="0"/>
            <a:ext cx="113934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166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14.24 uses a </a:t>
            </a:r>
            <a:r>
              <a:rPr lang="en-US" altLang="en-US" dirty="0" err="1" smtClean="0">
                <a:latin typeface="Consolas" panose="020B0609020204030204" pitchFamily="49" charset="0"/>
              </a:rPr>
              <a:t>GroupBox</a:t>
            </a:r>
            <a:r>
              <a:rPr lang="en-US" altLang="en-US" dirty="0" smtClean="0"/>
              <a:t> and a </a:t>
            </a:r>
            <a:r>
              <a:rPr lang="en-US" altLang="en-US" dirty="0" smtClean="0">
                <a:latin typeface="Consolas" panose="020B0609020204030204" pitchFamily="49" charset="0"/>
              </a:rPr>
              <a:t>Panel</a:t>
            </a:r>
            <a:r>
              <a:rPr lang="en-US" altLang="en-US" dirty="0" smtClean="0"/>
              <a:t> to arrange </a:t>
            </a:r>
            <a:r>
              <a:rPr lang="en-US" altLang="en-US" dirty="0" smtClean="0">
                <a:latin typeface="Consolas" panose="020B0609020204030204" pitchFamily="49" charset="0"/>
              </a:rPr>
              <a:t>Button</a:t>
            </a:r>
            <a:r>
              <a:rPr lang="en-US" altLang="en-US" dirty="0" smtClean="0"/>
              <a:t>s.</a:t>
            </a:r>
          </a:p>
          <a:p>
            <a:endParaRPr lang="en-US" altLang="en-US" dirty="0"/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14.6  GroupBoxes and Panels (Cont.) </a:t>
            </a:r>
            <a:endParaRPr lang="en-US" dirty="0" smtClean="0"/>
          </a:p>
        </p:txBody>
      </p:sp>
      <p:sp>
        <p:nvSpPr>
          <p:cNvPr id="921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85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3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88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5750" y="0"/>
            <a:ext cx="90805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9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16421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23900"/>
            <a:ext cx="12192000" cy="54086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0847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CheckBoxes</a:t>
            </a:r>
            <a:endParaRPr lang="en-US" b="1" i="1" dirty="0" smtClean="0"/>
          </a:p>
          <a:p>
            <a:r>
              <a:rPr lang="en-US" dirty="0" smtClean="0"/>
              <a:t>A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smtClean="0"/>
              <a:t> is a small square that either is blank or contains a check mark.</a:t>
            </a:r>
          </a:p>
          <a:p>
            <a:r>
              <a:rPr lang="en-US" dirty="0" smtClean="0"/>
              <a:t>You can also configure a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smtClean="0"/>
              <a:t> to toggle between three states by setting its </a:t>
            </a:r>
            <a:r>
              <a:rPr lang="en-US" dirty="0" err="1" smtClean="0">
                <a:latin typeface="Consolas" panose="020B0609020204030204" pitchFamily="49" charset="0"/>
              </a:rPr>
              <a:t>Three­State</a:t>
            </a:r>
            <a:r>
              <a:rPr lang="en-US" dirty="0" smtClean="0"/>
              <a:t> property to </a:t>
            </a:r>
            <a:r>
              <a:rPr lang="en-US" dirty="0" smtClean="0">
                <a:latin typeface="Consolas" panose="020B0609020204030204" pitchFamily="49" charset="0"/>
              </a:rPr>
              <a:t>True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Any number of </a:t>
            </a:r>
            <a:r>
              <a:rPr lang="en-US" dirty="0" err="1" smtClean="0">
                <a:latin typeface="Consolas" panose="020B0609020204030204" pitchFamily="49" charset="0"/>
              </a:rPr>
              <a:t>CheckBoxes</a:t>
            </a:r>
            <a:r>
              <a:rPr lang="en-US" dirty="0" smtClean="0"/>
              <a:t> can be selected at a time. </a:t>
            </a: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</a:t>
            </a:r>
            <a:endParaRPr lang="en-US" dirty="0"/>
          </a:p>
        </p:txBody>
      </p:sp>
      <p:sp>
        <p:nvSpPr>
          <p:cNvPr id="96260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57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563" y="0"/>
            <a:ext cx="10047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9463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" y="0"/>
            <a:ext cx="1144905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80774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14.26 allows the user to select </a:t>
            </a:r>
            <a:r>
              <a:rPr lang="en-US" altLang="en-US" dirty="0" err="1" smtClean="0">
                <a:latin typeface="Consolas" panose="020B0609020204030204" pitchFamily="49" charset="0"/>
              </a:rPr>
              <a:t>CheckBox</a:t>
            </a:r>
            <a:r>
              <a:rPr lang="en-US" altLang="en-US" dirty="0" err="1" smtClean="0"/>
              <a:t>es</a:t>
            </a:r>
            <a:r>
              <a:rPr lang="en-US" altLang="en-US" dirty="0" smtClean="0"/>
              <a:t> to change a </a:t>
            </a:r>
            <a:r>
              <a:rPr lang="en-US" altLang="en-US" dirty="0" smtClean="0">
                <a:latin typeface="Consolas" panose="020B0609020204030204" pitchFamily="49" charset="0"/>
              </a:rPr>
              <a:t>Label</a:t>
            </a:r>
            <a:r>
              <a:rPr lang="en-US" altLang="en-US" dirty="0" smtClean="0"/>
              <a:t>’s font style. </a:t>
            </a:r>
          </a:p>
          <a:p>
            <a:endParaRPr lang="en-US" altLang="en-US" dirty="0"/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 (cont.)</a:t>
            </a:r>
            <a:endParaRPr lang="en-US" dirty="0"/>
          </a:p>
        </p:txBody>
      </p:sp>
      <p:sp>
        <p:nvSpPr>
          <p:cNvPr id="9933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0750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342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227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1525"/>
            <a:ext cx="12192000" cy="53133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994073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change the font style on a </a:t>
            </a:r>
            <a:r>
              <a:rPr lang="en-US" dirty="0" smtClean="0">
                <a:latin typeface="Consolas" panose="020B0609020204030204" pitchFamily="49" charset="0"/>
              </a:rPr>
              <a:t>Label</a:t>
            </a:r>
            <a:r>
              <a:rPr lang="en-US" dirty="0" smtClean="0"/>
              <a:t>, you must set its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property to a new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object.</a:t>
            </a:r>
          </a:p>
          <a:p>
            <a:r>
              <a:rPr lang="en-US" dirty="0" smtClean="0"/>
              <a:t>The </a:t>
            </a:r>
            <a:r>
              <a:rPr lang="en-US" dirty="0" smtClean="0">
                <a:latin typeface="Consolas" panose="020B0609020204030204" pitchFamily="49" charset="0"/>
              </a:rPr>
              <a:t>Font</a:t>
            </a:r>
            <a:r>
              <a:rPr lang="en-US" dirty="0" smtClean="0"/>
              <a:t> constructor we used takes the current font and the new style as arguments.</a:t>
            </a:r>
          </a:p>
          <a:p>
            <a:r>
              <a:rPr lang="en-US" b="1" i="1" dirty="0"/>
              <a:t>Combining Font Styles with Bitwise Operators</a:t>
            </a:r>
          </a:p>
          <a:p>
            <a:r>
              <a:rPr lang="en-US" dirty="0" smtClean="0"/>
              <a:t>Styles can be combined via bitwise operators—operators that perform manipulation on bits of information.</a:t>
            </a:r>
          </a:p>
          <a:p>
            <a:r>
              <a:rPr lang="en-US" dirty="0" smtClean="0"/>
              <a:t>We needed to set the </a:t>
            </a:r>
            <a:r>
              <a:rPr lang="en-US" dirty="0" err="1" smtClean="0">
                <a:latin typeface="Consolas" panose="020B0609020204030204" pitchFamily="49" charset="0"/>
              </a:rPr>
              <a:t>FontStyle</a:t>
            </a:r>
            <a:r>
              <a:rPr lang="en-US" dirty="0" smtClean="0"/>
              <a:t> so that the text appears in bold if it was not bold originally, and vice versa</a:t>
            </a:r>
          </a:p>
          <a:p>
            <a:pPr lvl="1"/>
            <a:r>
              <a:rPr lang="en-US" dirty="0" smtClean="0"/>
              <a:t>The logical exclusive OR operator makes toggling the text style simple.</a:t>
            </a:r>
            <a:endParaRPr lang="en-US" dirty="0"/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240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2878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GUI controls are objects that can display information on the screen or enable users to interact with an app. </a:t>
            </a:r>
          </a:p>
          <a:p>
            <a:r>
              <a:rPr lang="en-US" altLang="en-US" smtClean="0"/>
              <a:t>Several common GUI controls are listed in Fig. 14.2.</a:t>
            </a:r>
            <a:endParaRPr lang="en-US" altLang="en-US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14.1  </a:t>
            </a:r>
            <a:r>
              <a:rPr lang="en-US" altLang="ja-JP" smtClean="0"/>
              <a:t>Introduction (Cont.)</a:t>
            </a:r>
            <a:endParaRPr lang="en-US" dirty="0" smtClean="0"/>
          </a:p>
        </p:txBody>
      </p:sp>
      <p:sp>
        <p:nvSpPr>
          <p:cNvPr id="307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182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err="1" smtClean="0"/>
              <a:t>RadioButtons</a:t>
            </a:r>
            <a:endParaRPr lang="en-US" b="1" i="1" dirty="0" smtClean="0"/>
          </a:p>
          <a:p>
            <a:r>
              <a:rPr lang="en-US" dirty="0" smtClean="0"/>
              <a:t>Radio buttons are similar to </a:t>
            </a:r>
            <a:r>
              <a:rPr lang="en-US" dirty="0" err="1" smtClean="0">
                <a:latin typeface="Consolas" panose="020B0609020204030204" pitchFamily="49" charset="0"/>
              </a:rPr>
              <a:t>CheckBox</a:t>
            </a:r>
            <a:r>
              <a:rPr lang="en-US" dirty="0" err="1" smtClean="0"/>
              <a:t>es</a:t>
            </a:r>
            <a:r>
              <a:rPr lang="en-US" dirty="0" smtClean="0"/>
              <a:t> in that they also have two states—selected and not selected.</a:t>
            </a:r>
          </a:p>
          <a:p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err="1" smtClean="0"/>
              <a:t>s</a:t>
            </a:r>
            <a:r>
              <a:rPr lang="en-US" dirty="0" smtClean="0"/>
              <a:t> normally appear as a group, in which only one </a:t>
            </a:r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smtClean="0"/>
              <a:t> can be selected at a time.</a:t>
            </a:r>
          </a:p>
          <a:p>
            <a:r>
              <a:rPr lang="en-US" dirty="0" smtClean="0"/>
              <a:t>All </a:t>
            </a:r>
            <a:r>
              <a:rPr 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dirty="0" err="1" smtClean="0"/>
              <a:t>s</a:t>
            </a:r>
            <a:r>
              <a:rPr lang="en-US" dirty="0" smtClean="0"/>
              <a:t> added to a container become part of the same group.</a:t>
            </a:r>
            <a:endParaRPr lang="en-US" dirty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3428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965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8788"/>
            <a:ext cx="12192000" cy="339883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4453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38" y="0"/>
            <a:ext cx="1194593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62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4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98600"/>
            <a:ext cx="12192000" cy="38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The program in Fig. 14.28 uses </a:t>
            </a:r>
            <a:r>
              <a:rPr lang="en-US" altLang="en-US" dirty="0" err="1" smtClean="0">
                <a:latin typeface="Consolas" panose="020B0609020204030204" pitchFamily="49" charset="0"/>
              </a:rPr>
              <a:t>RadioButton</a:t>
            </a:r>
            <a:r>
              <a:rPr lang="en-US" altLang="en-US" dirty="0" err="1" smtClean="0"/>
              <a:t>s</a:t>
            </a:r>
            <a:r>
              <a:rPr lang="en-US" altLang="en-US" dirty="0" smtClean="0"/>
              <a:t> to enable users to select options for a </a:t>
            </a:r>
            <a:r>
              <a:rPr lang="en-US" altLang="en-US" dirty="0" err="1" smtClean="0">
                <a:latin typeface="Consolas" panose="020B0609020204030204" pitchFamily="49" charset="0"/>
              </a:rPr>
              <a:t>MessageBox</a:t>
            </a:r>
            <a:r>
              <a:rPr lang="en-US" altLang="en-US" dirty="0" smtClean="0"/>
              <a:t>. </a:t>
            </a:r>
          </a:p>
          <a:p>
            <a:endParaRPr lang="en-US" altLang="en-US" dirty="0"/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14.7  CheckBoxes and RadioButtons (Cont.) </a:t>
            </a:r>
            <a:endParaRPr lang="en-US" dirty="0"/>
          </a:p>
        </p:txBody>
      </p:sp>
      <p:sp>
        <p:nvSpPr>
          <p:cNvPr id="10752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502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" y="0"/>
            <a:ext cx="108966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32926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851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575"/>
            <a:ext cx="12192000" cy="68008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43723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3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288" y="0"/>
            <a:ext cx="1013142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68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4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550" y="0"/>
            <a:ext cx="1050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237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0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3" y="0"/>
            <a:ext cx="92217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93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5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325" y="0"/>
            <a:ext cx="978376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36777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1450"/>
            <a:ext cx="12192000" cy="65135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810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7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550" y="0"/>
            <a:ext cx="117729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378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8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63" y="0"/>
            <a:ext cx="10709275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56309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59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5000"/>
            <a:ext cx="12192000" cy="558641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2930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A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displays an image. </a:t>
            </a:r>
          </a:p>
          <a:p>
            <a:r>
              <a:rPr lang="en-US" altLang="en-US" dirty="0" smtClean="0"/>
              <a:t>Figure 14.29 describes common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properties and a common event.</a:t>
            </a:r>
          </a:p>
          <a:p>
            <a:endParaRPr lang="en-US" alt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</a:t>
            </a:r>
            <a:endParaRPr lang="en-US" dirty="0" smtClean="0"/>
          </a:p>
        </p:txBody>
      </p:sp>
      <p:sp>
        <p:nvSpPr>
          <p:cNvPr id="11776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4372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0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00" y="0"/>
            <a:ext cx="11301413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633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1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08075"/>
            <a:ext cx="12192000" cy="46402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858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Figure 14.30 uses a </a:t>
            </a:r>
            <a:r>
              <a:rPr lang="en-US" altLang="en-US" dirty="0" err="1" smtClean="0">
                <a:latin typeface="Consolas" panose="020B0609020204030204" pitchFamily="49" charset="0"/>
              </a:rPr>
              <a:t>PictureBox</a:t>
            </a:r>
            <a:r>
              <a:rPr lang="en-US" altLang="en-US" dirty="0" smtClean="0"/>
              <a:t> to display bitmap images.</a:t>
            </a:r>
          </a:p>
          <a:p>
            <a:endParaRPr lang="en-US" altLang="en-US" dirty="0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14.8  PictureBoxes</a:t>
            </a:r>
            <a:endParaRPr lang="en-US" dirty="0" smtClean="0"/>
          </a:p>
        </p:txBody>
      </p:sp>
      <p:sp>
        <p:nvSpPr>
          <p:cNvPr id="11981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1pPr>
            <a:lvl2pPr marL="742950" indent="-28575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2pPr>
            <a:lvl3pPr marL="11430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3pPr>
            <a:lvl4pPr marL="16002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4pPr>
            <a:lvl5pPr marL="2057400" indent="-228600" eaLnBrk="0" hangingPunct="0"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275AFF"/>
                </a:solidFill>
                <a:latin typeface="Arial" panose="020B0604020202020204" pitchFamily="34" charset="0"/>
                <a:cs typeface="Times New Roman" panose="02020603050405020304" pitchFamily="18" charset="0"/>
              </a:defRPr>
            </a:lvl9pPr>
          </a:lstStyle>
          <a:p>
            <a:r>
              <a:rPr lang="en-US" altLang="en-US" smtClean="0"/>
              <a:t>©1992-2017 by Pearson Education, Inc. All Rights Reserved.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000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shtp6_14_WindowsForms_Page_62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613" y="0"/>
            <a:ext cx="117871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©1992-2017 by Pearson Education, Inc. All Rights Reserved.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900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2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3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ppt/theme/themeOverride4.xml><?xml version="1.0" encoding="utf-8"?>
<a:themeOverride xmlns:a="http://schemas.openxmlformats.org/drawingml/2006/main">
  <a:clrScheme name="Concourse">
    <a:dk1>
      <a:sysClr val="windowText" lastClr="000000"/>
    </a:dk1>
    <a:lt1>
      <a:sysClr val="window" lastClr="FFFFFF"/>
    </a:lt1>
    <a:dk2>
      <a:srgbClr val="464646"/>
    </a:dk2>
    <a:lt2>
      <a:srgbClr val="DEF5FA"/>
    </a:lt2>
    <a:accent1>
      <a:srgbClr val="2DA2BF"/>
    </a:accent1>
    <a:accent2>
      <a:srgbClr val="DA1F28"/>
    </a:accent2>
    <a:accent3>
      <a:srgbClr val="EB641B"/>
    </a:accent3>
    <a:accent4>
      <a:srgbClr val="39639D"/>
    </a:accent4>
    <a:accent5>
      <a:srgbClr val="474B78"/>
    </a:accent5>
    <a:accent6>
      <a:srgbClr val="7D3C4A"/>
    </a:accent6>
    <a:hlink>
      <a:srgbClr val="FF8119"/>
    </a:hlink>
    <a:folHlink>
      <a:srgbClr val="44B9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vcsharphtp6_13</Template>
  <TotalTime>44</TotalTime>
  <Words>3130</Words>
  <Application>Microsoft Office PowerPoint</Application>
  <PresentationFormat>Widescreen</PresentationFormat>
  <Paragraphs>330</Paragraphs>
  <Slides>135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135</vt:i4>
      </vt:variant>
    </vt:vector>
  </HeadingPairs>
  <TitlesOfParts>
    <vt:vector size="147" baseType="lpstr">
      <vt:lpstr>ＭＳ Ｐゴシック</vt:lpstr>
      <vt:lpstr>Arial</vt:lpstr>
      <vt:lpstr>Calibri</vt:lpstr>
      <vt:lpstr>Cambria</vt:lpstr>
      <vt:lpstr>Consolas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Graphical User Interfaces with Windows Forms: Part 1</vt:lpstr>
      <vt:lpstr>PowerPoint Presentation</vt:lpstr>
      <vt:lpstr>PowerPoint Presentation</vt:lpstr>
      <vt:lpstr>PowerPoint Presentation</vt:lpstr>
      <vt:lpstr>14.1  Introduction </vt:lpstr>
      <vt:lpstr>PowerPoint Presentation</vt:lpstr>
      <vt:lpstr>PowerPoint Presentation</vt:lpstr>
      <vt:lpstr>14.1  Introduction (Cont.)</vt:lpstr>
      <vt:lpstr>PowerPoint Presentation</vt:lpstr>
      <vt:lpstr>14.2  Windows Forms </vt:lpstr>
      <vt:lpstr>14.2  Windows Forms (Cont.)</vt:lpstr>
      <vt:lpstr>PowerPoint Presentation</vt:lpstr>
      <vt:lpstr>14.2  Windows Forms (Cont.)</vt:lpstr>
      <vt:lpstr>14.2  Windows Forms (Cont.)</vt:lpstr>
      <vt:lpstr>PowerPoint Presentation</vt:lpstr>
      <vt:lpstr>PowerPoint Presentation</vt:lpstr>
      <vt:lpstr>14.3  Event Handling </vt:lpstr>
      <vt:lpstr>14.3   Event Handling</vt:lpstr>
      <vt:lpstr>PowerPoint Presentation</vt:lpstr>
      <vt:lpstr>PowerPoint Presentation</vt:lpstr>
      <vt:lpstr>14.3  Event Handling </vt:lpstr>
      <vt:lpstr>14.3  Event Handling (Cont.) </vt:lpstr>
      <vt:lpstr>14.3  Event Handling (Cont.) </vt:lpstr>
      <vt:lpstr>PowerPoint Presentation</vt:lpstr>
      <vt:lpstr>PowerPoint Presentation</vt:lpstr>
      <vt:lpstr>PowerPoint Presentation</vt:lpstr>
      <vt:lpstr>14.3  Event Handling (Cont.) </vt:lpstr>
      <vt:lpstr>PowerPoint Presentation</vt:lpstr>
      <vt:lpstr>14.3  Event Handling (Cont.) </vt:lpstr>
      <vt:lpstr>14.3  Event Handling (Cont.) </vt:lpstr>
      <vt:lpstr>14.3  Event Handling (Cont.) </vt:lpstr>
      <vt:lpstr>PowerPoint Presentation</vt:lpstr>
      <vt:lpstr>14.3  Event Handling (Cont.) </vt:lpstr>
      <vt:lpstr>PowerPoint Presentation</vt:lpstr>
      <vt:lpstr>14.3  Event Handling (Cont.) </vt:lpstr>
      <vt:lpstr>PowerPoint Presentation</vt:lpstr>
      <vt:lpstr>14.4  Control Properties and Layout </vt:lpstr>
      <vt:lpstr>PowerPoint Presentation</vt:lpstr>
      <vt:lpstr>PowerPoint Presentation</vt:lpstr>
      <vt:lpstr>PowerPoint Presentation</vt:lpstr>
      <vt:lpstr>14.4  Control Properties and Layout (Cont.)</vt:lpstr>
      <vt:lpstr>PowerPoint Presentation</vt:lpstr>
      <vt:lpstr>14.4  Control Properties and Layout (Cont.)</vt:lpstr>
      <vt:lpstr>PowerPoint Presentation</vt:lpstr>
      <vt:lpstr>14.4  Control Properties and Layout (Cont.)</vt:lpstr>
      <vt:lpstr>PowerPoint Presentation</vt:lpstr>
      <vt:lpstr>PowerPoint Presentation</vt:lpstr>
      <vt:lpstr>14.4  Control Properties and Layout (Cont.)</vt:lpstr>
      <vt:lpstr>PowerPoint Presentation</vt:lpstr>
      <vt:lpstr>14.5  Labels, TextBoxes and Buttons</vt:lpstr>
      <vt:lpstr>PowerPoint Presentation</vt:lpstr>
      <vt:lpstr>14.5  Labels, TextBoxes and Buttons (Cont.)</vt:lpstr>
      <vt:lpstr>PowerPoint Presentation</vt:lpstr>
      <vt:lpstr>PowerPoint Presentation</vt:lpstr>
      <vt:lpstr>14.5  Labels, TextBoxes and Buttons (Cont.) </vt:lpstr>
      <vt:lpstr>14.5  Labels, TextBoxes and Buttons (Cont.)</vt:lpstr>
      <vt:lpstr>PowerPoint Presentation</vt:lpstr>
      <vt:lpstr>14.5  Labels, TextBoxes and Buttons (Cont.)</vt:lpstr>
      <vt:lpstr>PowerPoint Presentation</vt:lpstr>
      <vt:lpstr>PowerPoint Presentation</vt:lpstr>
      <vt:lpstr>14.6  GroupBoxes and Panels </vt:lpstr>
      <vt:lpstr>PowerPoint Presentation</vt:lpstr>
      <vt:lpstr>PowerPoint Presentation</vt:lpstr>
      <vt:lpstr>PowerPoint Presentation</vt:lpstr>
      <vt:lpstr>PowerPoint Presentation</vt:lpstr>
      <vt:lpstr>14.6  GroupBoxes and Panels (Cont.) </vt:lpstr>
      <vt:lpstr>PowerPoint Presentation</vt:lpstr>
      <vt:lpstr>14.6  GroupBoxes and Panels (Cont.) </vt:lpstr>
      <vt:lpstr>PowerPoint Presentation</vt:lpstr>
      <vt:lpstr>PowerPoint Presentation</vt:lpstr>
      <vt:lpstr>PowerPoint Presentation</vt:lpstr>
      <vt:lpstr>14.7  CheckBoxes and RadioButtons </vt:lpstr>
      <vt:lpstr>PowerPoint Presentation</vt:lpstr>
      <vt:lpstr>PowerPoint Presentation</vt:lpstr>
      <vt:lpstr>14.7  CheckBoxes and RadioButtons  (cont.)</vt:lpstr>
      <vt:lpstr>PowerPoint Presentation</vt:lpstr>
      <vt:lpstr>PowerPoint Presentation</vt:lpstr>
      <vt:lpstr>PowerPoint Presentation</vt:lpstr>
      <vt:lpstr>14.7  CheckBoxes and RadioButtons (Cont.) </vt:lpstr>
      <vt:lpstr>14.7  CheckBoxes and RadioButtons (Cont.) </vt:lpstr>
      <vt:lpstr>PowerPoint Presentation</vt:lpstr>
      <vt:lpstr>PowerPoint Presentation</vt:lpstr>
      <vt:lpstr>PowerPoint Presentation</vt:lpstr>
      <vt:lpstr>14.7  CheckBoxes and RadioButtons (Cont.)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14.8  PictureBoxes</vt:lpstr>
      <vt:lpstr>PowerPoint Presentation</vt:lpstr>
      <vt:lpstr>PowerPoint Presentation</vt:lpstr>
      <vt:lpstr>14.8  PictureBoxes</vt:lpstr>
      <vt:lpstr>PowerPoint Presentation</vt:lpstr>
      <vt:lpstr>PowerPoint Presentation</vt:lpstr>
      <vt:lpstr>PowerPoint Presentation</vt:lpstr>
      <vt:lpstr>14.8  PictureBoxes (Cont.) </vt:lpstr>
      <vt:lpstr>14.8  PictureBoxes (Cont.) </vt:lpstr>
      <vt:lpstr>14.9  ToolTips</vt:lpstr>
      <vt:lpstr>PowerPoint Presentation</vt:lpstr>
      <vt:lpstr>14.9  ToolTips</vt:lpstr>
      <vt:lpstr>PowerPoint Presentation</vt:lpstr>
      <vt:lpstr>14.9  ToolTips (Cont.)</vt:lpstr>
      <vt:lpstr>PowerPoint Presentation</vt:lpstr>
      <vt:lpstr>14.9  ToolTips (Cont.) </vt:lpstr>
      <vt:lpstr>PowerPoint Presentation</vt:lpstr>
      <vt:lpstr>14.10  NumericUpDown Control  (cont.)</vt:lpstr>
      <vt:lpstr>PowerPoint Presentation</vt:lpstr>
      <vt:lpstr>PowerPoint Presentation</vt:lpstr>
      <vt:lpstr>14.10  NumericUpDown Control </vt:lpstr>
      <vt:lpstr>PowerPoint Presentation</vt:lpstr>
      <vt:lpstr>PowerPoint Presentation</vt:lpstr>
      <vt:lpstr>PowerPoint Presentation</vt:lpstr>
      <vt:lpstr>14.11  Mouse-Event Handling </vt:lpstr>
      <vt:lpstr>PowerPoint Presentation</vt:lpstr>
      <vt:lpstr>PowerPoint Presentation</vt:lpstr>
      <vt:lpstr>14.11  Mouse-Event Handling </vt:lpstr>
      <vt:lpstr>PowerPoint Presentation</vt:lpstr>
      <vt:lpstr>PowerPoint Presentation</vt:lpstr>
      <vt:lpstr>PowerPoint Presentation</vt:lpstr>
      <vt:lpstr>PowerPoint Presentation</vt:lpstr>
      <vt:lpstr>14.11  Mouse-Event Handling (Cont.) </vt:lpstr>
      <vt:lpstr>14.12  Keyboard-Event Handling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Deitel</dc:creator>
  <cp:lastModifiedBy>Paul Deitel</cp:lastModifiedBy>
  <cp:revision>9</cp:revision>
  <dcterms:created xsi:type="dcterms:W3CDTF">2016-07-29T19:47:40Z</dcterms:created>
  <dcterms:modified xsi:type="dcterms:W3CDTF">2017-02-09T18:55:55Z</dcterms:modified>
</cp:coreProperties>
</file>