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4"/>
  </p:notesMasterIdLst>
  <p:handoutMasterIdLst>
    <p:handoutMasterId r:id="rId125"/>
  </p:handoutMasterIdLst>
  <p:sldIdLst>
    <p:sldId id="325" r:id="rId2"/>
    <p:sldId id="258" r:id="rId3"/>
    <p:sldId id="259" r:id="rId4"/>
    <p:sldId id="260" r:id="rId5"/>
    <p:sldId id="326" r:id="rId6"/>
    <p:sldId id="263" r:id="rId7"/>
    <p:sldId id="264" r:id="rId8"/>
    <p:sldId id="265" r:id="rId9"/>
    <p:sldId id="328" r:id="rId10"/>
    <p:sldId id="366" r:id="rId11"/>
    <p:sldId id="329" r:id="rId12"/>
    <p:sldId id="330" r:id="rId13"/>
    <p:sldId id="367" r:id="rId14"/>
    <p:sldId id="368" r:id="rId15"/>
    <p:sldId id="331" r:id="rId16"/>
    <p:sldId id="266" r:id="rId17"/>
    <p:sldId id="267" r:id="rId18"/>
    <p:sldId id="268" r:id="rId19"/>
    <p:sldId id="332" r:id="rId20"/>
    <p:sldId id="269" r:id="rId21"/>
    <p:sldId id="270" r:id="rId22"/>
    <p:sldId id="271" r:id="rId23"/>
    <p:sldId id="333" r:id="rId24"/>
    <p:sldId id="369" r:id="rId25"/>
    <p:sldId id="272" r:id="rId26"/>
    <p:sldId id="334" r:id="rId27"/>
    <p:sldId id="273" r:id="rId28"/>
    <p:sldId id="274" r:id="rId29"/>
    <p:sldId id="275" r:id="rId30"/>
    <p:sldId id="335" r:id="rId31"/>
    <p:sldId id="276" r:id="rId32"/>
    <p:sldId id="336" r:id="rId33"/>
    <p:sldId id="370" r:id="rId34"/>
    <p:sldId id="277" r:id="rId35"/>
    <p:sldId id="278" r:id="rId36"/>
    <p:sldId id="279" r:id="rId37"/>
    <p:sldId id="280" r:id="rId38"/>
    <p:sldId id="281" r:id="rId39"/>
    <p:sldId id="282" r:id="rId40"/>
    <p:sldId id="337" r:id="rId41"/>
    <p:sldId id="283" r:id="rId42"/>
    <p:sldId id="338" r:id="rId43"/>
    <p:sldId id="284" r:id="rId44"/>
    <p:sldId id="339" r:id="rId45"/>
    <p:sldId id="371" r:id="rId46"/>
    <p:sldId id="285" r:id="rId47"/>
    <p:sldId id="286" r:id="rId48"/>
    <p:sldId id="287" r:id="rId49"/>
    <p:sldId id="340" r:id="rId50"/>
    <p:sldId id="288" r:id="rId51"/>
    <p:sldId id="289" r:id="rId52"/>
    <p:sldId id="290" r:id="rId53"/>
    <p:sldId id="291" r:id="rId54"/>
    <p:sldId id="341" r:id="rId55"/>
    <p:sldId id="342" r:id="rId56"/>
    <p:sldId id="292" r:id="rId57"/>
    <p:sldId id="372" r:id="rId58"/>
    <p:sldId id="293" r:id="rId59"/>
    <p:sldId id="294" r:id="rId60"/>
    <p:sldId id="295" r:id="rId61"/>
    <p:sldId id="296" r:id="rId62"/>
    <p:sldId id="374" r:id="rId63"/>
    <p:sldId id="297" r:id="rId64"/>
    <p:sldId id="344" r:id="rId65"/>
    <p:sldId id="298" r:id="rId66"/>
    <p:sldId id="345" r:id="rId67"/>
    <p:sldId id="375" r:id="rId68"/>
    <p:sldId id="346" r:id="rId69"/>
    <p:sldId id="347" r:id="rId70"/>
    <p:sldId id="299" r:id="rId71"/>
    <p:sldId id="348" r:id="rId72"/>
    <p:sldId id="300" r:id="rId73"/>
    <p:sldId id="349" r:id="rId74"/>
    <p:sldId id="301" r:id="rId75"/>
    <p:sldId id="302" r:id="rId76"/>
    <p:sldId id="376" r:id="rId77"/>
    <p:sldId id="350" r:id="rId78"/>
    <p:sldId id="303" r:id="rId79"/>
    <p:sldId id="304" r:id="rId80"/>
    <p:sldId id="305" r:id="rId81"/>
    <p:sldId id="306" r:id="rId82"/>
    <p:sldId id="353" r:id="rId83"/>
    <p:sldId id="354" r:id="rId84"/>
    <p:sldId id="307" r:id="rId85"/>
    <p:sldId id="355" r:id="rId86"/>
    <p:sldId id="308" r:id="rId87"/>
    <p:sldId id="309" r:id="rId88"/>
    <p:sldId id="310" r:id="rId89"/>
    <p:sldId id="377" r:id="rId90"/>
    <p:sldId id="356" r:id="rId91"/>
    <p:sldId id="311" r:id="rId92"/>
    <p:sldId id="357" r:id="rId93"/>
    <p:sldId id="358" r:id="rId94"/>
    <p:sldId id="312" r:id="rId95"/>
    <p:sldId id="359" r:id="rId96"/>
    <p:sldId id="360" r:id="rId97"/>
    <p:sldId id="361" r:id="rId98"/>
    <p:sldId id="362" r:id="rId99"/>
    <p:sldId id="378" r:id="rId100"/>
    <p:sldId id="379" r:id="rId101"/>
    <p:sldId id="380" r:id="rId102"/>
    <p:sldId id="313" r:id="rId103"/>
    <p:sldId id="314" r:id="rId104"/>
    <p:sldId id="315" r:id="rId105"/>
    <p:sldId id="381" r:id="rId106"/>
    <p:sldId id="382" r:id="rId107"/>
    <p:sldId id="316" r:id="rId108"/>
    <p:sldId id="317" r:id="rId109"/>
    <p:sldId id="318" r:id="rId110"/>
    <p:sldId id="363" r:id="rId111"/>
    <p:sldId id="319" r:id="rId112"/>
    <p:sldId id="320" r:id="rId113"/>
    <p:sldId id="364" r:id="rId114"/>
    <p:sldId id="321" r:id="rId115"/>
    <p:sldId id="322" r:id="rId116"/>
    <p:sldId id="323" r:id="rId117"/>
    <p:sldId id="324" r:id="rId118"/>
    <p:sldId id="383" r:id="rId119"/>
    <p:sldId id="384" r:id="rId120"/>
    <p:sldId id="365" r:id="rId121"/>
    <p:sldId id="385" r:id="rId122"/>
    <p:sldId id="386" r:id="rId12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133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7A082-8F14-4C60-9317-D2A106B9E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03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B4B78-E5D3-4511-A396-297633E21C91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88A47A-1B74-4870-9703-A310CE7BE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47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A47A-1B74-4870-9703-A310CE7BE29E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8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88A47A-1B74-4870-9703-A310CE7BE29E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6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B1A32655-EFFD-4880-931D-6A214161C00E}" type="datetime1">
              <a:rPr lang="en-US" smtClean="0"/>
              <a:t>2/7/2017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118F60-7FD4-4EB3-8815-BAA2CCF5E3CB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0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B085B8-EC40-447F-BB02-5EB68C81DEF7}" type="datetime1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5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05AF6F2-519E-44F0-AF89-6990A75F8D36}" type="datetime1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408739"/>
            <a:ext cx="8365068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7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853D9DE-3543-432C-AE61-41563A2AA593}" type="datetime1">
              <a:rPr lang="en-US" smtClean="0"/>
              <a:t>2/7/2017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72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716E3FD-398C-4F7B-AFD2-4636B1A8B1E6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3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EDA4853-4732-4F60-AEBC-2611817A8FA6}" type="datetime1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004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753CBBF-7F5B-4BEF-828F-4FE6E19839B8}" type="datetime1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7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42DC07-3629-4A91-917F-A7DD35F02F9C}" type="datetime1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696E02D-0CBA-4B3D-9AD4-792D22C81F0F}" type="datetime1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68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BD9CD908-FD0C-4730-90B3-12B7D1AB949D}" type="datetime1">
              <a:rPr lang="en-US" smtClean="0"/>
              <a:t>2/7/2017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72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C3EB9DFE-F5D3-4925-B1F7-C224F8F74607}" type="datetime1">
              <a:rPr lang="en-US" smtClean="0"/>
              <a:t>2/7/2017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283200" y="6408739"/>
            <a:ext cx="36914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33A83864-E9BA-4017-9124-983175DC1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Classes and Objects: </a:t>
            </a:r>
            <a:br>
              <a:rPr lang="en-US" smtClean="0"/>
            </a:br>
            <a:r>
              <a:rPr lang="en-US" smtClean="0"/>
              <a:t>A Deeper Look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10 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2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 smtClean="0"/>
              <a:t>Method </a:t>
            </a:r>
            <a:r>
              <a:rPr lang="en-US" b="1" i="1" dirty="0" err="1" smtClean="0"/>
              <a:t>SetTime</a:t>
            </a:r>
            <a:r>
              <a:rPr lang="en-US" b="1" i="1" dirty="0" smtClean="0"/>
              <a:t> and Throwing Exceptions</a:t>
            </a:r>
          </a:p>
          <a:p>
            <a:r>
              <a:rPr lang="en-US" dirty="0" smtClean="0"/>
              <a:t>Method </a:t>
            </a:r>
            <a:r>
              <a:rPr lang="en-US" dirty="0" err="1" smtClean="0">
                <a:latin typeface="Consolas" panose="020B0609020204030204" pitchFamily="49" charset="0"/>
              </a:rPr>
              <a:t>SetTime</a:t>
            </a:r>
            <a:r>
              <a:rPr lang="en-US" dirty="0" smtClean="0"/>
              <a:t> is a </a:t>
            </a: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 smtClean="0"/>
              <a:t> method that declares three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/>
              <a:t> parameters and uses them to set the time. </a:t>
            </a:r>
          </a:p>
          <a:p>
            <a:r>
              <a:rPr lang="en-US" dirty="0" smtClean="0"/>
              <a:t>Lines 16–17 test each argument to determine whether the value is out of range. If not, lines 22–24 assign values to the </a:t>
            </a:r>
            <a:r>
              <a:rPr lang="en-US" dirty="0" err="1" smtClean="0"/>
              <a:t>propertoes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hour value must be greater than or equal to 0 and less than 24, because universal-time format represents hours as integers from 0 to 23 (e.g., 1 PM is hour 13 and 11 PM is hour 23; midnight is hour 0 and noon is hour 12). </a:t>
            </a:r>
          </a:p>
          <a:p>
            <a:endParaRPr lang="en-US" dirty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10.2  Time Class Case Study (Cont.) </a:t>
            </a:r>
            <a:endParaRPr lang="en-US" dirty="0"/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63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 smtClean="0"/>
              <a:t>When to Declare a 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 Type</a:t>
            </a:r>
          </a:p>
          <a:p>
            <a:r>
              <a:rPr lang="en-US" dirty="0" smtClean="0"/>
              <a:t>Microsoft recommends using classes for most new types, but recommends a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/>
              <a:t> if: </a:t>
            </a:r>
          </a:p>
          <a:p>
            <a:pPr lvl="1"/>
            <a:r>
              <a:rPr lang="en-US" dirty="0" smtClean="0"/>
              <a:t>the type represents a single value</a:t>
            </a:r>
          </a:p>
          <a:p>
            <a:pPr lvl="1"/>
            <a:r>
              <a:rPr lang="en-US" dirty="0" smtClean="0"/>
              <a:t>the size of an object is 16 bytes or smaller</a:t>
            </a:r>
          </a:p>
          <a:p>
            <a:r>
              <a:rPr lang="en-US" dirty="0" smtClean="0"/>
              <a:t>For the complete list of </a:t>
            </a:r>
            <a:r>
              <a:rPr lang="en-US" dirty="0" err="1" smtClean="0"/>
              <a:t>struct</a:t>
            </a:r>
            <a:r>
              <a:rPr lang="en-US" dirty="0" smtClean="0"/>
              <a:t> recommendations, see</a:t>
            </a:r>
          </a:p>
          <a:p>
            <a:pPr lvl="1"/>
            <a:r>
              <a:rPr lang="en-US" dirty="0" smtClean="0"/>
              <a:t>https://msdn.microsoft.com/library/ms229017</a:t>
            </a:r>
          </a:p>
          <a:p>
            <a:endParaRPr lang="en-US" dirty="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10.13.1 </a:t>
            </a:r>
            <a:r>
              <a:rPr lang="en-US" dirty="0"/>
              <a:t>Creating Value Types with </a:t>
            </a:r>
            <a:r>
              <a:rPr lang="en-US" dirty="0" err="1"/>
              <a:t>struct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2063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 </a:t>
            </a:r>
            <a:r>
              <a:rPr lang="en-US" dirty="0" err="1">
                <a:latin typeface="Consolas" panose="020B0609020204030204" pitchFamily="49" charset="0"/>
              </a:rPr>
              <a:t>ComplexNumber</a:t>
            </a:r>
            <a:r>
              <a:rPr lang="en-US" dirty="0"/>
              <a:t> </a:t>
            </a:r>
            <a:r>
              <a:rPr lang="en-US" dirty="0" smtClean="0"/>
              <a:t>(Fig. 10.14) </a:t>
            </a:r>
            <a:r>
              <a:rPr lang="en-US" dirty="0"/>
              <a:t>overloads the plus (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), minus (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) and multiplication (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) operators to enable programs to add, subtract and multiply instances of class </a:t>
            </a:r>
            <a:r>
              <a:rPr lang="en-US" dirty="0" err="1">
                <a:latin typeface="Consolas" panose="020B0609020204030204" pitchFamily="49" charset="0"/>
              </a:rPr>
              <a:t>ComplexNumber</a:t>
            </a:r>
            <a:r>
              <a:rPr lang="en-US" dirty="0"/>
              <a:t> using common mathematical notation.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10.13.2 </a:t>
            </a:r>
            <a:r>
              <a:rPr lang="en-US" dirty="0"/>
              <a:t>Creating Value Types with </a:t>
            </a:r>
            <a:r>
              <a:rPr lang="en-US" dirty="0" err="1"/>
              <a:t>struct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6539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8" y="0"/>
            <a:ext cx="11717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522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375"/>
            <a:ext cx="12192000" cy="56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076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3"/>
            <a:ext cx="12192000" cy="65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045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dirty="0"/>
              <a:t>a class, you cannot define a </a:t>
            </a:r>
            <a:r>
              <a:rPr lang="en-US" dirty="0" err="1"/>
              <a:t>parameterless</a:t>
            </a:r>
            <a:r>
              <a:rPr lang="en-US" dirty="0"/>
              <a:t> constructor for a </a:t>
            </a:r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compiler always provides a default constructor that initializes the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 err="1"/>
              <a:t>’s</a:t>
            </a:r>
            <a:r>
              <a:rPr lang="en-US" dirty="0"/>
              <a:t> instance variables to their default values. 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struct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cannot specify initial values in instance variable or property declarations.</a:t>
            </a:r>
          </a:p>
          <a:p>
            <a:endParaRPr lang="en-US" dirty="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10.13.2 </a:t>
            </a:r>
            <a:r>
              <a:rPr lang="en-US" dirty="0"/>
              <a:t>Creating Value Types with </a:t>
            </a:r>
            <a:r>
              <a:rPr lang="en-US" dirty="0" err="1"/>
              <a:t>struct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5564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Keyword </a:t>
            </a:r>
            <a:r>
              <a:rPr lang="en-US" b="1" dirty="0">
                <a:latin typeface="Consolas" panose="020B0609020204030204" pitchFamily="49" charset="0"/>
              </a:rPr>
              <a:t>operator</a:t>
            </a:r>
            <a:r>
              <a:rPr lang="en-US" dirty="0"/>
              <a:t>, followed by an operator symbol (such as +), indicates that a method overloads the specified operator. </a:t>
            </a:r>
            <a:endParaRPr lang="en-US" dirty="0" smtClean="0"/>
          </a:p>
          <a:p>
            <a:r>
              <a:rPr lang="en-US" dirty="0" smtClean="0"/>
              <a:t>Overloaded </a:t>
            </a:r>
            <a:r>
              <a:rPr lang="en-US" dirty="0"/>
              <a:t>operator methods are </a:t>
            </a:r>
            <a:r>
              <a:rPr lang="en-US" i="1" dirty="0"/>
              <a:t>required</a:t>
            </a:r>
            <a:r>
              <a:rPr lang="en-US" dirty="0"/>
              <a:t> to be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. </a:t>
            </a:r>
          </a:p>
          <a:p>
            <a:r>
              <a:rPr lang="en-US" dirty="0"/>
              <a:t>Methods that overload binary operators must take two arguments—the </a:t>
            </a:r>
            <a:r>
              <a:rPr lang="en-US" i="1" dirty="0"/>
              <a:t>first</a:t>
            </a:r>
            <a:r>
              <a:rPr lang="en-US" dirty="0"/>
              <a:t> is the </a:t>
            </a:r>
            <a:r>
              <a:rPr lang="en-US" i="1" dirty="0"/>
              <a:t>left</a:t>
            </a:r>
            <a:r>
              <a:rPr lang="en-US" dirty="0"/>
              <a:t> operand and the </a:t>
            </a:r>
            <a:r>
              <a:rPr lang="en-US" i="1" dirty="0"/>
              <a:t>second</a:t>
            </a:r>
            <a:r>
              <a:rPr lang="en-US" dirty="0"/>
              <a:t> is the </a:t>
            </a:r>
            <a:r>
              <a:rPr lang="en-US" i="1" dirty="0"/>
              <a:t>right</a:t>
            </a:r>
            <a:r>
              <a:rPr lang="en-US" dirty="0"/>
              <a:t> operand. </a:t>
            </a:r>
            <a:endParaRPr lang="en-US" dirty="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10.13.2 </a:t>
            </a:r>
            <a:r>
              <a:rPr lang="en-US" dirty="0"/>
              <a:t>Creating Value Types with </a:t>
            </a:r>
            <a:r>
              <a:rPr lang="en-US" dirty="0" err="1"/>
              <a:t>struct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2790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138"/>
            <a:ext cx="121920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528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3363"/>
            <a:ext cx="12192000" cy="384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2864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013"/>
            <a:ext cx="12192000" cy="38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9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Both minute and second values must be greater than or equal to 0 and less than 60. </a:t>
            </a:r>
          </a:p>
          <a:p>
            <a:r>
              <a:rPr lang="en-US" altLang="en-US" dirty="0" smtClean="0"/>
              <a:t>For values outside these ranges, </a:t>
            </a:r>
            <a:r>
              <a:rPr lang="en-US" altLang="en-US" dirty="0" err="1" smtClean="0">
                <a:latin typeface="Consolas" panose="020B0609020204030204" pitchFamily="49" charset="0"/>
              </a:rPr>
              <a:t>SetTime</a:t>
            </a:r>
            <a:r>
              <a:rPr lang="en-US" altLang="en-US" dirty="0" smtClean="0"/>
              <a:t> throws an </a:t>
            </a:r>
            <a:r>
              <a:rPr lang="en-US" altLang="en-US" dirty="0" err="1" smtClean="0">
                <a:latin typeface="Consolas" panose="020B0609020204030204" pitchFamily="49" charset="0"/>
              </a:rPr>
              <a:t>ArgumentOutOfRangeException</a:t>
            </a:r>
            <a:r>
              <a:rPr lang="en-US" altLang="en-US" dirty="0" smtClean="0"/>
              <a:t>, which notifies the client code that an invalid argument was passed to the method.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nsolas" panose="020B0609020204030204" pitchFamily="49" charset="0"/>
              </a:rPr>
              <a:t>throw</a:t>
            </a:r>
            <a:r>
              <a:rPr lang="en-US" altLang="en-US" dirty="0" smtClean="0"/>
              <a:t> statement creates a new object of type </a:t>
            </a:r>
            <a:r>
              <a:rPr lang="en-US" altLang="en-US" dirty="0" err="1" smtClean="0">
                <a:latin typeface="Consolas" panose="020B0609020204030204" pitchFamily="49" charset="0"/>
              </a:rPr>
              <a:t>ArgumentOutOfRangeException</a:t>
            </a:r>
            <a:r>
              <a:rPr lang="en-US" altLang="en-US" dirty="0" smtClean="0"/>
              <a:t>. </a:t>
            </a:r>
          </a:p>
          <a:p>
            <a:r>
              <a:rPr lang="en-US" altLang="en-US" dirty="0" smtClean="0"/>
              <a:t>The parentheses following the class name indicate a call to the </a:t>
            </a:r>
            <a:r>
              <a:rPr lang="en-US" altLang="en-US" dirty="0" err="1" smtClean="0">
                <a:latin typeface="Consolas" panose="020B0609020204030204" pitchFamily="49" charset="0"/>
              </a:rPr>
              <a:t>ArgumentOutOfRangeException</a:t>
            </a:r>
            <a:r>
              <a:rPr lang="en-US" altLang="en-US" dirty="0" smtClean="0"/>
              <a:t> constructor. </a:t>
            </a:r>
            <a:endParaRPr lang="en-US" altLang="en-US" dirty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10.2  Time Class Case Study (Cont.) </a:t>
            </a:r>
            <a:endParaRPr lang="en-US" dirty="0"/>
          </a:p>
        </p:txBody>
      </p:sp>
      <p:sp>
        <p:nvSpPr>
          <p:cNvPr id="297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422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>
                <a:latin typeface="Consolas" panose="020B0609020204030204" pitchFamily="49" charset="0"/>
              </a:rPr>
              <a:t>ComplexTest</a:t>
            </a:r>
            <a:r>
              <a:rPr lang="en-US" dirty="0" smtClean="0"/>
              <a:t> (Fig. 10/15) demonstrates the overloaded operators for adding, subtracting and multiplying </a:t>
            </a:r>
            <a:r>
              <a:rPr lang="en-US" dirty="0" err="1" smtClean="0">
                <a:latin typeface="Consolas" panose="020B0609020204030204" pitchFamily="49" charset="0"/>
              </a:rPr>
              <a:t>ComplexNumber</a:t>
            </a:r>
            <a:r>
              <a:rPr lang="en-US" dirty="0" err="1" smtClean="0"/>
              <a:t>s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10.13.3 </a:t>
            </a:r>
            <a:r>
              <a:rPr lang="en-US" dirty="0"/>
              <a:t>Class </a:t>
            </a:r>
            <a:r>
              <a:rPr lang="en-US" dirty="0" err="1"/>
              <a:t>ComplexTest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517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52166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51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113"/>
            <a:ext cx="12192000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816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b="1" dirty="0"/>
              <a:t>extension methods</a:t>
            </a:r>
            <a:r>
              <a:rPr lang="en-US" dirty="0"/>
              <a:t> to add functionality to an existing type without modifying the type’s source code. </a:t>
            </a:r>
            <a:endParaRPr lang="en-US" dirty="0" smtClean="0"/>
          </a:p>
          <a:p>
            <a:r>
              <a:rPr lang="en-US" dirty="0" smtClean="0"/>
              <a:t>LINQ’s </a:t>
            </a:r>
            <a:r>
              <a:rPr lang="en-US" dirty="0"/>
              <a:t>capabilities are implemented as extension methods.  </a:t>
            </a:r>
            <a:endParaRPr lang="en-US" dirty="0" smtClean="0"/>
          </a:p>
          <a:p>
            <a:r>
              <a:rPr lang="en-US" dirty="0"/>
              <a:t>Figure 10.16 uses extension methods to add two new methods to class </a:t>
            </a:r>
            <a:r>
              <a:rPr lang="en-US" dirty="0">
                <a:latin typeface="Consolas" panose="020B0609020204030204" pitchFamily="49" charset="0"/>
              </a:rPr>
              <a:t>Time2</a:t>
            </a:r>
            <a:r>
              <a:rPr lang="en-US" dirty="0"/>
              <a:t> (Section 10.5)—</a:t>
            </a:r>
            <a:r>
              <a:rPr lang="en-US" dirty="0" err="1">
                <a:latin typeface="Consolas" panose="020B0609020204030204" pitchFamily="49" charset="0"/>
              </a:rPr>
              <a:t>DisplayTime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AddHours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10.14  Time Class Case Study: Extension Methods 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879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419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75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584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dirty="0">
                <a:latin typeface="Lucida Console" panose="020B0609040504020204" pitchFamily="49" charset="0"/>
              </a:rPr>
              <a:t>this</a:t>
            </a:r>
            <a:r>
              <a:rPr lang="en-US" altLang="en-US" sz="2800" dirty="0"/>
              <a:t> keyword before a method’s first parameter notifies the compiler that the method extends an existing class</a:t>
            </a:r>
            <a:r>
              <a:rPr lang="en-US" altLang="en-US" sz="2800" dirty="0" smtClean="0"/>
              <a:t>.</a:t>
            </a:r>
          </a:p>
          <a:p>
            <a:r>
              <a:rPr lang="en-US" sz="2800" dirty="0"/>
              <a:t>The type of </a:t>
            </a:r>
            <a:r>
              <a:rPr lang="en-US" sz="2800" dirty="0" smtClean="0"/>
              <a:t>the first </a:t>
            </a:r>
            <a:r>
              <a:rPr lang="en-US" sz="2800" dirty="0"/>
              <a:t>parameter specifies the type of object on which you can call the </a:t>
            </a:r>
            <a:r>
              <a:rPr lang="en-US" sz="2800" dirty="0" smtClean="0"/>
              <a:t>extension method.</a:t>
            </a:r>
          </a:p>
          <a:p>
            <a:r>
              <a:rPr lang="en-US" sz="2800" dirty="0" smtClean="0"/>
              <a:t>Extension </a:t>
            </a:r>
            <a:r>
              <a:rPr lang="en-US" sz="2800" dirty="0"/>
              <a:t>methods must be defined as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methods in a </a:t>
            </a:r>
            <a:r>
              <a:rPr lang="en-US" sz="2800" dirty="0" smtClean="0">
                <a:latin typeface="Consolas" panose="020B0609020204030204" pitchFamily="49" charset="0"/>
              </a:rPr>
              <a:t>static </a:t>
            </a:r>
            <a:r>
              <a:rPr lang="en-US" sz="2800" dirty="0" smtClean="0"/>
              <a:t>class.</a:t>
            </a:r>
          </a:p>
          <a:p>
            <a:r>
              <a:rPr lang="en-US" sz="2800" dirty="0" smtClean="0"/>
              <a:t>A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class can contain only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</a:t>
            </a:r>
            <a:r>
              <a:rPr lang="en-US" sz="2800" dirty="0" smtClean="0"/>
              <a:t>members </a:t>
            </a:r>
            <a:r>
              <a:rPr lang="en-US" sz="2800" dirty="0"/>
              <a:t>and cannot be instantiated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10.14  Time Class Case Study: Extension Methods (Cont.)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6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When you call an extension method, you do not provide an argument for the first parameter.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compiler implicitly passes the object that calls the method </a:t>
            </a:r>
            <a:r>
              <a:rPr lang="en-US" sz="2800" dirty="0" smtClean="0"/>
              <a:t>as </a:t>
            </a:r>
            <a:r>
              <a:rPr lang="en-US" sz="2800" dirty="0"/>
              <a:t>the extension method’s first argument.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allows you to call </a:t>
            </a:r>
            <a:r>
              <a:rPr lang="en-US" sz="2800" dirty="0" smtClean="0"/>
              <a:t>the extension method as </a:t>
            </a:r>
            <a:r>
              <a:rPr lang="en-US" sz="2800" dirty="0"/>
              <a:t>if it were </a:t>
            </a:r>
            <a:r>
              <a:rPr lang="en-US" sz="2800" dirty="0" smtClean="0"/>
              <a:t>an instance </a:t>
            </a:r>
            <a:r>
              <a:rPr lang="en-US" sz="2800" dirty="0"/>
              <a:t>method. </a:t>
            </a:r>
            <a:endParaRPr lang="en-US" sz="2800" dirty="0" smtClean="0"/>
          </a:p>
          <a:p>
            <a:r>
              <a:rPr lang="en-US" sz="2800" i="1" dirty="0" smtClean="0"/>
              <a:t>IntelliSense</a:t>
            </a:r>
            <a:r>
              <a:rPr lang="en-US" sz="2800" dirty="0" smtClean="0"/>
              <a:t> </a:t>
            </a:r>
            <a:r>
              <a:rPr lang="en-US" sz="2800" dirty="0"/>
              <a:t>displays extension methods with the class’s instance methods and identifies them with a </a:t>
            </a:r>
            <a:r>
              <a:rPr lang="en-US" sz="2800" dirty="0" smtClean="0"/>
              <a:t>similar icon that also has a down arrow.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123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10.14  Time Class Case Study: Extension Methods (Cont.)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After the exception object is created, the </a:t>
            </a:r>
            <a:r>
              <a:rPr lang="en-US" altLang="en-US" dirty="0" smtClean="0">
                <a:latin typeface="Consolas" panose="020B0609020204030204" pitchFamily="49" charset="0"/>
              </a:rPr>
              <a:t>throw</a:t>
            </a:r>
            <a:r>
              <a:rPr lang="en-US" altLang="en-US" dirty="0" smtClean="0"/>
              <a:t> statement immediately terminates method </a:t>
            </a:r>
            <a:r>
              <a:rPr lang="en-US" altLang="en-US" dirty="0" err="1" smtClean="0">
                <a:latin typeface="Consolas" panose="020B0609020204030204" pitchFamily="49" charset="0"/>
              </a:rPr>
              <a:t>SetTime</a:t>
            </a:r>
            <a:r>
              <a:rPr lang="en-US" altLang="en-US" dirty="0" smtClean="0"/>
              <a:t> and the exception is returned to the code that attempted to set the time. </a:t>
            </a:r>
            <a:endParaRPr lang="en-US" altLang="en-US" dirty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10.2  Time Class Case Study (Cont.) </a:t>
            </a:r>
            <a:endParaRPr lang="en-US" dirty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04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23 uses both extension methods (</a:t>
            </a:r>
            <a:r>
              <a:rPr lang="en-US" dirty="0" err="1">
                <a:latin typeface="Consolas" panose="020B0609020204030204" pitchFamily="49" charset="0"/>
              </a:rPr>
              <a:t>DisplayTime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AddHours</a:t>
            </a:r>
            <a:r>
              <a:rPr lang="en-US" dirty="0"/>
              <a:t>) in a single statement to add </a:t>
            </a:r>
            <a:r>
              <a:rPr lang="en-US" dirty="0">
                <a:latin typeface="Consolas" panose="020B0609020204030204" pitchFamily="49" charset="0"/>
              </a:rPr>
              <a:t>15</a:t>
            </a:r>
            <a:r>
              <a:rPr lang="en-US" dirty="0"/>
              <a:t> hours to the original </a:t>
            </a:r>
            <a:r>
              <a:rPr lang="en-US" dirty="0" err="1">
                <a:latin typeface="Consolas" panose="020B0609020204030204" pitchFamily="49" charset="0"/>
              </a:rPr>
              <a:t>myTime</a:t>
            </a:r>
            <a:r>
              <a:rPr lang="en-US" dirty="0"/>
              <a:t> and display the result in the console. </a:t>
            </a:r>
            <a:endParaRPr lang="en-US" dirty="0" smtClean="0"/>
          </a:p>
          <a:p>
            <a:r>
              <a:rPr lang="en-US" dirty="0" smtClean="0"/>
              <a:t>Multiple </a:t>
            </a:r>
            <a:r>
              <a:rPr lang="en-US" dirty="0"/>
              <a:t>method calls in the same statement are known as </a:t>
            </a:r>
            <a:r>
              <a:rPr lang="en-US" b="1" dirty="0"/>
              <a:t>cascaded method calls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method returns an object, you can follow the method call with a member access operator (.) then call a method on the object that was returned.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methods are called from left to right.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10.14  Time Class Case Study: Extension Methods (Cont.) 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call an </a:t>
            </a:r>
            <a:r>
              <a:rPr lang="en-US" dirty="0"/>
              <a:t>extension method </a:t>
            </a:r>
            <a:r>
              <a:rPr lang="en-US" dirty="0" smtClean="0"/>
              <a:t>via its </a:t>
            </a:r>
            <a:r>
              <a:rPr lang="en-US" dirty="0"/>
              <a:t>fully qualified </a:t>
            </a:r>
            <a:r>
              <a:rPr lang="en-US" dirty="0" smtClean="0"/>
              <a:t>name by using the </a:t>
            </a:r>
            <a:r>
              <a:rPr lang="en-US" dirty="0"/>
              <a:t>name of the class in which the extension method is defined (</a:t>
            </a:r>
            <a:r>
              <a:rPr lang="en-US" dirty="0" err="1"/>
              <a:t>TimeExtensions</a:t>
            </a:r>
            <a:r>
              <a:rPr lang="en-US" dirty="0"/>
              <a:t>), followed by the member access operator (.), the method name (</a:t>
            </a:r>
            <a:r>
              <a:rPr lang="en-US" dirty="0" err="1"/>
              <a:t>DisplayTime</a:t>
            </a:r>
            <a:r>
              <a:rPr lang="en-US" dirty="0"/>
              <a:t>) and its argument list.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using the fully qualified method name, you must specify an argument for extension method’s first parameter.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10.14  Time Class Case Study: Extension Methods (Cont.) 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type for which you declare an extension method already defines an instance method with the same name and a compatible signature, the instance method will shadow (i.e., hide) the extension method.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predefined type is later updated to include an instance method that shadows an extension method, the compiler does not report any errors and the extension method does not appear in </a:t>
            </a:r>
            <a:r>
              <a:rPr lang="en-US" i="1" dirty="0" smtClean="0"/>
              <a:t>IntelliSense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10.14  Time Class Case Study: Extension Methods (Cont.) </a:t>
            </a:r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 smtClean="0"/>
              <a:t>Method </a:t>
            </a:r>
            <a:r>
              <a:rPr lang="en-US" b="1" i="1" dirty="0" err="1"/>
              <a:t>ToUniversalString</a:t>
            </a:r>
            <a:r>
              <a:rPr lang="en-US" b="1" i="1" dirty="0"/>
              <a:t> </a:t>
            </a:r>
          </a:p>
          <a:p>
            <a:r>
              <a:rPr lang="en-US" dirty="0" smtClean="0"/>
              <a:t>Method </a:t>
            </a:r>
            <a:r>
              <a:rPr lang="en-US" dirty="0" err="1"/>
              <a:t>ToUniversalString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an expression-bodied </a:t>
            </a:r>
            <a:r>
              <a:rPr lang="en-US" dirty="0" smtClean="0"/>
              <a:t>method</a:t>
            </a:r>
          </a:p>
          <a:p>
            <a:r>
              <a:rPr lang="en-US" dirty="0" smtClean="0"/>
              <a:t>The </a:t>
            </a:r>
            <a:r>
              <a:rPr lang="en-US" dirty="0"/>
              <a:t>method takes no arguments and returns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in universal-time format, consisting of six digits—two for the hour, two for the minute and two for the second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>
                <a:latin typeface="Consolas" panose="020B0609020204030204" pitchFamily="49" charset="0"/>
              </a:rPr>
              <a:t>D2</a:t>
            </a:r>
            <a:r>
              <a:rPr lang="en-US" dirty="0"/>
              <a:t> format specifier formats an integer with two digits and, where needed, a leading 0 if the integer has fewer than two digits. 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10.2  Time Class Case Study (Cont.) </a:t>
            </a:r>
            <a:endParaRPr lang="en-US" dirty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090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 smtClean="0"/>
              <a:t>Method </a:t>
            </a:r>
            <a:r>
              <a:rPr lang="en-US" b="1" i="1" dirty="0" err="1"/>
              <a:t>ToString</a:t>
            </a:r>
            <a:r>
              <a:rPr lang="en-US" b="1" i="1" dirty="0"/>
              <a:t> </a:t>
            </a:r>
          </a:p>
          <a:p>
            <a:r>
              <a:rPr lang="en-US" dirty="0"/>
              <a:t>Method </a:t>
            </a:r>
            <a:r>
              <a:rPr lang="en-US" dirty="0" err="1"/>
              <a:t>ToString</a:t>
            </a:r>
            <a:r>
              <a:rPr lang="en-US" dirty="0"/>
              <a:t> (lines 32–34) is an expression-bodied method that takes no arguments and returns a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in which the </a:t>
            </a:r>
            <a:r>
              <a:rPr lang="en-US" dirty="0">
                <a:latin typeface="Consolas" panose="020B0609020204030204" pitchFamily="49" charset="0"/>
              </a:rPr>
              <a:t>Hour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Minute</a:t>
            </a:r>
            <a:r>
              <a:rPr lang="en-US" dirty="0"/>
              <a:t> and Second </a:t>
            </a:r>
            <a:r>
              <a:rPr lang="en-US" dirty="0">
                <a:latin typeface="Consolas" panose="020B0609020204030204" pitchFamily="49" charset="0"/>
              </a:rPr>
              <a:t>values</a:t>
            </a:r>
            <a:r>
              <a:rPr lang="en-US" dirty="0"/>
              <a:t> are separated by colons and followed by an </a:t>
            </a:r>
            <a:r>
              <a:rPr lang="en-US" dirty="0">
                <a:latin typeface="Consolas" panose="020B0609020204030204" pitchFamily="49" charset="0"/>
              </a:rPr>
              <a:t>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PM</a:t>
            </a:r>
            <a:r>
              <a:rPr lang="en-US" dirty="0"/>
              <a:t> indicator (e.g., 1:27:06 PM). </a:t>
            </a:r>
            <a:endParaRPr lang="en-US" dirty="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10.2  Time Class Case Study (Cont.) </a:t>
            </a:r>
            <a:endParaRPr lang="en-US" dirty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528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nsolas" panose="020B0609020204030204" pitchFamily="49" charset="0"/>
              </a:rPr>
              <a:t>Time1Test</a:t>
            </a:r>
            <a:r>
              <a:rPr lang="en-US" altLang="en-US" dirty="0" smtClean="0"/>
              <a:t> app class (Fig. 10.2) uses class </a:t>
            </a:r>
            <a:r>
              <a:rPr lang="en-US" altLang="en-US" dirty="0" smtClean="0">
                <a:latin typeface="Consolas" panose="020B0609020204030204" pitchFamily="49" charset="0"/>
              </a:rPr>
              <a:t>Time1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10.2  Time Class Case Study (Cont.) </a:t>
            </a:r>
            <a:endParaRPr lang="en-US" dirty="0"/>
          </a:p>
        </p:txBody>
      </p:sp>
      <p:sp>
        <p:nvSpPr>
          <p:cNvPr id="3174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850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9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3" y="0"/>
            <a:ext cx="112156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8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en-US" b="1" i="1" dirty="0" smtClean="0"/>
              <a:t>Notes on the Time1 Class Declaration</a:t>
            </a:r>
          </a:p>
          <a:p>
            <a:r>
              <a:rPr lang="en-US" dirty="0"/>
              <a:t>Consider several class-design issues with respect to class </a:t>
            </a:r>
            <a:r>
              <a:rPr lang="en-US" dirty="0">
                <a:latin typeface="Consolas" panose="020B0609020204030204" pitchFamily="49" charset="0"/>
              </a:rPr>
              <a:t>Time1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time is represented as three integers for the hour, minute and second.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actual data representation used within the class is of no concern to the class’s clients.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would be perfectly reasonable for Time1 to represent the time internally as the number of </a:t>
            </a:r>
            <a:r>
              <a:rPr lang="en-US" dirty="0" smtClean="0"/>
              <a:t>seconds </a:t>
            </a:r>
            <a:r>
              <a:rPr lang="en-US" dirty="0"/>
              <a:t>since midnight or the number of minutes and seconds since midnight. </a:t>
            </a:r>
            <a:endParaRPr lang="en-US" dirty="0" smtClean="0"/>
          </a:p>
          <a:p>
            <a:pPr lvl="1"/>
            <a:r>
              <a:rPr lang="en-US" dirty="0" smtClean="0"/>
              <a:t>Clients </a:t>
            </a:r>
            <a:r>
              <a:rPr lang="en-US" dirty="0"/>
              <a:t>could use the same public methods and properties to get the same results without being aware of </a:t>
            </a:r>
            <a:r>
              <a:rPr lang="en-US" dirty="0" smtClean="0"/>
              <a:t>this</a:t>
            </a:r>
          </a:p>
          <a:p>
            <a:pPr lvl="1"/>
            <a:r>
              <a:rPr lang="en-US" dirty="0" smtClean="0"/>
              <a:t>The </a:t>
            </a:r>
            <a:r>
              <a:rPr lang="en-US" dirty="0">
                <a:latin typeface="Consolas" panose="020B0609020204030204" pitchFamily="49" charset="0"/>
              </a:rPr>
              <a:t>Hour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Minute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en-US" dirty="0"/>
              <a:t> properties would need to be </a:t>
            </a:r>
            <a:r>
              <a:rPr lang="en-US" dirty="0" err="1"/>
              <a:t>reimplemented</a:t>
            </a:r>
            <a:r>
              <a:rPr lang="en-US" dirty="0"/>
              <a:t> to work with the new data representation. </a:t>
            </a:r>
          </a:p>
          <a:p>
            <a:endParaRPr lang="en-US" altLang="en-US" dirty="0"/>
          </a:p>
        </p:txBody>
      </p:sp>
      <p:sp>
        <p:nvSpPr>
          <p:cNvPr id="9728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10.2  Time Class Case Study (Cont.) </a:t>
            </a:r>
            <a:endParaRPr lang="en-US" dirty="0"/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72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3" y="0"/>
            <a:ext cx="10506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938"/>
            <a:ext cx="12192000" cy="60785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7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875"/>
            <a:ext cx="12192000" cy="4792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81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550"/>
            <a:ext cx="12192000" cy="44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1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access modifiers </a:t>
            </a:r>
            <a:r>
              <a:rPr lang="en-US" altLang="en-US" dirty="0" smtClean="0">
                <a:latin typeface="Consolas" panose="020B0609020204030204" pitchFamily="49" charset="0"/>
              </a:rPr>
              <a:t>public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latin typeface="Consolas" panose="020B0609020204030204" pitchFamily="49" charset="0"/>
              </a:rPr>
              <a:t>private</a:t>
            </a:r>
            <a:r>
              <a:rPr lang="en-US" altLang="en-US" dirty="0" smtClean="0"/>
              <a:t> control access to a class’s variables, methods and properties.</a:t>
            </a:r>
          </a:p>
          <a:p>
            <a:r>
              <a:rPr lang="en-US" altLang="en-US" dirty="0" smtClean="0"/>
              <a:t>The primary purpose of </a:t>
            </a:r>
            <a:r>
              <a:rPr lang="en-US" altLang="en-US" dirty="0" smtClean="0">
                <a:latin typeface="Consolas" panose="020B0609020204030204" pitchFamily="49" charset="0"/>
              </a:rPr>
              <a:t>public</a:t>
            </a:r>
            <a:r>
              <a:rPr lang="en-US" altLang="en-US" dirty="0" smtClean="0"/>
              <a:t> methods/properties is to present to the class’s clients a view of the services the class provides.</a:t>
            </a:r>
          </a:p>
          <a:p>
            <a:pPr lvl="1"/>
            <a:r>
              <a:rPr lang="en-US" altLang="en-US" dirty="0" smtClean="0"/>
              <a:t>Clients of the class need not be concerned with how the class accomplishes its tasks.</a:t>
            </a:r>
          </a:p>
          <a:p>
            <a:r>
              <a:rPr lang="en-US" altLang="en-US" dirty="0" smtClean="0"/>
              <a:t>A class’s </a:t>
            </a:r>
            <a:r>
              <a:rPr lang="en-US" altLang="en-US" dirty="0" smtClean="0">
                <a:latin typeface="Consolas" panose="020B0609020204030204" pitchFamily="49" charset="0"/>
              </a:rPr>
              <a:t>private</a:t>
            </a:r>
            <a:r>
              <a:rPr lang="en-US" altLang="en-US" dirty="0" smtClean="0"/>
              <a:t> variables, properties and methods are not directly accessible to the class’s clients. </a:t>
            </a: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10.3  Controlling Access to Members </a:t>
            </a:r>
            <a:endParaRPr lang="en-US" dirty="0"/>
          </a:p>
        </p:txBody>
      </p:sp>
      <p:sp>
        <p:nvSpPr>
          <p:cNvPr id="3891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33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10.3 demonstrates that </a:t>
            </a:r>
            <a:r>
              <a:rPr lang="en-US" altLang="en-US" dirty="0" smtClean="0">
                <a:latin typeface="Consolas" panose="020B0609020204030204" pitchFamily="49" charset="0"/>
              </a:rPr>
              <a:t>private</a:t>
            </a:r>
            <a:r>
              <a:rPr lang="en-US" altLang="en-US" dirty="0" smtClean="0"/>
              <a:t> class members are not directly accessible outside the class. </a:t>
            </a:r>
          </a:p>
          <a:p>
            <a:r>
              <a:rPr lang="en-US" dirty="0"/>
              <a:t>In this app, we use a modified version of class </a:t>
            </a:r>
            <a:r>
              <a:rPr lang="en-US" dirty="0">
                <a:latin typeface="Consolas" panose="020B0609020204030204" pitchFamily="49" charset="0"/>
              </a:rPr>
              <a:t>Time1</a:t>
            </a:r>
            <a:r>
              <a:rPr lang="en-US" dirty="0"/>
              <a:t> that declares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instance variables </a:t>
            </a:r>
            <a:r>
              <a:rPr lang="en-US" dirty="0">
                <a:latin typeface="Consolas" panose="020B0609020204030204" pitchFamily="49" charset="0"/>
              </a:rPr>
              <a:t>hour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minute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en-US" dirty="0"/>
              <a:t>, rather </a:t>
            </a:r>
            <a:r>
              <a:rPr lang="en-US" dirty="0">
                <a:latin typeface="Consolas" panose="020B0609020204030204" pitchFamily="49" charset="0"/>
              </a:rPr>
              <a:t>than</a:t>
            </a:r>
            <a:r>
              <a:rPr lang="en-US" dirty="0"/>
              <a:t> public properties </a:t>
            </a:r>
            <a:r>
              <a:rPr lang="en-US" dirty="0">
                <a:latin typeface="Consolas" panose="020B0609020204030204" pitchFamily="49" charset="0"/>
              </a:rPr>
              <a:t>Hour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Minute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Second</a:t>
            </a:r>
            <a:r>
              <a:rPr lang="en-US" dirty="0" smtClean="0"/>
              <a:t>.</a:t>
            </a:r>
            <a:endParaRPr lang="en-US" altLang="en-US" dirty="0" smtClean="0"/>
          </a:p>
          <a:p>
            <a:r>
              <a:rPr lang="en-US" altLang="en-US" dirty="0" smtClean="0"/>
              <a:t>Members of a class—for instance, properties, methods and instance variables—have private access by default.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10.3  Controlling Access to Members </a:t>
            </a:r>
            <a:endParaRPr lang="en-US" dirty="0"/>
          </a:p>
        </p:txBody>
      </p:sp>
      <p:sp>
        <p:nvSpPr>
          <p:cNvPr id="3891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83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88" y="0"/>
            <a:ext cx="95980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Every object can access a reference to itself with keyword </a:t>
            </a:r>
            <a:r>
              <a:rPr lang="en-US" altLang="en-US" dirty="0" smtClean="0">
                <a:latin typeface="Consolas" panose="020B0609020204030204" pitchFamily="49" charset="0"/>
              </a:rPr>
              <a:t>this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When a non-static method/property is called, its body implicitly uses keyword </a:t>
            </a:r>
            <a:r>
              <a:rPr lang="en-US" altLang="en-US" dirty="0" smtClean="0">
                <a:latin typeface="Consolas" panose="020B0609020204030204" pitchFamily="49" charset="0"/>
              </a:rPr>
              <a:t>this</a:t>
            </a:r>
            <a:r>
              <a:rPr lang="en-US" altLang="en-US" dirty="0" smtClean="0"/>
              <a:t> to refer to the object’s instance variables and other non-</a:t>
            </a:r>
            <a:r>
              <a:rPr lang="en-US" altLang="en-US" dirty="0" smtClean="0">
                <a:latin typeface="Consolas" panose="020B0609020204030204" pitchFamily="49" charset="0"/>
              </a:rPr>
              <a:t>static</a:t>
            </a:r>
            <a:r>
              <a:rPr lang="en-US" altLang="en-US" dirty="0" smtClean="0"/>
              <a:t> class members.</a:t>
            </a:r>
          </a:p>
          <a:p>
            <a:r>
              <a:rPr lang="en-US" altLang="en-US" dirty="0" smtClean="0"/>
              <a:t>As you’ll see in Fig. 10.4, you can also use keyword this explicitly in a non-</a:t>
            </a:r>
            <a:r>
              <a:rPr lang="en-US" altLang="en-US" dirty="0" smtClean="0">
                <a:latin typeface="Consolas" panose="020B0609020204030204" pitchFamily="49" charset="0"/>
              </a:rPr>
              <a:t>static</a:t>
            </a:r>
            <a:r>
              <a:rPr lang="en-US" altLang="en-US" dirty="0" smtClean="0"/>
              <a:t> method’s body. 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10.4  Referring to the Current Object’s Members with the this Reference  </a:t>
            </a:r>
            <a:endParaRPr lang="en-US" dirty="0"/>
          </a:p>
        </p:txBody>
      </p:sp>
      <p:sp>
        <p:nvSpPr>
          <p:cNvPr id="4096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28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2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0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613"/>
            <a:ext cx="12192000" cy="64531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6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8" y="0"/>
            <a:ext cx="113760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If the constructor’s parameter names are identical to the class’s instance-variable names, so they hide (shadow) the corresponding instance variables.</a:t>
            </a:r>
          </a:p>
          <a:p>
            <a:r>
              <a:rPr lang="en-US" altLang="en-US" dirty="0" smtClean="0"/>
              <a:t>You can use the </a:t>
            </a:r>
            <a:r>
              <a:rPr lang="en-US" altLang="en-US" dirty="0" smtClean="0">
                <a:latin typeface="Consolas" panose="020B0609020204030204" pitchFamily="49" charset="0"/>
              </a:rPr>
              <a:t>this</a:t>
            </a:r>
            <a:r>
              <a:rPr lang="en-US" altLang="en-US" dirty="0" smtClean="0"/>
              <a:t> reference to refer to hidden instance variables explicitly.</a:t>
            </a:r>
          </a:p>
          <a:p>
            <a:r>
              <a:rPr lang="en-US" altLang="en-US" dirty="0" smtClean="0"/>
              <a:t>If a member is not hidden, the </a:t>
            </a:r>
            <a:r>
              <a:rPr lang="en-US" altLang="en-US" dirty="0" smtClean="0">
                <a:latin typeface="Consolas" panose="020B0609020204030204" pitchFamily="49" charset="0"/>
              </a:rPr>
              <a:t>this</a:t>
            </a:r>
            <a:r>
              <a:rPr lang="en-US" altLang="en-US" dirty="0" smtClean="0"/>
              <a:t> keyword is implied, but can be included explicitly.</a:t>
            </a:r>
            <a:endParaRPr lang="en-US" altLang="en-US" dirty="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10.4  Referring to the Current Object’s Members with the this Reference (Cont.) </a:t>
            </a:r>
            <a:endParaRPr lang="en-US" dirty="0"/>
          </a:p>
        </p:txBody>
      </p:sp>
      <p:sp>
        <p:nvSpPr>
          <p:cNvPr id="450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303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550"/>
            <a:ext cx="12192000" cy="4405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2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Overloaded constructors enable objects of a class to be conveniently initialized in different ways.</a:t>
            </a:r>
          </a:p>
          <a:p>
            <a:r>
              <a:rPr lang="en-US" dirty="0" smtClean="0"/>
              <a:t>To overload constructors, simply provide multiple constructor declarations with different signatures.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10.5 Time Class Case Study: Overloaded Constructors </a:t>
            </a:r>
            <a:endParaRPr lang="en-US" dirty="0"/>
          </a:p>
        </p:txBody>
      </p:sp>
      <p:sp>
        <p:nvSpPr>
          <p:cNvPr id="4915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6269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Time2 (Fig. 10.5) contains overloaded constructors.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10.5.1 Class </a:t>
            </a:r>
            <a:r>
              <a:rPr lang="en-US" dirty="0"/>
              <a:t>Time2 with Overloaded Constructors </a:t>
            </a:r>
          </a:p>
        </p:txBody>
      </p:sp>
      <p:sp>
        <p:nvSpPr>
          <p:cNvPr id="4915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7113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6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4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29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7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"/>
            <a:ext cx="12192000" cy="6735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67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 smtClean="0"/>
              <a:t>Class Time2’s Three-Argument Constructor</a:t>
            </a:r>
          </a:p>
          <a:p>
            <a:r>
              <a:rPr lang="en-US" dirty="0" smtClean="0"/>
              <a:t>Lines 12–15 declare a constructor with three default parameters. </a:t>
            </a:r>
          </a:p>
          <a:p>
            <a:r>
              <a:rPr lang="en-US" dirty="0" smtClean="0"/>
              <a:t>This is also the class’s </a:t>
            </a:r>
            <a:r>
              <a:rPr lang="en-US" dirty="0" err="1" smtClean="0"/>
              <a:t>parameterless</a:t>
            </a:r>
            <a:r>
              <a:rPr lang="en-US" dirty="0" smtClean="0"/>
              <a:t> constructor because you can call the constructor without arguments and the compiler will automatically provide the default parameter values. </a:t>
            </a:r>
            <a:endParaRPr lang="en-US" dirty="0" smtClean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10.5  Time Class Case Study: Overloaded Constructors (Cont.) </a:t>
            </a:r>
            <a:endParaRPr lang="en-US" dirty="0" smtClean="0"/>
          </a:p>
        </p:txBody>
      </p:sp>
      <p:sp>
        <p:nvSpPr>
          <p:cNvPr id="553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28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0788"/>
            <a:ext cx="12192000" cy="44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06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/>
              <a:t>this as in line 19 </a:t>
            </a:r>
            <a:endParaRPr lang="en-US" dirty="0" smtClean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: this(</a:t>
            </a:r>
            <a:r>
              <a:rPr lang="en-US" dirty="0" err="1">
                <a:latin typeface="Consolas" panose="020B0609020204030204" pitchFamily="49" charset="0"/>
              </a:rPr>
              <a:t>time.Hour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time.Minute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time.Second</a:t>
            </a:r>
            <a:r>
              <a:rPr lang="en-US" dirty="0">
                <a:latin typeface="Consolas" panose="020B0609020204030204" pitchFamily="49" charset="0"/>
              </a:rPr>
              <a:t>) {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is </a:t>
            </a:r>
            <a:r>
              <a:rPr lang="en-US" dirty="0"/>
              <a:t>called a </a:t>
            </a:r>
            <a:r>
              <a:rPr lang="en-US" b="1" dirty="0"/>
              <a:t>constructor initializer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nables </a:t>
            </a:r>
            <a:r>
              <a:rPr lang="en-US" dirty="0"/>
              <a:t>a class to reuse initialization code provided by a constructor, rather than defining similar code in another constructor. </a:t>
            </a:r>
            <a:endParaRPr lang="en-US" dirty="0" smtClean="0"/>
          </a:p>
          <a:p>
            <a:endParaRPr lang="en-US" b="1" dirty="0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10.5  Time Class Case Study: Overloaded Constructors (Cont.) </a:t>
            </a:r>
            <a:endParaRPr lang="en-US" dirty="0" smtClean="0"/>
          </a:p>
        </p:txBody>
      </p:sp>
      <p:sp>
        <p:nvSpPr>
          <p:cNvPr id="5734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227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6225"/>
            <a:ext cx="12192000" cy="3763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5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Notes Regarding Class Time2’s Methods, Properties and Constructors</a:t>
            </a:r>
          </a:p>
          <a:p>
            <a:r>
              <a:rPr lang="en-US" altLang="en-US" dirty="0" smtClean="0"/>
              <a:t>Consider changing the representation of the time to a single </a:t>
            </a:r>
            <a:r>
              <a:rPr lang="en-US" altLang="en-US" dirty="0" err="1" smtClean="0"/>
              <a:t>int</a:t>
            </a:r>
            <a:r>
              <a:rPr lang="en-US" altLang="en-US" dirty="0" smtClean="0"/>
              <a:t> value representing the total number of seconds that have elapsed since midnight.</a:t>
            </a:r>
          </a:p>
          <a:p>
            <a:pPr lvl="1"/>
            <a:r>
              <a:rPr lang="en-US" altLang="en-US" dirty="0" smtClean="0"/>
              <a:t>Only the bodies of the methods that access the private data directly would need to change.</a:t>
            </a:r>
          </a:p>
          <a:p>
            <a:pPr lvl="1"/>
            <a:r>
              <a:rPr lang="en-US" altLang="en-US" dirty="0" smtClean="0"/>
              <a:t>There would be no need to modify the bodies of methods </a:t>
            </a:r>
            <a:r>
              <a:rPr lang="en-US" altLang="en-US" dirty="0" err="1" smtClean="0"/>
              <a:t>SetTime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ToUniversalString</a:t>
            </a:r>
            <a:r>
              <a:rPr lang="en-US" altLang="en-US" dirty="0" smtClean="0"/>
              <a:t> or </a:t>
            </a:r>
            <a:r>
              <a:rPr lang="en-US" altLang="en-US" dirty="0" err="1" smtClean="0"/>
              <a:t>ToString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When there is no access modifier before a get or set accessor, the accessor inherits the access modifier preceding the property name. </a:t>
            </a:r>
          </a:p>
          <a:p>
            <a:pPr lvl="1"/>
            <a:endParaRPr lang="en-US" altLang="en-US" dirty="0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10.5  Time Class Case Study: Overloaded Constructors (Cont.) </a:t>
            </a:r>
            <a:endParaRPr lang="en-US" dirty="0" smtClean="0"/>
          </a:p>
        </p:txBody>
      </p:sp>
      <p:sp>
        <p:nvSpPr>
          <p:cNvPr id="593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33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It’s common to include in an exception’s error message a variable’s or property’s identifier. </a:t>
            </a:r>
            <a:endParaRPr lang="en-US" sz="2800" dirty="0" smtClean="0"/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help a client-code programmer understand the context in which the exception occurred. </a:t>
            </a:r>
            <a:r>
              <a:rPr lang="en-US" sz="2400" dirty="0" smtClean="0"/>
              <a:t>	</a:t>
            </a:r>
          </a:p>
          <a:p>
            <a:r>
              <a:rPr lang="en-US" sz="2800" dirty="0" smtClean="0"/>
              <a:t>Prior </a:t>
            </a:r>
            <a:r>
              <a:rPr lang="en-US" sz="2800" dirty="0"/>
              <a:t>to C# 6, you had to hard code these identifiers into your </a:t>
            </a:r>
            <a:r>
              <a:rPr lang="en-US" sz="2800" dirty="0" smtClean="0"/>
              <a:t>error-messages.</a:t>
            </a:r>
          </a:p>
          <a:p>
            <a:r>
              <a:rPr lang="en-US" sz="2800" dirty="0" smtClean="0"/>
              <a:t>As </a:t>
            </a:r>
            <a:r>
              <a:rPr lang="en-US" sz="2800" dirty="0"/>
              <a:t>of C# 6, you can instead use </a:t>
            </a:r>
            <a:r>
              <a:rPr lang="en-US" sz="2800" dirty="0" smtClean="0"/>
              <a:t>the </a:t>
            </a:r>
            <a:r>
              <a:rPr lang="en-US" sz="2800" dirty="0" err="1" smtClean="0">
                <a:latin typeface="Consolas" panose="020B0609020204030204" pitchFamily="49" charset="0"/>
              </a:rPr>
              <a:t>nameof</a:t>
            </a:r>
            <a:r>
              <a:rPr lang="en-US" sz="2800" dirty="0" smtClean="0"/>
              <a:t> operator, </a:t>
            </a:r>
            <a:r>
              <a:rPr lang="en-US" sz="2800" dirty="0"/>
              <a:t>which returns </a:t>
            </a:r>
            <a:r>
              <a:rPr lang="en-US" sz="2800" dirty="0" smtClean="0"/>
              <a:t>a </a:t>
            </a:r>
            <a:r>
              <a:rPr lang="en-US" sz="2800" dirty="0" smtClean="0">
                <a:latin typeface="Consolas" panose="020B0609020204030204" pitchFamily="49" charset="0"/>
              </a:rPr>
              <a:t>string</a:t>
            </a:r>
            <a:r>
              <a:rPr lang="en-US" sz="2800" dirty="0" smtClean="0"/>
              <a:t> representation </a:t>
            </a:r>
            <a:r>
              <a:rPr lang="en-US" sz="2800" dirty="0"/>
              <a:t>of the identifier enclosed in parentheses. </a:t>
            </a:r>
            <a:endParaRPr lang="en-US" sz="3600" dirty="0"/>
          </a:p>
          <a:p>
            <a:endParaRPr lang="en-US" sz="2800" dirty="0"/>
          </a:p>
          <a:p>
            <a:pPr lvl="1"/>
            <a:endParaRPr lang="en-US" altLang="en-US" dirty="0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10.5  Time Class Case Study: Overloaded Constructors (Cont.) </a:t>
            </a:r>
            <a:endParaRPr lang="en-US" dirty="0" smtClean="0"/>
          </a:p>
        </p:txBody>
      </p:sp>
      <p:sp>
        <p:nvSpPr>
          <p:cNvPr id="593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027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488"/>
            <a:ext cx="12192000" cy="43894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55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6275"/>
            <a:ext cx="12192000" cy="5505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1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4825"/>
            <a:ext cx="12192000" cy="3306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4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Time2Test (Fig. 10.6) creates six Time2 objects to invoke the overloaded Time2 constructors. </a:t>
            </a:r>
          </a:p>
          <a:p>
            <a:pPr lvl="1"/>
            <a:endParaRPr lang="en-US" dirty="0"/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10.6  Time Class Case Study: Overloaded Constructors (Cont.) </a:t>
            </a:r>
            <a:endParaRPr lang="en-US" dirty="0" smtClean="0"/>
          </a:p>
        </p:txBody>
      </p:sp>
      <p:sp>
        <p:nvSpPr>
          <p:cNvPr id="6144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21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smtClean="0">
                <a:latin typeface="Consolas" panose="020B0609020204030204" pitchFamily="49" charset="0"/>
              </a:rPr>
              <a:t>Time1</a:t>
            </a:r>
            <a:r>
              <a:rPr lang="en-US" dirty="0" smtClean="0"/>
              <a:t> (Fig. 10.1) represents the time of day.</a:t>
            </a:r>
          </a:p>
          <a:p>
            <a:r>
              <a:rPr lang="en-US" dirty="0" smtClean="0"/>
              <a:t>The class contains </a:t>
            </a:r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 smtClean="0"/>
              <a:t> properties for the </a:t>
            </a:r>
            <a:r>
              <a:rPr lang="en-US" dirty="0" smtClean="0">
                <a:latin typeface="Consolas" panose="020B0609020204030204" pitchFamily="49" charset="0"/>
              </a:rPr>
              <a:t>Hour</a:t>
            </a:r>
            <a:r>
              <a:rPr lang="en-US" dirty="0" smtClean="0"/>
              <a:t>, </a:t>
            </a:r>
            <a:r>
              <a:rPr lang="en-US" dirty="0" smtClean="0">
                <a:latin typeface="Consolas" panose="020B0609020204030204" pitchFamily="49" charset="0"/>
              </a:rPr>
              <a:t>Minute</a:t>
            </a:r>
            <a:r>
              <a:rPr lang="en-US" dirty="0" smtClean="0"/>
              <a:t> and </a:t>
            </a:r>
            <a:r>
              <a:rPr lang="en-US" dirty="0" smtClean="0">
                <a:latin typeface="Consolas" panose="020B0609020204030204" pitchFamily="49" charset="0"/>
              </a:rPr>
              <a:t>Second</a:t>
            </a:r>
            <a:r>
              <a:rPr lang="en-US" dirty="0" smtClean="0"/>
              <a:t>.</a:t>
            </a:r>
          </a:p>
          <a:p>
            <a:r>
              <a:rPr lang="en-US" altLang="en-US" dirty="0"/>
              <a:t>A class’s </a:t>
            </a:r>
            <a:r>
              <a:rPr lang="en-US" altLang="en-US" dirty="0">
                <a:latin typeface="Consolas" panose="020B0609020204030204" pitchFamily="49" charset="0"/>
              </a:rPr>
              <a:t>public</a:t>
            </a:r>
            <a:r>
              <a:rPr lang="en-US" altLang="en-US" dirty="0"/>
              <a:t> </a:t>
            </a:r>
            <a:r>
              <a:rPr lang="en-US" altLang="en-US" dirty="0" smtClean="0"/>
              <a:t>members are </a:t>
            </a:r>
            <a:r>
              <a:rPr lang="en-US" altLang="en-US" dirty="0"/>
              <a:t>the </a:t>
            </a:r>
            <a:r>
              <a:rPr lang="en-US" altLang="en-US" dirty="0">
                <a:latin typeface="Consolas" panose="020B0609020204030204" pitchFamily="49" charset="0"/>
              </a:rPr>
              <a:t>public</a:t>
            </a:r>
            <a:r>
              <a:rPr lang="en-US" altLang="en-US" dirty="0"/>
              <a:t> services or the </a:t>
            </a:r>
            <a:r>
              <a:rPr lang="en-US" altLang="en-US" dirty="0">
                <a:latin typeface="Consolas" panose="020B0609020204030204" pitchFamily="49" charset="0"/>
              </a:rPr>
              <a:t>public</a:t>
            </a:r>
            <a:r>
              <a:rPr lang="en-US" altLang="en-US" dirty="0"/>
              <a:t> interface that this class provides to its clients.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Time1</a:t>
            </a:r>
            <a:r>
              <a:rPr lang="en-US" altLang="en-US" dirty="0"/>
              <a:t> does not declare a constructor, so the compiler defines a default constructor. </a:t>
            </a:r>
            <a:endParaRPr lang="en-US" altLang="en-US" dirty="0" smtClean="0"/>
          </a:p>
          <a:p>
            <a:r>
              <a:rPr lang="en-US" altLang="en-US" dirty="0" smtClean="0"/>
              <a:t>Each </a:t>
            </a:r>
            <a:r>
              <a:rPr lang="en-US" altLang="en-US" dirty="0"/>
              <a:t>property receives the default value </a:t>
            </a:r>
            <a:r>
              <a:rPr lang="en-US" altLang="en-US" dirty="0">
                <a:latin typeface="Consolas" panose="020B0609020204030204" pitchFamily="49" charset="0"/>
              </a:rPr>
              <a:t>0</a:t>
            </a:r>
            <a:r>
              <a:rPr lang="en-US" altLang="en-US" dirty="0"/>
              <a:t> for an </a:t>
            </a:r>
            <a:r>
              <a:rPr lang="en-US" altLang="en-US" dirty="0">
                <a:latin typeface="Consolas" panose="020B0609020204030204" pitchFamily="49" charset="0"/>
              </a:rPr>
              <a:t>int</a:t>
            </a:r>
            <a:r>
              <a:rPr lang="en-US" altLang="en-US" dirty="0"/>
              <a:t>. </a:t>
            </a:r>
            <a:endParaRPr lang="en-US" altLang="en-US" dirty="0" smtClean="0"/>
          </a:p>
          <a:p>
            <a:r>
              <a:rPr lang="en-US" altLang="en-US" dirty="0" smtClean="0"/>
              <a:t>Instance </a:t>
            </a:r>
            <a:r>
              <a:rPr lang="en-US" altLang="en-US" dirty="0"/>
              <a:t>variables and auto-implemented properties also can be assigned values in their declarations</a:t>
            </a:r>
          </a:p>
          <a:p>
            <a:endParaRPr lang="en-US" alt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10.2 Time Class Case Study; Throwing Exceptions</a:t>
            </a:r>
            <a:endParaRPr lang="en-US" dirty="0"/>
          </a:p>
        </p:txBody>
      </p:sp>
      <p:sp>
        <p:nvSpPr>
          <p:cNvPr id="2355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55215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48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29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101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5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238" y="0"/>
            <a:ext cx="9405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80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Every class </a:t>
            </a:r>
            <a:r>
              <a:rPr lang="en-US" altLang="en-US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must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have at least one constructor. </a:t>
            </a:r>
            <a:endParaRPr lang="en-US" altLang="en-US" sz="2800" dirty="0" smtClean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If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you do not provide any constructors in a class’s declaration, the compiler creates a </a:t>
            </a:r>
            <a:r>
              <a:rPr lang="en-US" altLang="en-US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default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constructor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that takes no arguments when it is invoked.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 compiler will </a:t>
            </a:r>
            <a:r>
              <a:rPr lang="en-US" altLang="en-US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not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create a default constructor for a class that explicitly declares at least one constructor.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If you have declared a constructor, but want to be able to invoke the constructor with no arguments, you must declare a </a:t>
            </a:r>
            <a:r>
              <a:rPr lang="en-US" altLang="en-US" sz="2800" i="1" dirty="0" err="1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parameterless</a:t>
            </a:r>
            <a:r>
              <a:rPr lang="en-US" altLang="en-US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constructor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endParaRPr lang="en-US" sz="2800" dirty="0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10.6  Default and Parameterless Constructors </a:t>
            </a:r>
            <a:endParaRPr lang="en-US" dirty="0" smtClean="0"/>
          </a:p>
        </p:txBody>
      </p:sp>
      <p:sp>
        <p:nvSpPr>
          <p:cNvPr id="67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47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objects of values types or references to objects of other classes as members. </a:t>
            </a:r>
          </a:p>
          <a:p>
            <a:r>
              <a:rPr lang="en-US" dirty="0" smtClean="0"/>
              <a:t>This is called composition and is sometimes referred to as a </a:t>
            </a:r>
            <a:r>
              <a:rPr lang="en-US" i="1" dirty="0" smtClean="0"/>
              <a:t>has-a</a:t>
            </a:r>
            <a:r>
              <a:rPr lang="en-US" dirty="0" smtClean="0"/>
              <a:t> relationship.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10.7 Composition</a:t>
            </a:r>
            <a:endParaRPr lang="en-US" dirty="0"/>
          </a:p>
        </p:txBody>
      </p:sp>
      <p:sp>
        <p:nvSpPr>
          <p:cNvPr id="6963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9596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3613"/>
            <a:ext cx="12192000" cy="49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Class Date (Fig. 10.7) declares instance variables </a:t>
            </a:r>
            <a:r>
              <a:rPr lang="en-US" sz="3200" dirty="0" smtClean="0">
                <a:latin typeface="Consolas" panose="020B0609020204030204" pitchFamily="49" charset="0"/>
              </a:rPr>
              <a:t>month</a:t>
            </a:r>
            <a:r>
              <a:rPr lang="en-US" sz="3200" dirty="0" smtClean="0"/>
              <a:t> and </a:t>
            </a:r>
            <a:r>
              <a:rPr lang="en-US" sz="3200" dirty="0" smtClean="0">
                <a:latin typeface="Consolas" panose="020B0609020204030204" pitchFamily="49" charset="0"/>
              </a:rPr>
              <a:t>day</a:t>
            </a:r>
            <a:r>
              <a:rPr lang="en-US" sz="3200" dirty="0" smtClean="0"/>
              <a:t>, and auto-implemented property </a:t>
            </a:r>
            <a:r>
              <a:rPr lang="en-US" sz="3200" dirty="0" smtClean="0">
                <a:latin typeface="Consolas" panose="020B0609020204030204" pitchFamily="49" charset="0"/>
              </a:rPr>
              <a:t>Year</a:t>
            </a:r>
            <a:r>
              <a:rPr lang="en-US" sz="3200" dirty="0" smtClean="0"/>
              <a:t> (line 9) to represent a date. </a:t>
            </a:r>
          </a:p>
          <a:p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10.7.1 Class Date</a:t>
            </a:r>
            <a:endParaRPr lang="en-US" dirty="0"/>
          </a:p>
        </p:txBody>
      </p:sp>
      <p:sp>
        <p:nvSpPr>
          <p:cNvPr id="6963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6022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6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070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84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Class Employee (Fig. 10.8) has </a:t>
            </a:r>
            <a:r>
              <a:rPr lang="en-US" sz="3200" dirty="0">
                <a:latin typeface="Consolas" panose="020B0609020204030204" pitchFamily="49" charset="0"/>
              </a:rPr>
              <a:t>public</a:t>
            </a:r>
            <a:r>
              <a:rPr lang="en-US" sz="3200" dirty="0"/>
              <a:t> auto-implemented, getter-only properties </a:t>
            </a:r>
            <a:r>
              <a:rPr lang="en-US" sz="3200" dirty="0" err="1">
                <a:latin typeface="Consolas" panose="020B0609020204030204" pitchFamily="49" charset="0"/>
              </a:rPr>
              <a:t>FirstName</a:t>
            </a:r>
            <a:r>
              <a:rPr lang="en-US" sz="3200" dirty="0"/>
              <a:t>, </a:t>
            </a:r>
            <a:r>
              <a:rPr lang="en-US" sz="3200" dirty="0" err="1">
                <a:latin typeface="Consolas" panose="020B0609020204030204" pitchFamily="49" charset="0"/>
              </a:rPr>
              <a:t>LastName</a:t>
            </a:r>
            <a:r>
              <a:rPr lang="en-US" sz="3200" dirty="0"/>
              <a:t>, </a:t>
            </a:r>
            <a:r>
              <a:rPr lang="en-US" sz="3200" dirty="0" err="1">
                <a:latin typeface="Consolas" panose="020B0609020204030204" pitchFamily="49" charset="0"/>
              </a:rPr>
              <a:t>BirthDate</a:t>
            </a:r>
            <a:r>
              <a:rPr lang="en-US" sz="3200" dirty="0"/>
              <a:t> and </a:t>
            </a:r>
            <a:r>
              <a:rPr lang="en-US" sz="3200" dirty="0" err="1" smtClean="0">
                <a:latin typeface="Consolas" panose="020B0609020204030204" pitchFamily="49" charset="0"/>
              </a:rPr>
              <a:t>HireDate</a:t>
            </a: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sz="3200" dirty="0" smtClean="0"/>
              <a:t>Demonstrates </a:t>
            </a:r>
            <a:r>
              <a:rPr lang="en-US" sz="3200" dirty="0"/>
              <a:t>that </a:t>
            </a:r>
            <a:r>
              <a:rPr lang="en-US" sz="3200" i="1" dirty="0"/>
              <a:t>a class can have references to objects of other classes as members</a:t>
            </a:r>
          </a:p>
          <a:p>
            <a:pPr lvl="1"/>
            <a:endParaRPr lang="en-US" sz="2800" dirty="0">
              <a:latin typeface="Consolas" panose="020B0609020204030204" pitchFamily="49" charset="0"/>
            </a:endParaRPr>
          </a:p>
          <a:p>
            <a:endParaRPr lang="en-US" sz="3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10.7.2 Class Employee</a:t>
            </a:r>
            <a:endParaRPr lang="en-US" dirty="0"/>
          </a:p>
        </p:txBody>
      </p:sp>
      <p:sp>
        <p:nvSpPr>
          <p:cNvPr id="75779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85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0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 err="1" smtClean="0"/>
              <a:t>Employee­Test</a:t>
            </a:r>
            <a:r>
              <a:rPr lang="en-US" dirty="0" smtClean="0"/>
              <a:t> (Fig. 10.9) creates two Date objects to represent an Employee’s birthday and hire date, respectively.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10.7.3 Class </a:t>
            </a:r>
            <a:r>
              <a:rPr lang="en-US" dirty="0" err="1" smtClean="0"/>
              <a:t>EmployeeTest</a:t>
            </a:r>
            <a:endParaRPr lang="en-US" dirty="0"/>
          </a:p>
        </p:txBody>
      </p:sp>
      <p:sp>
        <p:nvSpPr>
          <p:cNvPr id="78851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89749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" y="0"/>
            <a:ext cx="110077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67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15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Every object you create uses various system resources, such as memory.</a:t>
            </a:r>
          </a:p>
          <a:p>
            <a:pPr>
              <a:spcAft>
                <a:spcPct val="15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In many programming languages, these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system resources are reserved for the object’s use until they’re explicitly released by the programmer.</a:t>
            </a:r>
          </a:p>
          <a:p>
            <a:pPr>
              <a:spcAft>
                <a:spcPct val="15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If all the references to the object that manages the resource are lost before the resource is explicitly released, it can no longer be released. This is known as a </a:t>
            </a: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resource leak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altLang="en-US" sz="28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10.8  Garbage Collection and Destructors </a:t>
            </a:r>
            <a:endParaRPr lang="en-US" dirty="0" smtClean="0"/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94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15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Common Language Runtime (CLR) uses a </a:t>
            </a: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garbage collector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to </a:t>
            </a:r>
            <a:r>
              <a:rPr lang="en-US" altLang="en-US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reclaim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the memory occupied by objects that are no longer in use.</a:t>
            </a:r>
          </a:p>
          <a:p>
            <a:pPr>
              <a:spcAft>
                <a:spcPct val="15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When there are no more references to an object, the object becomes </a:t>
            </a: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eligible for destruction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spcAft>
                <a:spcPct val="15000"/>
              </a:spcAft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Every object has a </a:t>
            </a: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destructor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that’s invoked by the garbage collector to perform </a:t>
            </a: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termination housekeeping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before its memory is reclaimed.</a:t>
            </a:r>
          </a:p>
          <a:p>
            <a:pPr marL="109537" indent="0">
              <a:spcAft>
                <a:spcPct val="15000"/>
              </a:spcAft>
              <a:buNone/>
            </a:pPr>
            <a:endParaRPr lang="en-US" altLang="en-US" sz="28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10.8  Garbage Collection and Destructors </a:t>
            </a:r>
            <a:endParaRPr lang="en-US" dirty="0" smtClean="0"/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39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destructor’s name is the class name, preceded by a tilde, and it has no access modifier in its header.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After an object’s destructor is called, the object becomes </a:t>
            </a: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eligible for garbage collection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—the memory for the object can be reclaimed by the garbage collector.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Memory leaks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are less likely in C# than languages like C and C++ (but some can still happen in subtle ways).</a:t>
            </a:r>
            <a:endParaRPr lang="en-US" altLang="en-US" sz="32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10.8  Garbage Collection and Destructors (Cont.) </a:t>
            </a:r>
            <a:endParaRPr lang="en-US" dirty="0" smtClean="0"/>
          </a:p>
        </p:txBody>
      </p:sp>
      <p:sp>
        <p:nvSpPr>
          <p:cNvPr id="819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3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Other types of resource leaks can occur, for example if an app fails to close a file that it has opened.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problem with the garbage collector is that it is not guaranteed to perform its tasks at a specified time. For this reason, destructors are rarely used.</a:t>
            </a:r>
          </a:p>
          <a:p>
            <a:endParaRPr lang="en-US" sz="2800" dirty="0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10.8  Garbage Collection and Destructors (Cont.) </a:t>
            </a:r>
            <a:endParaRPr lang="en-US" dirty="0" smtClean="0"/>
          </a:p>
        </p:txBody>
      </p:sp>
      <p:sp>
        <p:nvSpPr>
          <p:cNvPr id="8294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08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57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288"/>
            <a:ext cx="12192000" cy="606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40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variable or property is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used when only one copy of a particular variable should be shared by all objects of a class.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variable or property 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represents </a:t>
            </a:r>
            <a:r>
              <a:rPr lang="en-US" altLang="en-US" sz="2800" b="1" dirty="0" err="1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classwide</a:t>
            </a:r>
            <a:r>
              <a:rPr lang="en-US" altLang="en-US" sz="2800" b="1" dirty="0">
                <a:solidFill>
                  <a:srgbClr val="4D99FF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information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—all objects of the class share the </a:t>
            </a:r>
            <a:r>
              <a:rPr lang="en-US" altLang="en-US" sz="2800" i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same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piece of data.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 declaration of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variable or property 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begins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with the keyword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10.9  static Class Members </a:t>
            </a:r>
            <a:endParaRPr lang="en-US" dirty="0" smtClean="0"/>
          </a:p>
        </p:txBody>
      </p:sp>
      <p:sp>
        <p:nvSpPr>
          <p:cNvPr id="849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30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1525"/>
            <a:ext cx="12192000" cy="2773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8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 scope of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variable is the body of its class.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class’s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members can be accessed by qualifying the member name with the class name and the member access (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) operator, as in </a:t>
            </a:r>
            <a:r>
              <a:rPr lang="en-US" altLang="en-US" sz="28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Math.PI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 class’s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class members can be accessed only through the 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class’s methods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and 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properties. 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To access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private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member from outside its class, a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static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method or property can be provided.</a:t>
            </a:r>
          </a:p>
          <a:p>
            <a:pPr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10.9  static Class Members (Cont.) </a:t>
            </a:r>
            <a:endParaRPr lang="en-US" dirty="0"/>
          </a:p>
        </p:txBody>
      </p:sp>
      <p:sp>
        <p:nvSpPr>
          <p:cNvPr id="8704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71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388"/>
            <a:ext cx="12192000" cy="319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90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425"/>
            <a:ext cx="12192000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25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method (or property) cannot access non-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class members directly, because a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method (or property) can be called even when </a:t>
            </a:r>
            <a:r>
              <a:rPr lang="en-US" sz="2800" i="1" dirty="0"/>
              <a:t>no</a:t>
            </a:r>
            <a:r>
              <a:rPr lang="en-US" sz="2800" dirty="0"/>
              <a:t> objects of the class exist. </a:t>
            </a:r>
            <a:endParaRPr lang="en-US" sz="2800" dirty="0" smtClean="0"/>
          </a:p>
          <a:p>
            <a:r>
              <a:rPr lang="en-US" sz="2800" dirty="0" smtClean="0"/>
              <a:t>For </a:t>
            </a:r>
            <a:r>
              <a:rPr lang="en-US" sz="2800" dirty="0"/>
              <a:t>the same reason, this cannot be used in a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method—the this reference always refers to a </a:t>
            </a:r>
            <a:r>
              <a:rPr lang="en-US" sz="2800" i="1" dirty="0"/>
              <a:t>specific object</a:t>
            </a:r>
            <a:r>
              <a:rPr lang="en-US" sz="2800" dirty="0"/>
              <a:t> of the class. </a:t>
            </a:r>
            <a:endParaRPr lang="en-US" sz="2800" dirty="0" smtClean="0"/>
          </a:p>
          <a:p>
            <a:r>
              <a:rPr lang="en-US" sz="2800" dirty="0" smtClean="0"/>
              <a:t>When </a:t>
            </a:r>
            <a:r>
              <a:rPr lang="en-US" sz="2800" dirty="0"/>
              <a:t>a </a:t>
            </a:r>
            <a:r>
              <a:rPr lang="en-US" sz="2800" dirty="0">
                <a:latin typeface="Consolas" panose="020B0609020204030204" pitchFamily="49" charset="0"/>
              </a:rPr>
              <a:t>static</a:t>
            </a:r>
            <a:r>
              <a:rPr lang="en-US" sz="2800" dirty="0"/>
              <a:t> method is called, it does not know which object to manipulate and there might </a:t>
            </a:r>
            <a:r>
              <a:rPr lang="en-US" sz="2800" i="1" dirty="0"/>
              <a:t>not</a:t>
            </a:r>
            <a:r>
              <a:rPr lang="en-US" sz="2800" dirty="0"/>
              <a:t> be </a:t>
            </a:r>
            <a:r>
              <a:rPr lang="en-US" sz="2800" i="1" dirty="0"/>
              <a:t>any</a:t>
            </a:r>
            <a:r>
              <a:rPr lang="en-US" sz="2800" dirty="0"/>
              <a:t> objects of its class in memory.</a:t>
            </a: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10.9  static Class Members (Cont.) </a:t>
            </a:r>
            <a:endParaRPr lang="en-US" dirty="0"/>
          </a:p>
        </p:txBody>
      </p:sp>
      <p:sp>
        <p:nvSpPr>
          <p:cNvPr id="8704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85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declares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auto-implemented property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to maintain a count of the number of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objects that have been created.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Count</a:t>
            </a:r>
            <a:r>
              <a:rPr lang="en-US" dirty="0" smtClean="0"/>
              <a:t>’s </a:t>
            </a:r>
            <a:r>
              <a:rPr lang="en-US" dirty="0">
                <a:latin typeface="Consolas" panose="020B0609020204030204" pitchFamily="49" charset="0"/>
              </a:rPr>
              <a:t>set</a:t>
            </a:r>
            <a:r>
              <a:rPr lang="en-US" dirty="0"/>
              <a:t> </a:t>
            </a:r>
            <a:r>
              <a:rPr lang="en-US" dirty="0" smtClean="0"/>
              <a:t>accessor is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, because only class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should be able to modify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’s value. </a:t>
            </a:r>
            <a:endParaRPr lang="en-US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Count</a:t>
            </a:r>
            <a:r>
              <a:rPr lang="en-US" dirty="0" smtClean="0"/>
              <a:t> </a:t>
            </a:r>
            <a:r>
              <a:rPr lang="en-US" dirty="0"/>
              <a:t>is a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auto-implemented property, so the compiler creates a corresponding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variable that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manages.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you declare a </a:t>
            </a:r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variable and do not initialize it, the compiler initializes it to the type’s default value (in this case, 0).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10.9 static Class Members (cont.)</a:t>
            </a:r>
            <a:endParaRPr lang="en-US" dirty="0"/>
          </a:p>
        </p:txBody>
      </p:sp>
      <p:sp>
        <p:nvSpPr>
          <p:cNvPr id="9011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73058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9499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379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0"/>
            <a:ext cx="116443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8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274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731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13" y="0"/>
            <a:ext cx="103393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84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principle of least privilege states that code should be granted the amount of privilege and access needed to accomplish its designated task, but no more.</a:t>
            </a:r>
          </a:p>
          <a:p>
            <a:r>
              <a:rPr lang="en-US" altLang="en-US" dirty="0" smtClean="0"/>
              <a:t>Constants declared with </a:t>
            </a:r>
            <a:r>
              <a:rPr lang="en-US" altLang="en-US" dirty="0" err="1" smtClean="0">
                <a:latin typeface="Consolas" panose="020B0609020204030204" pitchFamily="49" charset="0"/>
              </a:rPr>
              <a:t>const</a:t>
            </a:r>
            <a:r>
              <a:rPr lang="en-US" altLang="en-US" dirty="0" smtClean="0"/>
              <a:t> must be initialized to a constant value when they’re declared.</a:t>
            </a:r>
          </a:p>
          <a:p>
            <a:r>
              <a:rPr lang="en-US" altLang="en-US" dirty="0" smtClean="0"/>
              <a:t>C# provides keyword </a:t>
            </a:r>
            <a:r>
              <a:rPr lang="en-US" altLang="en-US" dirty="0" err="1" smtClean="0">
                <a:latin typeface="Consolas" panose="020B0609020204030204" pitchFamily="49" charset="0"/>
              </a:rPr>
              <a:t>readonly</a:t>
            </a:r>
            <a:r>
              <a:rPr lang="en-US" altLang="en-US" dirty="0" smtClean="0"/>
              <a:t> to specify that an instance variable of an object is not modifiable and that any attempt to mod­ify it after the object is constructed is an error.</a:t>
            </a:r>
          </a:p>
          <a:p>
            <a:r>
              <a:rPr lang="en-US" dirty="0"/>
              <a:t>A </a:t>
            </a:r>
            <a:r>
              <a:rPr lang="en-US" dirty="0" err="1"/>
              <a:t>readonly</a:t>
            </a:r>
            <a:r>
              <a:rPr lang="en-US" dirty="0"/>
              <a:t> variable’s identifier uses Pascal Case by convention.</a:t>
            </a:r>
            <a:endParaRPr lang="en-US" altLang="en-US" dirty="0" smtClean="0"/>
          </a:p>
        </p:txBody>
      </p:sp>
      <p:sp>
        <p:nvSpPr>
          <p:cNvPr id="156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10.10  </a:t>
            </a:r>
            <a:r>
              <a:rPr lang="en-US" dirty="0" err="1" smtClean="0"/>
              <a:t>readonly</a:t>
            </a:r>
            <a:r>
              <a:rPr lang="en-US" dirty="0" smtClean="0"/>
              <a:t> Instance Variables </a:t>
            </a:r>
            <a:endParaRPr lang="en-US" dirty="0" smtClean="0"/>
          </a:p>
        </p:txBody>
      </p:sp>
      <p:sp>
        <p:nvSpPr>
          <p:cNvPr id="9728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91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/>
              <a:t> instance variables can be initialized when they’re declared, this isn’t required.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/>
              <a:t> variable should be initialized </a:t>
            </a:r>
            <a:r>
              <a:rPr lang="en-US" i="1" dirty="0"/>
              <a:t>by each</a:t>
            </a:r>
            <a:r>
              <a:rPr lang="en-US" dirty="0"/>
              <a:t> of the class’s constructors or in the variable’s declaration.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constructor can assign values to a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/>
              <a:t> instance variable multiple times—the variable doesn’t become unmodifiable until </a:t>
            </a:r>
            <a:r>
              <a:rPr lang="en-US" i="1" dirty="0"/>
              <a:t>after</a:t>
            </a:r>
            <a:r>
              <a:rPr lang="en-US" dirty="0"/>
              <a:t> the constructor completes execution.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a constructor does not initialize the </a:t>
            </a:r>
            <a:r>
              <a:rPr lang="en-US" dirty="0" err="1" smtClean="0">
                <a:latin typeface="Consolas" panose="020B0609020204030204" pitchFamily="49" charset="0"/>
              </a:rPr>
              <a:t>readonly</a:t>
            </a:r>
            <a:r>
              <a:rPr lang="en-US" dirty="0" smtClean="0"/>
              <a:t> variable</a:t>
            </a:r>
            <a:r>
              <a:rPr lang="en-US" dirty="0"/>
              <a:t>, the variable uses the same default value as any other instance </a:t>
            </a:r>
            <a:r>
              <a:rPr lang="en-US" dirty="0" smtClean="0"/>
              <a:t>variable.</a:t>
            </a:r>
            <a:endParaRPr lang="en-US" dirty="0"/>
          </a:p>
          <a:p>
            <a:endParaRPr lang="en-US" altLang="en-US" dirty="0"/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10.10  readonly Instance Variables (Cont.) </a:t>
            </a:r>
            <a:endParaRPr lang="en-US" dirty="0"/>
          </a:p>
        </p:txBody>
      </p:sp>
      <p:sp>
        <p:nvSpPr>
          <p:cNvPr id="9830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646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900"/>
            <a:ext cx="12192000" cy="46466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0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/>
              <a:t> members must be assigned values at compile time. </a:t>
            </a:r>
            <a:endParaRPr lang="en-US" dirty="0" smtClean="0"/>
          </a:p>
          <a:p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/>
              <a:t> </a:t>
            </a:r>
            <a:r>
              <a:rPr lang="en-US" dirty="0"/>
              <a:t>members can be initialized </a:t>
            </a:r>
            <a:r>
              <a:rPr lang="en-US" i="1" dirty="0"/>
              <a:t>only</a:t>
            </a:r>
            <a:r>
              <a:rPr lang="en-US" dirty="0"/>
              <a:t> with other constant values, such as integers,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literals, characters and other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/>
              <a:t> members. </a:t>
            </a:r>
            <a:endParaRPr lang="en-US" dirty="0" smtClean="0"/>
          </a:p>
          <a:p>
            <a:r>
              <a:rPr lang="en-US" dirty="0" smtClean="0"/>
              <a:t>Constant </a:t>
            </a:r>
            <a:r>
              <a:rPr lang="en-US" dirty="0"/>
              <a:t>members with values that cannot be determined at compile time—such as constants that are initialized with the result of a method call—must be declared with keyword </a:t>
            </a:r>
            <a:r>
              <a:rPr lang="en-US" dirty="0" err="1" smtClean="0">
                <a:latin typeface="Consolas" panose="020B0609020204030204" pitchFamily="49" charset="0"/>
              </a:rPr>
              <a:t>readonly</a:t>
            </a:r>
            <a:r>
              <a:rPr lang="en-US" dirty="0" smtClean="0"/>
              <a:t>, </a:t>
            </a:r>
            <a:r>
              <a:rPr lang="en-US" dirty="0"/>
              <a:t>so they can be initialized at </a:t>
            </a:r>
            <a:r>
              <a:rPr lang="en-US" i="1" dirty="0"/>
              <a:t>execution time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Variables </a:t>
            </a:r>
            <a:r>
              <a:rPr lang="en-US" dirty="0"/>
              <a:t>that are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/>
              <a:t> can be initialized with more complex expressions, such as an array initializer or a method call that returns a value or a reference to an object. 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10.10  readonly Instance Variables (Cont.) </a:t>
            </a:r>
            <a:endParaRPr lang="en-US" dirty="0"/>
          </a:p>
        </p:txBody>
      </p:sp>
      <p:sp>
        <p:nvSpPr>
          <p:cNvPr id="10035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919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6888"/>
            <a:ext cx="12192000" cy="33226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205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213"/>
            <a:ext cx="12192000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963"/>
            <a:ext cx="12192000" cy="491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18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/>
              <a:t>C# 6 Getter-Only Auto-Implemented Properties and </a:t>
            </a:r>
            <a:r>
              <a:rPr lang="en-US" b="1" i="1" dirty="0" err="1"/>
              <a:t>readonly</a:t>
            </a:r>
            <a:endParaRPr lang="en-US" b="1" i="1" dirty="0"/>
          </a:p>
          <a:p>
            <a:r>
              <a:rPr lang="en-US" dirty="0" smtClean="0"/>
              <a:t>When </a:t>
            </a:r>
            <a:r>
              <a:rPr lang="en-US" dirty="0"/>
              <a:t>an auto-implemented property has only a </a:t>
            </a:r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accessor, the property can be used only to read the value, so the compiler implicitly declares the corresponding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instance variable as </a:t>
            </a:r>
            <a:r>
              <a:rPr lang="en-US" dirty="0" err="1">
                <a:latin typeface="Consolas" panose="020B0609020204030204" pitchFamily="49" charset="0"/>
              </a:rPr>
              <a:t>readonly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Getter-only </a:t>
            </a:r>
            <a:r>
              <a:rPr lang="en-US" dirty="0"/>
              <a:t>auto-implemented properties can be initialized in their declarations or in constructors. </a:t>
            </a:r>
          </a:p>
        </p:txBody>
      </p:sp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10.10  readonly Instance Variables (Cont.) </a:t>
            </a:r>
            <a:endParaRPr lang="en-US" dirty="0"/>
          </a:p>
        </p:txBody>
      </p:sp>
      <p:sp>
        <p:nvSpPr>
          <p:cNvPr id="10035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15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dirty="0"/>
              <a:t>public Class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Time1</a:t>
            </a:r>
            <a:r>
              <a:rPr lang="en-US" dirty="0" smtClean="0"/>
              <a:t> is a </a:t>
            </a: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/>
              <a:t> </a:t>
            </a:r>
            <a:r>
              <a:rPr lang="en-US" dirty="0" smtClean="0"/>
              <a:t>class—it can potentially </a:t>
            </a:r>
            <a:r>
              <a:rPr lang="en-US" dirty="0"/>
              <a:t>can be reused in other projects.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dirty="0"/>
              <a:t>we use class </a:t>
            </a:r>
            <a:r>
              <a:rPr lang="en-US" dirty="0">
                <a:latin typeface="Consolas" panose="020B0609020204030204" pitchFamily="49" charset="0"/>
              </a:rPr>
              <a:t>Time1</a:t>
            </a:r>
            <a:r>
              <a:rPr lang="en-US" dirty="0"/>
              <a:t> only in this project, from this point forward, we’ll declare as </a:t>
            </a:r>
            <a:r>
              <a:rPr lang="en-US" dirty="0">
                <a:latin typeface="Consolas" panose="020B0609020204030204" pitchFamily="49" charset="0"/>
              </a:rPr>
              <a:t>public</a:t>
            </a:r>
            <a:r>
              <a:rPr lang="en-US" dirty="0"/>
              <a:t> any class that could potentially be reused in another project.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10.2  Time Class Case Study (Cont.) </a:t>
            </a:r>
            <a:endParaRPr lang="en-US" dirty="0"/>
          </a:p>
        </p:txBody>
      </p:sp>
      <p:sp>
        <p:nvSpPr>
          <p:cNvPr id="2867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728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</a:rPr>
              <a:t>The </a:t>
            </a:r>
            <a:r>
              <a:rPr lang="en-US" altLang="en-US" sz="2800" b="1" dirty="0">
                <a:solidFill>
                  <a:srgbClr val="000000"/>
                </a:solidFill>
              </a:rPr>
              <a:t>Class View</a:t>
            </a:r>
            <a:r>
              <a:rPr lang="en-US" altLang="en-US" sz="2800" dirty="0">
                <a:solidFill>
                  <a:srgbClr val="000000"/>
                </a:solidFill>
              </a:rPr>
              <a:t> displays the fields, methods and properties for all classes in a project. 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/>
              <a:t>Select </a:t>
            </a:r>
            <a:r>
              <a:rPr lang="en-US" altLang="en-US" sz="2800" b="1" dirty="0" smtClean="0"/>
              <a:t>View</a:t>
            </a:r>
            <a:r>
              <a:rPr lang="en-US" altLang="en-US" sz="2800" b="1" dirty="0"/>
              <a:t> &gt; Class View</a:t>
            </a:r>
            <a:r>
              <a:rPr lang="en-US" altLang="en-US" sz="2800" dirty="0"/>
              <a:t> to display the</a:t>
            </a:r>
            <a:r>
              <a:rPr lang="en-US" altLang="en-US" sz="2800" b="1" dirty="0"/>
              <a:t> Class View</a:t>
            </a:r>
            <a:r>
              <a:rPr lang="en-US" altLang="en-US" sz="2800" dirty="0"/>
              <a:t> as a tab in the same position within the IDE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Figure 10.12 shows the </a:t>
            </a:r>
            <a:r>
              <a:rPr lang="en-US" altLang="en-US" sz="2800" b="1" dirty="0">
                <a:solidFill>
                  <a:srgbClr val="000000"/>
                </a:solidFill>
              </a:rPr>
              <a:t>Class View</a:t>
            </a:r>
            <a:r>
              <a:rPr lang="en-US" altLang="en-US" sz="2800" dirty="0">
                <a:solidFill>
                  <a:srgbClr val="000000"/>
                </a:solidFill>
              </a:rPr>
              <a:t> for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Time1</a:t>
            </a:r>
            <a:r>
              <a:rPr lang="en-US" altLang="en-US" sz="2800" dirty="0">
                <a:solidFill>
                  <a:srgbClr val="000000"/>
                </a:solidFill>
              </a:rPr>
              <a:t> project of Fig. 10.1 (class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Time1</a:t>
            </a:r>
            <a:r>
              <a:rPr lang="en-US" altLang="en-US" sz="2800" dirty="0">
                <a:solidFill>
                  <a:srgbClr val="000000"/>
                </a:solidFill>
              </a:rPr>
              <a:t>) and Fig. 10.2 (class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TimeTest1</a:t>
            </a:r>
            <a:r>
              <a:rPr lang="en-US" altLang="en-US" sz="2800" dirty="0">
                <a:solidFill>
                  <a:srgbClr val="000000"/>
                </a:solidFill>
              </a:rPr>
              <a:t>).</a:t>
            </a:r>
          </a:p>
          <a:p>
            <a:endParaRPr lang="en-US" dirty="0"/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10.11.1</a:t>
            </a:r>
            <a:r>
              <a:rPr lang="en-US" dirty="0"/>
              <a:t> Using the Class View Window</a:t>
            </a:r>
          </a:p>
        </p:txBody>
      </p:sp>
      <p:sp>
        <p:nvSpPr>
          <p:cNvPr id="10854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17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" y="0"/>
            <a:ext cx="10991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42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The view follows a hierarchical structure, with the project name as the root. </a:t>
            </a:r>
            <a:endParaRPr lang="en-US" altLang="en-US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When a class is selected, its members appear in the lower half of the window.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 smtClean="0"/>
              <a:t> methods are </a:t>
            </a:r>
            <a:r>
              <a:rPr lang="en-US" dirty="0"/>
              <a:t>indicated by purple boxes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public</a:t>
            </a:r>
            <a:r>
              <a:rPr lang="en-US" dirty="0" smtClean="0"/>
              <a:t> </a:t>
            </a:r>
            <a:r>
              <a:rPr lang="en-US" dirty="0"/>
              <a:t>properties </a:t>
            </a:r>
            <a:r>
              <a:rPr lang="en-US" dirty="0" smtClean="0"/>
              <a:t>are </a:t>
            </a:r>
            <a:r>
              <a:rPr lang="en-US" dirty="0"/>
              <a:t>indicated by wrench </a:t>
            </a:r>
            <a:r>
              <a:rPr lang="en-US" dirty="0" smtClean="0"/>
              <a:t>icons</a:t>
            </a:r>
            <a:endParaRPr lang="en-US" dirty="0"/>
          </a:p>
          <a:p>
            <a:r>
              <a:rPr lang="en-US" dirty="0"/>
              <a:t>If a class has any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/>
              <a:t> members, those members’ icons contain small padlocks</a:t>
            </a:r>
            <a:r>
              <a:rPr lang="en-US" dirty="0" smtClean="0"/>
              <a:t>.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10.11.1 Using the Class View Window</a:t>
            </a:r>
            <a:endParaRPr lang="en-US" dirty="0" smtClean="0"/>
          </a:p>
        </p:txBody>
      </p:sp>
      <p:sp>
        <p:nvSpPr>
          <p:cNvPr id="1105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7434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You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can use the </a:t>
            </a:r>
            <a:r>
              <a:rPr lang="en-US" altLang="en-US" sz="28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 Browser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to learn about the functionality provided by a specific class.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To open the </a:t>
            </a:r>
            <a:r>
              <a:rPr lang="en-US" altLang="en-US" sz="28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 Browser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, select </a:t>
            </a:r>
            <a:r>
              <a:rPr lang="en-US" altLang="en-US" sz="28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View &gt; Object Browser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Figure 10.13 depicts the </a:t>
            </a:r>
            <a:r>
              <a:rPr lang="en-US" altLang="en-US" sz="28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 Browser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when the user navigates to the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Math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class in namespace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System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in the assembly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mscorlib.dll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(Microsoft Core Library).</a:t>
            </a:r>
          </a:p>
          <a:p>
            <a:endParaRPr lang="en-US" dirty="0"/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10.11.2</a:t>
            </a:r>
            <a:r>
              <a:rPr lang="en-US" dirty="0"/>
              <a:t> Using the Object </a:t>
            </a:r>
            <a:r>
              <a:rPr lang="en-US" dirty="0" smtClean="0"/>
              <a:t>Browser</a:t>
            </a:r>
            <a:endParaRPr lang="en-US" dirty="0" smtClean="0"/>
          </a:p>
        </p:txBody>
      </p:sp>
      <p:sp>
        <p:nvSpPr>
          <p:cNvPr id="11162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45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0_ClassesADeeperLook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3" y="0"/>
            <a:ext cx="92868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823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24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Browser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lists all methods provided by class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Math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in the upper-right frame.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If you click the name of a member in the upper-right frame, a description of that member appears in the lower-right frame.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 </a:t>
            </a:r>
            <a:r>
              <a:rPr lang="en-US" altLang="en-US" sz="24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Browser</a:t>
            </a:r>
            <a:r>
              <a:rPr lang="en-US" altLang="en-US" sz="24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can be a quick mechanism to learn about a class or one of its methods.</a:t>
            </a:r>
          </a:p>
          <a:p>
            <a:endParaRPr lang="en-US" dirty="0"/>
          </a:p>
        </p:txBody>
      </p:sp>
      <p:sp>
        <p:nvSpPr>
          <p:cNvPr id="1873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10.11.2 Using the Object Browser</a:t>
            </a:r>
            <a:endParaRPr lang="en-US" dirty="0" smtClean="0"/>
          </a:p>
        </p:txBody>
      </p:sp>
      <p:sp>
        <p:nvSpPr>
          <p:cNvPr id="11366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65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 initializers allow you to create an object and initialize its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properties (and 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public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 instance variables, if any) in the same statement.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This can be useful when a class does not provide an appropriate constructor to meet your </a:t>
            </a:r>
            <a:r>
              <a:rPr lang="en-US" altLang="en-US" sz="2800" dirty="0" smtClean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needs, </a:t>
            </a:r>
            <a:r>
              <a:rPr lang="en-US" sz="2800" dirty="0"/>
              <a:t>but does provide a constructor that can be called with no arguments and properties that you can use to </a:t>
            </a:r>
            <a:r>
              <a:rPr lang="en-US" sz="2800" dirty="0" smtClean="0"/>
              <a:t>set </a:t>
            </a:r>
            <a:r>
              <a:rPr lang="en-US" sz="2800" dirty="0"/>
              <a:t>the class’s </a:t>
            </a:r>
            <a:r>
              <a:rPr lang="en-US" sz="2800" dirty="0" smtClean="0"/>
              <a:t>data</a:t>
            </a:r>
            <a:endParaRPr lang="en-US" altLang="en-US" sz="28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new Time2 </a:t>
            </a: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is immediately followed by an</a:t>
            </a:r>
            <a:b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object-initializer list—a comma-separated list in curly braces ({ }) of properties and their values.</a:t>
            </a:r>
          </a:p>
          <a:p>
            <a:pPr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Font typeface="Times New Roman" panose="02020603050405020304" pitchFamily="18" charset="0"/>
              <a:buChar char="•"/>
            </a:pPr>
            <a:endParaRPr lang="en-US" altLang="en-US" sz="2800" dirty="0">
              <a:solidFill>
                <a:srgbClr val="000000"/>
              </a:solidFill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10.12  Object Initializers </a:t>
            </a:r>
            <a:endParaRPr lang="en-US" dirty="0" smtClean="0"/>
          </a:p>
        </p:txBody>
      </p:sp>
      <p:sp>
        <p:nvSpPr>
          <p:cNvPr id="11469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968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Each property name can appear only once in the</a:t>
            </a:r>
            <a:b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object-initializer list.</a:t>
            </a:r>
          </a:p>
          <a:p>
            <a:pPr>
              <a:buFont typeface="Times New Roman" panose="02020603050405020304" pitchFamily="18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ea typeface="Times New Roman" panose="02020603050405020304" pitchFamily="18" charset="0"/>
                <a:cs typeface="Calibri" panose="020F0502020204030204" pitchFamily="34" charset="0"/>
              </a:rPr>
              <a:t>The object initializer executes the property initializers in the order in which they appear.</a:t>
            </a:r>
          </a:p>
          <a:p>
            <a:endParaRPr lang="en-US" dirty="0"/>
          </a:p>
        </p:txBody>
      </p:sp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10.12  Object Initializers (Cont.) </a:t>
            </a:r>
            <a:endParaRPr lang="en-US" dirty="0" smtClean="0"/>
          </a:p>
        </p:txBody>
      </p:sp>
      <p:sp>
        <p:nvSpPr>
          <p:cNvPr id="11571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763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</a:t>
            </a:r>
            <a:r>
              <a:rPr lang="en-US" dirty="0"/>
              <a:t>create operators that work with objects of your own types—via a process called </a:t>
            </a:r>
            <a:r>
              <a:rPr lang="en-US" b="1" dirty="0"/>
              <a:t>operator overloading</a:t>
            </a:r>
            <a:r>
              <a:rPr lang="en-US" dirty="0"/>
              <a:t>. </a:t>
            </a:r>
          </a:p>
          <a:p>
            <a:r>
              <a:rPr lang="en-US" dirty="0"/>
              <a:t>You can overload most operators. </a:t>
            </a:r>
            <a:endParaRPr lang="en-US" dirty="0" smtClean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10.13  </a:t>
            </a:r>
            <a:r>
              <a:rPr lang="en-US" dirty="0"/>
              <a:t>Operator Overloading; Introducing </a:t>
            </a:r>
            <a:r>
              <a:rPr lang="en-US" dirty="0" err="1"/>
              <a:t>struct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70722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#’s simple numeric types are value types. </a:t>
            </a:r>
            <a:endParaRPr lang="en-US" dirty="0" smtClean="0"/>
          </a:p>
          <a:p>
            <a:r>
              <a:rPr lang="en-US" dirty="0" smtClean="0"/>
              <a:t>C</a:t>
            </a:r>
            <a:r>
              <a:rPr lang="en-US" dirty="0"/>
              <a:t>#’s simple types like </a:t>
            </a:r>
            <a:r>
              <a:rPr lang="en-US" dirty="0" err="1"/>
              <a:t>int</a:t>
            </a:r>
            <a:r>
              <a:rPr lang="en-US" dirty="0"/>
              <a:t> and double are actually aliases for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/>
              <a:t> types—an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/>
              <a:t> is defined by the </a:t>
            </a:r>
            <a:r>
              <a:rPr lang="en-US" dirty="0" err="1">
                <a:latin typeface="Consolas" panose="020B0609020204030204" pitchFamily="49" charset="0"/>
              </a:rPr>
              <a:t>struct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System.Int32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long</a:t>
            </a:r>
            <a:r>
              <a:rPr lang="en-US" dirty="0"/>
              <a:t> by </a:t>
            </a:r>
            <a:r>
              <a:rPr lang="en-US" dirty="0">
                <a:latin typeface="Consolas" panose="020B0609020204030204" pitchFamily="49" charset="0"/>
              </a:rPr>
              <a:t>System.Int64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  <a:r>
              <a:rPr lang="en-US" dirty="0"/>
              <a:t> by </a:t>
            </a:r>
            <a:r>
              <a:rPr lang="en-US" dirty="0" err="1">
                <a:latin typeface="Consolas" panose="020B0609020204030204" pitchFamily="49" charset="0"/>
              </a:rPr>
              <a:t>System.Double</a:t>
            </a:r>
            <a:r>
              <a:rPr lang="en-US" dirty="0"/>
              <a:t> and so on. </a:t>
            </a:r>
            <a:endParaRPr lang="en-US" dirty="0" smtClean="0"/>
          </a:p>
          <a:p>
            <a:r>
              <a:rPr lang="en-US" dirty="0" smtClean="0"/>
              <a:t>Operator overloading </a:t>
            </a:r>
            <a:r>
              <a:rPr lang="en-US" dirty="0"/>
              <a:t>also can be applied to classes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07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10.13.1 </a:t>
            </a:r>
            <a:r>
              <a:rPr lang="en-US" dirty="0"/>
              <a:t>Creating Value Types with </a:t>
            </a:r>
            <a:r>
              <a:rPr lang="en-US" dirty="0" err="1"/>
              <a:t>struct</a:t>
            </a:r>
            <a:r>
              <a:rPr lang="en-US" dirty="0"/>
              <a:t>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35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vcsharphtp6_05</Template>
  <TotalTime>1246</TotalTime>
  <Words>4459</Words>
  <Application>Microsoft Office PowerPoint</Application>
  <PresentationFormat>Widescreen</PresentationFormat>
  <Paragraphs>359</Paragraphs>
  <Slides>122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4" baseType="lpstr">
      <vt:lpstr>Arial</vt:lpstr>
      <vt:lpstr>Calibri</vt:lpstr>
      <vt:lpstr>Cambria</vt:lpstr>
      <vt:lpstr>Consolas</vt:lpstr>
      <vt:lpstr>Lucida Console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Classes and Objects:  A Deeper Look</vt:lpstr>
      <vt:lpstr>PowerPoint Presentation</vt:lpstr>
      <vt:lpstr>PowerPoint Presentation</vt:lpstr>
      <vt:lpstr>PowerPoint Presentation</vt:lpstr>
      <vt:lpstr>10.2 Time Class Case Study; Throwing Exceptions</vt:lpstr>
      <vt:lpstr>PowerPoint Presentation</vt:lpstr>
      <vt:lpstr>PowerPoint Presentation</vt:lpstr>
      <vt:lpstr>PowerPoint Presentation</vt:lpstr>
      <vt:lpstr>10.2  Time Class Case Study (Cont.) </vt:lpstr>
      <vt:lpstr>10.2  Time Class Case Study (Cont.) </vt:lpstr>
      <vt:lpstr>10.2  Time Class Case Study (Cont.) </vt:lpstr>
      <vt:lpstr>10.2  Time Class Case Study (Cont.) </vt:lpstr>
      <vt:lpstr>10.2  Time Class Case Study (Cont.) </vt:lpstr>
      <vt:lpstr>10.2  Time Class Case Study (Cont.) </vt:lpstr>
      <vt:lpstr>10.2  Time Class Case Study (Cont.) </vt:lpstr>
      <vt:lpstr>PowerPoint Presentation</vt:lpstr>
      <vt:lpstr>PowerPoint Presentation</vt:lpstr>
      <vt:lpstr>PowerPoint Presentation</vt:lpstr>
      <vt:lpstr>10.2  Time Class Case Study (Cont.) </vt:lpstr>
      <vt:lpstr>PowerPoint Presentation</vt:lpstr>
      <vt:lpstr>PowerPoint Presentation</vt:lpstr>
      <vt:lpstr>PowerPoint Presentation</vt:lpstr>
      <vt:lpstr>10.3  Controlling Access to Members </vt:lpstr>
      <vt:lpstr>10.3  Controlling Access to Members </vt:lpstr>
      <vt:lpstr>PowerPoint Presentation</vt:lpstr>
      <vt:lpstr>10.4  Referring to the Current Object’s Members with the this Reference  </vt:lpstr>
      <vt:lpstr>PowerPoint Presentation</vt:lpstr>
      <vt:lpstr>PowerPoint Presentation</vt:lpstr>
      <vt:lpstr>PowerPoint Presentation</vt:lpstr>
      <vt:lpstr>10.4  Referring to the Current Object’s Members with the this Reference (Cont.) </vt:lpstr>
      <vt:lpstr>PowerPoint Presentation</vt:lpstr>
      <vt:lpstr>10.5 Time Class Case Study: Overloaded Constructors </vt:lpstr>
      <vt:lpstr>10.5.1 Class Time2 with Overloaded Constructors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10.5  Time Class Case Study: Overloaded Constructors (Cont.) </vt:lpstr>
      <vt:lpstr>PowerPoint Presentation</vt:lpstr>
      <vt:lpstr>10.5  Time Class Case Study: Overloaded Constructors (Cont.) </vt:lpstr>
      <vt:lpstr>PowerPoint Presentation</vt:lpstr>
      <vt:lpstr>10.5  Time Class Case Study: Overloaded Constructors (Cont.) </vt:lpstr>
      <vt:lpstr>10.5  Time Class Case Study: Overloaded Constructors (Cont.) </vt:lpstr>
      <vt:lpstr>PowerPoint Presentation</vt:lpstr>
      <vt:lpstr>PowerPoint Presentation</vt:lpstr>
      <vt:lpstr>PowerPoint Presentation</vt:lpstr>
      <vt:lpstr>10.6  Time Class Case Study: Overloaded Constructors (Cont.) </vt:lpstr>
      <vt:lpstr>PowerPoint Presentation</vt:lpstr>
      <vt:lpstr>PowerPoint Presentation</vt:lpstr>
      <vt:lpstr>PowerPoint Presentation</vt:lpstr>
      <vt:lpstr>PowerPoint Presentation</vt:lpstr>
      <vt:lpstr>10.6  Default and Parameterless Constructors </vt:lpstr>
      <vt:lpstr>10.7 Composition</vt:lpstr>
      <vt:lpstr>PowerPoint Presentation</vt:lpstr>
      <vt:lpstr>10.7.1 Class Date</vt:lpstr>
      <vt:lpstr>PowerPoint Presentation</vt:lpstr>
      <vt:lpstr>PowerPoint Presentation</vt:lpstr>
      <vt:lpstr>PowerPoint Presentation</vt:lpstr>
      <vt:lpstr>PowerPoint Presentation</vt:lpstr>
      <vt:lpstr>10.7.2 Class Employee</vt:lpstr>
      <vt:lpstr>PowerPoint Presentation</vt:lpstr>
      <vt:lpstr>10.7.3 Class EmployeeTest</vt:lpstr>
      <vt:lpstr>PowerPoint Presentation</vt:lpstr>
      <vt:lpstr>10.8  Garbage Collection and Destructors </vt:lpstr>
      <vt:lpstr>10.8  Garbage Collection and Destructors </vt:lpstr>
      <vt:lpstr>10.8  Garbage Collection and Destructors (Cont.) </vt:lpstr>
      <vt:lpstr>10.8  Garbage Collection and Destructors (Cont.) </vt:lpstr>
      <vt:lpstr>PowerPoint Presentation</vt:lpstr>
      <vt:lpstr>10.9  static Class Members </vt:lpstr>
      <vt:lpstr>PowerPoint Presentation</vt:lpstr>
      <vt:lpstr>10.9  static Class Members (Cont.) </vt:lpstr>
      <vt:lpstr>PowerPoint Presentation</vt:lpstr>
      <vt:lpstr>PowerPoint Presentation</vt:lpstr>
      <vt:lpstr>10.9  static Class Members (Cont.) </vt:lpstr>
      <vt:lpstr>10.9 static Class Members (cont.)</vt:lpstr>
      <vt:lpstr>PowerPoint Presentation</vt:lpstr>
      <vt:lpstr>PowerPoint Presentation</vt:lpstr>
      <vt:lpstr>PowerPoint Presentation</vt:lpstr>
      <vt:lpstr>PowerPoint Presentation</vt:lpstr>
      <vt:lpstr>10.10  readonly Instance Variables </vt:lpstr>
      <vt:lpstr>10.10  readonly Instance Variables (Cont.) </vt:lpstr>
      <vt:lpstr>PowerPoint Presentation</vt:lpstr>
      <vt:lpstr>10.10  readonly Instance Variables (Cont.) </vt:lpstr>
      <vt:lpstr>PowerPoint Presentation</vt:lpstr>
      <vt:lpstr>PowerPoint Presentation</vt:lpstr>
      <vt:lpstr>PowerPoint Presentation</vt:lpstr>
      <vt:lpstr>10.10  readonly Instance Variables (Cont.) </vt:lpstr>
      <vt:lpstr>10.11.1 Using the Class View Window</vt:lpstr>
      <vt:lpstr>PowerPoint Presentation</vt:lpstr>
      <vt:lpstr>10.11.1 Using the Class View Window</vt:lpstr>
      <vt:lpstr>10.11.2 Using the Object Browser</vt:lpstr>
      <vt:lpstr>PowerPoint Presentation</vt:lpstr>
      <vt:lpstr>10.11.2 Using the Object Browser</vt:lpstr>
      <vt:lpstr>10.12  Object Initializers </vt:lpstr>
      <vt:lpstr>10.12  Object Initializers (Cont.) </vt:lpstr>
      <vt:lpstr>10.13  Operator Overloading; Introducing struct </vt:lpstr>
      <vt:lpstr>10.13.1 Creating Value Types with struct </vt:lpstr>
      <vt:lpstr>10.13.1 Creating Value Types with struct </vt:lpstr>
      <vt:lpstr>10.13.2 Creating Value Types with struct </vt:lpstr>
      <vt:lpstr>PowerPoint Presentation</vt:lpstr>
      <vt:lpstr>PowerPoint Presentation</vt:lpstr>
      <vt:lpstr>PowerPoint Presentation</vt:lpstr>
      <vt:lpstr>10.13.2 Creating Value Types with struct </vt:lpstr>
      <vt:lpstr>10.13.2 Creating Value Types with struct </vt:lpstr>
      <vt:lpstr>PowerPoint Presentation</vt:lpstr>
      <vt:lpstr>PowerPoint Presentation</vt:lpstr>
      <vt:lpstr>PowerPoint Presentation</vt:lpstr>
      <vt:lpstr>10.13.3 Class ComplexTest </vt:lpstr>
      <vt:lpstr>PowerPoint Presentation</vt:lpstr>
      <vt:lpstr>PowerPoint Presentation</vt:lpstr>
      <vt:lpstr>10.14  Time Class Case Study: Extension Methods </vt:lpstr>
      <vt:lpstr>PowerPoint Presentation</vt:lpstr>
      <vt:lpstr>PowerPoint Presentation</vt:lpstr>
      <vt:lpstr>PowerPoint Presentation</vt:lpstr>
      <vt:lpstr>PowerPoint Presentation</vt:lpstr>
      <vt:lpstr>10.14  Time Class Case Study: Extension Methods (Cont.)</vt:lpstr>
      <vt:lpstr>10.14  Time Class Case Study: Extension Methods (Cont.)</vt:lpstr>
      <vt:lpstr>10.14  Time Class Case Study: Extension Methods (Cont.) </vt:lpstr>
      <vt:lpstr>10.14  Time Class Case Study: Extension Methods (Cont.) </vt:lpstr>
      <vt:lpstr>10.14  Time Class Case Study: Extension Methods (Cont.)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Deitel</dc:creator>
  <cp:lastModifiedBy>Paul Deitel</cp:lastModifiedBy>
  <cp:revision>24</cp:revision>
  <dcterms:created xsi:type="dcterms:W3CDTF">2016-07-22T20:28:38Z</dcterms:created>
  <dcterms:modified xsi:type="dcterms:W3CDTF">2017-02-08T15:16:42Z</dcterms:modified>
</cp:coreProperties>
</file>