
<file path=[Content_Types].xml><?xml version="1.0" encoding="utf-8"?>
<Types xmlns="http://schemas.openxmlformats.org/package/2006/content-types">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custom-properties+xml" PartName="/docProps/custom.xml"/>
  <Override ContentType="application/vnd.openxmlformats-officedocument.presentationml.handoutMaster+xml" PartName="/ppt/handoutMasters/handoutMaster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9" r:id="rId1"/>
  </p:sldMasterIdLst>
  <p:notesMasterIdLst>
    <p:notesMasterId r:id="rId33"/>
  </p:notesMasterIdLst>
  <p:handoutMasterIdLst>
    <p:handoutMasterId r:id="rId34"/>
  </p:handoutMasterIdLst>
  <p:sldIdLst>
    <p:sldId id="256" r:id="rId2"/>
    <p:sldId id="324" r:id="rId3"/>
    <p:sldId id="353" r:id="rId4"/>
    <p:sldId id="325" r:id="rId5"/>
    <p:sldId id="326" r:id="rId6"/>
    <p:sldId id="327" r:id="rId7"/>
    <p:sldId id="328" r:id="rId8"/>
    <p:sldId id="329" r:id="rId9"/>
    <p:sldId id="330" r:id="rId10"/>
    <p:sldId id="331" r:id="rId11"/>
    <p:sldId id="332" r:id="rId12"/>
    <p:sldId id="333" r:id="rId13"/>
    <p:sldId id="334" r:id="rId14"/>
    <p:sldId id="335" r:id="rId15"/>
    <p:sldId id="336" r:id="rId16"/>
    <p:sldId id="337" r:id="rId17"/>
    <p:sldId id="338" r:id="rId18"/>
    <p:sldId id="339" r:id="rId19"/>
    <p:sldId id="340" r:id="rId20"/>
    <p:sldId id="341" r:id="rId21"/>
    <p:sldId id="342" r:id="rId22"/>
    <p:sldId id="343" r:id="rId23"/>
    <p:sldId id="344" r:id="rId24"/>
    <p:sldId id="345" r:id="rId25"/>
    <p:sldId id="346" r:id="rId26"/>
    <p:sldId id="347" r:id="rId27"/>
    <p:sldId id="348" r:id="rId28"/>
    <p:sldId id="349" r:id="rId29"/>
    <p:sldId id="350" r:id="rId30"/>
    <p:sldId id="351" r:id="rId31"/>
    <p:sldId id="352" r:id="rId32"/>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a:ea typeface="+mn-ea"/>
        <a:cs typeface="+mn-cs"/>
      </a:defRPr>
    </a:lvl1pPr>
    <a:lvl2pPr marL="457200" algn="l" rtl="0" eaLnBrk="0" fontAlgn="base" hangingPunct="0">
      <a:spcBef>
        <a:spcPct val="0"/>
      </a:spcBef>
      <a:spcAft>
        <a:spcPct val="0"/>
      </a:spcAft>
      <a:defRPr sz="2400" kern="1200">
        <a:solidFill>
          <a:schemeClr val="tx1"/>
        </a:solidFill>
        <a:latin typeface="Times New Roman"/>
        <a:ea typeface="+mn-ea"/>
        <a:cs typeface="+mn-cs"/>
      </a:defRPr>
    </a:lvl2pPr>
    <a:lvl3pPr marL="914400" algn="l" rtl="0" eaLnBrk="0" fontAlgn="base" hangingPunct="0">
      <a:spcBef>
        <a:spcPct val="0"/>
      </a:spcBef>
      <a:spcAft>
        <a:spcPct val="0"/>
      </a:spcAft>
      <a:defRPr sz="2400" kern="1200">
        <a:solidFill>
          <a:schemeClr val="tx1"/>
        </a:solidFill>
        <a:latin typeface="Times New Roman"/>
        <a:ea typeface="+mn-ea"/>
        <a:cs typeface="+mn-cs"/>
      </a:defRPr>
    </a:lvl3pPr>
    <a:lvl4pPr marL="1371600" algn="l" rtl="0" eaLnBrk="0" fontAlgn="base" hangingPunct="0">
      <a:spcBef>
        <a:spcPct val="0"/>
      </a:spcBef>
      <a:spcAft>
        <a:spcPct val="0"/>
      </a:spcAft>
      <a:defRPr sz="2400" kern="1200">
        <a:solidFill>
          <a:schemeClr val="tx1"/>
        </a:solidFill>
        <a:latin typeface="Times New Roman"/>
        <a:ea typeface="+mn-ea"/>
        <a:cs typeface="+mn-cs"/>
      </a:defRPr>
    </a:lvl4pPr>
    <a:lvl5pPr marL="1828800" algn="l" rtl="0" eaLnBrk="0" fontAlgn="base" hangingPunct="0">
      <a:spcBef>
        <a:spcPct val="0"/>
      </a:spcBef>
      <a:spcAft>
        <a:spcPct val="0"/>
      </a:spcAft>
      <a:defRPr sz="2400" kern="1200">
        <a:solidFill>
          <a:schemeClr val="tx1"/>
        </a:solidFill>
        <a:latin typeface="Times New Roman"/>
        <a:ea typeface="+mn-ea"/>
        <a:cs typeface="+mn-cs"/>
      </a:defRPr>
    </a:lvl5pPr>
    <a:lvl6pPr marL="2286000" algn="l" defTabSz="914400" rtl="0" eaLnBrk="1" latinLnBrk="0" hangingPunct="1">
      <a:defRPr sz="2400" kern="1200">
        <a:solidFill>
          <a:schemeClr val="tx1"/>
        </a:solidFill>
        <a:latin typeface="Times New Roman"/>
        <a:ea typeface="+mn-ea"/>
        <a:cs typeface="+mn-cs"/>
      </a:defRPr>
    </a:lvl6pPr>
    <a:lvl7pPr marL="2743200" algn="l" defTabSz="914400" rtl="0" eaLnBrk="1" latinLnBrk="0" hangingPunct="1">
      <a:defRPr sz="2400" kern="1200">
        <a:solidFill>
          <a:schemeClr val="tx1"/>
        </a:solidFill>
        <a:latin typeface="Times New Roman"/>
        <a:ea typeface="+mn-ea"/>
        <a:cs typeface="+mn-cs"/>
      </a:defRPr>
    </a:lvl7pPr>
    <a:lvl8pPr marL="3200400" algn="l" defTabSz="914400" rtl="0" eaLnBrk="1" latinLnBrk="0" hangingPunct="1">
      <a:defRPr sz="2400" kern="1200">
        <a:solidFill>
          <a:schemeClr val="tx1"/>
        </a:solidFill>
        <a:latin typeface="Times New Roman"/>
        <a:ea typeface="+mn-ea"/>
        <a:cs typeface="+mn-cs"/>
      </a:defRPr>
    </a:lvl8pPr>
    <a:lvl9pPr marL="3657600" algn="l" defTabSz="914400" rtl="0" eaLnBrk="1" latinLnBrk="0" hangingPunct="1">
      <a:defRPr sz="2400" kern="1200">
        <a:solidFill>
          <a:schemeClr val="tx1"/>
        </a:solidFill>
        <a:latin typeface="Times New Roman"/>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20396D"/>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50" autoAdjust="0"/>
    <p:restoredTop sz="86433" autoAdjust="0"/>
  </p:normalViewPr>
  <p:slideViewPr>
    <p:cSldViewPr>
      <p:cViewPr varScale="1">
        <p:scale>
          <a:sx n="95" d="100"/>
          <a:sy n="95" d="100"/>
        </p:scale>
        <p:origin x="158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9.xml" Type="http://schemas.openxmlformats.org/officeDocument/2006/relationships/slide"/><Relationship Id="rId11" Target="slides/slide10.xml" Type="http://schemas.openxmlformats.org/officeDocument/2006/relationships/slide"/><Relationship Id="rId12" Target="slides/slide11.xml" Type="http://schemas.openxmlformats.org/officeDocument/2006/relationships/slide"/><Relationship Id="rId13" Target="slides/slide12.xml" Type="http://schemas.openxmlformats.org/officeDocument/2006/relationships/slide"/><Relationship Id="rId14" Target="slides/slide13.xml" Type="http://schemas.openxmlformats.org/officeDocument/2006/relationships/slide"/><Relationship Id="rId15" Target="slides/slide14.xml" Type="http://schemas.openxmlformats.org/officeDocument/2006/relationships/slide"/><Relationship Id="rId16" Target="slides/slide15.xml" Type="http://schemas.openxmlformats.org/officeDocument/2006/relationships/slide"/><Relationship Id="rId17" Target="slides/slide16.xml" Type="http://schemas.openxmlformats.org/officeDocument/2006/relationships/slide"/><Relationship Id="rId18" Target="slides/slide17.xml" Type="http://schemas.openxmlformats.org/officeDocument/2006/relationships/slide"/><Relationship Id="rId19" Target="slides/slide18.xml" Type="http://schemas.openxmlformats.org/officeDocument/2006/relationships/slide"/><Relationship Id="rId2" Target="slides/slide1.xml" Type="http://schemas.openxmlformats.org/officeDocument/2006/relationships/slide"/><Relationship Id="rId20" Target="slides/slide19.xml" Type="http://schemas.openxmlformats.org/officeDocument/2006/relationships/slide"/><Relationship Id="rId21" Target="slides/slide20.xml" Type="http://schemas.openxmlformats.org/officeDocument/2006/relationships/slide"/><Relationship Id="rId22" Target="slides/slide21.xml" Type="http://schemas.openxmlformats.org/officeDocument/2006/relationships/slide"/><Relationship Id="rId23" Target="slides/slide22.xml" Type="http://schemas.openxmlformats.org/officeDocument/2006/relationships/slide"/><Relationship Id="rId24" Target="slides/slide23.xml" Type="http://schemas.openxmlformats.org/officeDocument/2006/relationships/slide"/><Relationship Id="rId25" Target="slides/slide24.xml" Type="http://schemas.openxmlformats.org/officeDocument/2006/relationships/slide"/><Relationship Id="rId26" Target="slides/slide25.xml" Type="http://schemas.openxmlformats.org/officeDocument/2006/relationships/slide"/><Relationship Id="rId27" Target="slides/slide26.xml" Type="http://schemas.openxmlformats.org/officeDocument/2006/relationships/slide"/><Relationship Id="rId28" Target="slides/slide27.xml" Type="http://schemas.openxmlformats.org/officeDocument/2006/relationships/slide"/><Relationship Id="rId29" Target="slides/slide28.xml" Type="http://schemas.openxmlformats.org/officeDocument/2006/relationships/slide"/><Relationship Id="rId3" Target="slides/slide2.xml" Type="http://schemas.openxmlformats.org/officeDocument/2006/relationships/slide"/><Relationship Id="rId30" Target="slides/slide29.xml" Type="http://schemas.openxmlformats.org/officeDocument/2006/relationships/slide"/><Relationship Id="rId31" Target="slides/slide30.xml" Type="http://schemas.openxmlformats.org/officeDocument/2006/relationships/slide"/><Relationship Id="rId32" Target="slides/slide31.xml" Type="http://schemas.openxmlformats.org/officeDocument/2006/relationships/slide"/><Relationship Id="rId33" Target="notesMasters/notesMaster1.xml" Type="http://schemas.openxmlformats.org/officeDocument/2006/relationships/notesMaster"/><Relationship Id="rId34" Target="handoutMasters/handoutMaster1.xml" Type="http://schemas.openxmlformats.org/officeDocument/2006/relationships/handoutMaster"/><Relationship Id="rId35" Target="presProps.xml" Type="http://schemas.openxmlformats.org/officeDocument/2006/relationships/presProps"/><Relationship Id="rId36" Target="viewProps.xml" Type="http://schemas.openxmlformats.org/officeDocument/2006/relationships/viewProps"/><Relationship Id="rId37" Target="theme/theme1.xml" Type="http://schemas.openxmlformats.org/officeDocument/2006/relationships/theme"/><Relationship Id="rId38" Target="tableStyles.xml" Type="http://schemas.openxmlformats.org/officeDocument/2006/relationships/tableStyles"/><Relationship Id="rId4" Target="slides/slide3.xml" Type="http://schemas.openxmlformats.org/officeDocument/2006/relationships/slide"/><Relationship Id="rId5" Target="slides/slide4.xml" Type="http://schemas.openxmlformats.org/officeDocument/2006/relationships/slide"/><Relationship Id="rId6" Target="slides/slide5.xml" Type="http://schemas.openxmlformats.org/officeDocument/2006/relationships/slide"/><Relationship Id="rId7" Target="slides/slide6.xml" Type="http://schemas.openxmlformats.org/officeDocument/2006/relationships/slide"/><Relationship Id="rId8" Target="slides/slide7.xml" Type="http://schemas.openxmlformats.org/officeDocument/2006/relationships/slide"/><Relationship Id="rId9" Target="slides/slide8.xml" Type="http://schemas.openxmlformats.org/officeDocument/2006/relationships/slide"/></Relationships>
</file>

<file path=ppt/handoutMasters/_rels/handoutMaster1.xml.rels><?xml version="1.0" encoding="UTF-8" standalone="yes"?><Relationships xmlns="http://schemas.openxmlformats.org/package/2006/relationships"><Relationship Id="rId1" Target="../theme/theme3.xml" Type="http://schemas.openxmlformats.org/officeDocument/2006/relationships/theme"/></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defRPr sz="1200"/>
            </a:lvl1pPr>
          </a:lstStyle>
          <a:p>
            <a:pPr>
              <a:defRPr/>
            </a:pPr>
            <a:endParaRPr lang="en-US"/>
          </a:p>
        </p:txBody>
      </p:sp>
      <p:sp>
        <p:nvSpPr>
          <p:cNvPr id="2765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a:defRPr sz="1200"/>
            </a:lvl1pPr>
          </a:lstStyle>
          <a:p>
            <a:pPr>
              <a:defRPr/>
            </a:pPr>
            <a:fld id="{94633A84-D730-4DB1-B585-7559B92CE5D8}" type="datetimeFigureOut">
              <a:rPr lang="en-US"/>
              <a:pPr>
                <a:defRPr/>
              </a:pPr>
              <a:t>3/19/2021</a:t>
            </a:fld>
            <a:endParaRPr lang="en-US"/>
          </a:p>
        </p:txBody>
      </p:sp>
      <p:sp>
        <p:nvSpPr>
          <p:cNvPr id="2765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defRPr sz="1200"/>
            </a:lvl1pPr>
          </a:lstStyle>
          <a:p>
            <a:pPr>
              <a:defRPr/>
            </a:pPr>
            <a:endParaRPr lang="en-US"/>
          </a:p>
        </p:txBody>
      </p:sp>
      <p:sp>
        <p:nvSpPr>
          <p:cNvPr id="2765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a:defRPr sz="1200"/>
            </a:lvl1pPr>
          </a:lstStyle>
          <a:p>
            <a:pPr>
              <a:defRPr/>
            </a:pPr>
            <a:fld id="{1C669EC8-97E7-4C24-A864-1853E75085DC}" type="slidenum">
              <a:rPr lang="en-US"/>
              <a:pPr>
                <a:defRPr/>
              </a:pPr>
              <a:t>‹#›</a:t>
            </a:fld>
            <a:endParaRPr lang="en-US"/>
          </a:p>
        </p:txBody>
      </p:sp>
    </p:spTree>
    <p:extLst>
      <p:ext uri="{BB962C8B-B14F-4D97-AF65-F5344CB8AC3E}">
        <p14:creationId xmlns:p14="http://schemas.microsoft.com/office/powerpoint/2010/main" val="978985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3251" name="Rectangle 3"/>
          <p:cNvSpPr>
            <a:spLocks noGrp="1" noChangeArrowheads="1"/>
          </p:cNvSpPr>
          <p:nvPr>
            <p:ph type="dt" idx="1"/>
          </p:nvPr>
        </p:nvSpPr>
        <p:spPr bwMode="auto">
          <a:xfrm>
            <a:off x="397256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53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3" name="Rectangle 5"/>
          <p:cNvSpPr>
            <a:spLocks noGrp="1" noChangeArrowheads="1"/>
          </p:cNvSpPr>
          <p:nvPr>
            <p:ph type="body" sz="quarter" idx="3"/>
          </p:nvPr>
        </p:nvSpPr>
        <p:spPr bwMode="auto">
          <a:xfrm>
            <a:off x="934720" y="4415790"/>
            <a:ext cx="514096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3254" name="Rectangle 6"/>
          <p:cNvSpPr>
            <a:spLocks noGrp="1" noChangeArrowheads="1"/>
          </p:cNvSpPr>
          <p:nvPr>
            <p:ph type="ftr" sz="quarter" idx="4"/>
          </p:nvPr>
        </p:nvSpPr>
        <p:spPr bwMode="auto">
          <a:xfrm>
            <a:off x="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53255" name="Rectangle 7"/>
          <p:cNvSpPr>
            <a:spLocks noGrp="1" noChangeArrowheads="1"/>
          </p:cNvSpPr>
          <p:nvPr>
            <p:ph type="sldNum" sz="quarter" idx="5"/>
          </p:nvPr>
        </p:nvSpPr>
        <p:spPr bwMode="auto">
          <a:xfrm>
            <a:off x="3972560" y="8831580"/>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a:defRPr sz="1200">
                <a:latin typeface="Times New Roman" pitchFamily="18" charset="0"/>
              </a:defRPr>
            </a:lvl1pPr>
          </a:lstStyle>
          <a:p>
            <a:pPr>
              <a:defRPr/>
            </a:pPr>
            <a:fld id="{82C5A2EE-74B4-4329-B2EC-6DFE0575EDC9}" type="slidenum">
              <a:rPr lang="en-US"/>
              <a:pPr>
                <a:defRPr/>
              </a:pPr>
              <a:t>‹#›</a:t>
            </a:fld>
            <a:endParaRPr lang="en-US"/>
          </a:p>
        </p:txBody>
      </p:sp>
    </p:spTree>
    <p:extLst>
      <p:ext uri="{BB962C8B-B14F-4D97-AF65-F5344CB8AC3E}">
        <p14:creationId xmlns:p14="http://schemas.microsoft.com/office/powerpoint/2010/main" val="2392455609"/>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number Layout">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685800" y="1143000"/>
            <a:ext cx="7772400" cy="553998"/>
          </a:xfrm>
        </p:spPr>
        <p:txBody>
          <a:bodyPr lIns="0" tIns="0" rIns="0" bIns="0" anchor="t" anchorCtr="0">
            <a:spAutoFit/>
          </a:bodyPr>
          <a:lstStyle>
            <a:lvl1pPr>
              <a:defRPr sz="3600" b="1" i="0" baseline="0">
                <a:solidFill>
                  <a:srgbClr val="000099"/>
                </a:solidFill>
              </a:defRPr>
            </a:lvl1pPr>
          </a:lstStyle>
          <a:p>
            <a:r>
              <a:rPr lang="en-US" dirty="0"/>
              <a:t>Chapter number</a:t>
            </a:r>
          </a:p>
        </p:txBody>
      </p:sp>
      <p:sp>
        <p:nvSpPr>
          <p:cNvPr id="7" name="Text Placeholder 7"/>
          <p:cNvSpPr>
            <a:spLocks noGrp="1"/>
          </p:cNvSpPr>
          <p:nvPr>
            <p:ph type="body" sz="quarter" idx="13" hasCustomPrompt="1"/>
          </p:nvPr>
        </p:nvSpPr>
        <p:spPr>
          <a:xfrm>
            <a:off x="1905000" y="2209800"/>
            <a:ext cx="5334000" cy="2971800"/>
          </a:xfrm>
        </p:spPr>
        <p:txBody>
          <a:bodyPr/>
          <a:lstStyle>
            <a:lvl1pPr marL="0" indent="0" algn="ctr">
              <a:buNone/>
              <a:defRPr sz="4800" b="1" baseline="0"/>
            </a:lvl1pPr>
          </a:lstStyle>
          <a:p>
            <a:pPr lvl="0"/>
            <a:r>
              <a:rPr lang="en-US" dirty="0"/>
              <a:t>Chapter title</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903205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_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17566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2895600"/>
            <a:ext cx="7315200" cy="1633402"/>
          </a:xfrm>
        </p:spPr>
        <p:txBody>
          <a:bodyPr/>
          <a:lstStyle>
            <a:lvl1pPr marL="0" indent="0">
              <a:buNone/>
              <a:defRPr/>
            </a:lvl1pPr>
          </a:lstStyle>
          <a:p>
            <a:pPr lvl="0"/>
            <a:r>
              <a:rPr lang="en-US"/>
              <a:t>Click to edit Master text styles</a:t>
            </a:r>
          </a:p>
        </p:txBody>
      </p:sp>
      <p:sp>
        <p:nvSpPr>
          <p:cNvPr id="9" name="Text Placeholder 9"/>
          <p:cNvSpPr>
            <a:spLocks noGrp="1"/>
          </p:cNvSpPr>
          <p:nvPr>
            <p:ph type="body" sz="quarter" idx="16"/>
          </p:nvPr>
        </p:nvSpPr>
        <p:spPr>
          <a:xfrm>
            <a:off x="812800" y="4605202"/>
            <a:ext cx="7391400" cy="1414598"/>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2602246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Figur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dirty="0"/>
              <a:t>Click to edit Master title style</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611240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4876800"/>
          </a:xfrm>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50173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143000"/>
            <a:ext cx="7315200" cy="4800600"/>
          </a:xfrm>
        </p:spPr>
        <p:txBody>
          <a:bodyPr/>
          <a:lstStyle>
            <a:lvl1pPr marL="0" indent="0">
              <a:buNone/>
              <a:defRPr/>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575222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27432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3892100"/>
            <a:ext cx="6934200" cy="2049956"/>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427311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_Console_Text_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6"/>
          <p:cNvSpPr>
            <a:spLocks noGrp="1"/>
          </p:cNvSpPr>
          <p:nvPr>
            <p:ph type="body" sz="quarter" idx="13"/>
          </p:nvPr>
        </p:nvSpPr>
        <p:spPr>
          <a:xfrm>
            <a:off x="838200" y="1066800"/>
            <a:ext cx="7391400" cy="990600"/>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0" name="Text Placeholder 14"/>
          <p:cNvSpPr>
            <a:spLocks noGrp="1"/>
          </p:cNvSpPr>
          <p:nvPr>
            <p:ph type="body" sz="quarter" idx="16"/>
          </p:nvPr>
        </p:nvSpPr>
        <p:spPr>
          <a:xfrm>
            <a:off x="1295400" y="2150899"/>
            <a:ext cx="6934200" cy="815635"/>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11" name="Text Placeholder 6"/>
          <p:cNvSpPr>
            <a:spLocks noGrp="1"/>
          </p:cNvSpPr>
          <p:nvPr>
            <p:ph type="body" sz="quarter" idx="17"/>
          </p:nvPr>
        </p:nvSpPr>
        <p:spPr>
          <a:xfrm>
            <a:off x="838200" y="3347534"/>
            <a:ext cx="7391400" cy="1496734"/>
          </a:xfrm>
          <a:solidFill>
            <a:schemeClr val="bg1"/>
          </a:solidFill>
        </p:spPr>
        <p:txBody>
          <a:bodyPr/>
          <a:lstStyle>
            <a:lvl1pPr marL="0" indent="0">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9" name="Text Placeholder 14"/>
          <p:cNvSpPr>
            <a:spLocks noGrp="1"/>
          </p:cNvSpPr>
          <p:nvPr>
            <p:ph type="body" sz="quarter" idx="15"/>
          </p:nvPr>
        </p:nvSpPr>
        <p:spPr>
          <a:xfrm>
            <a:off x="1295400" y="4982112"/>
            <a:ext cx="6934200" cy="885288"/>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270429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sole_layout Layout">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Text Placeholder 14"/>
          <p:cNvSpPr>
            <a:spLocks noGrp="1"/>
          </p:cNvSpPr>
          <p:nvPr>
            <p:ph type="body" sz="quarter" idx="15"/>
          </p:nvPr>
        </p:nvSpPr>
        <p:spPr>
          <a:xfrm>
            <a:off x="1295400" y="1143000"/>
            <a:ext cx="6934200" cy="3200400"/>
          </a:xfrm>
          <a:solidFill>
            <a:schemeClr val="bg1">
              <a:lumMod val="95000"/>
            </a:schemeClr>
          </a:solidFill>
          <a:ln w="31750" cmpd="thickThin">
            <a:solidFill>
              <a:schemeClr val="tx1"/>
            </a:solidFill>
          </a:ln>
        </p:spPr>
        <p:txBody>
          <a:bodyPr/>
          <a:lstStyle>
            <a:lvl1pPr marL="0" indent="0">
              <a:buNone/>
              <a:defRPr sz="2000"/>
            </a:lvl1pPr>
          </a:lstStyle>
          <a:p>
            <a:pPr lvl="0"/>
            <a:r>
              <a:rPr lang="en-US"/>
              <a:t>Click to edit Master text styles</a:t>
            </a:r>
          </a:p>
        </p:txBody>
      </p:sp>
      <p:sp>
        <p:nvSpPr>
          <p:cNvPr id="3" name="Date Placeholder 2"/>
          <p:cNvSpPr>
            <a:spLocks noGrp="1"/>
          </p:cNvSpPr>
          <p:nvPr>
            <p:ph type="dt" sz="half" idx="10"/>
          </p:nvPr>
        </p:nvSpPr>
        <p:spPr/>
        <p:txBody>
          <a:bodyPr/>
          <a:lstStyle/>
          <a:p>
            <a:pPr>
              <a:defRPr/>
            </a:pPr>
            <a:r>
              <a:rPr lang="en-US"/>
              <a:t>Murach's Python Programming (2nd Ed.)</a:t>
            </a:r>
            <a:endParaRPr lang="en-US" dirty="0"/>
          </a:p>
        </p:txBody>
      </p:sp>
      <p:sp>
        <p:nvSpPr>
          <p:cNvPr id="4" name="Footer Placeholder 3"/>
          <p:cNvSpPr>
            <a:spLocks noGrp="1"/>
          </p:cNvSpPr>
          <p:nvPr>
            <p:ph type="ftr" sz="quarter" idx="11"/>
          </p:nvPr>
        </p:nvSpPr>
        <p:spPr/>
        <p:txBody>
          <a:bodyPr/>
          <a:lstStyle/>
          <a:p>
            <a:pPr>
              <a:defRPr/>
            </a:pPr>
            <a:r>
              <a:rPr lang="en-US"/>
              <a:t>© 2021, Mike Murach &amp; Associates, Inc.</a:t>
            </a:r>
            <a:endParaRPr lang="en-US" dirty="0"/>
          </a:p>
        </p:txBody>
      </p:sp>
      <p:sp>
        <p:nvSpPr>
          <p:cNvPr id="5" name="Slide Number Placeholder 4"/>
          <p:cNvSpPr>
            <a:spLocks noGrp="1"/>
          </p:cNvSpPr>
          <p:nvPr>
            <p:ph type="sldNum" sz="quarter" idx="12"/>
          </p:nvPr>
        </p:nvSpPr>
        <p:spPr/>
        <p:txBody>
          <a:body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spTree>
    <p:extLst>
      <p:ext uri="{BB962C8B-B14F-4D97-AF65-F5344CB8AC3E}">
        <p14:creationId xmlns:p14="http://schemas.microsoft.com/office/powerpoint/2010/main" val="3610901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_Text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10" name="Text Placeholder 9"/>
          <p:cNvSpPr>
            <a:spLocks noGrp="1"/>
          </p:cNvSpPr>
          <p:nvPr>
            <p:ph type="body" sz="quarter" idx="15"/>
          </p:nvPr>
        </p:nvSpPr>
        <p:spPr>
          <a:xfrm>
            <a:off x="838200" y="3733800"/>
            <a:ext cx="7391400" cy="2209799"/>
          </a:xfrm>
        </p:spPr>
        <p:txBody>
          <a:bodyPr/>
          <a:lstStyle>
            <a:lvl1pPr marL="0" indent="0">
              <a:buNone/>
              <a:defRPr sz="2000"/>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541202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7" name="Content Placeholder 6"/>
          <p:cNvSpPr>
            <a:spLocks noGrp="1"/>
          </p:cNvSpPr>
          <p:nvPr>
            <p:ph sz="quarter" idx="13"/>
          </p:nvPr>
        </p:nvSpPr>
        <p:spPr>
          <a:xfrm>
            <a:off x="914400" y="1066800"/>
            <a:ext cx="7315200" cy="2514600"/>
          </a:xfrm>
        </p:spPr>
        <p:txBody>
          <a:bodyPr/>
          <a:lstStyle>
            <a:lvl1pPr marL="0" indent="0">
              <a:buNone/>
              <a:defRPr/>
            </a:lvl1pPr>
          </a:lstStyle>
          <a:p>
            <a:pPr lvl="0"/>
            <a:r>
              <a:rPr lang="en-US"/>
              <a:t>Click to edit Master text styles</a:t>
            </a:r>
          </a:p>
        </p:txBody>
      </p:sp>
      <p:sp>
        <p:nvSpPr>
          <p:cNvPr id="8" name="Text Placeholder 7"/>
          <p:cNvSpPr>
            <a:spLocks noGrp="1"/>
          </p:cNvSpPr>
          <p:nvPr>
            <p:ph type="body" sz="quarter" idx="14" hasCustomPrompt="1"/>
          </p:nvPr>
        </p:nvSpPr>
        <p:spPr>
          <a:xfrm>
            <a:off x="838200" y="3730079"/>
            <a:ext cx="7391400" cy="457200"/>
          </a:xfrm>
        </p:spPr>
        <p:txBody>
          <a:bodyPr/>
          <a:lstStyle>
            <a:lvl1pPr marL="0" indent="0">
              <a:buNone/>
              <a:defRPr sz="2400" b="1">
                <a:solidFill>
                  <a:srgbClr val="000099"/>
                </a:solidFill>
                <a:latin typeface="+mj-lt"/>
              </a:defRPr>
            </a:lvl1pPr>
          </a:lstStyle>
          <a:p>
            <a:pPr lvl="0"/>
            <a:r>
              <a:rPr lang="en-US" dirty="0"/>
              <a:t>Click to edit Master heading style</a:t>
            </a:r>
          </a:p>
        </p:txBody>
      </p:sp>
      <p:sp>
        <p:nvSpPr>
          <p:cNvPr id="9" name="Content Placeholder 8"/>
          <p:cNvSpPr>
            <a:spLocks noGrp="1"/>
          </p:cNvSpPr>
          <p:nvPr>
            <p:ph sz="quarter" idx="15" hasCustomPrompt="1"/>
          </p:nvPr>
        </p:nvSpPr>
        <p:spPr>
          <a:xfrm>
            <a:off x="914400" y="4267200"/>
            <a:ext cx="7315200" cy="1676400"/>
          </a:xfrm>
        </p:spPr>
        <p:txBody>
          <a:bodyPr/>
          <a:lstStyle>
            <a:lvl1pPr marL="0" indent="0">
              <a:buNone/>
              <a:defRPr/>
            </a:lvl1pPr>
          </a:lstStyle>
          <a:p>
            <a:pPr lvl="0"/>
            <a:r>
              <a:rPr lang="en-US" dirty="0"/>
              <a:t>Object</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106814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Image_layout">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914400" y="624989"/>
            <a:ext cx="73152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lgn="l">
              <a:defRPr sz="2400" b="1" i="0" baseline="0">
                <a:solidFill>
                  <a:srgbClr val="000099"/>
                </a:solidFill>
              </a:defRPr>
            </a:lvl1pPr>
          </a:lstStyle>
          <a:p>
            <a:pPr lvl="0"/>
            <a:r>
              <a:rPr lang="en-US"/>
              <a:t>Click to edit Master title style</a:t>
            </a:r>
            <a:endParaRPr lang="en-US" dirty="0"/>
          </a:p>
        </p:txBody>
      </p:sp>
      <p:sp>
        <p:nvSpPr>
          <p:cNvPr id="10" name="Text Placeholder 9"/>
          <p:cNvSpPr>
            <a:spLocks noGrp="1"/>
          </p:cNvSpPr>
          <p:nvPr>
            <p:ph type="body" sz="quarter" idx="15"/>
          </p:nvPr>
        </p:nvSpPr>
        <p:spPr>
          <a:xfrm>
            <a:off x="812800" y="1062758"/>
            <a:ext cx="7391400" cy="2213842"/>
          </a:xfrm>
        </p:spPr>
        <p:txBody>
          <a:bodyPr/>
          <a:lstStyle>
            <a:lvl1pPr marL="0" indent="0">
              <a:buNone/>
              <a:defRPr sz="2000"/>
            </a:lvl1pPr>
          </a:lstStyle>
          <a:p>
            <a:pPr lvl="0"/>
            <a:r>
              <a:rPr lang="en-US"/>
              <a:t>Click to edit Master text styles</a:t>
            </a:r>
          </a:p>
        </p:txBody>
      </p:sp>
      <p:sp>
        <p:nvSpPr>
          <p:cNvPr id="7" name="Content Placeholder 6"/>
          <p:cNvSpPr>
            <a:spLocks noGrp="1"/>
          </p:cNvSpPr>
          <p:nvPr>
            <p:ph sz="quarter" idx="13"/>
          </p:nvPr>
        </p:nvSpPr>
        <p:spPr>
          <a:xfrm>
            <a:off x="812800" y="3319598"/>
            <a:ext cx="7315200" cy="2438400"/>
          </a:xfrm>
        </p:spPr>
        <p:txBody>
          <a:bodyPr/>
          <a:lstStyle>
            <a:lvl1pPr marL="0" indent="0">
              <a:buNone/>
              <a:defRPr/>
            </a:lvl1pPr>
          </a:lstStyle>
          <a:p>
            <a:pPr lvl="0"/>
            <a:r>
              <a:rPr lang="en-US"/>
              <a:t>Click to edit Master text styles</a:t>
            </a:r>
          </a:p>
        </p:txBody>
      </p:sp>
      <p:sp>
        <p:nvSpPr>
          <p:cNvPr id="3" name="Date Placeholder 1"/>
          <p:cNvSpPr>
            <a:spLocks noGrp="1"/>
          </p:cNvSpPr>
          <p:nvPr>
            <p:ph type="dt" sz="half" idx="10"/>
          </p:nvPr>
        </p:nvSpPr>
        <p:spPr>
          <a:ln/>
        </p:spPr>
        <p:txBody>
          <a:bodyPr/>
          <a:lstStyle>
            <a:lvl1pPr>
              <a:defRPr sz="1800"/>
            </a:lvl1pPr>
          </a:lstStyle>
          <a:p>
            <a:pPr>
              <a:defRPr/>
            </a:pPr>
            <a:r>
              <a:rPr lang="en-US"/>
              <a:t>Murach's Python Programming (2nd Ed.)</a:t>
            </a:r>
            <a:endParaRPr lang="en-US" dirty="0"/>
          </a:p>
        </p:txBody>
      </p:sp>
      <p:sp>
        <p:nvSpPr>
          <p:cNvPr id="4" name="Footer Placeholder 2"/>
          <p:cNvSpPr>
            <a:spLocks noGrp="1"/>
          </p:cNvSpPr>
          <p:nvPr>
            <p:ph type="ftr" sz="quarter" idx="11"/>
          </p:nvPr>
        </p:nvSpPr>
        <p:spPr>
          <a:ln/>
        </p:spPr>
        <p:txBody>
          <a:bodyPr/>
          <a:lstStyle>
            <a:lvl1pPr>
              <a:defRPr/>
            </a:lvl1pPr>
          </a:lstStyle>
          <a:p>
            <a:pPr>
              <a:defRPr/>
            </a:pPr>
            <a:r>
              <a:rPr lang="en-US"/>
              <a:t>© 2021, Mike Murach &amp; Associates, Inc.</a:t>
            </a:r>
          </a:p>
        </p:txBody>
      </p:sp>
      <p:sp>
        <p:nvSpPr>
          <p:cNvPr id="6" name="Slide Number Placeholder 3"/>
          <p:cNvSpPr>
            <a:spLocks noGrp="1"/>
          </p:cNvSpPr>
          <p:nvPr>
            <p:ph type="sldNum" sz="quarter" idx="12"/>
          </p:nvPr>
        </p:nvSpPr>
        <p:spPr>
          <a:ln/>
        </p:spPr>
        <p:txBody>
          <a:bodyPr/>
          <a:lstStyle>
            <a:lvl1pPr algn="l">
              <a:defRPr sz="1400">
                <a:latin typeface="Times New Roman"/>
              </a:defRPr>
            </a:lvl1pPr>
          </a:lstStyle>
          <a:p>
            <a:pPr>
              <a:defRPr/>
            </a:pPr>
            <a:endParaRPr lang="en-US" dirty="0"/>
          </a:p>
          <a:p>
            <a:pPr algn="r">
              <a:defRPr/>
            </a:pPr>
            <a:r>
              <a:rPr lang="en-US" sz="900" dirty="0">
                <a:solidFill>
                  <a:schemeClr val="bg1"/>
                </a:solidFill>
                <a:latin typeface="Arial Narrow" pitchFamily="34" charset="0"/>
              </a:rPr>
              <a:t>C5, Slide </a:t>
            </a:r>
            <a:fld id="{5ECE9829-65B2-40C6-AEFF-7C648FF56A9C}" type="slidenum">
              <a:rPr lang="en-US" sz="900" smtClean="0">
                <a:solidFill>
                  <a:schemeClr val="bg1"/>
                </a:solidFill>
                <a:latin typeface="Arial Narrow" pitchFamily="34" charset="0"/>
              </a:rPr>
              <a:pPr algn="r">
                <a:defRPr/>
              </a:pPr>
              <a:t>‹#›</a:t>
            </a:fld>
            <a:endParaRPr lang="en-US" sz="900" dirty="0">
              <a:solidFill>
                <a:schemeClr val="bg1"/>
              </a:solidFill>
              <a:latin typeface="Arial Narrow" pitchFamily="34" charset="0"/>
            </a:endParaRPr>
          </a:p>
        </p:txBody>
      </p:sp>
    </p:spTree>
    <p:extLst>
      <p:ext uri="{BB962C8B-B14F-4D97-AF65-F5344CB8AC3E}">
        <p14:creationId xmlns:p14="http://schemas.microsoft.com/office/powerpoint/2010/main" val="514097214"/>
      </p:ext>
    </p:extLst>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13" Target="../media/image1.png" Type="http://schemas.openxmlformats.org/officeDocument/2006/relationships/imag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p:cNvSpPr/>
          <p:nvPr/>
        </p:nvSpPr>
        <p:spPr bwMode="auto">
          <a:xfrm>
            <a:off x="0" y="6172200"/>
            <a:ext cx="9144000" cy="685800"/>
          </a:xfrm>
          <a:prstGeom prst="rect">
            <a:avLst/>
          </a:prstGeom>
          <a:solidFill>
            <a:srgbClr val="20396D"/>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p:txBody>
      </p:sp>
      <p:sp>
        <p:nvSpPr>
          <p:cNvPr id="7" name="Date Placeholder 1"/>
          <p:cNvSpPr>
            <a:spLocks noGrp="1"/>
          </p:cNvSpPr>
          <p:nvPr>
            <p:ph type="dt" sz="half" idx="2"/>
          </p:nvPr>
        </p:nvSpPr>
        <p:spPr bwMode="auto">
          <a:xfrm>
            <a:off x="2667000" y="6248400"/>
            <a:ext cx="3886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1800" b="1" i="1">
                <a:solidFill>
                  <a:schemeClr val="bg1"/>
                </a:solidFill>
                <a:latin typeface="Arial Narrow" panose="020B0606020202030204" pitchFamily="34" charset="0"/>
                <a:cs typeface="Arial" panose="020B0604020202020204" pitchFamily="34" charset="0"/>
              </a:defRPr>
            </a:lvl1pPr>
          </a:lstStyle>
          <a:p>
            <a:pPr>
              <a:defRPr/>
            </a:pPr>
            <a:r>
              <a:rPr lang="en-US" dirty="0" err="1"/>
              <a:t>Murach's</a:t>
            </a:r>
            <a:r>
              <a:rPr lang="en-US" dirty="0"/>
              <a:t> Python Programming (2nd Ed.)</a:t>
            </a:r>
          </a:p>
        </p:txBody>
      </p:sp>
      <p:sp>
        <p:nvSpPr>
          <p:cNvPr id="8" name="Footer Placeholder 2"/>
          <p:cNvSpPr>
            <a:spLocks noGrp="1"/>
          </p:cNvSpPr>
          <p:nvPr>
            <p:ph type="ftr" sz="quarter" idx="3"/>
          </p:nvPr>
        </p:nvSpPr>
        <p:spPr bwMode="auto">
          <a:xfrm>
            <a:off x="76200" y="6248400"/>
            <a:ext cx="27432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ctr">
              <a:defRPr sz="500">
                <a:solidFill>
                  <a:schemeClr val="bg1"/>
                </a:solidFill>
                <a:latin typeface="Arial Narrow" pitchFamily="34" charset="0"/>
              </a:defRPr>
            </a:lvl1pPr>
          </a:lstStyle>
          <a:p>
            <a:pPr>
              <a:defRPr/>
            </a:pPr>
            <a:r>
              <a:rPr lang="en-US"/>
              <a:t>© 2021, Mike Murach &amp; Associates, Inc.</a:t>
            </a:r>
            <a:endParaRPr lang="en-US" dirty="0"/>
          </a:p>
        </p:txBody>
      </p:sp>
      <p:sp>
        <p:nvSpPr>
          <p:cNvPr id="9" name="Slide Number Placeholder 3"/>
          <p:cNvSpPr>
            <a:spLocks noGrp="1"/>
          </p:cNvSpPr>
          <p:nvPr>
            <p:ph type="sldNum" sz="quarter" idx="4"/>
          </p:nvPr>
        </p:nvSpPr>
        <p:spPr bwMode="auto">
          <a:xfrm>
            <a:off x="6629400" y="6248400"/>
            <a:ext cx="1905000" cy="4572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a:defRPr sz="900">
                <a:latin typeface="Arial Narrow" pitchFamily="34" charset="0"/>
              </a:defRPr>
            </a:lvl1pPr>
          </a:lstStyle>
          <a:p>
            <a:pPr algn="l">
              <a:defRPr/>
            </a:pPr>
            <a:endParaRPr lang="en-US" sz="1400" dirty="0">
              <a:latin typeface="Times New Roman"/>
            </a:endParaRPr>
          </a:p>
          <a:p>
            <a:pPr>
              <a:defRPr/>
            </a:pPr>
            <a:r>
              <a:rPr lang="en-US" dirty="0">
                <a:solidFill>
                  <a:schemeClr val="bg1"/>
                </a:solidFill>
              </a:rPr>
              <a:t>C5, Slide </a:t>
            </a:r>
            <a:fld id="{BF5C1183-B085-4070-A402-C03A3F977D3D}" type="slidenum">
              <a:rPr lang="en-US" smtClean="0">
                <a:solidFill>
                  <a:schemeClr val="bg1"/>
                </a:solidFill>
              </a:rPr>
              <a:pPr>
                <a:defRPr/>
              </a:pPr>
              <a:t>‹#›</a:t>
            </a:fld>
            <a:endParaRPr lang="en-US" dirty="0">
              <a:solidFill>
                <a:schemeClr val="bg1"/>
              </a:solidFill>
            </a:endParaRPr>
          </a:p>
        </p:txBody>
      </p:sp>
      <p:pic>
        <p:nvPicPr>
          <p:cNvPr id="3" name="Picture 2"/>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676830" y="6397412"/>
            <a:ext cx="1228170" cy="231988"/>
          </a:xfrm>
          <a:prstGeom prst="rect">
            <a:avLst/>
          </a:prstGeom>
        </p:spPr>
      </p:pic>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3" r:id="rId5"/>
    <p:sldLayoutId id="2147483681" r:id="rId6"/>
    <p:sldLayoutId id="2147483674" r:id="rId7"/>
    <p:sldLayoutId id="2147483676" r:id="rId8"/>
    <p:sldLayoutId id="2147483675" r:id="rId9"/>
    <p:sldLayoutId id="2147483684" r:id="rId10"/>
    <p:sldLayoutId id="2147483685" r:id="rId11"/>
  </p:sldLayoutIdLst>
  <p:hf hdr="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3.xml" Type="http://schemas.openxmlformats.org/officeDocument/2006/relationships/slideLayout"/><Relationship Id="rId2"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3.xml" Type="http://schemas.openxmlformats.org/officeDocument/2006/relationships/slideLayout"/><Relationship Id="rId2" Target="../media/image3.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3.xml" Type="http://schemas.openxmlformats.org/officeDocument/2006/relationships/slideLayout"/><Relationship Id="rId2" Target="../media/image4.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3.xml" Type="http://schemas.openxmlformats.org/officeDocument/2006/relationships/slideLayout"/><Relationship Id="rId2"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0.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31.xml.rels><?xml version="1.0" encoding="UTF-8" standalone="yes"?><Relationships xmlns="http://schemas.openxmlformats.org/package/2006/relationships"><Relationship Id="rId1" Target="../slideLayouts/slideLayout3.xml" Type="http://schemas.openxmlformats.org/officeDocument/2006/relationships/slideLayout"/><Relationship Id="rId2"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6.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dirty="0" lang="en-US"/>
              <a:t>Chapter 5</a:t>
            </a:r>
          </a:p>
        </p:txBody>
      </p:sp>
      <p:sp>
        <p:nvSpPr>
          <p:cNvPr id="6" name="Text Placeholder 5"/>
          <p:cNvSpPr>
            <a:spLocks noGrp="1"/>
          </p:cNvSpPr>
          <p:nvPr>
            <p:ph idx="13" sz="quarter" type="body"/>
          </p:nvPr>
        </p:nvSpPr>
        <p:spPr/>
        <p:txBody>
          <a:bodyPr/>
          <a:lstStyle/>
          <a:p>
            <a:pPr>
              <a:spcBef>
                <a:spcPts val="2400"/>
              </a:spcBef>
              <a:spcAft>
                <a:spcPts val="600"/>
              </a:spcAft>
              <a:tabLst>
                <a:tab algn="l" pos="1371600"/>
              </a:tabLst>
            </a:pPr>
            <a:r>
              <a:rPr dirty="0" lang="en-US">
                <a:solidFill>
                  <a:srgbClr val="000000"/>
                </a:solidFill>
                <a:latin charset="0" panose="020B0604020202020204" pitchFamily="34" typeface="Arial"/>
                <a:ea charset="0" panose="02020603050405020304" pitchFamily="18" typeface="Times New Roman"/>
                <a:cs charset="0" panose="02020603050405020304" pitchFamily="18" typeface="Times New Roman"/>
              </a:rPr>
              <a:t>How to </a:t>
            </a:r>
            <a:br>
              <a:rPr dirty="0" lang="en-US">
                <a:solidFill>
                  <a:srgbClr val="000000"/>
                </a:solidFill>
                <a:latin charset="0" panose="020B0604020202020204" pitchFamily="34" typeface="Arial"/>
                <a:ea charset="0" panose="02020603050405020304" pitchFamily="18" typeface="Times New Roman"/>
                <a:cs charset="0" panose="02020603050405020304" pitchFamily="18" typeface="Times New Roman"/>
              </a:rPr>
            </a:br>
            <a:r>
              <a:rPr dirty="0" lang="en-US">
                <a:solidFill>
                  <a:srgbClr val="000000"/>
                </a:solidFill>
                <a:latin charset="0" panose="020B0604020202020204" pitchFamily="34" typeface="Arial"/>
                <a:ea charset="0" panose="02020603050405020304" pitchFamily="18" typeface="Times New Roman"/>
                <a:cs charset="0" panose="02020603050405020304" pitchFamily="18" typeface="Times New Roman"/>
              </a:rPr>
              <a:t>test and debug </a:t>
            </a:r>
            <a:br>
              <a:rPr dirty="0" lang="en-US">
                <a:solidFill>
                  <a:srgbClr val="000000"/>
                </a:solidFill>
                <a:latin charset="0" panose="020B0604020202020204" pitchFamily="34" typeface="Arial"/>
                <a:ea charset="0" panose="02020603050405020304" pitchFamily="18" typeface="Times New Roman"/>
                <a:cs charset="0" panose="02020603050405020304" pitchFamily="18" typeface="Times New Roman"/>
              </a:rPr>
            </a:br>
            <a:r>
              <a:rPr dirty="0" lang="en-US">
                <a:solidFill>
                  <a:srgbClr val="000000"/>
                </a:solidFill>
                <a:latin charset="0" panose="020B0604020202020204" pitchFamily="34" typeface="Arial"/>
                <a:ea charset="0" panose="02020603050405020304" pitchFamily="18" typeface="Times New Roman"/>
                <a:cs charset="0" panose="02020603050405020304" pitchFamily="18" typeface="Times New Roman"/>
              </a:rPr>
              <a:t>a program</a:t>
            </a:r>
          </a:p>
          <a:p>
            <a:endParaRPr dirty="0" lang="en-US"/>
          </a:p>
        </p:txBody>
      </p:sp>
      <p:sp>
        <p:nvSpPr>
          <p:cNvPr id="2" name="Date Placeholder 1"/>
          <p:cNvSpPr>
            <a:spLocks noGrp="1"/>
          </p:cNvSpPr>
          <p:nvPr>
            <p:ph idx="10" sz="half" type="dt"/>
          </p:nvPr>
        </p:nvSpPr>
        <p:spPr/>
        <p:txBody>
          <a:bodyPr/>
          <a:lstStyle/>
          <a:p>
            <a:pPr>
              <a:defRPr/>
            </a:pPr>
            <a:r>
              <a:rPr lang="en-US"/>
              <a:t>Murach's Python Programming (2nd Ed.)</a:t>
            </a:r>
            <a:endParaRPr dirty="0" lang="en-US"/>
          </a:p>
        </p:txBody>
      </p:sp>
      <p:sp>
        <p:nvSpPr>
          <p:cNvPr id="3" name="Footer Placeholder 2"/>
          <p:cNvSpPr>
            <a:spLocks noGrp="1"/>
          </p:cNvSpPr>
          <p:nvPr>
            <p:ph idx="11" sz="quarter" type="ftr"/>
          </p:nvPr>
        </p:nvSpPr>
        <p:spPr/>
        <p:txBody>
          <a:bodyPr/>
          <a:lstStyle/>
          <a:p>
            <a:pPr>
              <a:defRPr/>
            </a:pPr>
            <a:r>
              <a:rPr lang="en-US" sz="1200"/>
              <a:t>© 2021, Mike Murach &amp; Associates, Inc.</a:t>
            </a:r>
            <a:endParaRPr dirty="0" lang="en-US"/>
          </a:p>
        </p:txBody>
      </p:sp>
      <p:sp>
        <p:nvSpPr>
          <p:cNvPr id="4" name="Slide Number Placeholder 3">
            <a:extLst>
              <a:ext uri="{FF2B5EF4-FFF2-40B4-BE49-F238E27FC236}">
                <a16:creationId xmlns:a16="http://schemas.microsoft.com/office/drawing/2014/main" id="{4F9784C0-E4A6-4004-86ED-2D10D92F21C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a:t>
            </a:fld>
            <a:endParaRPr dirty="0" lang="en-US">
              <a:solidFill>
                <a:schemeClr val="bg1"/>
              </a:solidFill>
            </a:endParaRPr>
          </a:p>
        </p:txBody>
      </p:sp>
    </p:spTree>
    <p:extLst>
      <p:ext uri="{BB962C8B-B14F-4D97-AF65-F5344CB8AC3E}">
        <p14:creationId xmlns:p14="http://schemas.microsoft.com/office/powerpoint/2010/main" val="68226491"/>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Problem with floating-point arithmetic</a:t>
            </a:r>
          </a:p>
        </p:txBody>
      </p:sp>
      <p:sp>
        <p:nvSpPr>
          <p:cNvPr id="7" name="Text Placeholder 6">
            <a:extLst>
              <a:ext uri="{FF2B5EF4-FFF2-40B4-BE49-F238E27FC236}">
                <a16:creationId xmlns:a16="http://schemas.microsoft.com/office/drawing/2014/main" id="{35AD7BFD-5EE5-4659-A9E7-B2307CD54D06}"/>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The float data type in Python uses floating-point numbers, and that can lead to arithmetic results that are imprecise. For example, </a:t>
            </a:r>
          </a:p>
          <a:p>
            <a:pPr marL="347345" marR="0">
              <a:spcBef>
                <a:spcPts val="0"/>
              </a:spcBef>
              <a:spcAft>
                <a:spcPts val="0"/>
              </a:spcAft>
              <a:tabLst>
                <a:tab algn="l" pos="1371600"/>
              </a:tabLst>
            </a:pP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sales_amount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74.95;</a:t>
            </a:r>
          </a:p>
          <a:p>
            <a:pPr marL="347345" marR="0">
              <a:spcBef>
                <a:spcPts val="0"/>
              </a:spcBef>
              <a:spcAft>
                <a:spcPts val="40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discount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sales_amount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.1      # 7.495000000000001</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One way to fix this problem is to round the result to the right number of decimal places. If necessary, you can also convert it back to a floating-point number:</a:t>
            </a:r>
          </a:p>
          <a:p>
            <a:pPr marL="347345" marR="0">
              <a:spcBef>
                <a:spcPts val="0"/>
              </a:spcBef>
              <a:spcAft>
                <a:spcPts val="60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discount = round(discount, 2)     # 7.5</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Another way to fix this problem is to use the standard decimal module, which lets you work with decimal numbers instead of floating-point numbers. You’ll learn how to use this module in chapter 9.</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2CE6AEA-6238-48A4-A886-167CCC9214E2}"/>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10</a:t>
            </a:fld>
            <a:endParaRPr dirty="0" lang="en-US">
              <a:solidFill>
                <a:schemeClr val="bg1"/>
              </a:solidFill>
            </a:endParaRPr>
          </a:p>
        </p:txBody>
      </p:sp>
    </p:spTree>
    <p:extLst>
      <p:ext uri="{BB962C8B-B14F-4D97-AF65-F5344CB8AC3E}">
        <p14:creationId xmlns:p14="http://schemas.microsoft.com/office/powerpoint/2010/main" val="1208234843"/>
      </p:ext>
    </p:extLst>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Miles Per Gallon program with valid data</a:t>
            </a:r>
          </a:p>
        </p:txBody>
      </p:sp>
      <p:sp>
        <p:nvSpPr>
          <p:cNvPr id="7" name="Text Placeholder 6">
            <a:extLst>
              <a:ext uri="{FF2B5EF4-FFF2-40B4-BE49-F238E27FC236}">
                <a16:creationId xmlns:a16="http://schemas.microsoft.com/office/drawing/2014/main" id="{6D28EAB8-CC49-4EA8-9FCA-F84093F45C4E}"/>
              </a:ext>
            </a:extLst>
          </p:cNvPr>
          <p:cNvSpPr>
            <a:spLocks noGrp="1"/>
          </p:cNvSpPr>
          <p:nvPr>
            <p:ph idx="15" sz="quarter" type="body"/>
          </p:nvPr>
        </p:nvSpPr>
        <p:spPr>
          <a:xfrm>
            <a:off x="1295400" y="1143000"/>
            <a:ext cx="5105400" cy="20574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miles driven: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320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gallons of gas used: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Miles Per Gallon:           32.0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Continue? (y/n): y</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miles driven: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325</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gallons of gas used: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Miles Per Gallon:           32.0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786E894C-941C-4422-86E7-D986C3B84E51}"/>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11</a:t>
            </a:fld>
            <a:endParaRPr dirty="0" lang="en-US">
              <a:solidFill>
                <a:schemeClr val="bg1"/>
              </a:solidFill>
            </a:endParaRPr>
          </a:p>
        </p:txBody>
      </p:sp>
    </p:spTree>
    <p:extLst>
      <p:ext uri="{BB962C8B-B14F-4D97-AF65-F5344CB8AC3E}">
        <p14:creationId xmlns:p14="http://schemas.microsoft.com/office/powerpoint/2010/main" val="2457792524"/>
      </p:ext>
    </p:extLst>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dirty="0" lang="en-US"/>
              <a:t>Starting to test the Future Value program </a:t>
            </a:r>
            <a:br>
              <a:rPr dirty="0" lang="en-US"/>
            </a:br>
            <a:r>
              <a:rPr dirty="0" lang="en-US"/>
              <a:t>with invalid data</a:t>
            </a:r>
          </a:p>
        </p:txBody>
      </p:sp>
      <p:sp>
        <p:nvSpPr>
          <p:cNvPr id="7" name="Text Placeholder 6">
            <a:extLst>
              <a:ext uri="{FF2B5EF4-FFF2-40B4-BE49-F238E27FC236}">
                <a16:creationId xmlns:a16="http://schemas.microsoft.com/office/drawing/2014/main" id="{01784C81-5638-4AAD-A86F-005D95182A35}"/>
              </a:ext>
            </a:extLst>
          </p:cNvPr>
          <p:cNvSpPr>
            <a:spLocks noGrp="1"/>
          </p:cNvSpPr>
          <p:nvPr>
            <p:ph idx="15" sz="quarter" type="body"/>
          </p:nvPr>
        </p:nvSpPr>
        <p:spPr>
          <a:xfrm>
            <a:off x="1295400" y="1447800"/>
            <a:ext cx="6019800" cy="20574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monthly investment: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Entry must be greater than 0 and less than or equal to 1000.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monthly investment: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Entry must be greater than 0 and less than or equal to 1000.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monthly investment: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yearly interest rate: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4D1A1919-C722-4F18-B649-B090498CE33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12</a:t>
            </a:fld>
            <a:endParaRPr dirty="0" lang="en-US">
              <a:solidFill>
                <a:schemeClr val="bg1"/>
              </a:solidFill>
            </a:endParaRPr>
          </a:p>
        </p:txBody>
      </p:sp>
    </p:spTree>
    <p:extLst>
      <p:ext uri="{BB962C8B-B14F-4D97-AF65-F5344CB8AC3E}">
        <p14:creationId xmlns:p14="http://schemas.microsoft.com/office/powerpoint/2010/main" val="3762036574"/>
      </p:ext>
    </p:extLst>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670411"/>
          </a:xfrm>
        </p:spPr>
        <p:txBody>
          <a:bodyPr/>
          <a:lstStyle/>
          <a:p>
            <a:r>
              <a:rPr dirty="0" lang="en-US"/>
              <a:t>The Future Value program as it’s tested </a:t>
            </a:r>
            <a:br>
              <a:rPr dirty="0" lang="en-US"/>
            </a:br>
            <a:r>
              <a:rPr dirty="0" lang="en-US"/>
              <a:t>with valid data</a:t>
            </a:r>
          </a:p>
        </p:txBody>
      </p:sp>
      <p:sp>
        <p:nvSpPr>
          <p:cNvPr id="7" name="Text Placeholder 6">
            <a:extLst>
              <a:ext uri="{FF2B5EF4-FFF2-40B4-BE49-F238E27FC236}">
                <a16:creationId xmlns:a16="http://schemas.microsoft.com/office/drawing/2014/main" id="{A9C1CE57-8994-4124-B031-4F01B8A409CF}"/>
              </a:ext>
            </a:extLst>
          </p:cNvPr>
          <p:cNvSpPr>
            <a:spLocks noGrp="1"/>
          </p:cNvSpPr>
          <p:nvPr>
            <p:ph idx="15" sz="quarter" type="body"/>
          </p:nvPr>
        </p:nvSpPr>
        <p:spPr>
          <a:xfrm>
            <a:off x="1295400" y="1447800"/>
            <a:ext cx="6019800" cy="13716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monthly investment: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yearly interest rate: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of years: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Future value:			22903.87</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2425552B-F316-4BBE-A59F-56CA076BEFAB}"/>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13</a:t>
            </a:fld>
            <a:endParaRPr dirty="0" lang="en-US">
              <a:solidFill>
                <a:schemeClr val="bg1"/>
              </a:solidFill>
            </a:endParaRPr>
          </a:p>
        </p:txBody>
      </p:sp>
    </p:spTree>
    <p:extLst>
      <p:ext uri="{BB962C8B-B14F-4D97-AF65-F5344CB8AC3E}">
        <p14:creationId xmlns:p14="http://schemas.microsoft.com/office/powerpoint/2010/main" val="4220648610"/>
      </p:ext>
    </p:extLst>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two critical test phases</a:t>
            </a:r>
          </a:p>
        </p:txBody>
      </p:sp>
      <p:sp>
        <p:nvSpPr>
          <p:cNvPr id="7" name="Text Placeholder 6">
            <a:extLst>
              <a:ext uri="{FF2B5EF4-FFF2-40B4-BE49-F238E27FC236}">
                <a16:creationId xmlns:a16="http://schemas.microsoft.com/office/drawing/2014/main" id="{04D1943D-3CFB-4591-831A-5104FDE9DFCA}"/>
              </a:ext>
            </a:extLst>
          </p:cNvPr>
          <p:cNvSpPr>
            <a:spLocks noGrp="1"/>
          </p:cNvSpPr>
          <p:nvPr>
            <p:ph idx="13" sz="quarter" type="body"/>
          </p:nvPr>
        </p:nvSpPr>
        <p:spPr/>
        <p:txBody>
          <a:bodyPr/>
          <a:lstStyle/>
          <a:p>
            <a:pPr indent="-342900" lvl="0" marL="342900" marR="0">
              <a:spcBef>
                <a:spcPts val="0"/>
              </a:spcBef>
              <a:spcAft>
                <a:spcPts val="600"/>
              </a:spcAft>
              <a:buFont typeface="+mj-lt"/>
              <a:buAutoNum type="arabicPeriod"/>
              <a:tabLst>
                <a:tab algn="l" pos="347345"/>
              </a:tabLst>
            </a:pPr>
            <a:r>
              <a:rPr dirty="0" lang="en-US">
                <a:latin charset="0" panose="02020603050405020304" pitchFamily="18" typeface="Times New Roman"/>
                <a:ea charset="0" panose="02020603050405020304" pitchFamily="18" typeface="Times New Roman"/>
              </a:rPr>
              <a:t>Test the program with valid input data to make sure the results are correct. </a:t>
            </a:r>
          </a:p>
          <a:p>
            <a:pPr indent="-342900" lvl="0" marL="342900" marR="0">
              <a:spcBef>
                <a:spcPts val="0"/>
              </a:spcBef>
              <a:spcAft>
                <a:spcPts val="600"/>
              </a:spcAft>
              <a:buFont typeface="+mj-lt"/>
              <a:buAutoNum type="arabicPeriod"/>
              <a:tabLst>
                <a:tab algn="l" pos="347345"/>
              </a:tabLst>
            </a:pPr>
            <a:r>
              <a:rPr dirty="0" lang="en-US">
                <a:latin charset="0" panose="02020603050405020304" pitchFamily="18" typeface="Times New Roman"/>
                <a:ea charset="0" panose="02020603050405020304" pitchFamily="18" typeface="Times New Roman"/>
              </a:rPr>
              <a:t>Test the program with invalid data or unexpected user actions. Try everything you can think of to make the program fail.</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93E403F7-AAB2-4CE9-88EB-9BB9C86A10F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14</a:t>
            </a:fld>
            <a:endParaRPr dirty="0" lang="en-US">
              <a:solidFill>
                <a:schemeClr val="bg1"/>
              </a:solidFill>
            </a:endParaRPr>
          </a:p>
        </p:txBody>
      </p:sp>
    </p:spTree>
    <p:extLst>
      <p:ext uri="{BB962C8B-B14F-4D97-AF65-F5344CB8AC3E}">
        <p14:creationId xmlns:p14="http://schemas.microsoft.com/office/powerpoint/2010/main" val="638386935"/>
      </p:ext>
    </p:extLst>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How to make a test plan for the critical phases</a:t>
            </a:r>
          </a:p>
        </p:txBody>
      </p:sp>
      <p:sp>
        <p:nvSpPr>
          <p:cNvPr id="7" name="Text Placeholder 6">
            <a:extLst>
              <a:ext uri="{FF2B5EF4-FFF2-40B4-BE49-F238E27FC236}">
                <a16:creationId xmlns:a16="http://schemas.microsoft.com/office/drawing/2014/main" id="{41DCD256-9C6A-43CC-A6DD-3CC44B90A9B8}"/>
              </a:ext>
            </a:extLst>
          </p:cNvPr>
          <p:cNvSpPr>
            <a:spLocks noGrp="1"/>
          </p:cNvSpPr>
          <p:nvPr>
            <p:ph idx="13" sz="quarter" type="body"/>
          </p:nvPr>
        </p:nvSpPr>
        <p:spPr/>
        <p:txBody>
          <a:bodyPr/>
          <a:lstStyle/>
          <a:p>
            <a:pPr indent="-342900" lvl="0" marL="342900" marR="0">
              <a:spcBef>
                <a:spcPts val="0"/>
              </a:spcBef>
              <a:spcAft>
                <a:spcPts val="600"/>
              </a:spcAft>
              <a:buFont typeface="+mj-lt"/>
              <a:buAutoNum type="arabicPeriod"/>
              <a:tabLst>
                <a:tab algn="l" pos="347345"/>
              </a:tabLst>
            </a:pPr>
            <a:r>
              <a:rPr dirty="0" lang="en-US">
                <a:latin charset="0" panose="02020603050405020304" pitchFamily="18" typeface="Times New Roman"/>
                <a:ea charset="0" panose="02020603050405020304" pitchFamily="18" typeface="Times New Roman"/>
              </a:rPr>
              <a:t>List the valid entries that you’re going to make and the correct results for each set of entries. Then, make sure that the results are correct when you test with these entries.</a:t>
            </a:r>
          </a:p>
          <a:p>
            <a:pPr indent="-342900" lvl="0" marL="342900" marR="0">
              <a:spcBef>
                <a:spcPts val="0"/>
              </a:spcBef>
              <a:spcAft>
                <a:spcPts val="600"/>
              </a:spcAft>
              <a:buFont typeface="+mj-lt"/>
              <a:buAutoNum type="arabicPeriod"/>
              <a:tabLst>
                <a:tab algn="l" pos="347345"/>
              </a:tabLst>
            </a:pPr>
            <a:r>
              <a:rPr dirty="0" lang="en-US">
                <a:latin charset="0" panose="02020603050405020304" pitchFamily="18" typeface="Times New Roman"/>
                <a:ea charset="0" panose="02020603050405020304" pitchFamily="18" typeface="Times New Roman"/>
              </a:rPr>
              <a:t>List the invalid entries that you’re going to make. These should include entries that test the limits of the allowable values.</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1A1BF80B-88C0-4F2D-BC88-3B92A31C7AD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15</a:t>
            </a:fld>
            <a:endParaRPr dirty="0" lang="en-US">
              <a:solidFill>
                <a:schemeClr val="bg1"/>
              </a:solidFill>
            </a:endParaRPr>
          </a:p>
        </p:txBody>
      </p:sp>
    </p:spTree>
    <p:extLst>
      <p:ext uri="{BB962C8B-B14F-4D97-AF65-F5344CB8AC3E}">
        <p14:creationId xmlns:p14="http://schemas.microsoft.com/office/powerpoint/2010/main" val="548891838"/>
      </p:ext>
    </p:extLst>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Two common testing problems</a:t>
            </a:r>
          </a:p>
        </p:txBody>
      </p:sp>
      <p:sp>
        <p:nvSpPr>
          <p:cNvPr id="7" name="Text Placeholder 6">
            <a:extLst>
              <a:ext uri="{FF2B5EF4-FFF2-40B4-BE49-F238E27FC236}">
                <a16:creationId xmlns:a16="http://schemas.microsoft.com/office/drawing/2014/main" id="{92799525-B6B0-4D0B-B56A-0CF1D20E7142}"/>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Not testing a wide enough range of entries.</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Not knowing what the results of each set of entries should be and assuming that the answers are correct because they look correct.</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E292C56B-13E8-4EF6-9D56-F93011BAD98C}"/>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16</a:t>
            </a:fld>
            <a:endParaRPr dirty="0" lang="en-US">
              <a:solidFill>
                <a:schemeClr val="bg1"/>
              </a:solidFill>
            </a:endParaRPr>
          </a:p>
        </p:txBody>
      </p:sp>
    </p:spTree>
    <p:extLst>
      <p:ext uri="{BB962C8B-B14F-4D97-AF65-F5344CB8AC3E}">
        <p14:creationId xmlns:p14="http://schemas.microsoft.com/office/powerpoint/2010/main" val="3920027175"/>
      </p:ext>
    </p:extLst>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6611"/>
          </a:xfrm>
        </p:spPr>
        <p:txBody>
          <a:bodyPr/>
          <a:lstStyle/>
          <a:p>
            <a:r>
              <a:rPr dirty="0" lang="en-US"/>
              <a:t>A function that uses print() functions </a:t>
            </a:r>
            <a:br>
              <a:rPr dirty="0" lang="en-US"/>
            </a:br>
            <a:r>
              <a:rPr dirty="0" lang="en-US"/>
              <a:t>to trace execution</a:t>
            </a:r>
          </a:p>
        </p:txBody>
      </p:sp>
      <p:sp>
        <p:nvSpPr>
          <p:cNvPr id="7" name="Text Placeholder 6">
            <a:extLst>
              <a:ext uri="{FF2B5EF4-FFF2-40B4-BE49-F238E27FC236}">
                <a16:creationId xmlns:a16="http://schemas.microsoft.com/office/drawing/2014/main" id="{3E8917B1-203C-468F-AB8C-5364FE592085}"/>
              </a:ext>
            </a:extLst>
          </p:cNvPr>
          <p:cNvSpPr>
            <a:spLocks noGrp="1"/>
          </p:cNvSpPr>
          <p:nvPr>
            <p:ph idx="13" sz="quarter" type="body"/>
          </p:nvPr>
        </p:nvSpPr>
        <p:spPr>
          <a:xfrm>
            <a:off x="838200" y="1524000"/>
            <a:ext cx="7391400" cy="4419600"/>
          </a:xfrm>
        </p:spPr>
        <p:txBody>
          <a:bodyPr/>
          <a:lstStyle/>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years):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print("Entering </a:t>
            </a:r>
            <a:r>
              <a:rPr b="1" dirty="0" err="1"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400">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convert yearly values to monthly values</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monthly_interest_rate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12 / 100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months = years * 12</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 calculate future value</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0.0</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for i in range(1, months):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monthly_investment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monthly_interest_rate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monthly_interest</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400">
                <a:effectLst/>
                <a:latin charset="0" panose="02070309020205020404" pitchFamily="49" typeface="Courier New"/>
                <a:ea charset="0" panose="02020603050405020304" pitchFamily="18" typeface="Times New Roman"/>
                <a:cs charset="0" panose="02020603050405020304" pitchFamily="18" typeface="Times New Roman"/>
              </a:rPr>
              <a:t>    </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print(f"{</a:t>
            </a:r>
            <a:r>
              <a:rPr b="1" dirty="0" err="1"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i</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 } {</a:t>
            </a:r>
            <a:r>
              <a:rPr b="1" dirty="0" err="1"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400">
                <a:effectLst/>
                <a:highlight>
                  <a:srgbClr val="FFFF00"/>
                </a:highlight>
                <a:latin charset="0" panose="02070309020205020404" pitchFamily="49" typeface="Courier New"/>
                <a:ea charset="0" panose="02020603050405020304" pitchFamily="18" typeface="Times New Roman"/>
                <a:cs charset="0" panose="02020603050405020304" pitchFamily="18" typeface="Times New Roman"/>
              </a:rPr>
              <a:t> = }")</a:t>
            </a:r>
          </a:p>
          <a:p>
            <a:pPr marL="347345" marR="0">
              <a:spcBef>
                <a:spcPts val="0"/>
              </a:spcBef>
              <a:spcAft>
                <a:spcPts val="0"/>
              </a:spcAft>
              <a:tabLst>
                <a:tab algn="l" pos="1371600"/>
              </a:tabLst>
            </a:pPr>
            <a:r>
              <a:rPr b="1" dirty="0" lang="en-US" sz="1400">
                <a:latin charset="0" panose="02070309020205020404" pitchFamily="49" typeface="Courier New"/>
                <a:ea charset="0" panose="02020603050405020304" pitchFamily="18" typeface="Times New Roman"/>
                <a:cs charset="0" panose="02020603050405020304" pitchFamily="18" typeface="Times New Roman"/>
              </a:rPr>
              <a:t>    return </a:t>
            </a:r>
            <a:r>
              <a:rPr b="1" dirty="0" err="1" lang="en-US" sz="1400">
                <a:latin charset="0" panose="02070309020205020404" pitchFamily="49" typeface="Courier New"/>
                <a:ea charset="0" panose="02020603050405020304" pitchFamily="18" typeface="Times New Roman"/>
                <a:cs charset="0" panose="02020603050405020304" pitchFamily="18" typeface="Times New Roman"/>
              </a:rPr>
              <a:t>future_value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1131DE2F-3A6C-45A2-A9F7-262EA35AD27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17</a:t>
            </a:fld>
            <a:endParaRPr dirty="0" lang="en-US">
              <a:solidFill>
                <a:schemeClr val="bg1"/>
              </a:solidFill>
            </a:endParaRPr>
          </a:p>
        </p:txBody>
      </p:sp>
    </p:spTree>
    <p:extLst>
      <p:ext uri="{BB962C8B-B14F-4D97-AF65-F5344CB8AC3E}">
        <p14:creationId xmlns:p14="http://schemas.microsoft.com/office/powerpoint/2010/main" val="117933707"/>
      </p:ext>
    </p:extLst>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data that’s printed to the console</a:t>
            </a:r>
          </a:p>
        </p:txBody>
      </p:sp>
      <p:sp>
        <p:nvSpPr>
          <p:cNvPr id="7" name="Text Placeholder 6">
            <a:extLst>
              <a:ext uri="{FF2B5EF4-FFF2-40B4-BE49-F238E27FC236}">
                <a16:creationId xmlns:a16="http://schemas.microsoft.com/office/drawing/2014/main" id="{67AC7FD9-B00D-432B-A16C-AE2B19BDB485}"/>
              </a:ext>
            </a:extLst>
          </p:cNvPr>
          <p:cNvSpPr>
            <a:spLocks noGrp="1"/>
          </p:cNvSpPr>
          <p:nvPr>
            <p:ph idx="15" sz="quarter" type="body"/>
          </p:nvPr>
        </p:nvSpPr>
        <p:spPr>
          <a:xfrm>
            <a:off x="1295400" y="1143000"/>
            <a:ext cx="6019800" cy="4724400"/>
          </a:xfrm>
        </p:spPr>
        <p:txBody>
          <a:bodyPr/>
          <a:lstStyle/>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monthly investment: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yearly interest rate: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of years: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Entering </a:t>
            </a:r>
            <a:r>
              <a:rPr b="1" dirty="0" err="1"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1 future value = 101.0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2 future value = 203.01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3 future value = 306.0401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4 future value = 410.100501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5 future value = 515.20150601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6 future value = 621.3535210701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7 future value = 728.567056280801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8 future value = 836.852726843609</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9 future value = 946.2212541120451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10 future value = 1056.6834666531656</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 = 11 future value = 1168.2503013196972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Future value:                   1168.25</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3657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3657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Continue? (y/n):</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97C4CEBC-6260-455A-88E0-1E03DC8CA6D4}"/>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18</a:t>
            </a:fld>
            <a:endParaRPr dirty="0" lang="en-US">
              <a:solidFill>
                <a:schemeClr val="bg1"/>
              </a:solidFill>
            </a:endParaRPr>
          </a:p>
        </p:txBody>
      </p:sp>
    </p:spTree>
    <p:extLst>
      <p:ext uri="{BB962C8B-B14F-4D97-AF65-F5344CB8AC3E}">
        <p14:creationId xmlns:p14="http://schemas.microsoft.com/office/powerpoint/2010/main" val="4240749855"/>
      </p:ext>
    </p:extLst>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hierarchy chart for a Future Value program</a:t>
            </a:r>
          </a:p>
        </p:txBody>
      </p:sp>
      <p:pic>
        <p:nvPicPr>
          <p:cNvPr descr="Refer to page 151 in textbook." id="8" name="Content Placeholder 7">
            <a:extLst>
              <a:ext uri="{FF2B5EF4-FFF2-40B4-BE49-F238E27FC236}">
                <a16:creationId xmlns:a16="http://schemas.microsoft.com/office/drawing/2014/main" id="{96763603-6240-48AA-991C-79DDEEFDF06F}"/>
              </a:ext>
            </a:extLst>
          </p:cNvPr>
          <p:cNvPicPr>
            <a:picLocks noChangeAspect="1" noGrp="1"/>
          </p:cNvPicPr>
          <p:nvPr>
            <p:ph idx="13" sz="quarter"/>
          </p:nvPr>
        </p:nvPicPr>
        <p:blipFill>
          <a:blip r:embed="rId2"/>
          <a:stretch>
            <a:fillRect/>
          </a:stretch>
        </p:blipFill>
        <p:spPr>
          <a:xfrm>
            <a:off x="2310188" y="1295400"/>
            <a:ext cx="4523624" cy="1932599"/>
          </a:xfrm>
          <a:prstGeom prst="rect">
            <a:avLst/>
          </a:prstGeom>
        </p:spPr>
      </p:pic>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ECE44F64-4ED7-443D-AC52-30636B56BFF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19</a:t>
            </a:fld>
            <a:endParaRPr dirty="0" lang="en-US">
              <a:solidFill>
                <a:schemeClr val="bg1"/>
              </a:solidFill>
            </a:endParaRPr>
          </a:p>
        </p:txBody>
      </p:sp>
    </p:spTree>
    <p:extLst>
      <p:ext uri="{BB962C8B-B14F-4D97-AF65-F5344CB8AC3E}">
        <p14:creationId xmlns:p14="http://schemas.microsoft.com/office/powerpoint/2010/main" val="1141734096"/>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dirty="0" lang="en-US"/>
              <a:t>Applied objectives</a:t>
            </a:r>
          </a:p>
        </p:txBody>
      </p:sp>
      <p:sp>
        <p:nvSpPr>
          <p:cNvPr id="7" name="Text Placeholder 6">
            <a:extLst>
              <a:ext uri="{FF2B5EF4-FFF2-40B4-BE49-F238E27FC236}">
                <a16:creationId xmlns:a16="http://schemas.microsoft.com/office/drawing/2014/main" id="{7B9502F0-BDDD-42BB-B0B1-9662BCC8DDC7}"/>
              </a:ext>
            </a:extLst>
          </p:cNvPr>
          <p:cNvSpPr>
            <a:spLocks noGrp="1"/>
          </p:cNvSpPr>
          <p:nvPr>
            <p:ph idx="13" sz="quarter" type="body"/>
          </p:nvPr>
        </p:nvSpPr>
        <p:spPr/>
        <p:txBody>
          <a:bodyPr/>
          <a:lstStyle/>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Plan the test runs for a program.</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Trace the execution of a program with print() functions.</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Use top-down coding and testing to simplify debugging.</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Use the IDLE shell to test the functions of your programs and modules.</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Use the IDLE debugger to set breakpoints, step through the statements of a program, and view the values of the data items at each step.</a:t>
            </a:r>
          </a:p>
          <a:p>
            <a:pPr indent="-342900" lvl="0" marL="342900" marR="274320">
              <a:spcBef>
                <a:spcPts val="0"/>
              </a:spcBef>
              <a:spcAft>
                <a:spcPts val="600"/>
              </a:spcAft>
              <a:buFont typeface="+mj-lt"/>
              <a:buAutoNum type="arabicPeriod"/>
              <a:tabLst>
                <a:tab algn="l" pos="347345"/>
              </a:tabLst>
            </a:pPr>
            <a:r>
              <a:rPr dirty="0" lang="en-US" spc="-10">
                <a:latin charset="0" panose="02020603050405020304" pitchFamily="18" typeface="Times New Roman"/>
                <a:ea charset="0" panose="02020603050405020304" pitchFamily="18" typeface="Times New Roman"/>
              </a:rPr>
              <a:t>Use IDLE to view the stack for a program when an exception occurs.</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2" name="Footer Placeholder 1"/>
          <p:cNvSpPr>
            <a:spLocks noGrp="1"/>
          </p:cNvSpPr>
          <p:nvPr>
            <p:ph idx="11" sz="quarter" type="ftr"/>
          </p:nvPr>
        </p:nvSpPr>
        <p:spPr/>
        <p:txBody>
          <a:bodyPr/>
          <a:lstStyle/>
          <a:p>
            <a:pPr>
              <a:defRPr/>
            </a:pPr>
            <a:r>
              <a:rPr lang="en-US" sz="1200"/>
              <a:t>© 2021, Mike Murach &amp; Associates, Inc.</a:t>
            </a:r>
          </a:p>
        </p:txBody>
      </p:sp>
      <p:sp>
        <p:nvSpPr>
          <p:cNvPr id="5" name="Slide Number Placeholder 4">
            <a:extLst>
              <a:ext uri="{FF2B5EF4-FFF2-40B4-BE49-F238E27FC236}">
                <a16:creationId xmlns:a16="http://schemas.microsoft.com/office/drawing/2014/main" id="{F9BD037D-E4B8-4405-A95C-8453DEED69BA}"/>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a:t>
            </a:fld>
            <a:endParaRPr dirty="0" lang="en-US">
              <a:solidFill>
                <a:schemeClr val="bg1"/>
              </a:solidFill>
            </a:endParaRPr>
          </a:p>
        </p:txBody>
      </p:sp>
    </p:spTree>
    <p:extLst>
      <p:ext uri="{BB962C8B-B14F-4D97-AF65-F5344CB8AC3E}">
        <p14:creationId xmlns:p14="http://schemas.microsoft.com/office/powerpoint/2010/main" val="2253648811"/>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dirty="0" lang="en-US"/>
              <a:t>Testing phase 1: </a:t>
            </a:r>
            <a:br>
              <a:rPr dirty="0" lang="en-US"/>
            </a:br>
            <a:r>
              <a:rPr dirty="0" lang="en-US"/>
              <a:t>The main() function and the calculate function</a:t>
            </a:r>
          </a:p>
        </p:txBody>
      </p:sp>
      <p:sp>
        <p:nvSpPr>
          <p:cNvPr id="7" name="Text Placeholder 6">
            <a:extLst>
              <a:ext uri="{FF2B5EF4-FFF2-40B4-BE49-F238E27FC236}">
                <a16:creationId xmlns:a16="http://schemas.microsoft.com/office/drawing/2014/main" id="{045DB373-012C-46DE-9A53-8C3CD1C9EF88}"/>
              </a:ext>
            </a:extLst>
          </p:cNvPr>
          <p:cNvSpPr>
            <a:spLocks noGrp="1"/>
          </p:cNvSpPr>
          <p:nvPr>
            <p:ph idx="13" sz="quarter" type="body"/>
          </p:nvPr>
        </p:nvSpPr>
        <p:spPr>
          <a:xfrm>
            <a:off x="838200" y="1524000"/>
            <a:ext cx="7391400" cy="4419600"/>
          </a:xfrm>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Code the </a:t>
            </a:r>
            <a:r>
              <a:rPr dirty="0" err="1" lang="en-US" spc="-10">
                <a:latin charset="0" panose="02020603050405020304" pitchFamily="18" typeface="Times New Roman"/>
                <a:ea charset="0" panose="02020603050405020304" pitchFamily="18" typeface="Times New Roman"/>
              </a:rPr>
              <a:t>calculate_future_value</a:t>
            </a:r>
            <a:r>
              <a:rPr dirty="0" lang="en-US" spc="-10">
                <a:latin charset="0" panose="02020603050405020304" pitchFamily="18" typeface="Times New Roman"/>
                <a:ea charset="0" panose="02020603050405020304" pitchFamily="18" typeface="Times New Roman"/>
              </a:rPr>
              <a:t>() function.</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Code the main() function or at least the portion that calls the </a:t>
            </a:r>
            <a:r>
              <a:rPr dirty="0" err="1" lang="en-US" spc="-10">
                <a:latin charset="0" panose="02020603050405020304" pitchFamily="18" typeface="Times New Roman"/>
                <a:ea charset="0" panose="02020603050405020304" pitchFamily="18" typeface="Times New Roman"/>
              </a:rPr>
              <a:t>calculate_future_value</a:t>
            </a:r>
            <a:r>
              <a:rPr dirty="0" lang="en-US" spc="-10">
                <a:latin charset="0" panose="02020603050405020304" pitchFamily="18" typeface="Times New Roman"/>
                <a:ea charset="0" panose="02020603050405020304" pitchFamily="18" typeface="Times New Roman"/>
              </a:rPr>
              <a:t>() function and uses the result that’s returned.</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Test what you’ve coded so far.</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BBFC721B-20A8-44A9-A58C-E63E5509B7C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20</a:t>
            </a:fld>
            <a:endParaRPr dirty="0" lang="en-US">
              <a:solidFill>
                <a:schemeClr val="bg1"/>
              </a:solidFill>
            </a:endParaRPr>
          </a:p>
        </p:txBody>
      </p:sp>
    </p:spTree>
    <p:extLst>
      <p:ext uri="{BB962C8B-B14F-4D97-AF65-F5344CB8AC3E}">
        <p14:creationId xmlns:p14="http://schemas.microsoft.com/office/powerpoint/2010/main" val="2184628996"/>
      </p:ext>
    </p:extLst>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dirty="0" lang="en-US"/>
              <a:t>Testing phase 2: </a:t>
            </a:r>
            <a:br>
              <a:rPr dirty="0" lang="en-US"/>
            </a:br>
            <a:r>
              <a:rPr dirty="0" lang="en-US"/>
              <a:t>Add data validation for float entries</a:t>
            </a:r>
          </a:p>
        </p:txBody>
      </p:sp>
      <p:sp>
        <p:nvSpPr>
          <p:cNvPr id="7" name="Text Placeholder 6">
            <a:extLst>
              <a:ext uri="{FF2B5EF4-FFF2-40B4-BE49-F238E27FC236}">
                <a16:creationId xmlns:a16="http://schemas.microsoft.com/office/drawing/2014/main" id="{C2051CC5-B581-413F-AF28-8F7AFABC22B4}"/>
              </a:ext>
            </a:extLst>
          </p:cNvPr>
          <p:cNvSpPr>
            <a:spLocks noGrp="1"/>
          </p:cNvSpPr>
          <p:nvPr>
            <p:ph idx="13" sz="quarter" type="body"/>
          </p:nvPr>
        </p:nvSpPr>
        <p:spPr>
          <a:xfrm>
            <a:off x="838200" y="1524000"/>
            <a:ext cx="7391400" cy="4419600"/>
          </a:xfrm>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Code the </a:t>
            </a:r>
            <a:r>
              <a:rPr dirty="0" err="1" lang="en-US" spc="-10">
                <a:latin charset="0" panose="02020603050405020304" pitchFamily="18" typeface="Times New Roman"/>
                <a:ea charset="0" panose="02020603050405020304" pitchFamily="18" typeface="Times New Roman"/>
              </a:rPr>
              <a:t>get_float</a:t>
            </a:r>
            <a:r>
              <a:rPr dirty="0" lang="en-US" spc="-10">
                <a:latin charset="0" panose="02020603050405020304" pitchFamily="18" typeface="Times New Roman"/>
                <a:ea charset="0" panose="02020603050405020304" pitchFamily="18" typeface="Times New Roman"/>
              </a:rPr>
              <a:t>() function.</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Modify the main() function so it uses this function to get the float entries.</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Test what you’ve coded so far.</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73DA57A1-F12F-4CCB-BD59-4A9EABB125BD}"/>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21</a:t>
            </a:fld>
            <a:endParaRPr dirty="0" lang="en-US">
              <a:solidFill>
                <a:schemeClr val="bg1"/>
              </a:solidFill>
            </a:endParaRPr>
          </a:p>
        </p:txBody>
      </p:sp>
    </p:spTree>
    <p:extLst>
      <p:ext uri="{BB962C8B-B14F-4D97-AF65-F5344CB8AC3E}">
        <p14:creationId xmlns:p14="http://schemas.microsoft.com/office/powerpoint/2010/main" val="1929091809"/>
      </p:ext>
    </p:extLst>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dirty="0" lang="en-US"/>
              <a:t>Testing phase 3: </a:t>
            </a:r>
            <a:br>
              <a:rPr dirty="0" lang="en-US"/>
            </a:br>
            <a:r>
              <a:rPr dirty="0" lang="en-US"/>
              <a:t>Add data validation for </a:t>
            </a:r>
            <a:r>
              <a:rPr dirty="0" err="1" lang="en-US"/>
              <a:t>int</a:t>
            </a:r>
            <a:r>
              <a:rPr dirty="0" lang="en-US"/>
              <a:t> entries</a:t>
            </a:r>
          </a:p>
        </p:txBody>
      </p:sp>
      <p:sp>
        <p:nvSpPr>
          <p:cNvPr id="7" name="Text Placeholder 6">
            <a:extLst>
              <a:ext uri="{FF2B5EF4-FFF2-40B4-BE49-F238E27FC236}">
                <a16:creationId xmlns:a16="http://schemas.microsoft.com/office/drawing/2014/main" id="{6314F2E9-7C07-45E0-B919-092DF72C9514}"/>
              </a:ext>
            </a:extLst>
          </p:cNvPr>
          <p:cNvSpPr>
            <a:spLocks noGrp="1"/>
          </p:cNvSpPr>
          <p:nvPr>
            <p:ph idx="13" sz="quarter" type="body"/>
          </p:nvPr>
        </p:nvSpPr>
        <p:spPr>
          <a:xfrm>
            <a:off x="838200" y="1447800"/>
            <a:ext cx="7391400" cy="4419600"/>
          </a:xfrm>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Code the </a:t>
            </a:r>
            <a:r>
              <a:rPr dirty="0" err="1" lang="en-US" spc="-10">
                <a:latin charset="0" panose="02020603050405020304" pitchFamily="18" typeface="Times New Roman"/>
                <a:ea charset="0" panose="02020603050405020304" pitchFamily="18" typeface="Times New Roman"/>
              </a:rPr>
              <a:t>get_int</a:t>
            </a:r>
            <a:r>
              <a:rPr dirty="0" lang="en-US" spc="-10">
                <a:latin charset="0" panose="02020603050405020304" pitchFamily="18" typeface="Times New Roman"/>
                <a:ea charset="0" panose="02020603050405020304" pitchFamily="18" typeface="Times New Roman"/>
              </a:rPr>
              <a:t>() function.</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Modify the main() function so it uses this function to get the integer entries.</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Test what you’ve coded so far.</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B8012ED3-7414-4583-89FC-955605BF70E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22</a:t>
            </a:fld>
            <a:endParaRPr dirty="0" lang="en-US">
              <a:solidFill>
                <a:schemeClr val="bg1"/>
              </a:solidFill>
            </a:endParaRPr>
          </a:p>
        </p:txBody>
      </p:sp>
    </p:spTree>
    <p:extLst>
      <p:ext uri="{BB962C8B-B14F-4D97-AF65-F5344CB8AC3E}">
        <p14:creationId xmlns:p14="http://schemas.microsoft.com/office/powerpoint/2010/main" val="2922572737"/>
      </p:ext>
    </p:extLst>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dirty="0" lang="en-US"/>
              <a:t>Testing phase 4: </a:t>
            </a:r>
            <a:br>
              <a:rPr dirty="0" lang="en-US"/>
            </a:br>
            <a:r>
              <a:rPr dirty="0" lang="en-US"/>
              <a:t>Add the finishing touches</a:t>
            </a:r>
          </a:p>
        </p:txBody>
      </p:sp>
      <p:sp>
        <p:nvSpPr>
          <p:cNvPr id="7" name="Text Placeholder 6">
            <a:extLst>
              <a:ext uri="{FF2B5EF4-FFF2-40B4-BE49-F238E27FC236}">
                <a16:creationId xmlns:a16="http://schemas.microsoft.com/office/drawing/2014/main" id="{F74EF08D-6D75-45BE-B42E-B7142A3CC123}"/>
              </a:ext>
            </a:extLst>
          </p:cNvPr>
          <p:cNvSpPr>
            <a:spLocks noGrp="1"/>
          </p:cNvSpPr>
          <p:nvPr>
            <p:ph idx="13" sz="quarter" type="body"/>
          </p:nvPr>
        </p:nvSpPr>
        <p:spPr>
          <a:xfrm>
            <a:off x="838200" y="1447800"/>
            <a:ext cx="7391400" cy="4495800"/>
          </a:xfrm>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Make any refinements to the code like improving the prompt messages or the display of the results.</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0F7ED3DB-93E7-4F88-99F9-2874A5864A1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23</a:t>
            </a:fld>
            <a:endParaRPr dirty="0" lang="en-US">
              <a:solidFill>
                <a:schemeClr val="bg1"/>
              </a:solidFill>
            </a:endParaRPr>
          </a:p>
        </p:txBody>
      </p:sp>
    </p:spTree>
    <p:extLst>
      <p:ext uri="{BB962C8B-B14F-4D97-AF65-F5344CB8AC3E}">
        <p14:creationId xmlns:p14="http://schemas.microsoft.com/office/powerpoint/2010/main" val="4157535983"/>
      </p:ext>
    </p:extLst>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dirty="0" lang="en-US"/>
              <a:t>Testing the functions of the Future Value program in the Python shell</a:t>
            </a:r>
          </a:p>
        </p:txBody>
      </p:sp>
      <p:sp>
        <p:nvSpPr>
          <p:cNvPr id="7" name="Text Placeholder 6">
            <a:extLst>
              <a:ext uri="{FF2B5EF4-FFF2-40B4-BE49-F238E27FC236}">
                <a16:creationId xmlns:a16="http://schemas.microsoft.com/office/drawing/2014/main" id="{45C17352-E8CD-465F-9F26-159D8C6334FC}"/>
              </a:ext>
            </a:extLst>
          </p:cNvPr>
          <p:cNvSpPr>
            <a:spLocks noGrp="1"/>
          </p:cNvSpPr>
          <p:nvPr>
            <p:ph idx="15" sz="quarter" type="body"/>
          </p:nvPr>
        </p:nvSpPr>
        <p:spPr>
          <a:xfrm>
            <a:off x="1295400" y="1447800"/>
            <a:ext cx="6934200" cy="4572000"/>
          </a:xfrm>
        </p:spPr>
        <p:txBody>
          <a:bodyPr/>
          <a:lstStyle/>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new_value</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 </a:t>
            </a:r>
            <a:r>
              <a:rPr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get_float</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 0, 1000)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Entry must be greater than 0 and less than or equal to 1000.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Entry must be greater than 0 and less than or equal to 1000.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1001</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Entry must be greater than 0 and less than or equal to 1000.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new_value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new_value</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 = </a:t>
            </a:r>
            <a:r>
              <a:rPr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get_float</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 0, 10)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11</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Entry must be greater than 0 and less than or equal to 10.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new_value</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calculate_future_value</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(100, 12, 1)</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1168.2503013196972</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calculate_future_value</a:t>
            </a:r>
            <a:r>
              <a:rPr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(500, 12, 50)</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19528669.849965967</a:t>
            </a:r>
            <a:endParaRPr b="1" dirty="0" lang="en-US" sz="14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4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a:t>
            </a:r>
            <a:r>
              <a:rPr b="1" dirty="0" lang="en-US" sz="1400">
                <a:latin charset="0" panose="02070309020205020404" pitchFamily="49" typeface="Courier New"/>
                <a:ea charset="0" panose="02020603050405020304" pitchFamily="18" typeface="Times New Roman"/>
                <a:cs charset="0" panose="02020603050405020304" pitchFamily="18" typeface="Times New Roman"/>
              </a:rPr>
              <a:t> </a:t>
            </a:r>
          </a:p>
          <a:p>
            <a:endParaRPr dirty="0" lang="en-US" sz="14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58C06C6-9FA7-4CD4-A775-CE7E95D34706}"/>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24</a:t>
            </a:fld>
            <a:endParaRPr dirty="0" lang="en-US">
              <a:solidFill>
                <a:schemeClr val="bg1"/>
              </a:solidFill>
            </a:endParaRPr>
          </a:p>
        </p:txBody>
      </p:sp>
    </p:spTree>
    <p:extLst>
      <p:ext uri="{BB962C8B-B14F-4D97-AF65-F5344CB8AC3E}">
        <p14:creationId xmlns:p14="http://schemas.microsoft.com/office/powerpoint/2010/main" val="3249870350"/>
      </p:ext>
    </p:extLst>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dirty="0" lang="en-US"/>
              <a:t>Testing the functions of the temperature module in the shell</a:t>
            </a:r>
          </a:p>
        </p:txBody>
      </p:sp>
      <p:sp>
        <p:nvSpPr>
          <p:cNvPr id="7" name="Text Placeholder 6">
            <a:extLst>
              <a:ext uri="{FF2B5EF4-FFF2-40B4-BE49-F238E27FC236}">
                <a16:creationId xmlns:a16="http://schemas.microsoft.com/office/drawing/2014/main" id="{767C9B3C-FF4E-4B6F-BDCF-41F62631E59A}"/>
              </a:ext>
            </a:extLst>
          </p:cNvPr>
          <p:cNvSpPr>
            <a:spLocks noGrp="1"/>
          </p:cNvSpPr>
          <p:nvPr>
            <p:ph idx="15" sz="quarter" type="body"/>
          </p:nvPr>
        </p:nvSpPr>
        <p:spPr>
          <a:xfrm>
            <a:off x="1295400" y="1524000"/>
            <a:ext cx="5105400" cy="22860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import temperature as 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t.to_celsius</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(212)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t.to_fahrenheit</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32.0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t.to_celsius</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(32)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t.to_fahrenheit</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212.0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2C540CD-6AE8-4087-8438-8C4E07903009}"/>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25</a:t>
            </a:fld>
            <a:endParaRPr dirty="0" lang="en-US">
              <a:solidFill>
                <a:schemeClr val="bg1"/>
              </a:solidFill>
            </a:endParaRPr>
          </a:p>
        </p:txBody>
      </p:sp>
    </p:spTree>
    <p:extLst>
      <p:ext uri="{BB962C8B-B14F-4D97-AF65-F5344CB8AC3E}">
        <p14:creationId xmlns:p14="http://schemas.microsoft.com/office/powerpoint/2010/main" val="4124811092"/>
      </p:ext>
    </p:extLst>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dirty="0" lang="en-US"/>
              <a:t>Testing the functions of the Convert Temperatures program in the shell</a:t>
            </a:r>
          </a:p>
        </p:txBody>
      </p:sp>
      <p:sp>
        <p:nvSpPr>
          <p:cNvPr id="7" name="Text Placeholder 6">
            <a:extLst>
              <a:ext uri="{FF2B5EF4-FFF2-40B4-BE49-F238E27FC236}">
                <a16:creationId xmlns:a16="http://schemas.microsoft.com/office/drawing/2014/main" id="{006AC4CF-995F-4AB4-B250-E85345C5C1DF}"/>
              </a:ext>
            </a:extLst>
          </p:cNvPr>
          <p:cNvSpPr>
            <a:spLocks noGrp="1"/>
          </p:cNvSpPr>
          <p:nvPr>
            <p:ph idx="15" sz="quarter" type="body"/>
          </p:nvPr>
        </p:nvSpPr>
        <p:spPr>
          <a:xfrm>
            <a:off x="1295400" y="1524000"/>
            <a:ext cx="5105400" cy="20574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convert_temp</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a menu option: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degrees Fahrenheit: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212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Degrees Celsius: 100.0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&gt;&gt;&gt; </a:t>
            </a:r>
            <a:r>
              <a:rPr dirty="0" err="1"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convert_temp</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a menu option: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degrees Celsius: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Degrees Fahrenheit: 212.0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93875B9-C45B-46B5-ABCE-D67E19D367FD}"/>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26</a:t>
            </a:fld>
            <a:endParaRPr dirty="0" lang="en-US">
              <a:solidFill>
                <a:schemeClr val="bg1"/>
              </a:solidFill>
            </a:endParaRPr>
          </a:p>
        </p:txBody>
      </p:sp>
    </p:spTree>
    <p:extLst>
      <p:ext uri="{BB962C8B-B14F-4D97-AF65-F5344CB8AC3E}">
        <p14:creationId xmlns:p14="http://schemas.microsoft.com/office/powerpoint/2010/main" val="2878421013"/>
      </p:ext>
    </p:extLst>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IDLE editor window with a breakpoint</a:t>
            </a:r>
          </a:p>
        </p:txBody>
      </p:sp>
      <p:pic>
        <p:nvPicPr>
          <p:cNvPr descr="Refer to page 155 in textbook." id="7" name="Content Placeholder 6">
            <a:extLst>
              <a:ext uri="{FF2B5EF4-FFF2-40B4-BE49-F238E27FC236}">
                <a16:creationId xmlns:a16="http://schemas.microsoft.com/office/drawing/2014/main" id="{DCE96086-69AC-4739-9C89-7F4F03221919}"/>
              </a:ext>
            </a:extLst>
          </p:cNvPr>
          <p:cNvPicPr>
            <a:picLocks noChangeAspect="1" noGrp="1"/>
          </p:cNvPicPr>
          <p:nvPr>
            <p:ph idx="13" sz="quarter"/>
          </p:nvPr>
        </p:nvPicPr>
        <p:blipFill>
          <a:blip r:embed="rId2"/>
          <a:stretch>
            <a:fillRect/>
          </a:stretch>
        </p:blipFill>
        <p:spPr>
          <a:xfrm>
            <a:off x="1295400" y="1143000"/>
            <a:ext cx="6629400" cy="2853912"/>
          </a:xfrm>
          <a:prstGeom prst="rect">
            <a:avLst/>
          </a:prstGeom>
        </p:spPr>
      </p:pic>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B93465FE-2AF7-4E8F-94CD-0835E6AA9C5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27</a:t>
            </a:fld>
            <a:endParaRPr dirty="0" lang="en-US">
              <a:solidFill>
                <a:schemeClr val="bg1"/>
              </a:solidFill>
            </a:endParaRPr>
          </a:p>
        </p:txBody>
      </p:sp>
    </p:spTree>
    <p:extLst>
      <p:ext uri="{BB962C8B-B14F-4D97-AF65-F5344CB8AC3E}">
        <p14:creationId xmlns:p14="http://schemas.microsoft.com/office/powerpoint/2010/main" val="2680821064"/>
      </p:ext>
    </p:extLst>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dirty="0" lang="en-US"/>
              <a:t>The IDLE Debug Control window </a:t>
            </a:r>
            <a:br>
              <a:rPr dirty="0" lang="en-US"/>
            </a:br>
            <a:r>
              <a:rPr dirty="0" lang="en-US"/>
              <a:t>when the Future Value program starts</a:t>
            </a:r>
          </a:p>
        </p:txBody>
      </p:sp>
      <p:pic>
        <p:nvPicPr>
          <p:cNvPr descr="Refer to page 155 in textbook." id="7" name="Content Placeholder 6">
            <a:extLst>
              <a:ext uri="{FF2B5EF4-FFF2-40B4-BE49-F238E27FC236}">
                <a16:creationId xmlns:a16="http://schemas.microsoft.com/office/drawing/2014/main" id="{1CC2574B-C504-4DB5-9E89-D3B2EE8FDD8C}"/>
              </a:ext>
            </a:extLst>
          </p:cNvPr>
          <p:cNvPicPr>
            <a:picLocks noChangeAspect="1" noGrp="1"/>
          </p:cNvPicPr>
          <p:nvPr>
            <p:ph idx="13" sz="quarter"/>
          </p:nvPr>
        </p:nvPicPr>
        <p:blipFill>
          <a:blip r:embed="rId2"/>
          <a:stretch>
            <a:fillRect/>
          </a:stretch>
        </p:blipFill>
        <p:spPr>
          <a:xfrm>
            <a:off x="1283074" y="1524000"/>
            <a:ext cx="4584325" cy="4393312"/>
          </a:xfrm>
          <a:prstGeom prst="rect">
            <a:avLst/>
          </a:prstGeom>
        </p:spPr>
      </p:pic>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B10AE41C-AF3B-4FF9-9B3A-2A28F01F3F78}"/>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28</a:t>
            </a:fld>
            <a:endParaRPr dirty="0" lang="en-US">
              <a:solidFill>
                <a:schemeClr val="bg1"/>
              </a:solidFill>
            </a:endParaRPr>
          </a:p>
        </p:txBody>
      </p:sp>
    </p:spTree>
    <p:extLst>
      <p:ext uri="{BB962C8B-B14F-4D97-AF65-F5344CB8AC3E}">
        <p14:creationId xmlns:p14="http://schemas.microsoft.com/office/powerpoint/2010/main" val="1568751735"/>
      </p:ext>
    </p:extLst>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8"/>
            <a:ext cx="7315200" cy="740664"/>
          </a:xfrm>
        </p:spPr>
        <p:txBody>
          <a:bodyPr/>
          <a:lstStyle/>
          <a:p>
            <a:r>
              <a:rPr dirty="0" lang="en-US"/>
              <a:t>The IDLE Debugger </a:t>
            </a:r>
            <a:br>
              <a:rPr dirty="0" lang="en-US"/>
            </a:br>
            <a:r>
              <a:rPr dirty="0" lang="en-US"/>
              <a:t>when the Future Value program is running</a:t>
            </a:r>
          </a:p>
        </p:txBody>
      </p:sp>
      <p:pic>
        <p:nvPicPr>
          <p:cNvPr descr="Refer to page 157 in textbook." id="7" name="Content Placeholder 6">
            <a:extLst>
              <a:ext uri="{FF2B5EF4-FFF2-40B4-BE49-F238E27FC236}">
                <a16:creationId xmlns:a16="http://schemas.microsoft.com/office/drawing/2014/main" id="{7398E2FB-6BD1-46E9-969B-AC2AEC3F0B43}"/>
              </a:ext>
            </a:extLst>
          </p:cNvPr>
          <p:cNvPicPr>
            <a:picLocks noChangeAspect="1" noGrp="1"/>
          </p:cNvPicPr>
          <p:nvPr>
            <p:ph idx="13" sz="quarter"/>
          </p:nvPr>
        </p:nvPicPr>
        <p:blipFill>
          <a:blip r:embed="rId2"/>
          <a:stretch>
            <a:fillRect/>
          </a:stretch>
        </p:blipFill>
        <p:spPr>
          <a:xfrm>
            <a:off x="1220979" y="1524000"/>
            <a:ext cx="4494021" cy="4303124"/>
          </a:xfrm>
          <a:prstGeom prst="rect">
            <a:avLst/>
          </a:prstGeom>
        </p:spPr>
      </p:pic>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12EC42B9-8CFD-4731-A8E2-4219D614FE0A}"/>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29</a:t>
            </a:fld>
            <a:endParaRPr dirty="0" lang="en-US">
              <a:solidFill>
                <a:schemeClr val="bg1"/>
              </a:solidFill>
            </a:endParaRPr>
          </a:p>
        </p:txBody>
      </p:sp>
    </p:spTree>
    <p:extLst>
      <p:ext uri="{BB962C8B-B14F-4D97-AF65-F5344CB8AC3E}">
        <p14:creationId xmlns:p14="http://schemas.microsoft.com/office/powerpoint/2010/main" val="2481827090"/>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dirty="0" lang="en-US"/>
              <a:t>Knowledge objectives</a:t>
            </a:r>
          </a:p>
        </p:txBody>
      </p:sp>
      <p:sp>
        <p:nvSpPr>
          <p:cNvPr id="7" name="Text Placeholder 6">
            <a:extLst>
              <a:ext uri="{FF2B5EF4-FFF2-40B4-BE49-F238E27FC236}">
                <a16:creationId xmlns:a16="http://schemas.microsoft.com/office/drawing/2014/main" id="{93632E77-665D-44E6-ADBC-3C61F27B4966}"/>
              </a:ext>
            </a:extLst>
          </p:cNvPr>
          <p:cNvSpPr>
            <a:spLocks noGrp="1"/>
          </p:cNvSpPr>
          <p:nvPr>
            <p:ph idx="13" sz="quarter" type="body"/>
          </p:nvPr>
        </p:nvSpPr>
        <p:spPr/>
        <p:txBody>
          <a:bodyPr/>
          <a:lstStyle/>
          <a:p>
            <a:pPr indent="-342900" lvl="0" marL="342900" marR="274320">
              <a:spcBef>
                <a:spcPts val="0"/>
              </a:spcBef>
              <a:spcAft>
                <a:spcPts val="600"/>
              </a:spcAft>
              <a:buFont typeface="+mj-lt"/>
              <a:buAutoNum type="arabicPeriod"/>
              <a:tabLst>
                <a:tab algn="l" pos="347345"/>
                <a:tab algn="l" pos="347345"/>
                <a:tab algn="l" pos="365760"/>
              </a:tabLst>
            </a:pPr>
            <a:r>
              <a:rPr dirty="0" lang="en-US" spc="-10">
                <a:latin charset="0" panose="02020603050405020304" pitchFamily="18" typeface="Times New Roman"/>
                <a:ea charset="0" panose="02020603050405020304" pitchFamily="18" typeface="Times New Roman"/>
              </a:rPr>
              <a:t>Distinguish among syntax, runtime, and logic errors.</a:t>
            </a:r>
          </a:p>
          <a:p>
            <a:pPr indent="-342900" lvl="0" marL="342900" marR="274320">
              <a:spcBef>
                <a:spcPts val="0"/>
              </a:spcBef>
              <a:spcAft>
                <a:spcPts val="600"/>
              </a:spcAft>
              <a:buFont typeface="+mj-lt"/>
              <a:buAutoNum startAt="2" type="arabicPeriod"/>
              <a:tabLst>
                <a:tab algn="l" pos="347345"/>
                <a:tab algn="l" pos="365760"/>
              </a:tabLst>
            </a:pPr>
            <a:r>
              <a:rPr dirty="0" lang="en-US" spc="-10">
                <a:latin charset="0" panose="02020603050405020304" pitchFamily="18" typeface="Times New Roman"/>
                <a:ea charset="0" panose="02020603050405020304" pitchFamily="18" typeface="Times New Roman"/>
              </a:rPr>
              <a:t>Distinguish between testing and debugging.</a:t>
            </a:r>
          </a:p>
          <a:p>
            <a:pPr indent="-342900" lvl="0" marL="342900" marR="274320">
              <a:spcBef>
                <a:spcPts val="0"/>
              </a:spcBef>
              <a:spcAft>
                <a:spcPts val="600"/>
              </a:spcAft>
              <a:buFont typeface="+mj-lt"/>
              <a:buAutoNum startAt="2" type="arabicPeriod"/>
              <a:tabLst>
                <a:tab algn="l" pos="347345"/>
                <a:tab algn="l" pos="365760"/>
              </a:tabLst>
            </a:pPr>
            <a:r>
              <a:rPr dirty="0" lang="en-US" spc="-10">
                <a:latin charset="0" panose="02020603050405020304" pitchFamily="18" typeface="Times New Roman"/>
                <a:ea charset="0" panose="02020603050405020304" pitchFamily="18" typeface="Times New Roman"/>
              </a:rPr>
              <a:t>Describe the process of tracing the execution of a program with print() functions, including the use of the </a:t>
            </a:r>
            <a:r>
              <a:rPr b="1" dirty="0" lang="en-US" spc="-10" sz="1600">
                <a:latin charset="0" panose="02070309020205020404" pitchFamily="49" typeface="Courier New"/>
                <a:ea charset="0" panose="02020603050405020304" pitchFamily="18" typeface="Times New Roman"/>
                <a:cs charset="0" panose="02070309020205020404" pitchFamily="49" typeface="Courier New"/>
              </a:rPr>
              <a:t>=</a:t>
            </a:r>
            <a:r>
              <a:rPr dirty="0" lang="en-US" spc="-10">
                <a:latin charset="0" panose="02020603050405020304" pitchFamily="18" typeface="Times New Roman"/>
                <a:ea charset="0" panose="02020603050405020304" pitchFamily="18" typeface="Times New Roman"/>
              </a:rPr>
              <a:t> operator with f-strings.</a:t>
            </a:r>
          </a:p>
          <a:p>
            <a:pPr indent="-342900" lvl="0" marL="342900" marR="274320">
              <a:spcBef>
                <a:spcPts val="0"/>
              </a:spcBef>
              <a:spcAft>
                <a:spcPts val="600"/>
              </a:spcAft>
              <a:buFont typeface="+mj-lt"/>
              <a:buAutoNum startAt="2" type="arabicPeriod"/>
              <a:tabLst>
                <a:tab algn="l" pos="347345"/>
                <a:tab algn="l" pos="365760"/>
              </a:tabLst>
            </a:pPr>
            <a:r>
              <a:rPr dirty="0" lang="en-US" spc="-10">
                <a:latin charset="0" panose="02020603050405020304" pitchFamily="18" typeface="Times New Roman"/>
                <a:ea charset="0" panose="02020603050405020304" pitchFamily="18" typeface="Times New Roman"/>
              </a:rPr>
              <a:t>Describe top-down coding and testing.</a:t>
            </a:r>
          </a:p>
          <a:p>
            <a:pPr indent="-342900" lvl="0" marL="342900" marR="274320">
              <a:spcBef>
                <a:spcPts val="0"/>
              </a:spcBef>
              <a:spcAft>
                <a:spcPts val="600"/>
              </a:spcAft>
              <a:buFont typeface="+mj-lt"/>
              <a:buAutoNum startAt="2" type="arabicPeriod"/>
              <a:tabLst>
                <a:tab algn="l" pos="347345"/>
                <a:tab algn="l" pos="365760"/>
              </a:tabLst>
            </a:pPr>
            <a:r>
              <a:rPr dirty="0" lang="en-US" spc="-10">
                <a:latin charset="0" panose="02020603050405020304" pitchFamily="18" typeface="Times New Roman"/>
                <a:ea charset="0" panose="02020603050405020304" pitchFamily="18" typeface="Times New Roman"/>
              </a:rPr>
              <a:t>Describe the use of the IDLE shell for testing the functions of a program or module.</a:t>
            </a:r>
          </a:p>
          <a:p>
            <a:pPr indent="-342900" lvl="0" marL="342900" marR="274320">
              <a:spcBef>
                <a:spcPts val="0"/>
              </a:spcBef>
              <a:spcAft>
                <a:spcPts val="600"/>
              </a:spcAft>
              <a:buFont typeface="+mj-lt"/>
              <a:buAutoNum startAt="2" type="arabicPeriod"/>
              <a:tabLst>
                <a:tab algn="l" pos="347345"/>
                <a:tab algn="l" pos="365760"/>
              </a:tabLst>
            </a:pPr>
            <a:r>
              <a:rPr dirty="0" lang="en-US" spc="-10">
                <a:latin charset="0" panose="02020603050405020304" pitchFamily="18" typeface="Times New Roman"/>
                <a:ea charset="0" panose="02020603050405020304" pitchFamily="18" typeface="Times New Roman"/>
              </a:rPr>
              <a:t>Describe the use of breakpoints and the IDLE debugger for stepping through a program.</a:t>
            </a:r>
          </a:p>
          <a:p>
            <a:pPr indent="-342900" lvl="0" marL="342900" marR="274320">
              <a:spcBef>
                <a:spcPts val="0"/>
              </a:spcBef>
              <a:spcAft>
                <a:spcPts val="600"/>
              </a:spcAft>
              <a:buFont typeface="+mj-lt"/>
              <a:buAutoNum startAt="2" type="arabicPeriod"/>
              <a:tabLst>
                <a:tab algn="l" pos="347345"/>
                <a:tab algn="l" pos="365760"/>
              </a:tabLst>
            </a:pPr>
            <a:r>
              <a:rPr dirty="0" lang="en-US" spc="-10">
                <a:latin charset="0" panose="02020603050405020304" pitchFamily="18" typeface="Times New Roman"/>
                <a:ea charset="0" panose="02020603050405020304" pitchFamily="18" typeface="Times New Roman"/>
              </a:rPr>
              <a:t>Describe the use of the stack when a program exception occurs.</a:t>
            </a:r>
          </a:p>
          <a:p>
            <a:pPr indent="-342900" lvl="0" marL="342900" marR="274320">
              <a:spcBef>
                <a:spcPts val="0"/>
              </a:spcBef>
              <a:spcAft>
                <a:spcPts val="600"/>
              </a:spcAft>
              <a:buFont typeface="+mj-lt"/>
              <a:buAutoNum startAt="2" type="arabicPeriod"/>
              <a:tabLst>
                <a:tab algn="l" pos="347345"/>
                <a:tab algn="l" pos="365760"/>
              </a:tabLst>
            </a:pPr>
            <a:r>
              <a:rPr dirty="0" lang="en-US" spc="-10">
                <a:latin charset="0" panose="02020603050405020304" pitchFamily="18" typeface="Times New Roman"/>
                <a:ea charset="0" panose="02020603050405020304" pitchFamily="18" typeface="Times New Roman"/>
              </a:rPr>
              <a:t>Describe the debugging problems that can occur when you use floating-point numbers in arithmetic expressions.</a:t>
            </a:r>
          </a:p>
          <a:p>
            <a:pPr>
              <a:spcBef>
                <a:spcPts val="0"/>
              </a:spcBef>
              <a:spcAft>
                <a:spcPts val="600"/>
              </a:spcAft>
            </a:pPr>
            <a:r>
              <a:rPr dirty="0" lang="en-US" sz="1100">
                <a:latin charset="0" panose="02020603050405020304" pitchFamily="18" typeface="Times New Roman"/>
                <a:ea charset="0" panose="02020603050405020304" pitchFamily="18" typeface="Times New Roman"/>
              </a:rPr>
              <a:t> </a:t>
            </a:r>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2" name="Footer Placeholder 1"/>
          <p:cNvSpPr>
            <a:spLocks noGrp="1"/>
          </p:cNvSpPr>
          <p:nvPr>
            <p:ph idx="11" sz="quarter" type="ftr"/>
          </p:nvPr>
        </p:nvSpPr>
        <p:spPr/>
        <p:txBody>
          <a:bodyPr/>
          <a:lstStyle/>
          <a:p>
            <a:pPr>
              <a:defRPr/>
            </a:pPr>
            <a:r>
              <a:rPr lang="en-US" sz="1200"/>
              <a:t>© 2021, Mike Murach &amp; Associates, Inc.</a:t>
            </a:r>
          </a:p>
        </p:txBody>
      </p:sp>
      <p:sp>
        <p:nvSpPr>
          <p:cNvPr id="5" name="Slide Number Placeholder 4">
            <a:extLst>
              <a:ext uri="{FF2B5EF4-FFF2-40B4-BE49-F238E27FC236}">
                <a16:creationId xmlns:a16="http://schemas.microsoft.com/office/drawing/2014/main" id="{B3E2E9B2-FD09-4BD4-B081-C5B5B100F302}"/>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a:t>
            </a:fld>
            <a:endParaRPr dirty="0" lang="en-US">
              <a:solidFill>
                <a:schemeClr val="bg1"/>
              </a:solidFill>
            </a:endParaRPr>
          </a:p>
        </p:txBody>
      </p:sp>
    </p:spTree>
    <p:extLst>
      <p:ext uri="{BB962C8B-B14F-4D97-AF65-F5344CB8AC3E}">
        <p14:creationId xmlns:p14="http://schemas.microsoft.com/office/powerpoint/2010/main" val="3796866472"/>
      </p:ext>
    </p:extLst>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buttons on the Debug toolbar</a:t>
            </a:r>
          </a:p>
        </p:txBody>
      </p:sp>
      <p:sp>
        <p:nvSpPr>
          <p:cNvPr id="7" name="Text Placeholder 6">
            <a:extLst>
              <a:ext uri="{FF2B5EF4-FFF2-40B4-BE49-F238E27FC236}">
                <a16:creationId xmlns:a16="http://schemas.microsoft.com/office/drawing/2014/main" id="{0A02DE9D-867E-4A10-A309-3DCF6428524C}"/>
              </a:ext>
            </a:extLst>
          </p:cNvPr>
          <p:cNvSpPr>
            <a:spLocks noGrp="1"/>
          </p:cNvSpPr>
          <p:nvPr>
            <p:ph idx="13" sz="quarter" type="body"/>
          </p:nvPr>
        </p:nvSpPr>
        <p:spPr/>
        <p:txBody>
          <a:bodyPr/>
          <a:lstStyle/>
          <a:p>
            <a:pPr marL="347345" marR="274320">
              <a:spcBef>
                <a:spcPts val="0"/>
              </a:spcBef>
              <a:spcAft>
                <a:spcPts val="600"/>
              </a:spcAft>
            </a:pPr>
            <a:r>
              <a:rPr dirty="0" lang="en-US" spc="-10">
                <a:latin charset="0" panose="02020603050405020304" pitchFamily="18" typeface="Times New Roman"/>
                <a:ea charset="0" panose="02020603050405020304" pitchFamily="18" typeface="Times New Roman"/>
              </a:rPr>
              <a:t>Go</a:t>
            </a:r>
          </a:p>
          <a:p>
            <a:pPr marL="347345" marR="274320">
              <a:spcBef>
                <a:spcPts val="0"/>
              </a:spcBef>
              <a:spcAft>
                <a:spcPts val="600"/>
              </a:spcAft>
            </a:pPr>
            <a:r>
              <a:rPr dirty="0" lang="en-US" spc="-10">
                <a:latin charset="0" panose="02020603050405020304" pitchFamily="18" typeface="Times New Roman"/>
                <a:ea charset="0" panose="02020603050405020304" pitchFamily="18" typeface="Times New Roman"/>
              </a:rPr>
              <a:t>Step</a:t>
            </a:r>
          </a:p>
          <a:p>
            <a:pPr marL="347345" marR="274320">
              <a:spcBef>
                <a:spcPts val="0"/>
              </a:spcBef>
              <a:spcAft>
                <a:spcPts val="600"/>
              </a:spcAft>
            </a:pPr>
            <a:r>
              <a:rPr dirty="0" lang="en-US" spc="-10">
                <a:latin charset="0" panose="02020603050405020304" pitchFamily="18" typeface="Times New Roman"/>
                <a:ea charset="0" panose="02020603050405020304" pitchFamily="18" typeface="Times New Roman"/>
              </a:rPr>
              <a:t>Over</a:t>
            </a:r>
          </a:p>
          <a:p>
            <a:pPr marL="347345" marR="274320">
              <a:spcBef>
                <a:spcPts val="0"/>
              </a:spcBef>
              <a:spcAft>
                <a:spcPts val="600"/>
              </a:spcAft>
            </a:pPr>
            <a:r>
              <a:rPr dirty="0" lang="en-US" spc="-10">
                <a:latin charset="0" panose="02020603050405020304" pitchFamily="18" typeface="Times New Roman"/>
                <a:ea charset="0" panose="02020603050405020304" pitchFamily="18" typeface="Times New Roman"/>
              </a:rPr>
              <a:t>Out</a:t>
            </a:r>
          </a:p>
          <a:p>
            <a:pPr marL="347345" marR="274320">
              <a:spcBef>
                <a:spcPts val="0"/>
              </a:spcBef>
              <a:spcAft>
                <a:spcPts val="600"/>
              </a:spcAft>
            </a:pPr>
            <a:r>
              <a:rPr dirty="0" lang="en-US" spc="-10">
                <a:latin charset="0" panose="02020603050405020304" pitchFamily="18" typeface="Times New Roman"/>
                <a:ea charset="0" panose="02020603050405020304" pitchFamily="18" typeface="Times New Roman"/>
              </a:rPr>
              <a:t>Quit</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189F0EFF-DC49-4293-84CA-BB1FE5B0237E}"/>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30</a:t>
            </a:fld>
            <a:endParaRPr dirty="0" lang="en-US">
              <a:solidFill>
                <a:schemeClr val="bg1"/>
              </a:solidFill>
            </a:endParaRPr>
          </a:p>
        </p:txBody>
      </p:sp>
    </p:spTree>
    <p:extLst>
      <p:ext uri="{BB962C8B-B14F-4D97-AF65-F5344CB8AC3E}">
        <p14:creationId xmlns:p14="http://schemas.microsoft.com/office/powerpoint/2010/main" val="2396299631"/>
      </p:ext>
    </p:extLst>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24987"/>
            <a:ext cx="7315200" cy="740664"/>
          </a:xfrm>
        </p:spPr>
        <p:txBody>
          <a:bodyPr/>
          <a:lstStyle/>
          <a:p>
            <a:r>
              <a:rPr dirty="0" lang="en-US"/>
              <a:t>A debugging session </a:t>
            </a:r>
            <a:br>
              <a:rPr dirty="0" lang="en-US"/>
            </a:br>
            <a:r>
              <a:rPr dirty="0" lang="en-US"/>
              <a:t>with the Stack Viewer window displayed</a:t>
            </a:r>
          </a:p>
        </p:txBody>
      </p:sp>
      <p:pic>
        <p:nvPicPr>
          <p:cNvPr descr="Refer to page 159 in the textbook." id="7" name="Content Placeholder 6">
            <a:extLst>
              <a:ext uri="{FF2B5EF4-FFF2-40B4-BE49-F238E27FC236}">
                <a16:creationId xmlns:a16="http://schemas.microsoft.com/office/drawing/2014/main" id="{A66C9FE4-68C5-4FE7-B15F-D3975865451F}"/>
              </a:ext>
            </a:extLst>
          </p:cNvPr>
          <p:cNvPicPr>
            <a:picLocks noChangeAspect="1" noGrp="1"/>
          </p:cNvPicPr>
          <p:nvPr>
            <p:ph idx="13" sz="quarter"/>
          </p:nvPr>
        </p:nvPicPr>
        <p:blipFill>
          <a:blip r:embed="rId2"/>
          <a:stretch>
            <a:fillRect/>
          </a:stretch>
        </p:blipFill>
        <p:spPr>
          <a:xfrm>
            <a:off x="1295400" y="1539116"/>
            <a:ext cx="6399775" cy="3871084"/>
          </a:xfrm>
          <a:prstGeom prst="rect">
            <a:avLst/>
          </a:prstGeom>
        </p:spPr>
      </p:pic>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A2D4E5CD-6BD0-417A-A492-6064544E461A}"/>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31</a:t>
            </a:fld>
            <a:endParaRPr dirty="0" lang="en-US">
              <a:solidFill>
                <a:schemeClr val="bg1"/>
              </a:solidFill>
            </a:endParaRPr>
          </a:p>
        </p:txBody>
      </p:sp>
    </p:spTree>
    <p:extLst>
      <p:ext uri="{BB962C8B-B14F-4D97-AF65-F5344CB8AC3E}">
        <p14:creationId xmlns:p14="http://schemas.microsoft.com/office/powerpoint/2010/main" val="3173994500"/>
      </p:ext>
    </p:extLst>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Future Value program with a logic error</a:t>
            </a:r>
          </a:p>
        </p:txBody>
      </p:sp>
      <p:sp>
        <p:nvSpPr>
          <p:cNvPr id="7" name="Text Placeholder 6">
            <a:extLst>
              <a:ext uri="{FF2B5EF4-FFF2-40B4-BE49-F238E27FC236}">
                <a16:creationId xmlns:a16="http://schemas.microsoft.com/office/drawing/2014/main" id="{13E8C1FE-59A9-43AF-9BC2-22915E0781C1}"/>
              </a:ext>
            </a:extLst>
          </p:cNvPr>
          <p:cNvSpPr>
            <a:spLocks noGrp="1"/>
          </p:cNvSpPr>
          <p:nvPr>
            <p:ph idx="15" sz="quarter" type="body"/>
          </p:nvPr>
        </p:nvSpPr>
        <p:spPr>
          <a:xfrm>
            <a:off x="1295400" y="1143000"/>
            <a:ext cx="6019800" cy="1828800"/>
          </a:xfrm>
        </p:spPr>
        <p:txBody>
          <a:bodyPr/>
          <a:lstStyle/>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monthly investment: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yearly interest rate: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12</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Enter number of years:            </a:t>
            </a:r>
            <a:r>
              <a:rPr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10</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Future value:                     22903.87</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a:spcBef>
                <a:spcPts val="0"/>
              </a:spcBef>
              <a:spcAft>
                <a:spcPts val="0"/>
              </a:spcAft>
              <a:tabLst>
                <a:tab algn="l" pos="1371600"/>
              </a:tabLst>
            </a:pPr>
            <a:r>
              <a:rPr b="1" dirty="0" lang="en-US" sz="1600">
                <a:solidFill>
                  <a:srgbClr val="000000"/>
                </a:solidFill>
                <a:latin charset="0" panose="02070309020205020404" pitchFamily="49" typeface="Courier New"/>
                <a:ea charset="0" panose="02020603050405020304" pitchFamily="18" typeface="Times New Roman"/>
                <a:cs charset="0" panose="02020603050405020304" pitchFamily="18" typeface="Times New Roman"/>
              </a:rPr>
              <a:t>Continue? (y/n):</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F16297D3-ACB8-4FA3-A46B-B8075DC9D323}"/>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4</a:t>
            </a:fld>
            <a:endParaRPr dirty="0" lang="en-US">
              <a:solidFill>
                <a:schemeClr val="bg1"/>
              </a:solidFill>
            </a:endParaRPr>
          </a:p>
        </p:txBody>
      </p:sp>
    </p:spTree>
    <p:extLst>
      <p:ext uri="{BB962C8B-B14F-4D97-AF65-F5344CB8AC3E}">
        <p14:creationId xmlns:p14="http://schemas.microsoft.com/office/powerpoint/2010/main" val="1007206415"/>
      </p:ext>
    </p:extLst>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goal of testing</a:t>
            </a:r>
          </a:p>
        </p:txBody>
      </p:sp>
      <p:sp>
        <p:nvSpPr>
          <p:cNvPr id="7" name="Text Placeholder 6">
            <a:extLst>
              <a:ext uri="{FF2B5EF4-FFF2-40B4-BE49-F238E27FC236}">
                <a16:creationId xmlns:a16="http://schemas.microsoft.com/office/drawing/2014/main" id="{3BE02151-D204-43C6-82AA-A16182F52256}"/>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To find all errors before the program is put into production.</a:t>
            </a:r>
          </a:p>
          <a:p>
            <a:pPr>
              <a:spcBef>
                <a:spcPts val="1500"/>
              </a:spcBef>
              <a:spcAft>
                <a:spcPts val="600"/>
              </a:spcAft>
              <a:tabLst>
                <a:tab algn="l" pos="1371600"/>
              </a:tabLst>
            </a:pPr>
            <a:r>
              <a:rPr b="1" dirty="0" lang="en-US" sz="2400">
                <a:solidFill>
                  <a:srgbClr val="000099"/>
                </a:solidFill>
                <a:latin charset="0" panose="020B0604020202020204" pitchFamily="34" typeface="Arial"/>
                <a:ea charset="0" panose="02020603050405020304" pitchFamily="18" typeface="Times New Roman"/>
                <a:cs charset="0" panose="02020603050405020304" pitchFamily="18" typeface="Times New Roman"/>
              </a:rPr>
              <a:t>The goal of debugging</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To fix all errors before the program is put into production.</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09E8B04A-B698-416A-BE8E-1FBCD1F726A3}"/>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5</a:t>
            </a:fld>
            <a:endParaRPr dirty="0" lang="en-US">
              <a:solidFill>
                <a:schemeClr val="bg1"/>
              </a:solidFill>
            </a:endParaRPr>
          </a:p>
        </p:txBody>
      </p:sp>
    </p:spTree>
    <p:extLst>
      <p:ext uri="{BB962C8B-B14F-4D97-AF65-F5344CB8AC3E}">
        <p14:creationId xmlns:p14="http://schemas.microsoft.com/office/powerpoint/2010/main" val="1124854759"/>
      </p:ext>
    </p:extLst>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The three types of errors that can occur</a:t>
            </a:r>
          </a:p>
        </p:txBody>
      </p:sp>
      <p:sp>
        <p:nvSpPr>
          <p:cNvPr id="7" name="Text Placeholder 6">
            <a:extLst>
              <a:ext uri="{FF2B5EF4-FFF2-40B4-BE49-F238E27FC236}">
                <a16:creationId xmlns:a16="http://schemas.microsoft.com/office/drawing/2014/main" id="{51357FE8-0367-402C-B0C1-BEBA54B8416C}"/>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i="1" lang="en-US" spc="-10">
                <a:latin charset="0" panose="02020603050405020304" pitchFamily="18" typeface="Times New Roman"/>
                <a:ea charset="0" panose="02020603050405020304" pitchFamily="18" typeface="Times New Roman"/>
              </a:rPr>
              <a:t>Syntax errors</a:t>
            </a:r>
            <a:r>
              <a:rPr dirty="0" lang="en-US" spc="-10">
                <a:latin charset="0" panose="02020603050405020304" pitchFamily="18" typeface="Times New Roman"/>
                <a:ea charset="0" panose="02020603050405020304" pitchFamily="18" typeface="Times New Roman"/>
              </a:rPr>
              <a:t> violate the rules for how Python statements must be written. These errors, also called </a:t>
            </a:r>
            <a:r>
              <a:rPr dirty="0" i="1" lang="en-US" spc="-10">
                <a:latin charset="0" panose="02020603050405020304" pitchFamily="18" typeface="Times New Roman"/>
                <a:ea charset="0" panose="02020603050405020304" pitchFamily="18" typeface="Times New Roman"/>
              </a:rPr>
              <a:t>compile-time errors</a:t>
            </a:r>
            <a:r>
              <a:rPr dirty="0" lang="en-US" spc="-10">
                <a:latin charset="0" panose="02020603050405020304" pitchFamily="18" typeface="Times New Roman"/>
                <a:ea charset="0" panose="02020603050405020304" pitchFamily="18" typeface="Times New Roman"/>
              </a:rPr>
              <a:t>, are caught by IDLE and the Python compiler before you run the program.</a:t>
            </a:r>
          </a:p>
          <a:p>
            <a:pPr indent="-342900" lvl="0" marL="342900" marR="274320">
              <a:spcBef>
                <a:spcPts val="0"/>
              </a:spcBef>
              <a:spcAft>
                <a:spcPts val="600"/>
              </a:spcAft>
              <a:buFont charset="2" panose="05050102010706020507" pitchFamily="18" typeface="Symbol"/>
              <a:buChar char=""/>
            </a:pPr>
            <a:r>
              <a:rPr dirty="0" i="1" lang="en-US" spc="-10">
                <a:latin charset="0" panose="02020603050405020304" pitchFamily="18" typeface="Times New Roman"/>
                <a:ea charset="0" panose="02020603050405020304" pitchFamily="18" typeface="Times New Roman"/>
              </a:rPr>
              <a:t>Runtime errors</a:t>
            </a:r>
            <a:r>
              <a:rPr dirty="0" lang="en-US" spc="-10">
                <a:latin charset="0" panose="02020603050405020304" pitchFamily="18" typeface="Times New Roman"/>
                <a:ea charset="0" panose="02020603050405020304" pitchFamily="18" typeface="Times New Roman"/>
              </a:rPr>
              <a:t> don’t violate the syntax rules, but they throw </a:t>
            </a:r>
            <a:r>
              <a:rPr dirty="0" i="1" lang="en-US" spc="-10">
                <a:latin charset="0" panose="02020603050405020304" pitchFamily="18" typeface="Times New Roman"/>
                <a:ea charset="0" panose="02020603050405020304" pitchFamily="18" typeface="Times New Roman"/>
              </a:rPr>
              <a:t>exceptions</a:t>
            </a:r>
            <a:r>
              <a:rPr dirty="0" lang="en-US" spc="-10">
                <a:latin charset="0" panose="02020603050405020304" pitchFamily="18" typeface="Times New Roman"/>
                <a:ea charset="0" panose="02020603050405020304" pitchFamily="18" typeface="Times New Roman"/>
              </a:rPr>
              <a:t> that stop the execution of the program. Many of these exceptions are due to programming errors that need to be fixed. But some exceptions need to be handled by the program so the program won’t crash.</a:t>
            </a:r>
          </a:p>
          <a:p>
            <a:pPr indent="-342900" lvl="0" marL="342900" marR="274320">
              <a:spcBef>
                <a:spcPts val="0"/>
              </a:spcBef>
              <a:spcAft>
                <a:spcPts val="600"/>
              </a:spcAft>
              <a:buFont charset="2" panose="05050102010706020507" pitchFamily="18" typeface="Symbol"/>
              <a:buChar char=""/>
            </a:pPr>
            <a:r>
              <a:rPr dirty="0" i="1" lang="en-US" spc="-10">
                <a:latin charset="0" panose="02020603050405020304" pitchFamily="18" typeface="Times New Roman"/>
                <a:ea charset="0" panose="02020603050405020304" pitchFamily="18" typeface="Times New Roman"/>
              </a:rPr>
              <a:t>Logic errors</a:t>
            </a:r>
            <a:r>
              <a:rPr dirty="0" lang="en-US" spc="-10">
                <a:latin charset="0" panose="02020603050405020304" pitchFamily="18" typeface="Times New Roman"/>
                <a:ea charset="0" panose="02020603050405020304" pitchFamily="18" typeface="Times New Roman"/>
              </a:rPr>
              <a:t> are statements that don’t cause syntax or runtime errors, but produce the wrong results. In the console for the Future Value program above, the future value isn’t correct, which is a logic error.</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B3E1E85-14DC-42B5-BBCE-C073220D2D35}"/>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6</a:t>
            </a:fld>
            <a:endParaRPr dirty="0" lang="en-US">
              <a:solidFill>
                <a:schemeClr val="bg1"/>
              </a:solidFill>
            </a:endParaRPr>
          </a:p>
        </p:txBody>
      </p:sp>
    </p:spTree>
    <p:extLst>
      <p:ext uri="{BB962C8B-B14F-4D97-AF65-F5344CB8AC3E}">
        <p14:creationId xmlns:p14="http://schemas.microsoft.com/office/powerpoint/2010/main" val="784791299"/>
      </p:ext>
    </p:extLst>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A Python function that contains errors</a:t>
            </a:r>
          </a:p>
        </p:txBody>
      </p:sp>
      <p:sp>
        <p:nvSpPr>
          <p:cNvPr id="7" name="Text Placeholder 6">
            <a:extLst>
              <a:ext uri="{FF2B5EF4-FFF2-40B4-BE49-F238E27FC236}">
                <a16:creationId xmlns:a16="http://schemas.microsoft.com/office/drawing/2014/main" id="{75637901-1294-4367-997F-D326D0C3D3B4}"/>
              </a:ext>
            </a:extLst>
          </p:cNvPr>
          <p:cNvSpPr>
            <a:spLocks noGrp="1"/>
          </p:cNvSpPr>
          <p:nvPr>
            <p:ph idx="13" sz="quarter" type="body"/>
          </p:nvPr>
        </p:nvSpPr>
        <p:spPr/>
        <p:txBody>
          <a:bodyPr/>
          <a:lstStyle/>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def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calculate_future_value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monthly_investment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years):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 convert yearly values to monthly values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monthly_interest_rate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yearly_interest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12 / 100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months = years * 12</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 calculate future value</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0.0</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for i in range(1, months)</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monthly_investment_amount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monthly_interest_rate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r>
              <a:rPr b="1" dirty="0" lang="en-US" sz="1600">
                <a:latin charset="0" panose="02070309020205020404" pitchFamily="49" typeface="Courier New"/>
                <a:ea charset="0" panose="02020603050405020304" pitchFamily="18" typeface="Times New Roman"/>
                <a:cs charset="0" panose="02020603050405020304" pitchFamily="18" typeface="Times New Roman"/>
              </a:rPr>
              <a:t> +=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monthly_interest</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a:t>
            </a:r>
          </a:p>
          <a:p>
            <a:pPr marL="347345" marR="0">
              <a:spcBef>
                <a:spcPts val="0"/>
              </a:spcBef>
              <a:spcAft>
                <a:spcPts val="0"/>
              </a:spcAft>
              <a:tabLst>
                <a:tab algn="l" pos="1371600"/>
              </a:tabLst>
            </a:pPr>
            <a:r>
              <a:rPr b="1" dirty="0" lang="en-US" sz="1600">
                <a:latin charset="0" panose="02070309020205020404" pitchFamily="49" typeface="Courier New"/>
                <a:ea charset="0" panose="02020603050405020304" pitchFamily="18" typeface="Times New Roman"/>
                <a:cs charset="0" panose="02020603050405020304" pitchFamily="18" typeface="Times New Roman"/>
              </a:rPr>
              <a:t>    return </a:t>
            </a:r>
            <a:r>
              <a:rPr b="1" dirty="0" err="1" lang="en-US" sz="1600">
                <a:latin charset="0" panose="02070309020205020404" pitchFamily="49" typeface="Courier New"/>
                <a:ea charset="0" panose="02020603050405020304" pitchFamily="18" typeface="Times New Roman"/>
                <a:cs charset="0" panose="02020603050405020304" pitchFamily="18" typeface="Times New Roman"/>
              </a:rPr>
              <a:t>future_value</a:t>
            </a:r>
            <a:endParaRPr b="1" dirty="0" lang="en-US" sz="1600">
              <a:latin charset="0" panose="02070309020205020404" pitchFamily="49" typeface="Courier New"/>
              <a:ea charset="0" panose="02020603050405020304" pitchFamily="18" typeface="Times New Roman"/>
              <a:cs charset="0" panose="02020603050405020304" pitchFamily="18" typeface="Times New Roman"/>
            </a:endParaRPr>
          </a:p>
          <a:p>
            <a:endParaRPr dirty="0" lang="en-US" sz="1600"/>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5BA25BE1-B203-4107-9A4C-73B29C02B92F}"/>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7</a:t>
            </a:fld>
            <a:endParaRPr dirty="0" lang="en-US">
              <a:solidFill>
                <a:schemeClr val="bg1"/>
              </a:solidFill>
            </a:endParaRPr>
          </a:p>
        </p:txBody>
      </p:sp>
    </p:spTree>
    <p:extLst>
      <p:ext uri="{BB962C8B-B14F-4D97-AF65-F5344CB8AC3E}">
        <p14:creationId xmlns:p14="http://schemas.microsoft.com/office/powerpoint/2010/main" val="151505326"/>
      </p:ext>
    </p:extLst>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Common syntax errors</a:t>
            </a:r>
          </a:p>
        </p:txBody>
      </p:sp>
      <p:sp>
        <p:nvSpPr>
          <p:cNvPr id="7" name="Text Placeholder 6">
            <a:extLst>
              <a:ext uri="{FF2B5EF4-FFF2-40B4-BE49-F238E27FC236}">
                <a16:creationId xmlns:a16="http://schemas.microsoft.com/office/drawing/2014/main" id="{E1625942-BF06-4F45-ABCC-8699F1735ACD}"/>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Misspelling keywords.</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Forgetting the colon at the end of the opening line of a function definition, if clause, else clause, while statement, for statement, try clause, or except clause.</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Forgetting an opening or closing quotation mark or parenthesis.</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Using parentheses when you should be using brackets, or vice versa.</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Improper indentation.</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DF1B3AF7-3C73-4D80-8C32-3FBB2F399AE6}"/>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8</a:t>
            </a:fld>
            <a:endParaRPr dirty="0" lang="en-US">
              <a:solidFill>
                <a:schemeClr val="bg1"/>
              </a:solidFill>
            </a:endParaRPr>
          </a:p>
        </p:txBody>
      </p:sp>
    </p:spTree>
    <p:extLst>
      <p:ext uri="{BB962C8B-B14F-4D97-AF65-F5344CB8AC3E}">
        <p14:creationId xmlns:p14="http://schemas.microsoft.com/office/powerpoint/2010/main" val="332502886"/>
      </p:ext>
    </p:extLst>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lang="en-US"/>
              <a:t>Problems with names and values</a:t>
            </a:r>
          </a:p>
        </p:txBody>
      </p:sp>
      <p:sp>
        <p:nvSpPr>
          <p:cNvPr id="7" name="Text Placeholder 6">
            <a:extLst>
              <a:ext uri="{FF2B5EF4-FFF2-40B4-BE49-F238E27FC236}">
                <a16:creationId xmlns:a16="http://schemas.microsoft.com/office/drawing/2014/main" id="{52AA5DD4-776C-43B7-8F28-B41D8ABFE7AE}"/>
              </a:ext>
            </a:extLst>
          </p:cNvPr>
          <p:cNvSpPr>
            <a:spLocks noGrp="1"/>
          </p:cNvSpPr>
          <p:nvPr>
            <p:ph idx="13" sz="quarter" type="body"/>
          </p:nvPr>
        </p:nvSpPr>
        <p:spPr/>
        <p:txBody>
          <a:bodyPr/>
          <a:lstStyle/>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Misspelling or incorrectly capitalizing a variable or function name. </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Using a keyword as a variable or function name.</a:t>
            </a:r>
          </a:p>
          <a:p>
            <a:pPr indent="-342900" lvl="0" marL="342900" marR="274320">
              <a:spcBef>
                <a:spcPts val="0"/>
              </a:spcBef>
              <a:spcAft>
                <a:spcPts val="600"/>
              </a:spcAft>
              <a:buFont charset="2" panose="05050102010706020507" pitchFamily="18" typeface="Symbol"/>
              <a:buChar char=""/>
            </a:pPr>
            <a:r>
              <a:rPr dirty="0" lang="en-US" spc="-10">
                <a:latin charset="0" panose="02020603050405020304" pitchFamily="18" typeface="Times New Roman"/>
                <a:ea charset="0" panose="02020603050405020304" pitchFamily="18" typeface="Times New Roman"/>
              </a:rPr>
              <a:t>Not checking that a value is the right data type before processing it. For example, using a number when it needs to be converted to a string, or vice versa.</a:t>
            </a:r>
          </a:p>
          <a:p>
            <a:endParaRPr dirty="0" lang="en-US"/>
          </a:p>
        </p:txBody>
      </p:sp>
      <p:sp>
        <p:nvSpPr>
          <p:cNvPr id="3" name="Date Placeholder 2"/>
          <p:cNvSpPr>
            <a:spLocks noGrp="1"/>
          </p:cNvSpPr>
          <p:nvPr>
            <p:ph idx="10" sz="half" type="dt"/>
          </p:nvPr>
        </p:nvSpPr>
        <p:spPr/>
        <p:txBody>
          <a:bodyPr/>
          <a:lstStyle/>
          <a:p>
            <a:pPr>
              <a:defRPr/>
            </a:pPr>
            <a:r>
              <a:rPr lang="en-US"/>
              <a:t>Murach's Python Programming (2nd Ed.)</a:t>
            </a:r>
            <a:endParaRPr dirty="0" lang="en-US"/>
          </a:p>
        </p:txBody>
      </p:sp>
      <p:sp>
        <p:nvSpPr>
          <p:cNvPr id="4" name="Footer Placeholder 3"/>
          <p:cNvSpPr>
            <a:spLocks noGrp="1"/>
          </p:cNvSpPr>
          <p:nvPr>
            <p:ph idx="11" sz="quarter" type="ftr"/>
          </p:nvPr>
        </p:nvSpPr>
        <p:spPr/>
        <p:txBody>
          <a:bodyPr/>
          <a:lstStyle/>
          <a:p>
            <a:pPr>
              <a:defRPr/>
            </a:pPr>
            <a:r>
              <a:rPr lang="en-US" sz="1200"/>
              <a:t>© 2021, Mike Murach &amp; Associates, Inc.</a:t>
            </a:r>
          </a:p>
        </p:txBody>
      </p:sp>
      <p:sp>
        <p:nvSpPr>
          <p:cNvPr id="6" name="Slide Number Placeholder 5">
            <a:extLst>
              <a:ext uri="{FF2B5EF4-FFF2-40B4-BE49-F238E27FC236}">
                <a16:creationId xmlns:a16="http://schemas.microsoft.com/office/drawing/2014/main" id="{B6ABDB43-D7FA-4995-8081-9BBF7C25DABB}"/>
              </a:ext>
            </a:extLst>
          </p:cNvPr>
          <p:cNvSpPr>
            <a:spLocks noGrp="1"/>
          </p:cNvSpPr>
          <p:nvPr>
            <p:ph idx="12" sz="quarter" type="sldNum"/>
          </p:nvPr>
        </p:nvSpPr>
        <p:spPr/>
        <p:txBody>
          <a:bodyPr/>
          <a:lstStyle/>
          <a:p>
            <a:pPr algn="l">
              <a:defRPr/>
            </a:pPr>
            <a:endParaRPr lang="en-US" sz="1400">
              <a:latin typeface="Times New Roman"/>
            </a:endParaRPr>
          </a:p>
          <a:p>
            <a:pPr>
              <a:defRPr/>
            </a:pPr>
            <a:r>
              <a:rPr lang="en-US">
                <a:solidFill>
                  <a:schemeClr val="bg1"/>
                </a:solidFill>
              </a:rPr>
              <a:t>C5, Slide </a:t>
            </a:r>
            <a:fld id="{BF5C1183-B085-4070-A402-C03A3F977D3D}" type="slidenum">
              <a:rPr lang="en-US" smtClean="0">
                <a:solidFill>
                  <a:schemeClr val="bg1"/>
                </a:solidFill>
              </a:rPr>
              <a:pPr>
                <a:defRPr/>
              </a:pPr>
              <a:t>9</a:t>
            </a:fld>
            <a:endParaRPr dirty="0" lang="en-US">
              <a:solidFill>
                <a:schemeClr val="bg1"/>
              </a:solidFill>
            </a:endParaRPr>
          </a:p>
        </p:txBody>
      </p:sp>
    </p:spTree>
    <p:extLst>
      <p:ext uri="{BB962C8B-B14F-4D97-AF65-F5344CB8AC3E}">
        <p14:creationId xmlns:p14="http://schemas.microsoft.com/office/powerpoint/2010/main" val="2703869024"/>
      </p:ext>
    </p:extLst>
  </p:cSld>
  <p:clrMapOvr>
    <a:masterClrMapping/>
  </p:clrMapOvr>
</p:sld>
</file>

<file path=ppt/theme/theme1.xml><?xml version="1.0" encoding="utf-8"?>
<a:theme xmlns:a="http://schemas.openxmlformats.org/drawingml/2006/main" name="Master slides_with_titles_logo">
  <a:themeElements>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ster slides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aster slides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aster slides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aster slides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aster slides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aster slides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aster slides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MA accessible slides.potx" id="{FA774D23-CD87-4BB6-B365-D73C968B11E5}" vid="{78B8C40C-25A7-4077-896B-60A8EE8B832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MMA accessible slides</Template>
  <TotalTime>57</TotalTime>
  <Words>2482</Words>
  <Application>Microsoft Office PowerPoint</Application>
  <PresentationFormat>On-screen Show (4:3)</PresentationFormat>
  <Paragraphs>325</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Arial Narrow</vt:lpstr>
      <vt:lpstr>Courier New</vt:lpstr>
      <vt:lpstr>Symbol</vt:lpstr>
      <vt:lpstr>Times New Roman</vt:lpstr>
      <vt:lpstr>Master slides_with_titles_logo</vt:lpstr>
      <vt:lpstr>Chapter 5</vt:lpstr>
      <vt:lpstr>Applied objectives</vt:lpstr>
      <vt:lpstr>Knowledge objectives</vt:lpstr>
      <vt:lpstr>The Future Value program with a logic error</vt:lpstr>
      <vt:lpstr>The goal of testing</vt:lpstr>
      <vt:lpstr>The three types of errors that can occur</vt:lpstr>
      <vt:lpstr>A Python function that contains errors</vt:lpstr>
      <vt:lpstr>Common syntax errors</vt:lpstr>
      <vt:lpstr>Problems with names and values</vt:lpstr>
      <vt:lpstr>Problem with floating-point arithmetic</vt:lpstr>
      <vt:lpstr>The Miles Per Gallon program with valid data</vt:lpstr>
      <vt:lpstr>Starting to test the Future Value program  with invalid data</vt:lpstr>
      <vt:lpstr>The Future Value program as it’s tested  with valid data</vt:lpstr>
      <vt:lpstr>The two critical test phases</vt:lpstr>
      <vt:lpstr>How to make a test plan for the critical phases</vt:lpstr>
      <vt:lpstr>Two common testing problems</vt:lpstr>
      <vt:lpstr>A function that uses print() functions  to trace execution</vt:lpstr>
      <vt:lpstr>The data that’s printed to the console</vt:lpstr>
      <vt:lpstr>A hierarchy chart for a Future Value program</vt:lpstr>
      <vt:lpstr>Testing phase 1:  The main() function and the calculate function</vt:lpstr>
      <vt:lpstr>Testing phase 2:  Add data validation for float entries</vt:lpstr>
      <vt:lpstr>Testing phase 3:  Add data validation for int entries</vt:lpstr>
      <vt:lpstr>Testing phase 4:  Add the finishing touches</vt:lpstr>
      <vt:lpstr>Testing the functions of the Future Value program in the Python shell</vt:lpstr>
      <vt:lpstr>Testing the functions of the temperature module in the shell</vt:lpstr>
      <vt:lpstr>Testing the functions of the Convert Temperatures program in the shell</vt:lpstr>
      <vt:lpstr>The IDLE editor window with a breakpoint</vt:lpstr>
      <vt:lpstr>The IDLE Debug Control window  when the Future Value program starts</vt:lpstr>
      <vt:lpstr>The IDLE Debugger  when the Future Value program is running</vt:lpstr>
      <vt:lpstr>The buttons on the Debug toolbar</vt:lpstr>
      <vt:lpstr>A debugging session  with the Stack Viewer window displayed</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2019-07-23T19:24:41Z</dcterms:created>
  <dc:creator>Judy Taylor</dc:creator>
  <cp:lastModifiedBy>Anne Boehm</cp:lastModifiedBy>
  <cp:lastPrinted>2016-01-14T23:03:16Z</cp:lastPrinted>
  <dcterms:modified xsi:type="dcterms:W3CDTF">2021-03-19T18:03:46Z</dcterms:modified>
  <cp:revision>14</cp:revision>
  <dc:title>Chapter 5</dc:title>
</cp:coreProperties>
</file>

<file path=docProps/custom.xml><?xml version="1.0" encoding="utf-8"?>
<Properties xmlns="http://schemas.openxmlformats.org/officeDocument/2006/custom-properties" xmlns:vt="http://schemas.openxmlformats.org/officeDocument/2006/docPropsVTypes">
  <property pid="2" fmtid="{D5CDD505-2E9C-101B-9397-08002B2CF9AE}" name="ReadingOrderVerifiedPages">
    <vt:lpwstr>2,3,4,5,6,7,8,9,10,11,12,13,14,15,16,17,18,19,20,21,22,23,24,25,26,27,28,29,30,31</vt:lpwstr>
  </property>
</Properties>
</file>