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62"/>
  </p:notesMasterIdLst>
  <p:handoutMasterIdLst>
    <p:handoutMasterId r:id="rId63"/>
  </p:handoutMasterIdLst>
  <p:sldIdLst>
    <p:sldId id="256" r:id="rId2"/>
    <p:sldId id="324" r:id="rId3"/>
    <p:sldId id="371" r:id="rId4"/>
    <p:sldId id="383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38" r:id="rId19"/>
    <p:sldId id="372" r:id="rId20"/>
    <p:sldId id="339" r:id="rId21"/>
    <p:sldId id="373" r:id="rId22"/>
    <p:sldId id="340" r:id="rId23"/>
    <p:sldId id="374" r:id="rId24"/>
    <p:sldId id="375" r:id="rId25"/>
    <p:sldId id="376" r:id="rId26"/>
    <p:sldId id="342" r:id="rId27"/>
    <p:sldId id="343" r:id="rId28"/>
    <p:sldId id="344" r:id="rId29"/>
    <p:sldId id="345" r:id="rId30"/>
    <p:sldId id="346" r:id="rId31"/>
    <p:sldId id="347" r:id="rId32"/>
    <p:sldId id="348" r:id="rId33"/>
    <p:sldId id="349" r:id="rId34"/>
    <p:sldId id="350" r:id="rId35"/>
    <p:sldId id="351" r:id="rId36"/>
    <p:sldId id="352" r:id="rId37"/>
    <p:sldId id="353" r:id="rId38"/>
    <p:sldId id="354" r:id="rId39"/>
    <p:sldId id="355" r:id="rId40"/>
    <p:sldId id="356" r:id="rId41"/>
    <p:sldId id="357" r:id="rId42"/>
    <p:sldId id="358" r:id="rId43"/>
    <p:sldId id="359" r:id="rId44"/>
    <p:sldId id="360" r:id="rId45"/>
    <p:sldId id="361" r:id="rId46"/>
    <p:sldId id="362" r:id="rId47"/>
    <p:sldId id="363" r:id="rId48"/>
    <p:sldId id="377" r:id="rId49"/>
    <p:sldId id="378" r:id="rId50"/>
    <p:sldId id="379" r:id="rId51"/>
    <p:sldId id="380" r:id="rId52"/>
    <p:sldId id="381" r:id="rId53"/>
    <p:sldId id="382" r:id="rId54"/>
    <p:sldId id="364" r:id="rId55"/>
    <p:sldId id="365" r:id="rId56"/>
    <p:sldId id="366" r:id="rId57"/>
    <p:sldId id="367" r:id="rId58"/>
    <p:sldId id="368" r:id="rId59"/>
    <p:sldId id="369" r:id="rId60"/>
    <p:sldId id="370" r:id="rId6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49" autoAdjust="0"/>
    <p:restoredTop sz="86433" autoAdjust="0"/>
  </p:normalViewPr>
  <p:slideViewPr>
    <p:cSldViewPr>
      <p:cViewPr varScale="1">
        <p:scale>
          <a:sx n="95" d="100"/>
          <a:sy n="95" d="100"/>
        </p:scale>
        <p:origin x="162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9.xml" Type="http://schemas.openxmlformats.org/officeDocument/2006/relationships/slide"/><Relationship Id="rId11" Target="slides/slide10.xml" Type="http://schemas.openxmlformats.org/officeDocument/2006/relationships/slide"/><Relationship Id="rId12" Target="slides/slide11.xml" Type="http://schemas.openxmlformats.org/officeDocument/2006/relationships/slide"/><Relationship Id="rId13" Target="slides/slide12.xml" Type="http://schemas.openxmlformats.org/officeDocument/2006/relationships/slide"/><Relationship Id="rId14" Target="slides/slide13.xml" Type="http://schemas.openxmlformats.org/officeDocument/2006/relationships/slide"/><Relationship Id="rId15" Target="slides/slide14.xml" Type="http://schemas.openxmlformats.org/officeDocument/2006/relationships/slide"/><Relationship Id="rId16" Target="slides/slide15.xml" Type="http://schemas.openxmlformats.org/officeDocument/2006/relationships/slide"/><Relationship Id="rId17" Target="slides/slide16.xml" Type="http://schemas.openxmlformats.org/officeDocument/2006/relationships/slide"/><Relationship Id="rId18" Target="slides/slide17.xml" Type="http://schemas.openxmlformats.org/officeDocument/2006/relationships/slide"/><Relationship Id="rId19" Target="slides/slide18.xml" Type="http://schemas.openxmlformats.org/officeDocument/2006/relationships/slide"/><Relationship Id="rId2" Target="slides/slide1.xml" Type="http://schemas.openxmlformats.org/officeDocument/2006/relationships/slide"/><Relationship Id="rId20" Target="slides/slide19.xml" Type="http://schemas.openxmlformats.org/officeDocument/2006/relationships/slide"/><Relationship Id="rId21" Target="slides/slide20.xml" Type="http://schemas.openxmlformats.org/officeDocument/2006/relationships/slide"/><Relationship Id="rId22" Target="slides/slide21.xml" Type="http://schemas.openxmlformats.org/officeDocument/2006/relationships/slide"/><Relationship Id="rId23" Target="slides/slide22.xml" Type="http://schemas.openxmlformats.org/officeDocument/2006/relationships/slide"/><Relationship Id="rId24" Target="slides/slide23.xml" Type="http://schemas.openxmlformats.org/officeDocument/2006/relationships/slide"/><Relationship Id="rId25" Target="slides/slide24.xml" Type="http://schemas.openxmlformats.org/officeDocument/2006/relationships/slide"/><Relationship Id="rId26" Target="slides/slide25.xml" Type="http://schemas.openxmlformats.org/officeDocument/2006/relationships/slide"/><Relationship Id="rId27" Target="slides/slide26.xml" Type="http://schemas.openxmlformats.org/officeDocument/2006/relationships/slide"/><Relationship Id="rId28" Target="slides/slide27.xml" Type="http://schemas.openxmlformats.org/officeDocument/2006/relationships/slide"/><Relationship Id="rId29" Target="slides/slide28.xml" Type="http://schemas.openxmlformats.org/officeDocument/2006/relationships/slide"/><Relationship Id="rId3" Target="slides/slide2.xml" Type="http://schemas.openxmlformats.org/officeDocument/2006/relationships/slide"/><Relationship Id="rId30" Target="slides/slide29.xml" Type="http://schemas.openxmlformats.org/officeDocument/2006/relationships/slide"/><Relationship Id="rId31" Target="slides/slide30.xml" Type="http://schemas.openxmlformats.org/officeDocument/2006/relationships/slide"/><Relationship Id="rId32" Target="slides/slide31.xml" Type="http://schemas.openxmlformats.org/officeDocument/2006/relationships/slide"/><Relationship Id="rId33" Target="slides/slide32.xml" Type="http://schemas.openxmlformats.org/officeDocument/2006/relationships/slide"/><Relationship Id="rId34" Target="slides/slide33.xml" Type="http://schemas.openxmlformats.org/officeDocument/2006/relationships/slide"/><Relationship Id="rId35" Target="slides/slide34.xml" Type="http://schemas.openxmlformats.org/officeDocument/2006/relationships/slide"/><Relationship Id="rId36" Target="slides/slide35.xml" Type="http://schemas.openxmlformats.org/officeDocument/2006/relationships/slide"/><Relationship Id="rId37" Target="slides/slide36.xml" Type="http://schemas.openxmlformats.org/officeDocument/2006/relationships/slide"/><Relationship Id="rId38" Target="slides/slide37.xml" Type="http://schemas.openxmlformats.org/officeDocument/2006/relationships/slide"/><Relationship Id="rId39" Target="slides/slide38.xml" Type="http://schemas.openxmlformats.org/officeDocument/2006/relationships/slide"/><Relationship Id="rId4" Target="slides/slide3.xml" Type="http://schemas.openxmlformats.org/officeDocument/2006/relationships/slide"/><Relationship Id="rId40" Target="slides/slide39.xml" Type="http://schemas.openxmlformats.org/officeDocument/2006/relationships/slide"/><Relationship Id="rId41" Target="slides/slide40.xml" Type="http://schemas.openxmlformats.org/officeDocument/2006/relationships/slide"/><Relationship Id="rId42" Target="slides/slide41.xml" Type="http://schemas.openxmlformats.org/officeDocument/2006/relationships/slide"/><Relationship Id="rId43" Target="slides/slide42.xml" Type="http://schemas.openxmlformats.org/officeDocument/2006/relationships/slide"/><Relationship Id="rId44" Target="slides/slide43.xml" Type="http://schemas.openxmlformats.org/officeDocument/2006/relationships/slide"/><Relationship Id="rId45" Target="slides/slide44.xml" Type="http://schemas.openxmlformats.org/officeDocument/2006/relationships/slide"/><Relationship Id="rId46" Target="slides/slide45.xml" Type="http://schemas.openxmlformats.org/officeDocument/2006/relationships/slide"/><Relationship Id="rId47" Target="slides/slide46.xml" Type="http://schemas.openxmlformats.org/officeDocument/2006/relationships/slide"/><Relationship Id="rId48" Target="slides/slide47.xml" Type="http://schemas.openxmlformats.org/officeDocument/2006/relationships/slide"/><Relationship Id="rId49" Target="slides/slide48.xml" Type="http://schemas.openxmlformats.org/officeDocument/2006/relationships/slide"/><Relationship Id="rId5" Target="slides/slide4.xml" Type="http://schemas.openxmlformats.org/officeDocument/2006/relationships/slide"/><Relationship Id="rId50" Target="slides/slide49.xml" Type="http://schemas.openxmlformats.org/officeDocument/2006/relationships/slide"/><Relationship Id="rId51" Target="slides/slide50.xml" Type="http://schemas.openxmlformats.org/officeDocument/2006/relationships/slide"/><Relationship Id="rId52" Target="slides/slide51.xml" Type="http://schemas.openxmlformats.org/officeDocument/2006/relationships/slide"/><Relationship Id="rId53" Target="slides/slide52.xml" Type="http://schemas.openxmlformats.org/officeDocument/2006/relationships/slide"/><Relationship Id="rId54" Target="slides/slide53.xml" Type="http://schemas.openxmlformats.org/officeDocument/2006/relationships/slide"/><Relationship Id="rId55" Target="slides/slide54.xml" Type="http://schemas.openxmlformats.org/officeDocument/2006/relationships/slide"/><Relationship Id="rId56" Target="slides/slide55.xml" Type="http://schemas.openxmlformats.org/officeDocument/2006/relationships/slide"/><Relationship Id="rId57" Target="slides/slide56.xml" Type="http://schemas.openxmlformats.org/officeDocument/2006/relationships/slide"/><Relationship Id="rId58" Target="slides/slide57.xml" Type="http://schemas.openxmlformats.org/officeDocument/2006/relationships/slide"/><Relationship Id="rId59" Target="slides/slide58.xml" Type="http://schemas.openxmlformats.org/officeDocument/2006/relationships/slide"/><Relationship Id="rId6" Target="slides/slide5.xml" Type="http://schemas.openxmlformats.org/officeDocument/2006/relationships/slide"/><Relationship Id="rId60" Target="slides/slide59.xml" Type="http://schemas.openxmlformats.org/officeDocument/2006/relationships/slide"/><Relationship Id="rId61" Target="slides/slide60.xml" Type="http://schemas.openxmlformats.org/officeDocument/2006/relationships/slide"/><Relationship Id="rId62" Target="notesMasters/notesMaster1.xml" Type="http://schemas.openxmlformats.org/officeDocument/2006/relationships/notesMaster"/><Relationship Id="rId63" Target="handoutMasters/handoutMaster1.xml" Type="http://schemas.openxmlformats.org/officeDocument/2006/relationships/handoutMaster"/><Relationship Id="rId64" Target="presProps.xml" Type="http://schemas.openxmlformats.org/officeDocument/2006/relationships/presProps"/><Relationship Id="rId65" Target="viewProps.xml" Type="http://schemas.openxmlformats.org/officeDocument/2006/relationships/viewProps"/><Relationship Id="rId66" Target="theme/theme1.xml" Type="http://schemas.openxmlformats.org/officeDocument/2006/relationships/theme"/><Relationship Id="rId67" Target="tableStyles.xml" Type="http://schemas.openxmlformats.org/officeDocument/2006/relationships/tableStyles"/><Relationship Id="rId7" Target="slides/slide6.xml" Type="http://schemas.openxmlformats.org/officeDocument/2006/relationships/slide"/><Relationship Id="rId8" Target="slides/slide7.xml" Type="http://schemas.openxmlformats.org/officeDocument/2006/relationships/slide"/><Relationship Id="rId9" Target="slides/slide8.xml" Type="http://schemas.openxmlformats.org/officeDocument/2006/relationships/slide"/></Relationships>
</file>

<file path=ppt/handoutMasters/_rels/handoutMaster1.xml.rels><?xml version="1.0" encoding="UTF-8" standalone="yes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3/23/2021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Fig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675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Programming (2nd Ed.)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13" Target="../media/image1.png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Programming (2nd Ed.)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25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3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2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3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4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8.xml.rels><?xml version="1.0" encoding="UTF-8" standalone="yes"?><Relationships xmlns="http://schemas.openxmlformats.org/package/2006/relationships"><Relationship Id="rId1" Target="../slideLayouts/slideLayout6.xml" Type="http://schemas.openxmlformats.org/officeDocument/2006/relationships/slideLayout"/></Relationships>
</file>

<file path=ppt/slides/_rels/slide5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6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Chapter 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dirty="0" lang="en-US">
                <a:solidFill>
                  <a:srgbClr val="000000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work with </a:t>
            </a:r>
            <a:br>
              <a:rPr dirty="0" lang="en-US">
                <a:solidFill>
                  <a:srgbClr val="000000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dirty="0" lang="en-US">
                <a:solidFill>
                  <a:srgbClr val="000000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lists and tuples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7B370-E6F0-41E2-8AD6-DBD42C56EA1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append(), insert(), and remove()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A857AE-DD88-4BD3-9709-DEA1030C264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stats = [48.0, 30.5, 20.2, 100.0]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stats.append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(99.5)      # [48.0, 30.5, 20.2, 100.0, 99.5]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inventory.insert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(3, "robe") #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          #  "robe",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inventory.remove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("shoes")   # ["staff", "hat", "robe",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          #  "bread", "potion"]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8292-056D-41CD-935F-CFF7B6D01A7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4685999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pop() method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9FF28-2F09-49E2-8FE4-39BC6ABFCA8A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 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 # inventory = ["staff", "hat",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(1) # item = "hat"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 # inventory = ["staff", "robe"]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80784-1378-4CB8-A68A-563AC09E9BD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660764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index() and pop()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86F0274-372F-4006-9313-0D4AC9BB355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"robe",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inventory.index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("hat")	#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[i]           # ["staff", "robe", "bread"]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2E707-545D-41F5-8EF9-BF46797835D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37409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 built-in function for getting the length of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02FCBE7-45B6-4CD8-9CFC-205D4682286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err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len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D34C-0A53-4DAA-B62F-2EF37581FB4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847132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dirty="0" lang="en-US"/>
              <a:t>How to use the in keyword </a:t>
            </a:r>
            <a:br>
              <a:rPr dirty="0" lang="en-US"/>
            </a:br>
            <a:r>
              <a:rPr dirty="0" lang="en-US"/>
              <a:t>to check whether an item is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BBB48DB-5A6A-4B14-8AF4-52A56CA1073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item 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inventory.remove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(item)	# ["staff", "hat", "potion"]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76BF8C-9E45-432A-A391-345A17D7C6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41288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print a list to 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323CB82-DF35-4F20-B540-CD03374AFD1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391400" cy="990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"shoes", "bread", "potion"]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print(inventory)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34A09B1-969B-4230-A691-F08A87C991B8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2133600"/>
            <a:ext cx="6019800" cy="304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['staff', 'hat', 'shoes', 'bread', 'potion']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BA956-DC16-4AFD-80F9-3C3468F4F6E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765820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syntax for looping through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A35B09-6DAF-486F-BD5A-58C2F2D41C9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391400" cy="2209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in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statements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prints each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"shoes"]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item in inventory: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print(item)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D49694-E524-497C-BFE4-4219821C05FB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3352800"/>
            <a:ext cx="5105400" cy="8382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staff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hat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shoes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E7A85-7659-4926-BCE4-DCF119640F5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72342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process the items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F3CCA9-A180-42AC-A807-943B818DCB15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With a for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score in scores: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total += score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print(total)	           # 340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With a while loop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scores = [70, 80, 90, 100]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while i &lt; </a:t>
            </a:r>
            <a:r>
              <a:rPr b="1" dirty="0" err="1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(scores):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total += scores[i]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 += 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print(total)	           # 340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7C8A0-A7B1-4358-B466-0B4A84521F46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0479671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Four immutable types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8272745-A14C-41ED-A2E7-9824C001DF8D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bool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One mutable type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3696F-4F73-4AF8-9966-7F869454C33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196429"/>
      </p:ext>
    </p:extLst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0F6E3-DD16-4EC4-853E-3D2A1C365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300"/>
              </a:spcAft>
              <a:tabLst>
                <a:tab algn="r" pos="5200650"/>
              </a:tabLst>
            </a:pPr>
            <a:r>
              <a:rPr b="1" dirty="0" lang="en-US" sz="2400"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Two built-in functions for processing list items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DA6E5-87E1-46A7-BA78-3AE22FC66B5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indent="-1655763" marL="2000250" marR="0">
              <a:spcBef>
                <a:spcPts val="0"/>
              </a:spcBef>
              <a:spcAft>
                <a:spcPts val="600"/>
              </a:spcAft>
              <a:tabLst>
                <a:tab algn="l" pos="914400"/>
                <a:tab algn="l" pos="2057400"/>
                <a:tab algn="l" pos="4572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enumerate(</a:t>
            </a:r>
            <a:r>
              <a:rPr b="1" dirty="0" i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list, 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[start=0])</a:t>
            </a:r>
            <a:r>
              <a:rPr dirty="0" lang="en-US" sz="1600">
                <a:effectLst/>
                <a:latin charset="0" panose="02020603050405020304" pitchFamily="18" typeface="Times New Roman"/>
                <a:ea charset="0" panose="02020603050405020304" pitchFamily="18" typeface="Times New Roman"/>
              </a:rPr>
              <a:t> </a:t>
            </a:r>
          </a:p>
          <a:p>
            <a:pPr indent="-1655763" marL="2000250" marR="0">
              <a:spcBef>
                <a:spcPts val="0"/>
              </a:spcBef>
              <a:spcAft>
                <a:spcPts val="600"/>
              </a:spcAft>
              <a:tabLst>
                <a:tab algn="l" pos="914400"/>
                <a:tab algn="l" pos="2057400"/>
                <a:tab algn="l" pos="4572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zip(</a:t>
            </a:r>
            <a:r>
              <a:rPr b="1" dirty="0" i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list1, list2, ...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  <a:endParaRPr dirty="0" lang="en-US" sz="16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indent="-2000250" marL="2000250" marR="0">
              <a:spcBef>
                <a:spcPts val="0"/>
              </a:spcBef>
              <a:spcAft>
                <a:spcPts val="300"/>
              </a:spcAft>
              <a:tabLst>
                <a:tab algn="l" pos="914400"/>
                <a:tab algn="l" pos="2057400"/>
                <a:tab algn="l" pos="457200"/>
              </a:tabLst>
            </a:pPr>
            <a:endParaRPr dirty="0" lang="en-US" sz="20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27BA-06EA-4413-B9D8-71643B2F07F2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95E0F-E54D-4D6C-A3F0-D81ED0ACD8F6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52089-52AE-4CB0-B849-5AC4183EEC2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4272184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Objectives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E48C0DB-D5E4-4BEF-9B3C-ED031767C6E3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lvl="0" marR="274320">
              <a:spcBef>
                <a:spcPts val="1500"/>
              </a:spcBef>
              <a:spcAft>
                <a:spcPts val="600"/>
              </a:spcAft>
            </a:pPr>
            <a:r>
              <a:rPr b="1" dirty="0" lang="en-US" spc="-10">
                <a:latin typeface="+mj-lt"/>
                <a:ea charset="0" panose="02020603050405020304" pitchFamily="18" typeface="Times New Roman"/>
              </a:rPr>
              <a:t>Applied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Use lists in your programs.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Use lists of lists in your programs.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Use tuples in your programs.</a:t>
            </a:r>
          </a:p>
          <a:p>
            <a:pPr>
              <a:spcBef>
                <a:spcPts val="1500"/>
              </a:spcBef>
              <a:spcAft>
                <a:spcPts val="600"/>
              </a:spcAft>
            </a:pPr>
            <a:r>
              <a:rPr b="1" dirty="0" lang="en-US">
                <a:latin typeface="+mj-lt"/>
              </a:rPr>
              <a:t>Knowledge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  <a:tab algn="l" pos="347345"/>
                <a:tab algn="l" pos="365760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how an item in a list is accessed.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these methods for modifying a list: append(), insert(), remove(), index(), and pop().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the enumerate() and zip() methods for processing the items in a list.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these methods for working with lists: map(), filter(), list(), and reduce().</a:t>
            </a:r>
          </a:p>
          <a:p>
            <a:endParaRPr b="1" dirty="0" lang="en-US">
              <a:latin typeface="+mj-l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53035-92A0-4522-9D8A-F518F8104C0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648811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work with immutable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65BADD-E0E4-45BA-AEDC-4E2AD714DBFC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</a:t>
            </a:r>
            <a:r>
              <a:rPr b="1" dirty="0" err="1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double_the_number</a:t>
            </a: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() function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double_the_number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(value):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value = value * 2  # new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value       # new int object must be returned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value1 = 25            # int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value2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double_the_number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(value1)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print(value1)          # 25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print(value2)          # 50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DB90E-5503-4E0E-83D2-68D5A325A02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196115"/>
      </p:ext>
    </p:extLst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F687-673B-4659-8AB2-C875EB6B1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1866"/>
            <a:ext cx="7315200" cy="738664"/>
          </a:xfrm>
        </p:spPr>
        <p:txBody>
          <a:bodyPr/>
          <a:lstStyle/>
          <a:p>
            <a:r>
              <a:rPr b="1" baseline="0" cap="none" dirty="0" i="0" kern="0" kumimoji="0" lang="en-US" noProof="0" normalizeH="0" spc="0" strike="noStrike" sz="24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get a counter value when processing </a:t>
            </a:r>
            <a:br>
              <a:rPr b="1" baseline="0" cap="none" dirty="0" i="0" kern="0" kumimoji="0" lang="en-US" noProof="0" normalizeH="0" spc="0" strike="noStrike" sz="24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baseline="0" cap="none" dirty="0" i="0" kern="0" kumimoji="0" lang="en-US" noProof="0" normalizeH="0" spc="0" strike="noStrike" sz="24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items in a list (part 1)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C9F38-B2B4-4F7E-AAE5-1C6A27472B31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544598"/>
            <a:ext cx="7391400" cy="4170402"/>
          </a:xfrm>
        </p:spPr>
        <p:txBody>
          <a:bodyPr/>
          <a:lstStyle/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"bread", "potion"]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>
                <a:tab algn="l" pos="1371600"/>
                <a:tab algn="l" pos="2743200"/>
              </a:tabLst>
              <a:defRPr/>
            </a:pPr>
            <a:r>
              <a:rPr b="1" baseline="0" cap="none" dirty="0" i="0" kern="0" kumimoji="0" lang="en-US" noProof="0" normalizeH="0" spc="-10" strike="noStrike" sz="20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Using a counter variable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1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item in inventory: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}. {item}")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+= 1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>
                <a:tab algn="l" pos="1371600"/>
                <a:tab algn="l" pos="2743200"/>
              </a:tabLst>
              <a:defRPr/>
            </a:pPr>
            <a:r>
              <a:rPr b="1" baseline="0" cap="none" dirty="0" i="0" kern="0" kumimoji="0" lang="en-US" noProof="0" normalizeH="0" spc="-10" strike="noStrike" sz="20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Using the value returned by the range() function 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in range(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(inventory)):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item = inventory[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+ 1}. {item}")</a:t>
            </a:r>
          </a:p>
          <a:p>
            <a:pPr algn="l" defTabSz="914400" eaLnBrk="1" fontAlgn="base" hangingPunct="1" latinLnBrk="0" lvl="0" marL="344488" marR="0" rtl="0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Tx/>
              <a:buNone/>
              <a:tabLst>
                <a:tab algn="l" pos="1371600"/>
                <a:tab algn="l" pos="2743200"/>
              </a:tabLst>
              <a:defRPr/>
            </a:pPr>
            <a:r>
              <a:rPr b="1" baseline="0" cap="none" dirty="0" i="0" kern="0" kumimoji="0" lang="en-US" noProof="0" normalizeH="0" spc="-10" strike="noStrike" sz="20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Using the value returned by the enumerate() function </a:t>
            </a:r>
          </a:p>
          <a:p>
            <a:pPr algn="l" defTabSz="914400" eaLnBrk="1" fontAlgn="base" hangingPunct="1" indent="0" latinLnBrk="0" lvl="0" marL="34448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item in enumerate(inventory, start=1):</a:t>
            </a:r>
          </a:p>
          <a:p>
            <a:pPr algn="l" defTabSz="914400" eaLnBrk="1" fontAlgn="base" hangingPunct="1" indent="0" latinLnBrk="0" lvl="0" marL="228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algn="l" pos="1371600"/>
              </a:tabLst>
              <a:defRPr/>
            </a:pP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</a:t>
            </a:r>
            <a:r>
              <a:rPr b="1" baseline="0" cap="none" dirty="0" err="1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baseline="0" cap="none" dirty="0" i="0" kern="0" kumimoji="0" lang="en-US" noProof="0" normalizeH="0" spc="0" strike="noStrike" sz="1600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}. {item}")</a:t>
            </a:r>
          </a:p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65561-26ED-437C-803B-D209773F643B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ED65-61C5-47A8-87E8-F201EBB33994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8B584-60FE-42FA-8F23-224F045A353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567289"/>
      </p:ext>
    </p:extLst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work with mutable arguments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D35FE3-DD25-4B0A-9347-F61C2DB4E458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</a:t>
            </a:r>
            <a:r>
              <a:rPr b="1" dirty="0" err="1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add_to_list</a:t>
            </a: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add_to_list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(list, item):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list.append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(item)	       # list object changed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calling code in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list object created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"bread"]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add_to_list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(inventory, "robe")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print(inventory)      # ["staff", "hat", "bread",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NOTE: no need to return list object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F4364-F63C-4A0B-A6F6-AED23651FF2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391074"/>
      </p:ext>
    </p:extLst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0E8D8-1CCC-4FB1-9AE5-AE2DA3E0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r>
              <a:rPr b="1" baseline="0" cap="none" dirty="0" i="0" kern="0" kumimoji="0" lang="en-US" noProof="0" normalizeH="0" spc="0" strike="noStrike" sz="24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get a counter value when processing </a:t>
            </a:r>
            <a:br>
              <a:rPr b="1" baseline="0" cap="none" dirty="0" i="0" kern="0" kumimoji="0" lang="en-US" noProof="0" normalizeH="0" spc="0" strike="noStrike" sz="24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baseline="0" cap="none" dirty="0" i="0" kern="0" kumimoji="0" lang="en-US" noProof="0" normalizeH="0" spc="0" strike="noStrike" sz="2400" u="none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items in a list (part 2)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D6F2-0219-4C92-ABF9-C79EC30A6C7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62326"/>
            <a:ext cx="7391400" cy="823674"/>
          </a:xfrm>
        </p:spPr>
        <p:txBody>
          <a:bodyPr/>
          <a:lstStyle/>
          <a:p>
            <a:pPr marL="344488" marR="0">
              <a:spcBef>
                <a:spcPts val="600"/>
              </a:spcBef>
              <a:spcAft>
                <a:spcPts val="300"/>
              </a:spcAft>
              <a:tabLst>
                <a:tab algn="l" pos="1371600"/>
                <a:tab algn="l" pos="2743200"/>
              </a:tabLst>
            </a:pPr>
            <a:r>
              <a:rPr b="1" dirty="0" lang="en-US" spc="-10" sz="20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 for all three examples</a:t>
            </a:r>
          </a:p>
          <a:p>
            <a:endParaRPr dirty="0"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6831B9-DF6A-4845-B6C4-6C94BDA42AAA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1981200"/>
            <a:ext cx="5105400" cy="1143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1. staff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2. hat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3. bread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4. potion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6E9C47-43C0-4A2E-9290-C5B024D5AB3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C7742-B39B-4316-870F-7418C067D632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B475A-5B69-4F2F-9953-E48304A9600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762934"/>
      </p:ext>
    </p:extLst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01CDD-A4BE-456F-A4F7-BF1C8D9A5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b="1" dirty="0" lang="en-US"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process two lists in parallel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CAF52-1A83-40E8-8CA6-009501F983FA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"bread", "potion"]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prices = [27.99, 10.99, 5.99, 19.99]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item, price in zip(inventory, prices):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print(f"{item} (${price})")</a:t>
            </a:r>
          </a:p>
          <a:p>
            <a:pPr marL="344488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 </a:t>
            </a:r>
          </a:p>
          <a:p>
            <a:endParaRPr dirty="0"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8EC10-FE03-4EAE-A0B6-7FB4F06F09E9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2979244"/>
            <a:ext cx="5105400" cy="1135556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staff ($27.99)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hat ($10.99)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bread ($5.99)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potion ($19.99)</a:t>
            </a: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DD6D18-008B-47CF-A744-4C6DAB57792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B99B5-4C71-4113-A2F0-8EAED7FCB83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B15B3-0669-4FAA-A4CF-E2F1FA58F8B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75544"/>
      </p:ext>
    </p:extLst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9A8ED-3600-40DE-8E1D-241F81F7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user interface for the Movie List program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389A6-2BCD-46F0-9BE1-E62D12472CC9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1066800"/>
            <a:ext cx="5105400" cy="4953000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 MENU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 - List all movies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  - Add a movie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  - Delete a movie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exit - Exit program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b="0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1. Monty Python and the Holy Grail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2. On the Waterfront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3. Cat on a Hot Tin Roof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b="0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Name: </a:t>
            </a:r>
            <a:r>
              <a:rPr b="0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Casablanca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Casablanca was added.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b="0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1. Monty Python and the Holy Grail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2. On the Waterfront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3. Cat on a Hot Tin Roof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4. Casablanca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</a:t>
            </a:r>
            <a:r>
              <a:rPr b="1" dirty="0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</a:t>
            </a:r>
            <a:r>
              <a:rPr b="0" dirty="0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</a:t>
            </a:r>
            <a:r>
              <a:rPr b="1" dirty="0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</a:t>
            </a:r>
            <a:r>
              <a:rPr b="0" dirty="0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4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Casablanca </a:t>
            </a:r>
            <a:r>
              <a:rPr b="1" dirty="0" err="1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was</a:t>
            </a:r>
            <a:r>
              <a:rPr b="1" dirty="0" lang="es-ES_tradnl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r>
              <a:rPr b="1" dirty="0" err="1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deleted</a:t>
            </a:r>
            <a:r>
              <a:rPr b="1" dirty="0" lang="en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.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s-ES_tradnl" sz="11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b="0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1. Monty Python and the Holy Grail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2. On the Waterfront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100">
                <a:solidFill>
                  <a:srgbClr val="000000"/>
                </a:solidFill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3. Cat on a Hot Tin Roof</a:t>
            </a:r>
            <a:endParaRPr b="1" dirty="0" lang="en-US" sz="11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E3BC-803E-4024-8202-CC26498CD6C0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BF4681-31BD-4DDB-9FBA-7A6AC75B54A3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50FE9-D33E-4786-9F04-CFF13D88359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1818768"/>
      </p:ext>
    </p:extLst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hierarchy chart for the Movie List program</a:t>
            </a:r>
          </a:p>
        </p:txBody>
      </p:sp>
      <p:pic>
        <p:nvPicPr>
          <p:cNvPr descr="Refer to page 175 of textbook." id="10" name="Content Placeholder 9">
            <a:extLst>
              <a:ext uri="{FF2B5EF4-FFF2-40B4-BE49-F238E27FC236}">
                <a16:creationId xmlns:a16="http://schemas.microsoft.com/office/drawing/2014/main" id="{25FB131D-9142-47D2-AEB6-1C5F27E21205}"/>
              </a:ext>
            </a:extLst>
          </p:cNvPr>
          <p:cNvPicPr>
            <a:picLocks noChangeAspect="1" noGrp="1"/>
          </p:cNvPicPr>
          <p:nvPr>
            <p:ph idx="13" sz="quarter"/>
          </p:nvPr>
        </p:nvPicPr>
        <p:blipFill>
          <a:blip r:embed="rId2"/>
          <a:stretch>
            <a:fillRect/>
          </a:stretch>
        </p:blipFill>
        <p:spPr>
          <a:xfrm>
            <a:off x="1935251" y="1371600"/>
            <a:ext cx="5273497" cy="1670449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93CCC-5DE7-4E0D-A02D-D0280497940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6731"/>
      </p:ext>
    </p:extLst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Movie List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7FC1B5B-4C00-41FA-AE82-EBA1954D528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print("add  -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s-E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</a:t>
            </a:r>
            <a:r>
              <a:rPr b="1" dirty="0" lang="es-E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("del  - </a:t>
            </a:r>
            <a:r>
              <a:rPr b="1" dirty="0" err="1" lang="es-E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Delete</a:t>
            </a:r>
            <a:r>
              <a:rPr b="1" dirty="0" lang="es-E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a </a:t>
            </a:r>
            <a:r>
              <a:rPr b="1" dirty="0" err="1" lang="es-E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</a:t>
            </a:r>
            <a:r>
              <a:rPr b="1" dirty="0" lang="es-E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")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s-E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list(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movie in enumerate(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start=1):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}. {movie}")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add(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movie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movie_list.append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print(f"{movie} was added.\n")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624F2-6B9A-49BA-A5EC-A5EC966E5E4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068144"/>
      </p:ext>
    </p:extLst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Movie List program (part 2)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9C0208-9A11-4F80-BD49-C442D181C73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delete(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number &lt; 1 or number &gt;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movie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movie_list.pop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{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movie}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["Monty Python and the Holy Grail",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"On the Waterfront",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"Cat on a Hot Tin Roof"]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6A1B3-1E2D-47B2-840B-14F6FDDD947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388885"/>
      </p:ext>
    </p:extLst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Movie List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BD6883-584E-443A-9C44-667FAE1E8236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80772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list(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add(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delete(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print("Not a valid command. ",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"Please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main()</a:t>
            </a:r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05721-8819-4EC0-9F2C-6A713E8E355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29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2586303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Objectives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BCC73E-DF27-4D1B-90CB-AFB425EC27E7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indent="-457200" marL="457200" marR="274320">
              <a:spcBef>
                <a:spcPts val="0"/>
              </a:spcBef>
              <a:spcAft>
                <a:spcPts val="600"/>
              </a:spcAft>
              <a:buFont typeface="+mj-lt"/>
              <a:buAutoNum startAt="5"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Explain how to use list comprehensions to create a list from another list.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startAt="5" type="arabicPeriod"/>
              <a:tabLst>
                <a:tab algn="l" pos="347345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Distinguish between the way mutable types like a list are passed to and returned by functions and the way immutable types like integers are passed to and returned by functions.</a:t>
            </a:r>
          </a:p>
          <a:p>
            <a:pPr indent="-341313" lvl="0" marL="341313" marR="274320">
              <a:spcBef>
                <a:spcPts val="0"/>
              </a:spcBef>
              <a:spcAft>
                <a:spcPts val="600"/>
              </a:spcAft>
              <a:buFont typeface="+mj-lt"/>
              <a:buAutoNum startAt="7" type="arabicPeriod"/>
              <a:tabLst>
                <a:tab algn="l" pos="347345"/>
                <a:tab algn="l" pos="365760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a list of lists.</a:t>
            </a:r>
          </a:p>
          <a:p>
            <a:pPr indent="-341313" lvl="0" marL="341313" marR="274320">
              <a:spcBef>
                <a:spcPts val="0"/>
              </a:spcBef>
              <a:spcAft>
                <a:spcPts val="600"/>
              </a:spcAft>
              <a:buFont typeface="+mj-lt"/>
              <a:buAutoNum startAt="8" type="arabicPeriod"/>
              <a:tabLst>
                <a:tab algn="l" pos="347345"/>
                <a:tab algn="l" pos="365760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these functions with lists: count(), reverse(), sort(), min(), max(), sum(), choice(), shuffle(), and </a:t>
            </a:r>
            <a:r>
              <a:rPr dirty="0" err="1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deepcopy</a:t>
            </a: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().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startAt="8" type="arabicPeriod"/>
              <a:tabLst>
                <a:tab algn="l" pos="347345"/>
                <a:tab algn="l" pos="365760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Differentiate between a shallow copy of a list and a deep copy.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startAt="8" type="arabicPeriod"/>
              <a:tabLst>
                <a:tab algn="l" pos="347345"/>
                <a:tab algn="l" pos="365760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Distinguish between a tuple and a list. </a:t>
            </a:r>
          </a:p>
          <a:p>
            <a:pPr indent="-342900" lvl="0" marL="342900" marR="274320">
              <a:spcBef>
                <a:spcPts val="0"/>
              </a:spcBef>
              <a:spcAft>
                <a:spcPts val="600"/>
              </a:spcAft>
              <a:buFont typeface="+mj-lt"/>
              <a:buAutoNum startAt="8" type="arabicPeriod"/>
              <a:tabLst>
                <a:tab algn="l" pos="347345"/>
                <a:tab algn="l" pos="365760"/>
              </a:tabLst>
            </a:pPr>
            <a:r>
              <a:rPr dirty="0" lang="en-US" spc="-10">
                <a:latin charset="0" panose="02020603050405020304" pitchFamily="18" typeface="Times New Roman"/>
                <a:ea charset="0" panose="02020603050405020304" pitchFamily="18" typeface="Times New Roman"/>
              </a:rPr>
              <a:t>Describe the use of a multiple assignment statement when you unpack a tuple.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2" name="Footer Placeholder 1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87C27-9CBC-48A2-856D-5A86309438E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165317"/>
      </p:ext>
    </p:extLst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define a list of lists…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AD6DEEA-A2C5-4D27-9270-B05DE932C72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With 3 rows and 4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students = [["Joel", 85, 95, 70],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["Anne", 95, 100, 100],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["Mike", 77, 70, 85]]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With 3 rows and 3 columns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["Life of Brian", 1979, 12.30],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["The Meaning of Life", 1983, 7.50]]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4DD8-BB4A-4B38-8D56-15CFD7D1807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472843"/>
      </p:ext>
    </p:extLst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add to a list of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C502D-5C08-469C-B5C3-75E80CC5C2CC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 = [["The Holy Grail", 1975, 9.99],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["Life of Brian", 1979, 12.30]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Create movie list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 = ["The Meaning of Life", 1983, 7.5]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Add movie list to movies list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movies.append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(movie)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24BAE-210C-4C61-92DF-84C6ECFD690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455063"/>
      </p:ext>
    </p:extLst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access the items in the list of movies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A19EC6-FFE7-4E10-BD5C-15E0F7DB95DC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movies[0][0]		# "The Holy Grail"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movies[0][2]		# 9.99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movies[0][3]		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IndexError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index out of range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movies[1][0]		# "Life of Brian"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movies[3][0]		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IndexError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index out of range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E3752-CD24-4546-92CA-F5C2C860D0F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7361558"/>
      </p:ext>
    </p:extLst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print a two-dimensional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B1545F6-823D-4FF8-9DBC-31F638B0255B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391400" cy="76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print(movies)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F167949-5940-4F21-BDC0-3290AC74ECC0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1828800"/>
            <a:ext cx="6019800" cy="830025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[['The Holy Grail', 1975, 9.99], ['Life of Brian', 1979, 12.3], ['The Meaning of Life', 1983, 7.5]]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7E29-6077-4604-97CE-43CA49A6ED0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7842905"/>
      </p:ext>
    </p:extLst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0711"/>
          </a:xfrm>
        </p:spPr>
        <p:txBody>
          <a:bodyPr/>
          <a:lstStyle/>
          <a:p>
            <a:r>
              <a:rPr dirty="0" lang="en-US"/>
              <a:t>How to loop through the rows and columns </a:t>
            </a:r>
            <a:br>
              <a:rPr dirty="0" lang="en-US"/>
            </a:br>
            <a:r>
              <a:rPr dirty="0" lang="en-US"/>
              <a:t>of a two-dimensional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A6BECB-8FDC-4C5A-AC1F-1214EA7018E2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15181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movie in movies: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item in movie: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print(item, end=" |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console</a:t>
            </a:r>
          </a:p>
          <a:p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2DCA14-59EA-4989-A620-9F08F1FE7E02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2971800"/>
            <a:ext cx="5105400" cy="832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The Holy Grail | 1975 | 9.99 | 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Life of Brian | 1979 | 12.3 | 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The Meaning of Life | 1983 | 7.5 | 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A927-14A4-41DD-A01D-21197C29446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946568"/>
      </p:ext>
    </p:extLst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user interface for the Movie List 2D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B1B8F0-543C-4149-88D4-539CA77A5C99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1295400" y="1066800"/>
            <a:ext cx="5105400" cy="48768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 MENU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 - List all movies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 -  Add a movie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 -  Delete a movie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exit - Exit program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1. Monty Python and the Holy Grail (1975)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2. On the Waterfront(1954)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3. Cat on a Hot Tin Roof (1958)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Name: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Gone with the Wind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Year: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1939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Gone with the Wind was added.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1. Monty Python and the Holy Grail (1975)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2. On the Waterfront (1954)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3. Cat on a Hot Tin Roof (1958)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4. Gone with the Wind (1939)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On the Waterfront was deleted.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Command: </a:t>
            </a:r>
            <a:r>
              <a:rPr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1. Monty Python and the Holy Grail (1975)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2. Cat on a Hot Tin Roof (1958)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05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3. Gone with the Wind (1939)</a:t>
            </a:r>
            <a:endParaRPr b="1" dirty="0" lang="en-US" sz="105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05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7CC7-3077-4989-99AC-4E1CC53F931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86670"/>
      </p:ext>
    </p:extLst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Movie List 2D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E38CB6-2484-4E4F-81C8-4E30940D7B76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list(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== 0: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print("There are no movies in the list.\n")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for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movie in enumerate(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start=1):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print(f"{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}. {movie[0]} ({movie[1]})")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add(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name = input("Name: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year = input("Year: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movie = [name, year]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movie_list.append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(movie)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print(f"{movie[0]} was added.\n")   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01CEA-49BD-4F21-B8CB-8926F7D9895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459602"/>
      </p:ext>
    </p:extLst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Movie List 2D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5399D7E-5F46-4891-B5B3-F2F8FB29AC2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delete(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number = int(input("Number: "))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if number &lt; 1 or number &gt;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print("Invalid movie number.\n")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movie =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movie_list.pop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(number-1)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print(f"{movie[0]} was deleted.\n")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print("COMMAND MENU")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print("list - List all movies")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print("add -  Add a movie")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s-E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</a:t>
            </a:r>
            <a:r>
              <a:rPr b="1" dirty="0" lang="es-E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("del -  </a:t>
            </a:r>
            <a:r>
              <a:rPr b="1" dirty="0" err="1" lang="es-E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Delete</a:t>
            </a:r>
            <a:r>
              <a:rPr b="1" dirty="0" lang="es-E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a </a:t>
            </a:r>
            <a:r>
              <a:rPr b="1" dirty="0" err="1" lang="es-E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</a:t>
            </a:r>
            <a:r>
              <a:rPr b="1" dirty="0" lang="es-E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")</a:t>
            </a: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s-E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print("exit - Exit program")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print()    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9AB36-168C-4DBF-B65C-A111A2BAB54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9566"/>
      </p:ext>
    </p:extLst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code for the Movie List 2D program (part 3)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460FE3E-8AC1-4FED-9439-4EE6BEF7BD6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391400" cy="4953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[["Monty Python and the Holy Grail", 1975],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["On the Waterfront", 1954],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["Cat on a Hot Tin Roof", 1958]]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display_menu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while True:    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command = input("Command: 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"list":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list(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"add":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add(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"del":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delete(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movie_list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elif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</a:t>
            </a:r>
            <a:r>
              <a:rPr b="1" dirty="0" err="1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command.lower</a:t>
            </a: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== "exit":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break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else: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print("Not a valid command. Please try again.\n")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print("Bye!")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main()</a:t>
            </a:r>
          </a:p>
          <a:p>
            <a:endParaRPr dirty="0" lang="en-US" sz="14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7FC9-DA5D-4D87-A81C-0C4204A577E8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416203"/>
      </p:ext>
    </p:extLst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Three more list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59AA56-3B07-4B47-B2A9-AEA3C866C6F7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count(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item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reverse(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sort([key=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function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])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 built-in function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sorted(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[, key=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function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])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64A83-E545-4A06-9C9A-DF9069512EC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546249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D341-EB07-4D01-94F5-070CC9E3C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Knowledge objectives (part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39139-CBA6-4065-8101-D5A26AEE0466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B2ADF-AD47-4BDE-BC6B-E3F60F72D8E7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5E356-BACB-4DC5-9308-13ED69C22660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482A5-E098-4AD4-82A1-BA8C746CE1A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122997"/>
      </p:ext>
    </p:extLst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count(), reverse(), and sort() methods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AF94FAE-4A21-4B29-974D-473FFE11C504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count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numlist.count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(14)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numlist.reverse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 # [25, 14, 10, 8, 2, 14, 3, 84, 15,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numlist.sort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     # [2, 3, 5, 8, 10, 14, 14, 15, 25, 84]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6D44E-EDC8-4F66-976A-1616C52350B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652939"/>
      </p:ext>
    </p:extLst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sort() method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5E2B3-BE18-46C9-8512-F0EE7334DA90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["orange", "apple", 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cs charset="0" panose="02020603050405020304" pitchFamily="18" typeface="Times New Roman"/>
              </a:rPr>
              <a:t>"Pear"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foodlist.sort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# 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["Pear",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foodlist.sort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(key=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str.lower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# ["apple", "banana", "orange", "Pear"]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019D9-6851-4D75-A2B8-A5B520158BD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41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58148"/>
      </p:ext>
    </p:extLst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sorted() function with mixed-case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B4E75D-34C3-466D-BF2E-A26CAFBF73B5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["orange", "apple", 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cs charset="0" panose="02020603050405020304" pitchFamily="18" typeface="Times New Roman"/>
              </a:rPr>
              <a:t>"Pear"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"banana"]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What happens in a simple sort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sorted_foodlist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sorted(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sorted_foodlist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[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"Pear"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"apple", "banana", "orange"]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key argument to fix the sort order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sorted_foodlist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sorted(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key=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str.lower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sorted_foodlist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["apple", "banana", "orange", 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"Pear"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F95FF-2803-479C-A227-FD0B8AB9260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42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96739"/>
      </p:ext>
    </p:extLst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dirty="0" lang="en-US"/>
              <a:t>Three more built-in functions for use with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174154-407D-4051-8C51-4EE7C3F5103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min(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max(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sum(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[, 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start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])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0" marR="0">
              <a:spcBef>
                <a:spcPts val="1500"/>
              </a:spcBef>
              <a:spcAft>
                <a:spcPts val="6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 list that’s used in the following examples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[5, 15, 84, 3, 14, 2, 8, 10, 14, 25]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typeface="+mj-lt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min() and max()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minimum = min(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             #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maximum = max(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             # 84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sum() function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total = sum(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               # 180</a:t>
            </a:r>
          </a:p>
          <a:p>
            <a:pPr marL="344488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total = sum(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start=100)      # 280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endParaRPr b="1" dirty="0" lang="en-US" sz="2400">
              <a:solidFill>
                <a:srgbClr val="000099"/>
              </a:solidFill>
              <a:effectLst/>
              <a:latin typeface="+mj-lt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2CBF9-E7D2-4779-879C-D5FD310CA63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769353"/>
      </p:ext>
    </p:extLst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79574"/>
            <a:ext cx="7315200" cy="738664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Two functions of the random module</a:t>
            </a:r>
            <a:b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for use with lists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17E033E-E91B-465A-9645-CA5A7F61826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24630"/>
            <a:ext cx="7543800" cy="4876800"/>
          </a:xfrm>
        </p:spPr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400">
                <a:latin charset="0" panose="02070309020205020404" pitchFamily="49" typeface="Courier New"/>
                <a:ea charset="0" panose="02020603050405020304" pitchFamily="18" typeface="Times New Roman"/>
              </a:rPr>
              <a:t>choice(</a:t>
            </a:r>
            <a:r>
              <a:rPr b="1" dirty="0" i="1" lang="en-US" spc="-10" sz="14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4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4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400">
                <a:latin charset="0" panose="02070309020205020404" pitchFamily="49" typeface="Courier New"/>
                <a:ea charset="0" panose="02020603050405020304" pitchFamily="18" typeface="Times New Roman"/>
              </a:rPr>
              <a:t>shuffle(</a:t>
            </a:r>
            <a:r>
              <a:rPr b="1" dirty="0" i="1" lang="en-US" spc="-10" sz="14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4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4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choice() and shuffle() functions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[5, 15, 84, 3, 14, 2, 8, 10, 14, 25]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choice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random.choice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# gets random item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random.shuffle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       # shuffles items randomly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3FA60-438A-4552-ADD4-56AD7B3435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44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62282"/>
      </p:ext>
    </p:extLst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</a:t>
            </a:r>
            <a:r>
              <a:rPr dirty="0" err="1" lang="en-US"/>
              <a:t>deepcopy</a:t>
            </a:r>
            <a:r>
              <a:rPr dirty="0" lang="en-US"/>
              <a:t>() function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1AE7E6-2E28-49F2-B5D8-41BDC082AE89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err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deepcopy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list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make a shallow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list_one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list_two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list_one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list_two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list_one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		# [1, 4,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list_two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		# [1, 4, 3, 4, 5]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make a deep copy of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import copy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list_one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list_two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</a:t>
            </a:r>
            <a:r>
              <a:rPr b="1" dirty="0" err="1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copy.deepcopy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list_one</a:t>
            </a:r>
            <a:r>
              <a:rPr b="1" dirty="0" lang="en-US" sz="1600">
                <a:highlight>
                  <a:srgbClr val="FFFF00"/>
                </a:highlight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list_two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[1] = 4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list_one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		# [1, 2, 3, 4, 5]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list_two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		# [1, 4, 3, 4, 5]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C8005-3733-4B75-B325-EE86D6C3B58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258768"/>
      </p:ext>
    </p:extLst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slice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B8DFF2-9408-48E4-A73E-86BA30705BA0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The syntax for slicing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mylist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</a:t>
            </a: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start:end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</a:t>
            </a: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step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slices with the start and end arguments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 = [52, 54, 56, 58, 60, 62]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numbers[0:2]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numbers[:2]		# [52, 54]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numbers[4:]		# [60, 62]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slices with the step argument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numbers[0:4:2]	# [52, 56]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numbers[::-1]	# [62, 60, 58, 56, 54, 52]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D10C6-70B0-4557-B9FD-7AD42C23F407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71084"/>
      </p:ext>
    </p:extLst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9808"/>
          </a:xfrm>
        </p:spPr>
        <p:txBody>
          <a:bodyPr/>
          <a:lstStyle/>
          <a:p>
            <a:r>
              <a:rPr dirty="0" lang="en-US"/>
              <a:t>How to concatenate two lists </a:t>
            </a:r>
            <a:br>
              <a:rPr dirty="0" lang="en-US"/>
            </a:br>
            <a:r>
              <a:rPr dirty="0" lang="en-US"/>
              <a:t>with the + and += operators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B7E17EE-8725-482C-B544-DEAD539EA00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chest = ["scroll",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combined = inventory + chest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["staff", "robe"]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+= chest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["staff", "robe", "scroll", "pestle"]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print(inventory)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["staff", "robe", "scroll", "pestle"]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037B5-E4AD-4834-BE59-AF92221379D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47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47225"/>
      </p:ext>
    </p:extLst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6ECC-F7AC-4387-B47F-65B2BDAB9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Three more built-in functions for use with lists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613BC-310D-4DF4-B8BF-7AA717A66904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620000" cy="4876800"/>
          </a:xfrm>
        </p:spPr>
        <p:txBody>
          <a:bodyPr/>
          <a:lstStyle/>
          <a:p>
            <a:pPr indent="-1258888" marL="1600200" marR="0">
              <a:spcBef>
                <a:spcPts val="0"/>
              </a:spcBef>
              <a:spcAft>
                <a:spcPts val="600"/>
              </a:spcAft>
              <a:tabLst>
                <a:tab algn="l" pos="914400"/>
                <a:tab algn="l" pos="2057400"/>
                <a:tab algn="l" pos="4572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map(</a:t>
            </a:r>
            <a:r>
              <a:rPr b="1" dirty="0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function, 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  <a:endParaRPr dirty="0" lang="en-US" sz="14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indent="-1258888" marL="1600200" marR="0">
              <a:spcBef>
                <a:spcPts val="0"/>
              </a:spcBef>
              <a:spcAft>
                <a:spcPts val="600"/>
              </a:spcAft>
              <a:tabLst>
                <a:tab algn="l" pos="914400"/>
                <a:tab algn="l" pos="2057400"/>
                <a:tab algn="l" pos="4572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filter(</a:t>
            </a:r>
            <a:r>
              <a:rPr b="1" dirty="0" err="1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function,list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  <a:endParaRPr dirty="0" lang="en-US" sz="14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indent="-1258888" marL="1600200" marR="0">
              <a:spcBef>
                <a:spcPts val="0"/>
              </a:spcBef>
              <a:spcAft>
                <a:spcPts val="600"/>
              </a:spcAft>
              <a:tabLst>
                <a:tab algn="l" pos="914400"/>
                <a:tab algn="l" pos="2057400"/>
                <a:tab algn="l" pos="4572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list(</a:t>
            </a:r>
            <a:r>
              <a:rPr b="1" dirty="0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object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  <a:endParaRPr dirty="0" lang="en-US" sz="1400">
              <a:effectLst/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 list that’s used in the following examples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[1, 2, 3, 4, 5, 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map() and list() functions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square(n):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n * n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squares = map(square,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# squares is a map object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squares = list(squares)         # squares is [1, 4, 9, 16, 25, 36]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filter() and list() functions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is_even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(n):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n % 2 == 0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evens = filter(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is_even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numbers) # evens is a filter object</a:t>
            </a:r>
          </a:p>
          <a:p>
            <a:pPr marL="228600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evens = list(evens)              # evens is [2, 4, 6]</a:t>
            </a:r>
          </a:p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A985A-497D-44E8-AFB0-4CD28D44E239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7C88A-B521-445D-AD02-7C25448692CB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D1022-F5B6-4169-83F2-FAE20886562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253830"/>
      </p:ext>
    </p:extLst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78641-1195-4E6B-9239-8298F5D03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 function of the </a:t>
            </a:r>
            <a:r>
              <a:rPr dirty="0" err="1" lang="en-US"/>
              <a:t>functools</a:t>
            </a:r>
            <a:r>
              <a:rPr dirty="0" lang="en-US"/>
              <a:t> module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A68C-0135-4BEE-8D36-5EEB93CFAA03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696200" cy="4876800"/>
          </a:xfrm>
        </p:spPr>
        <p:txBody>
          <a:bodyPr/>
          <a:lstStyle/>
          <a:p>
            <a:pPr marL="341313"/>
            <a:r>
              <a:rPr b="1" dirty="0" lang="en-US" sz="1400">
                <a:latin charset="0" panose="02070309020205020404" pitchFamily="49" typeface="Courier New"/>
                <a:cs charset="0" panose="02070309020205020404" pitchFamily="49" typeface="Courier New"/>
              </a:rPr>
              <a:t>reduce(function, list[, start])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use the reduce() function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import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functools</a:t>
            </a:r>
            <a:endParaRPr b="1" dirty="0" lang="en-US" sz="14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4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[1, 2, 3, 4, 5, 6]</a:t>
            </a: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4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add_square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(total, current):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total + (current * current)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total =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functools.reduce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add_square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          # 91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total =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functools.reduce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add_square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10)       # 101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total =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functools.reduce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add_square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start=10) #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TypeError</a:t>
            </a:r>
            <a:endParaRPr b="1" dirty="0" lang="en-US" sz="14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1313"/>
            <a:endParaRPr b="1" dirty="0" lang="en-US" sz="1600">
              <a:latin charset="0" panose="02070309020205020404" pitchFamily="49" typeface="Courier New"/>
              <a:cs charset="0" panose="02070309020205020404" pitchFamily="49" typeface="Courier New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CA66C-A000-43DB-9E40-480CADFC35A5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33ED3-098D-4758-B627-507B9A83B4D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D5135-F021-454D-8F13-97E592A2C4D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49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031863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syntax for creating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23424E-1F73-44AA-8DE1-29611435924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list_name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item1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item2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...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</a:p>
          <a:p>
            <a:pPr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creates lists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 = [48.0, 30.5, 20.2, 100.0, 42.0] # 5 float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"shoes"]   # 3 str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 = ["The Holy Grail", 1975, 9.99]  # str, int, float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test_scores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[]                        # an empty list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DA9C6-9327-468B-8B66-51D8842F0ADF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69578"/>
      </p:ext>
    </p:extLst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E6FB9-3E78-4D75-9AC1-42DC6F28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Basic syntax for a list comprehension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72019-4D6D-4BCA-ABEC-E6FC8D5D01A8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newlist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</a:t>
            </a:r>
            <a:r>
              <a:rPr b="1" dirty="0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expression 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</a:t>
            </a:r>
            <a:r>
              <a:rPr b="1" dirty="0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in </a:t>
            </a:r>
            <a:r>
              <a:rPr b="1" dirty="0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list 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[if </a:t>
            </a:r>
            <a:r>
              <a:rPr b="1" dirty="0" i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condition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 list of numbers used by the following examples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 = [1, 2, 3, 4, 5, 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 loop that creates a list of squares</a:t>
            </a:r>
          </a:p>
          <a:p>
            <a:pPr indent="-3175"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squares = []</a:t>
            </a:r>
          </a:p>
          <a:p>
            <a:pPr indent="-3175"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for n in numbers:</a:t>
            </a:r>
          </a:p>
          <a:p>
            <a:pPr indent="-3175"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squares.append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(n * n)    # squares is [1, 4, 9, 16, 25, 36]</a:t>
            </a:r>
          </a:p>
          <a:p>
            <a:pPr marL="0" marR="0">
              <a:spcBef>
                <a:spcPts val="1200"/>
              </a:spcBef>
              <a:spcAft>
                <a:spcPts val="300"/>
              </a:spcAft>
            </a:pPr>
            <a:r>
              <a:rPr b="1" dirty="0" lang="en-US" sz="2400">
                <a:solidFill>
                  <a:srgbClr val="000099"/>
                </a:solidFill>
                <a:effectLst/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 list comprehension that creates a list of squares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squares = [n * n for n in numbers]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4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</a:t>
            </a:r>
            <a:r>
              <a:rPr b="1" dirty="0" lang="en-US" sz="14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              # squares is [1, 4, 9, 16, 25, 36]</a:t>
            </a:r>
          </a:p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C849E-E03C-44DB-B6FE-1EAEBE3DD21C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6095D-72D2-4DE1-A853-68FC4490C49F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3AE18-7F30-4BB0-A94F-EE5AA3163AF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365312"/>
      </p:ext>
    </p:extLst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601F-28F9-4449-831E-46FFF2B7D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5068"/>
            <a:ext cx="7315200" cy="738664"/>
          </a:xfrm>
        </p:spPr>
        <p:txBody>
          <a:bodyPr/>
          <a:lstStyle/>
          <a:p>
            <a:r>
              <a:rPr dirty="0" lang="en-US"/>
              <a:t>A list comprehension that uses a conditional expression for filtering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B84C5-AF06-405A-B70A-3016DD713C2A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1313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 = [1, 2, 3, 4, 5, 6]</a:t>
            </a: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even_squares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[n * n for n in numbers if n % 2 == 0]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even_squares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is [4, 16, 36]</a:t>
            </a:r>
          </a:p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F75AF-E7C2-43BB-80E5-89F75F2749B3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F40A2-EBD6-43C9-977C-C22556ABABDD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AC6C7-F543-40F8-A259-AEA28A951151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827229"/>
      </p:ext>
    </p:extLst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DF71-66BE-426B-A0DB-8B62BE894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 list comprehension that calls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CE86C-C3C8-4DBE-9FB3-8BCB697311BE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1313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numbers = [1, 2, 3, 4, 5, 6]</a:t>
            </a:r>
          </a:p>
          <a:p>
            <a:pPr marL="341313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square(n):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n * n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is_even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(n):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n % 2 == 0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even_squares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[square(n) for n in numbers if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is_even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(n)]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even_squares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is [4, 16, 36]</a:t>
            </a:r>
          </a:p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39086-D2C7-40C3-9094-D3F7E1FC13F8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4FAF-BF1B-48E0-9C38-477ED70FE5A1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DEF36-9E97-4B7C-8799-3185B606BAD4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52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73119"/>
      </p:ext>
    </p:extLst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94C-DB0A-4699-AB06-78472B35C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45068"/>
            <a:ext cx="7315200" cy="738664"/>
          </a:xfrm>
        </p:spPr>
        <p:txBody>
          <a:bodyPr/>
          <a:lstStyle/>
          <a:p>
            <a:r>
              <a:rPr dirty="0" lang="en-US"/>
              <a:t>A list comprehension that uses an assignment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56520-B6EF-463C-AF70-055F6D57974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import random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endParaRPr b="1" dirty="0" lang="en-US" sz="1600">
              <a:effectLst/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get_number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random.randrange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(1, 10)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squares = [square(num) for n in range(10) if (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num := </a:t>
            </a:r>
            <a:r>
              <a:rPr b="1" dirty="0" err="1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get_number</a:t>
            </a: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()) &lt;= 6]</a:t>
            </a:r>
          </a:p>
          <a:p>
            <a:pPr marL="341313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effectLst/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squares is [4, 9, 1, 36, 16, 16, 4]</a:t>
            </a:r>
          </a:p>
          <a:p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88117-75F2-4D3B-B254-AB222E5B24F6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2DA2D-F8EE-4A98-9AD0-7E03A2D962AA}"/>
              </a:ext>
            </a:extLst>
          </p:cNvPr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  <a:endParaRPr dirty="0"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1DA27-0DEE-4FBD-A5D5-E4E88A7C89E9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53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1192458"/>
      </p:ext>
    </p:extLst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create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6EEAED-8819-42FC-8D98-716F8E7F5144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mytuple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(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item1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</a:t>
            </a:r>
            <a:r>
              <a:rPr b="1" dirty="0" i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item2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, ...)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creates tuples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a tuple of 5 floating-point numbers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stats = (48.0, 30.5, 20.2, 100.0, 48.0)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a tuple of 6 strings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herbs = ("lavender", "pokeroot", "chamomile",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"valerian", "nettles", "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oatstraw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a tuple that stores the data for a movie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movie = ("Monty Python and the Holy Grail", 1975, 9.99)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43FA0-AE1C-4C1D-945B-F7F40B79EF62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54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776927"/>
      </p:ext>
    </p:extLst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Code that accesses items in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2732D34-3B47-4399-ADC2-BCE096DB52DC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herbs[0]    # lavender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herbs[-1]   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oatstraw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herbs[1:4]  # ('pokeroot', 'chamomile', 'valerian')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herbs[1] = "red clover"	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TypeError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'tuple' object does not support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item assignment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A1D1C-ACFE-4C56-9272-C256BA51C66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55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929735"/>
      </p:ext>
    </p:extLst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Code that unpacks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CAC50B0-BC62-47CC-A74F-9C1D3239CDB7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tuple_values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(1, 2, 3)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a, b, c =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tuple_values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# a = 1, b = 2, c = 3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08BE-24B2-48F9-ABE8-20416DC64B3C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56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4309162"/>
      </p:ext>
    </p:extLst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A function that returns a tuple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A8924F-176D-4D93-9FFF-F083EEDF5CDB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get_location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# code that computes values for x, y, and z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x, y, z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calls the </a:t>
            </a:r>
            <a:r>
              <a:rPr b="1" dirty="0" err="1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get_location</a:t>
            </a: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() function </a:t>
            </a:r>
            <a:b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</a:b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and unpacks the returned tuple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fr-FR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x, y, z = </a:t>
            </a:r>
            <a:r>
              <a:rPr b="1" dirty="0" err="1" lang="fr-FR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get_location</a:t>
            </a:r>
            <a:r>
              <a:rPr b="1" dirty="0" lang="fr-FR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47A10F-97D4-4441-A1DA-778AD022BE2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57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68808"/>
      </p:ext>
    </p:extLst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dirty="0" lang="en-US"/>
              <a:t>The user interface</a:t>
            </a:r>
            <a:br>
              <a:rPr dirty="0" lang="en-US"/>
            </a:br>
            <a:r>
              <a:rPr dirty="0" lang="en-US"/>
              <a:t>for the Number Cruncher program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D1BA58-8DE8-416B-97AD-369433914207}"/>
              </a:ext>
            </a:extLst>
          </p:cNvPr>
          <p:cNvSpPr>
            <a:spLocks noGrp="1"/>
          </p:cNvSpPr>
          <p:nvPr>
            <p:ph idx="15" sz="quarter" type="body"/>
          </p:nvPr>
        </p:nvSpPr>
        <p:spPr>
          <a:xfrm>
            <a:off x="914400" y="1524000"/>
            <a:ext cx="6934200" cy="13716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TUPLE DATA: (0, 5, 10, 15, 20, 25, 30, 35, 40, 45, 50)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Average = 25 Median = 25 Min = 0 Max = 50 Dups = []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 DATA: [4, 6, 19, 22, 26, 29, 29, 39, 42, 45, 47]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solidFill>
                  <a:srgbClr val="000000"/>
                </a:solidFill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Average = 28 Median = 29 Min = 4 Max = 47 Dups = [29]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B596F-E353-47DD-BADE-72DD3300C64B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58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659928"/>
      </p:ext>
    </p:extLst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r>
              <a:rPr dirty="0" lang="en-US"/>
              <a:t>The Number Cruncher program (part 1)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E52208-E428-4CD8-A393-86B065A76668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import random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crunch_numbers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total = 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number in data: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total += number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average = round(total /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(data))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median_index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(data) // 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median = data[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median_index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minimum = min(data)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maximum = max(data)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dups =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get_duplicates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(data)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print("Average =", average,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"Median =", median,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</a:t>
            </a:r>
            <a:r>
              <a:rPr b="1" dirty="0" lang="fr-FR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"Min =", minimum,</a:t>
            </a:r>
            <a:endParaRPr b="1" dirty="0" lang="en-US" sz="13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fr-FR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"Max =", maximum,</a:t>
            </a:r>
            <a:endParaRPr b="1" dirty="0" lang="en-US" sz="13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fr-FR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"</a:t>
            </a:r>
            <a:r>
              <a:rPr b="1" dirty="0" err="1" lang="fr-FR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Dups</a:t>
            </a:r>
            <a:r>
              <a:rPr b="1" dirty="0" lang="fr-FR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=", </a:t>
            </a:r>
            <a:r>
              <a:rPr b="1" dirty="0" err="1" lang="fr-FR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dups</a:t>
            </a:r>
            <a:r>
              <a:rPr b="1" dirty="0" lang="fr-FR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 </a:t>
            </a:r>
            <a:endParaRPr b="1" dirty="0" lang="en-US" sz="13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endParaRPr dirty="0" lang="en-US" sz="13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B748-92CE-4187-A605-41C1B428D6D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59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443392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24988"/>
            <a:ext cx="7315200" cy="746611"/>
          </a:xfrm>
        </p:spPr>
        <p:txBody>
          <a:bodyPr/>
          <a:lstStyle/>
          <a:p>
            <a:r>
              <a:rPr dirty="0" lang="en-US"/>
              <a:t>How to use the repetition operator (*) </a:t>
            </a:r>
            <a:br>
              <a:rPr dirty="0" lang="en-US"/>
            </a:br>
            <a:r>
              <a:rPr dirty="0" lang="en-US"/>
              <a:t>to create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3CCA52-4E44-4E97-B9DA-80DDC6DB3AB4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scores = [0] * 5         # test scores = [0, 0, 0, 0, 0]</a:t>
            </a: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1FBD2-30EC-4347-ADB2-F8113901607E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5820627"/>
      </p:ext>
    </p:extLst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Number Cruncher program (part 2)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842485-F649-400E-9404-8D436B80EA87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get_duplicates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(data):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dups = []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i in range(51):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count =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data.count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if count &gt;= 2: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dups.append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(i)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return dups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def main():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fixed_tuple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(0,5,10,15,20,25,30,35,40,45,50)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random_list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= [0] * 11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for i in range(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len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random_list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)):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random_list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[i] =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random.randint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(0, 50)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random_list.sort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print("TUPLE DATA:",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fixed_tuple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crunch_numbers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fixed_tuple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print("RANDOM DATA:",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random_list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crunch_numbers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(</a:t>
            </a:r>
            <a:r>
              <a:rPr b="1" dirty="0" err="1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random_list</a:t>
            </a: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# if started as the main module, call the main() function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if __name__ == "__main__":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3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main()</a:t>
            </a:r>
          </a:p>
          <a:p>
            <a:endParaRPr dirty="0" lang="en-US" sz="13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4FB08-B032-4D86-8F91-8599A9428B83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60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209138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The temps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8DF51E5-DEAF-4391-A59F-ECD1FEF69EFF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 = [48.0, 30.5, 20.2, 100.0, 42.0]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Its positive and negative index values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  <a:tab algn="l" pos="1828800"/>
                <a:tab algn="l" pos="3657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temps[0]	temps[-5]	# returns 48.0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  <a:tab algn="l" pos="1828800"/>
                <a:tab algn="l" pos="3657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temps[1]	temps[-4]	# returns 30.5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  <a:tab algn="l" pos="1828800"/>
                <a:tab algn="l" pos="3657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temps[2]	temps[-3]	# returns 20.2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  <a:tab algn="l" pos="1828800"/>
                <a:tab algn="l" pos="3657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temps[3]	temps[-2]	# returns 100.0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  <a:tab algn="l" pos="1828800"/>
                <a:tab algn="l" pos="3657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temps[4]	temps[-1]	# returns 42.0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5927A-D6E2-4160-B434-515E619FF615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139434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How to get an item in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2A13B7-BE75-4584-93BB-AA493403A5B8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>
          <a:xfrm>
            <a:off x="838200" y="1066800"/>
            <a:ext cx="7848600" cy="48768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gets items from the temps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fr-FR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 = [48.0, 30.5, 20.2, 100.0, 42.0]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fr-FR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 = temps[0]			# temp = 48.0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fr-FR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 = temps[4]			# temp = 42.0</a:t>
            </a:r>
            <a:endParaRPr b="1" dirty="0" lang="en-US" sz="1600">
              <a:latin charset="0" panose="02070309020205020404" pitchFamily="49" typeface="Courier New"/>
              <a:ea charset="0" panose="02020603050405020304" pitchFamily="18" typeface="Times New Roman"/>
              <a:cs charset="0" panose="02020603050405020304" pitchFamily="18" typeface="Times New Roman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 = temps[5]			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IndexError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index out of range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algn="l" pos="1371600"/>
                <a:tab algn="l" pos="2743200"/>
              </a:tabLst>
            </a:pPr>
            <a:r>
              <a:rPr b="1" dirty="0" lang="en-US" spc="-1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Code that gets items from the inventory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 = ["staff", "hat", "shoes",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             "bread", "potion", "scroll"]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 = inventory[5]		# item = "scroll 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 = inventory[3]		# item = "bread"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item = inventory[6]		# </a:t>
            </a:r>
            <a:r>
              <a:rPr b="1" dirty="0" err="1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IndexError</a:t>
            </a: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: index out of range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algn="l" pos="1371600"/>
              </a:tabLst>
            </a:pPr>
            <a:r>
              <a:rPr b="1" dirty="0" lang="en-US" sz="2400">
                <a:solidFill>
                  <a:srgbClr val="000099"/>
                </a:solidFill>
                <a:latin charset="0" panose="020B0604020202020204" pitchFamily="34" typeface="Arial"/>
                <a:ea charset="0" panose="02020603050405020304" pitchFamily="18" typeface="Times New Roman"/>
                <a:cs charset="0" panose="02020603050405020304" pitchFamily="18" typeface="Times New Roman"/>
              </a:rPr>
              <a:t>How to set an item in a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temps[3] = 98.0         # replaces 100.0 with 98.0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algn="l" pos="1371600"/>
              </a:tabLst>
            </a:pPr>
            <a:r>
              <a:rPr b="1" dirty="0" lang="en-US" sz="1600">
                <a:latin charset="0" panose="02070309020205020404" pitchFamily="49" typeface="Courier New"/>
                <a:ea charset="0" panose="02020603050405020304" pitchFamily="18" typeface="Times New Roman"/>
                <a:cs charset="0" panose="02020603050405020304" pitchFamily="18" typeface="Times New Roman"/>
              </a:rPr>
              <a:t>inventory[4] = "ration" # replaces "potion" with "ration"</a:t>
            </a:r>
          </a:p>
          <a:p>
            <a:endParaRPr dirty="0"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96F0A-2103-4133-8B0A-66A0B82232F0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552752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lang="en-US"/>
              <a:t>Methods for modifying a list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13BA13-C620-4776-8D7F-BFAD1A1FF56A}"/>
              </a:ext>
            </a:extLst>
          </p:cNvPr>
          <p:cNvSpPr>
            <a:spLocks noGrp="1"/>
          </p:cNvSpPr>
          <p:nvPr>
            <p:ph idx="13" sz="quarter" type="body"/>
          </p:nvPr>
        </p:nvSpPr>
        <p:spPr/>
        <p:txBody>
          <a:bodyPr/>
          <a:lstStyle/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append(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item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insert(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index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, 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item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remove(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item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index(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item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pPr marL="347345" marR="274320">
              <a:spcBef>
                <a:spcPts val="0"/>
              </a:spcBef>
              <a:spcAft>
                <a:spcPts val="600"/>
              </a:spcAft>
            </a:pP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pop([</a:t>
            </a:r>
            <a:r>
              <a:rPr b="1" dirty="0" i="1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index</a:t>
            </a:r>
            <a:r>
              <a:rPr b="1" dirty="0" lang="en-US" spc="-10" sz="1600">
                <a:latin charset="0" panose="02070309020205020404" pitchFamily="49" typeface="Courier New"/>
                <a:ea charset="0" panose="02020603050405020304" pitchFamily="18" typeface="Times New Roman"/>
              </a:rPr>
              <a:t>])</a:t>
            </a:r>
            <a:endParaRPr dirty="0" lang="en-US" spc="-10" sz="1600">
              <a:latin charset="0" panose="02020603050405020304" pitchFamily="18" typeface="Times New Roman"/>
              <a:ea charset="0" panose="02020603050405020304" pitchFamily="18" typeface="Times New Roman"/>
            </a:endParaRPr>
          </a:p>
          <a:p>
            <a:endParaRPr dirty="0" lang="en-US" sz="1600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Programming (2nd Ed.)</a:t>
            </a:r>
            <a:endParaRPr dirty="0"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pPr>
              <a:defRPr/>
            </a:pPr>
            <a:r>
              <a:rPr lang="en-US" sz="1200"/>
              <a:t>© 2021, Mike Murach &amp; Associates, Inc.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0DDE-BE38-4E77-9918-92E8D5EEA1FA}"/>
              </a:ext>
            </a:extLst>
          </p:cNvPr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C6,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dirty="0"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978090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FA774D23-CD87-4BB6-B365-D73C968B11E5}" vid="{78B8C40C-25A7-4077-896B-60A8EE8B832F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585</TotalTime>
  <Words>6387</Words>
  <Application>Microsoft Office PowerPoint</Application>
  <PresentationFormat>On-screen Show (4:3)</PresentationFormat>
  <Paragraphs>871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Arial Narrow</vt:lpstr>
      <vt:lpstr>Courier New</vt:lpstr>
      <vt:lpstr>Times New Roman</vt:lpstr>
      <vt:lpstr>Master slides_with_titles_logo</vt:lpstr>
      <vt:lpstr>Chapter 6</vt:lpstr>
      <vt:lpstr>Objectives (part 1)</vt:lpstr>
      <vt:lpstr>Objectives (part 2)</vt:lpstr>
      <vt:lpstr>Knowledge objectives (part 2)</vt:lpstr>
      <vt:lpstr>The syntax for creating a list</vt:lpstr>
      <vt:lpstr>How to use the repetition operator (*)  to create a list</vt:lpstr>
      <vt:lpstr>The temps list</vt:lpstr>
      <vt:lpstr>How to get an item in a list</vt:lpstr>
      <vt:lpstr>Methods for modifying a list</vt:lpstr>
      <vt:lpstr>The append(), insert(), and remove() methods</vt:lpstr>
      <vt:lpstr>The pop() method</vt:lpstr>
      <vt:lpstr>The index() and pop() methods</vt:lpstr>
      <vt:lpstr>A built-in function for getting the length of a list</vt:lpstr>
      <vt:lpstr>How to use the in keyword  to check whether an item is in a list</vt:lpstr>
      <vt:lpstr>How to print a list to the console</vt:lpstr>
      <vt:lpstr>The syntax for looping through a list</vt:lpstr>
      <vt:lpstr>How to process the items in a list</vt:lpstr>
      <vt:lpstr>Four immutable types</vt:lpstr>
      <vt:lpstr>Two built-in functions for processing list items</vt:lpstr>
      <vt:lpstr>How to work with immutable arguments</vt:lpstr>
      <vt:lpstr>How to get a counter value when processing  the items in a list (part 1)</vt:lpstr>
      <vt:lpstr>How to work with mutable arguments</vt:lpstr>
      <vt:lpstr>How to get a counter value when processing  the items in a list (part 2)</vt:lpstr>
      <vt:lpstr>How to process two lists in parallel</vt:lpstr>
      <vt:lpstr>The user interface for the Movie List program</vt:lpstr>
      <vt:lpstr>The hierarchy chart for the Movie List program</vt:lpstr>
      <vt:lpstr>The code for the Movie List program (part 1)</vt:lpstr>
      <vt:lpstr>The code for the Movie List program (part 2)</vt:lpstr>
      <vt:lpstr>The code for the Movie List program (part 3)</vt:lpstr>
      <vt:lpstr>How to define a list of lists…</vt:lpstr>
      <vt:lpstr>How to add to a list of lists</vt:lpstr>
      <vt:lpstr>How to access the items in the list of movies</vt:lpstr>
      <vt:lpstr>How to print a two-dimensional list</vt:lpstr>
      <vt:lpstr>How to loop through the rows and columns  of a two-dimensional list</vt:lpstr>
      <vt:lpstr>The user interface for the Movie List 2D program</vt:lpstr>
      <vt:lpstr>The code for the Movie List 2D program (part 1)</vt:lpstr>
      <vt:lpstr>The code for the Movie List 2D program (part 2)</vt:lpstr>
      <vt:lpstr>The code for the Movie List 2D program (part 3)</vt:lpstr>
      <vt:lpstr>Three more list methods</vt:lpstr>
      <vt:lpstr>The count(), reverse(), and sort() methods</vt:lpstr>
      <vt:lpstr>The sort() method with mixed-case lists</vt:lpstr>
      <vt:lpstr>The sorted() function with mixed-case lists</vt:lpstr>
      <vt:lpstr>Three more built-in functions for use with lists</vt:lpstr>
      <vt:lpstr>Two functions of the random module for use with lists</vt:lpstr>
      <vt:lpstr>The deepcopy() function</vt:lpstr>
      <vt:lpstr>How to slice a list</vt:lpstr>
      <vt:lpstr>How to concatenate two lists  with the + and += operators</vt:lpstr>
      <vt:lpstr>Three more built-in functions for use with lists</vt:lpstr>
      <vt:lpstr>A function of the functools module</vt:lpstr>
      <vt:lpstr>Basic syntax for a list comprehension</vt:lpstr>
      <vt:lpstr>A list comprehension that uses a conditional expression for filtering</vt:lpstr>
      <vt:lpstr>A list comprehension that calls functions</vt:lpstr>
      <vt:lpstr>A list comprehension that uses an assignment expression</vt:lpstr>
      <vt:lpstr>How to create a tuple</vt:lpstr>
      <vt:lpstr>Code that accesses items in a tuple</vt:lpstr>
      <vt:lpstr>Code that unpacks a tuple</vt:lpstr>
      <vt:lpstr>A function that returns a tuple</vt:lpstr>
      <vt:lpstr>The user interface for the Number Cruncher program</vt:lpstr>
      <vt:lpstr>The Number Cruncher program (part 1)</vt:lpstr>
      <vt:lpstr>The Number Cruncher program (part 2)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2019-07-23T20:16:47Z</dcterms:created>
  <dc:creator>Judy Taylor</dc:creator>
  <cp:lastModifiedBy>Anne Boehm</cp:lastModifiedBy>
  <cp:lastPrinted>2016-01-14T23:03:16Z</cp:lastPrinted>
  <dcterms:modified xsi:type="dcterms:W3CDTF">2021-03-23T19:27:50Z</dcterms:modified>
  <cp:revision>37</cp:revision>
  <dc:title>Chapter 6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ReadingOrderVerifiedPages">
    <vt:lpwstr>2,3,4,5,6,7,8,9,10,11,12,13,14,15,16,17,18,19,20,21,22,23,24,25,26,27,28,29,30,31,32,33,34,35,36,37,38,39,40,41,42,43,44,45,46,47,48,49,50,51,52,53,54,55,56,57,58,59,60</vt:lpwstr>
  </property>
</Properties>
</file>