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256" r:id="rId2"/>
    <p:sldId id="324" r:id="rId3"/>
    <p:sldId id="360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668" autoAdjust="0"/>
    <p:restoredTop sz="86452" autoAdjust="0"/>
  </p:normalViewPr>
  <p:slideViewPr>
    <p:cSldViewPr>
      <p:cViewPr varScale="1">
        <p:scale>
          <a:sx n="111" d="100"/>
          <a:sy n="111" d="100"/>
        </p:scale>
        <p:origin x="11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9.xml" Type="http://schemas.openxmlformats.org/officeDocument/2006/relationships/slide"/><Relationship Id="rId11" Target="slides/slide10.xml" Type="http://schemas.openxmlformats.org/officeDocument/2006/relationships/slide"/><Relationship Id="rId12" Target="slides/slide11.xml" Type="http://schemas.openxmlformats.org/officeDocument/2006/relationships/slide"/><Relationship Id="rId13" Target="slides/slide12.xml" Type="http://schemas.openxmlformats.org/officeDocument/2006/relationships/slide"/><Relationship Id="rId14" Target="slides/slide13.xml" Type="http://schemas.openxmlformats.org/officeDocument/2006/relationships/slide"/><Relationship Id="rId15" Target="slides/slide14.xml" Type="http://schemas.openxmlformats.org/officeDocument/2006/relationships/slide"/><Relationship Id="rId16" Target="slides/slide15.xml" Type="http://schemas.openxmlformats.org/officeDocument/2006/relationships/slide"/><Relationship Id="rId17" Target="slides/slide16.xml" Type="http://schemas.openxmlformats.org/officeDocument/2006/relationships/slide"/><Relationship Id="rId18" Target="slides/slide17.xml" Type="http://schemas.openxmlformats.org/officeDocument/2006/relationships/slide"/><Relationship Id="rId19" Target="slides/slide18.xml" Type="http://schemas.openxmlformats.org/officeDocument/2006/relationships/slide"/><Relationship Id="rId2" Target="slides/slide1.xml" Type="http://schemas.openxmlformats.org/officeDocument/2006/relationships/slide"/><Relationship Id="rId20" Target="slides/slide19.xml" Type="http://schemas.openxmlformats.org/officeDocument/2006/relationships/slide"/><Relationship Id="rId21" Target="slides/slide20.xml" Type="http://schemas.openxmlformats.org/officeDocument/2006/relationships/slide"/><Relationship Id="rId22" Target="slides/slide21.xml" Type="http://schemas.openxmlformats.org/officeDocument/2006/relationships/slide"/><Relationship Id="rId23" Target="slides/slide22.xml" Type="http://schemas.openxmlformats.org/officeDocument/2006/relationships/slide"/><Relationship Id="rId24" Target="slides/slide23.xml" Type="http://schemas.openxmlformats.org/officeDocument/2006/relationships/slide"/><Relationship Id="rId25" Target="slides/slide24.xml" Type="http://schemas.openxmlformats.org/officeDocument/2006/relationships/slide"/><Relationship Id="rId26" Target="slides/slide25.xml" Type="http://schemas.openxmlformats.org/officeDocument/2006/relationships/slide"/><Relationship Id="rId27" Target="slides/slide26.xml" Type="http://schemas.openxmlformats.org/officeDocument/2006/relationships/slide"/><Relationship Id="rId28" Target="slides/slide27.xml" Type="http://schemas.openxmlformats.org/officeDocument/2006/relationships/slide"/><Relationship Id="rId29" Target="slides/slide28.xml" Type="http://schemas.openxmlformats.org/officeDocument/2006/relationships/slide"/><Relationship Id="rId3" Target="slides/slide2.xml" Type="http://schemas.openxmlformats.org/officeDocument/2006/relationships/slide"/><Relationship Id="rId30" Target="slides/slide29.xml" Type="http://schemas.openxmlformats.org/officeDocument/2006/relationships/slide"/><Relationship Id="rId31" Target="slides/slide30.xml" Type="http://schemas.openxmlformats.org/officeDocument/2006/relationships/slide"/><Relationship Id="rId32" Target="slides/slide31.xml" Type="http://schemas.openxmlformats.org/officeDocument/2006/relationships/slide"/><Relationship Id="rId33" Target="slides/slide32.xml" Type="http://schemas.openxmlformats.org/officeDocument/2006/relationships/slide"/><Relationship Id="rId34" Target="slides/slide33.xml" Type="http://schemas.openxmlformats.org/officeDocument/2006/relationships/slide"/><Relationship Id="rId35" Target="slides/slide34.xml" Type="http://schemas.openxmlformats.org/officeDocument/2006/relationships/slide"/><Relationship Id="rId36" Target="slides/slide35.xml" Type="http://schemas.openxmlformats.org/officeDocument/2006/relationships/slide"/><Relationship Id="rId37" Target="slides/slide36.xml" Type="http://schemas.openxmlformats.org/officeDocument/2006/relationships/slide"/><Relationship Id="rId38" Target="slides/slide37.xml" Type="http://schemas.openxmlformats.org/officeDocument/2006/relationships/slide"/><Relationship Id="rId39" Target="notesMasters/notesMaster1.xml" Type="http://schemas.openxmlformats.org/officeDocument/2006/relationships/notesMaster"/><Relationship Id="rId4" Target="slides/slide3.xml" Type="http://schemas.openxmlformats.org/officeDocument/2006/relationships/slide"/><Relationship Id="rId40" Target="handoutMasters/handoutMaster1.xml" Type="http://schemas.openxmlformats.org/officeDocument/2006/relationships/handoutMaster"/><Relationship Id="rId41" Target="presProps.xml" Type="http://schemas.openxmlformats.org/officeDocument/2006/relationships/presProps"/><Relationship Id="rId42" Target="viewProps.xml" Type="http://schemas.openxmlformats.org/officeDocument/2006/relationships/viewProps"/><Relationship Id="rId43" Target="theme/theme1.xml" Type="http://schemas.openxmlformats.org/officeDocument/2006/relationships/theme"/><Relationship Id="rId44" Target="tableStyles.xml" Type="http://schemas.openxmlformats.org/officeDocument/2006/relationships/tableStyles"/><Relationship Id="rId5" Target="slides/slide4.xml" Type="http://schemas.openxmlformats.org/officeDocument/2006/relationships/slide"/><Relationship Id="rId6" Target="slides/slide5.xml" Type="http://schemas.openxmlformats.org/officeDocument/2006/relationships/slide"/><Relationship Id="rId7" Target="slides/slide6.xml" Type="http://schemas.openxmlformats.org/officeDocument/2006/relationships/slide"/><Relationship Id="rId8" Target="slides/slide7.xml" Type="http://schemas.openxmlformats.org/officeDocument/2006/relationships/slide"/><Relationship Id="rId9" Target="slides/slide8.xml" Type="http://schemas.openxmlformats.org/officeDocument/2006/relationships/slide"/></Relationships>
</file>

<file path=ppt/handoutMasters/_rels/handoutMaster1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72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1.png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Chapter 12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r>
              <a:rPr dirty="0" lang="en-US"/>
              <a:t>How to work with dictionaries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  <a:endParaRPr dirty="0"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5FFA8-4C20-47DF-8BF1-A1A2023EB30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dirty="0" lang="en-US" sz="1400">
              <a:latin typeface="Times New Roman"/>
            </a:endParaRPr>
          </a:p>
          <a:p>
            <a:pPr>
              <a:defRPr/>
            </a:pPr>
            <a:r>
              <a:rPr dirty="0"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get()method of a dictionary object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DAD93C5-9CFB-4B84-AC0F-5C7E2480CFBD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get(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key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[, </a:t>
            </a:r>
            <a:r>
              <a:rPr b="1" dirty="0" err="1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default_value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])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uses the get()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country =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countries.get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("MX")             # "Mexico"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country =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countries.get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("IE")             # None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country =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countries.get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("IE", "Unknown")  # "Unknown"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10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747760212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syntax for deleting an item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D21BD1-FEF5-46FA-ABEC-4BB8CCB88772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del </a:t>
            </a:r>
            <a:r>
              <a:rPr b="1" dirty="0" err="1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dictionary_name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[</a:t>
            </a:r>
            <a:r>
              <a:rPr b="1" dirty="0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key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uses the del keyword to delete an item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del countries["MX"]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del countries["IE"]      #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KeyError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: Key doesn't exist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checks a key before deleting the item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code = "IE"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if code in countries: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country = countries[code]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del countries[code]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print(f"{country} was deleted.")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f"There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is no country for this code: {code}")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11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83704666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Two dictionary methods for deleting items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8D91FE-D6B3-44FF-8107-904268F1F805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pop(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key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[, </a:t>
            </a:r>
            <a:r>
              <a:rPr b="1" dirty="0" err="1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default_value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])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clear()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uses the pop() method to delete an item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country =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countries.pop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("US")       # "United States"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country =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countries.pop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("IE")             #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KeyError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country =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countries.pop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("IE", "Unknown")  # "Unknown"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prevents a </a:t>
            </a:r>
            <a:r>
              <a:rPr b="1" dirty="0" err="1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KeyError</a:t>
            </a: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 from </a:t>
            </a:r>
            <a:r>
              <a:rPr b="1" dirty="0" err="1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occuring</a:t>
            </a:r>
            <a:endParaRPr b="1" dirty="0" lang="en-US" spc="-10">
              <a:solidFill>
                <a:srgbClr val="000099"/>
              </a:solidFill>
              <a:latin charset="0" panose="020B0604020202020204" pitchFamily="34" typeface="Arial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code = "IE"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country =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countries.pop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(code, "Nothing")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print(f"{country} was deleted.")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uses the clear() method to delete all items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countries.clear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12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66572204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dirty="0" lang="en-US"/>
              <a:t>Three dictionary methods </a:t>
            </a:r>
            <a:br>
              <a:rPr dirty="0" lang="en-US"/>
            </a:br>
            <a:r>
              <a:rPr dirty="0" lang="en-US"/>
              <a:t>for getting all keys and values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B594E0-3DF4-45AC-96FF-B3489A63DD86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432411"/>
            <a:ext cx="7391400" cy="3825389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keys()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items()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values()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13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695295479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Code that loops through all keys and values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C1D1A0-CC5A-4EB7-B29C-B5E5E1536BF7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for code in </a:t>
            </a:r>
            <a:r>
              <a:rPr b="1" dirty="0" err="1" lang="en-US" sz="1600">
                <a:highlight>
                  <a:srgbClr val="FFFF00"/>
                </a:highlight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countries.keys</a:t>
            </a:r>
            <a:r>
              <a:rPr b="1" dirty="0" lang="en-US" sz="1600">
                <a:highlight>
                  <a:srgbClr val="FFFF00"/>
                </a:highlight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():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print(f"{code}     {countries[code]}")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Another way to get the same result since the default iterator contains keys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for code in countries:</a:t>
            </a:r>
            <a:b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print(f"{code}     {countries[code]}")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The console</a:t>
            </a:r>
          </a:p>
          <a:p>
            <a:endParaRPr dirty="0"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0E0A3E-72C0-47D8-9460-32AAE6DED826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1295400" y="3393850"/>
            <a:ext cx="51054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MX     Mexico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US     United States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CA     Canada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14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060576694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dirty="0" lang="en-US"/>
              <a:t>Code that unpacks a tuple as it loops </a:t>
            </a:r>
            <a:br>
              <a:rPr dirty="0" lang="en-US"/>
            </a:br>
            <a:r>
              <a:rPr dirty="0" lang="en-US"/>
              <a:t>through all keys and values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902A2-5BEB-478C-9818-500640F18A3E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447800"/>
            <a:ext cx="7391400" cy="914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highlight>
                  <a:srgbClr val="FFFF00"/>
                </a:highlight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for code, name in </a:t>
            </a:r>
            <a:r>
              <a:rPr b="1" dirty="0" err="1" lang="en-US" sz="1600">
                <a:highlight>
                  <a:srgbClr val="FFFF00"/>
                </a:highlight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countries.items</a:t>
            </a:r>
            <a:r>
              <a:rPr b="1" dirty="0" lang="en-US" sz="1600">
                <a:highlight>
                  <a:srgbClr val="FFFF00"/>
                </a:highlight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():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print(f"{code}     {name}")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The console</a:t>
            </a:r>
          </a:p>
          <a:p>
            <a:endParaRPr dirty="0"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171232-C29C-4780-A53A-6873F3F4B5BF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1295400" y="2526401"/>
            <a:ext cx="51054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MX     Mexico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US     United States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CA     Canada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15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69231426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Code that loops through all values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F9EEC9-877F-4EEA-8AF1-27AD8069CC8C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for name in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countries.values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print(name)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The console</a:t>
            </a:r>
          </a:p>
          <a:p>
            <a:endParaRPr dirty="0"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F1CAC3-281E-4497-BE44-D8F337B1047C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1295400" y="2133600"/>
            <a:ext cx="51054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Mexico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United States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Canada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16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656730207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dirty="0" lang="en-US"/>
              <a:t>Built-in constructors </a:t>
            </a:r>
            <a:br>
              <a:rPr dirty="0" lang="en-US"/>
            </a:br>
            <a:r>
              <a:rPr dirty="0" lang="en-US"/>
              <a:t>for creating dictionaries and 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FECD61-9148-42DB-B203-7DAFFC0D0A26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427602"/>
            <a:ext cx="7391400" cy="3449198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list(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view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err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dict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(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list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17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529104536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dirty="0" lang="en-US"/>
              <a:t>Code that converts the keys of a dictionary </a:t>
            </a:r>
            <a:br>
              <a:rPr dirty="0" lang="en-US"/>
            </a:br>
            <a:r>
              <a:rPr dirty="0" lang="en-US"/>
              <a:t>to a list and sorts them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8B1F83-8BEC-4C06-8C1D-F5DEE6FD6E75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447800"/>
            <a:ext cx="7391400" cy="217577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 = {"CA": "Canada",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"US": "United States",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"MX": "Mexico"}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codes = list(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countries.keys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codes.sort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for code in codes: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print(f"{code}     {countries[code]}")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The console</a:t>
            </a:r>
          </a:p>
          <a:p>
            <a:endParaRPr dirty="0"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7A5173-0AFE-4574-9163-E2E8C6F60326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1295400" y="3699826"/>
            <a:ext cx="51054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CA     Canada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MX     Mexico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US     United States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18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47195154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dirty="0" lang="en-US"/>
              <a:t>Code that converts a two-dimensional list </a:t>
            </a:r>
            <a:br>
              <a:rPr dirty="0" lang="en-US"/>
            </a:br>
            <a:r>
              <a:rPr dirty="0" lang="en-US"/>
              <a:t>to a dictionary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A31286-8436-4AD5-A08B-AA0C075F2B61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4189" y="1456015"/>
            <a:ext cx="7391400" cy="1671135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 = [["GB", "United Kingdom"],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["NL", "Netherlands"],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["DE", "Germany"]]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 =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dict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(countries)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print(countries)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The console</a:t>
            </a:r>
          </a:p>
          <a:p>
            <a:endParaRPr dirty="0"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2DD1DA-C5E2-418D-983C-B85758CD4E76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1295400" y="3282500"/>
            <a:ext cx="6019800" cy="6037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{'NL': 'Netherlands', 'GB': 'United Kingdom', 'DE': 'Germany'}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19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890790841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Applied 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B8299E-1818-45AB-9021-BBC0D4E04FDB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indent="-342900" lvl="0" marL="342900" marR="27432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algn="l" pos="347345"/>
              </a:tabLst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Use dictionaries in your programs. </a:t>
            </a:r>
          </a:p>
          <a:p>
            <a:pPr indent="-342900" lvl="0" marL="342900" marR="27432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algn="l" pos="347345"/>
              </a:tabLst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Use dictionaries that contain complex objects like lists and other dictionaries.</a:t>
            </a:r>
            <a:r>
              <a:rPr dirty="0" lang="en-US" sz="1100">
                <a:latin charset="0" panose="02020603050405020304" pitchFamily="18" typeface="Times New Roman"/>
                <a:ea charset="0" panose="02020603050405020304" pitchFamily="18" typeface="Times New Roman"/>
              </a:rPr>
              <a:t> </a:t>
            </a: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2" name="Footer Placeholder 1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2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user interface for the Country Code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714CB3-DB56-4416-9E30-115608658D3D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1295400" y="1042447"/>
            <a:ext cx="5105400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 MENU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view - View country name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add  - Add a country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del  - Delete a country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exit - Exit program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Command: </a:t>
            </a:r>
            <a:r>
              <a:rPr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view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Country codes: CA MX US 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Enter country code: </a:t>
            </a:r>
            <a:r>
              <a:rPr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mx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Country name: Mexico.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Command: </a:t>
            </a:r>
            <a:r>
              <a:rPr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add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Enter country code: </a:t>
            </a:r>
            <a:r>
              <a:rPr dirty="0" err="1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nl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Enter country name: </a:t>
            </a:r>
            <a:r>
              <a:rPr dirty="0" err="1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netherlands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Netherlands was added.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Command: </a:t>
            </a:r>
            <a:r>
              <a:rPr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view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Country codes: CA MX NL US 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Enter country code: </a:t>
            </a:r>
            <a:r>
              <a:rPr dirty="0" err="1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nl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Country name: Netherlands.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Command: </a:t>
            </a:r>
            <a:r>
              <a:rPr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del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Enter country code: </a:t>
            </a:r>
            <a:r>
              <a:rPr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us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United States was deleted.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Command: exit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8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Bye!</a:t>
            </a:r>
            <a:endParaRPr b="1" dirty="0" lang="en-US" sz="118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 sz="118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20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569667320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code for the Country Code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7E7E83-2F96-4168-A359-DA01D68CE4E9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display_menu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print("view - View country name")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print("add  - Add a country")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print("del  - Delete a country")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print("exit - Exit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display_codes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(countries):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codes = list(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countries.keys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codes.sort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codes_line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"Country codes: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for code in codes: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codes_line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+= code + "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codes_line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    </a:t>
            </a:r>
          </a:p>
          <a:p>
            <a:endParaRPr dirty="0" lang="en-US" sz="14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21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825436352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code for the Country Code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BC9666-F77F-44E7-90F4-433DDBE51B93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view(countries):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display_codes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(countries)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code = input("Enter country code: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code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code.upper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if code in countries: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name = countries[code]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f"Country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name: {name}.\n")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print("There is no country with that code.\n")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add(countries):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code = input("Enter country code: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code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code.upper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if code in countries: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name = countries[code]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print(f"{name} is already using this code.\n")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name = input("Enter country 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name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name.title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countries[code] =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print(f"{name} was added.\n")</a:t>
            </a:r>
          </a:p>
          <a:p>
            <a:endParaRPr dirty="0" lang="en-US" sz="14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22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887746150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code for the Country Code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159E67-18AA-4F34-AD37-295A293B5DAD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delete(countries):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code = input("Enter country code: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code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code.upper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if code in countries: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name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countries.pop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(code)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print(f"{name} was deleted.\n")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print("There is no country with that code.\n")</a:t>
            </a:r>
          </a:p>
          <a:p>
            <a:endParaRPr dirty="0" lang="en-US" sz="14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23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420533057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code for the Country Code program (part 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E99A43-D188-485A-BD47-4FFAB57C6C2A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countries = {"CA": "Canada",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    "US": "United States",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    "MX": "Mexico"}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display_menu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command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command.lower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if command == "view":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view(countries)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elif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command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add(countries)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elif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command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delete(countries)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elif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command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print("Not a valid command. 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main()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 sz="14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24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7883019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user interface for the Word Counter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145C74-9C04-4203-A513-C417BEC501A5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1295400" y="1143000"/>
            <a:ext cx="5105400" cy="1600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The Word Counter program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 = 7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above = 1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add = 1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...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25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826370658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code for the Word Counter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16BF22-8959-434E-8F5E-2A2064CC18B1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get_words_from_file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(filename):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with open(filename)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text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file.read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    # read str from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text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text.replace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text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text.replace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(",",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text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text.replace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(".",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text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text.lower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words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text.split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(" ")   # convert str to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return words</a:t>
            </a:r>
          </a:p>
          <a:p>
            <a:endParaRPr dirty="0" lang="en-US" sz="14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26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14820208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code for the Word Counter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B6B771-9E93-4DAF-B62F-A895595F0008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066800"/>
            <a:ext cx="8077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count_words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(words):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# define a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dict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to store the word count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word_count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{}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for word in words: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if word in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word_count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word_count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[word] += 1  # increment count for word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word_count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[word] = 1   # add word with count of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return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word_count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display_word_count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word_count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words = list(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word_count.keys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words.sort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(key=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str.lower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for word in words: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count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word_count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[word]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print(word, "=", count)</a:t>
            </a:r>
          </a:p>
          <a:p>
            <a:endParaRPr dirty="0" lang="en-US" sz="14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27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608414354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code for the Word Counter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0FB77D-5DAA-49AD-A8FE-50BB13FBD985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print("The Word Counter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# change filename to switch text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filename = "gettysburg_address.txt"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# get words, count, and display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words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get_words_from_file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(filename) # get list of words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word_count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count_words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(words)       # create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dict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from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display_word_count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word_count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main()</a:t>
            </a:r>
          </a:p>
          <a:p>
            <a:endParaRPr dirty="0" lang="en-US" sz="14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28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052622671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dirty="0" lang="en-US"/>
              <a:t>A dictionary that contains other dictionaries </a:t>
            </a:r>
            <a:br>
              <a:rPr dirty="0" lang="en-US"/>
            </a:br>
            <a:r>
              <a:rPr dirty="0" lang="en-US"/>
              <a:t>as values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4C003-7A8E-4868-9A72-19592668FFE4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371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contacts =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"Joel":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{"address": "1500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Anystreet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", "city": "San Francisco",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"state": "California", "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postalCode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": "94110",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"phone": "555-555-1111"},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"Anne":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{"address": "1000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Somestreet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", "city": "Fresno",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"state": "California", "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postalCode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": "93704",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"phone": "555-555-2222"},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"Ben"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{"address": "1400 Another Street", "city": "Fresno",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"state": "California", "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postalCode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": "93704",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"phone": "555-555-4444"}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gets values from embedded dictionaries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phone = contacts["Anne"]["phone"]   # "555-555-2222"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email = contacts["Anne"]["email"]   #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KeyError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 sz="14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29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30445600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0766-692C-42A2-A952-23B801CE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Knowledge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1170A-119F-424A-A66F-B49710B6AAE9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indent="-342900" lvl="0" marL="342900" marR="27432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algn="l" pos="347345"/>
                <a:tab algn="l" pos="347345"/>
                <a:tab algn="l" pos="365760"/>
              </a:tabLst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Differentiate between a list and a dictionary.</a:t>
            </a:r>
          </a:p>
          <a:p>
            <a:pPr indent="-342900" lvl="0" marL="342900" marR="27432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algn="l" pos="347345"/>
              </a:tabLst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Describe the use of these dictionary methods when creating view objects: key(), items(), and values(). </a:t>
            </a:r>
          </a:p>
          <a:p>
            <a:pPr indent="-342900" lvl="0" marL="342900" marR="27432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algn="l" pos="347345"/>
              </a:tabLst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Describe the use of the </a:t>
            </a:r>
            <a:r>
              <a:rPr dirty="0" err="1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dict</a:t>
            </a: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() method for converting a list or tuple to a dictionary. </a:t>
            </a:r>
          </a:p>
          <a:p>
            <a:pPr indent="-342900" lvl="0" marL="342900" marR="27432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algn="l" pos="347345"/>
              </a:tabLst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Describe the use of the merge and update operators with dictionaries.</a:t>
            </a:r>
          </a:p>
          <a:p>
            <a:pPr indent="-344488" marL="344488">
              <a:buFont typeface="+mj-lt"/>
              <a:buAutoNum startAt="5" type="arabicPeriod"/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Describe the way you access items when working with a dictionary of dictionaries, a dictionary of lists, or a list of dictionaries.</a:t>
            </a:r>
          </a:p>
          <a:p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41A38-7380-4529-9A03-5171F4305C6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90AA-74D1-4987-A6EB-DC4C206DB519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  <a:endParaRPr dirty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35881-89EC-4F9A-BCA0-656AFF92E6F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236681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dirty="0" lang="en-US"/>
              <a:t>A dictionary that contains other dictionaries </a:t>
            </a:r>
            <a:br>
              <a:rPr dirty="0" lang="en-US"/>
            </a:br>
            <a:r>
              <a:rPr dirty="0" lang="en-US"/>
              <a:t>as values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7E0473-3949-4317-806A-ED542EEB0ED2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4478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checks whether a key exists </a:t>
            </a:r>
            <a:b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within another key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key = "email"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if key in contacts["Anne"]: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email = contacts["Anne"][key]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print(email)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print("Sorry, there is no email address for this contact.")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uses the get() method </a:t>
            </a:r>
            <a:b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with embedded dictionaries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phone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contacts.get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("Anne").get("phone")     # "555-555-2222"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phone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contacts.get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("Anne").get("email")     # None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phone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contacts.get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("Mike").get("phone")     #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AttributeError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phone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contacts.get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("Mike", {}).get("phone") # None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30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597783325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A dictionary that contains lists as values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4F16D3-5798-4C6D-B63F-E39D0E538AAE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students = {"Joel":[85, 95, 70],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"Anne":[95, 100, 100],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"Mike":[77, 70, 80, 85]}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gets a value from an embedded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scores = students["Joel"]           # [85, 95, 70]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joel_score1 = students["Joel"][0]   # 85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31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599704786"/>
      </p:ext>
    </p:extLst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user interface for the Book Catalog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C4B6D5-CEAC-474B-B721-F19B31D7C627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1295400" y="1143000"/>
            <a:ext cx="6019800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 MENU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show - Show book info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add -  Add book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edit - Edit book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del -  Delete book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exit - Exit program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Command: </a:t>
            </a:r>
            <a:r>
              <a:rPr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show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Title: </a:t>
            </a:r>
            <a:r>
              <a:rPr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Heart of Darkness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Sorry, Heart of Darkness doesn't exist in the catalog.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Command: </a:t>
            </a:r>
            <a:r>
              <a:rPr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add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Title: </a:t>
            </a:r>
            <a:r>
              <a:rPr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Heart of Darkness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Author name: </a:t>
            </a:r>
            <a:r>
              <a:rPr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Joseph Conrad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Publication year: </a:t>
            </a:r>
            <a:r>
              <a:rPr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1890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Command: </a:t>
            </a:r>
            <a:r>
              <a:rPr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edit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Title: </a:t>
            </a:r>
            <a:r>
              <a:rPr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Heart of Darkness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Author name: </a:t>
            </a:r>
            <a:r>
              <a:rPr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Joseph Conrad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Publication year: </a:t>
            </a:r>
            <a:r>
              <a:rPr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1899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Command: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 sz="14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32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708972360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code the Book Catalog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D41258-B444-488F-8799-BD633C43A349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show_book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book_catalog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title = input("Title: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if title in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book_catalog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book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book_catalog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[title]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f"Title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:    {title}")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f"Author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:   {book['author']}")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f"Pub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year: {book['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pubyear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']}")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f"Sorry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{title} doesn't exist in the catalog.")</a:t>
            </a:r>
          </a:p>
          <a:p>
            <a:endParaRPr dirty="0" lang="en-US" sz="14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33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80215083"/>
      </p:ext>
    </p:extLst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code the Book Catalog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B4B80A-2DD5-4CD4-9CCC-97E9948D9B49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add_edit_book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book_catalog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mode):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title = input("Title: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if mode == "add" and title in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book_catalog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print(f"{title} already exists in the catalog.")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response = input 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"Would you like to edit it? (y/n): ").lower()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if(response != "y"):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return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elif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mode == "edit" and title not in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book_catalog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print(title + " doesn't exist in the catalog.")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response = input(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"Would you like to add it? (y/n): ").lower()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if (response != "y"):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return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# Get remaining book data and create a dictionary for the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author = input("Author 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pubyear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input("Publication year: ")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book = {title: {"author": author, "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pubyear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":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pubyear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}}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# Add the book data to the catalog using the update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book_catalog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|= book</a:t>
            </a:r>
          </a:p>
          <a:p>
            <a:endParaRPr dirty="0" lang="en-US" sz="14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34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457003458"/>
      </p:ext>
    </p:extLst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code the Book Catalog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6ED5ED-97AB-4B20-BC6C-B6809F86333F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delete_book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book_catalog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title = input("Title: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if title in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book_catalog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del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book_catalog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[title]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print(f"{title} removed from catalog.")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print(f"{title} doesn't exist in the catalog.")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display_menu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print("The Book Catalog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print("show - Show book info")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print("add -  Add book")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print("edit - Edit book")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print("del -  Delete book")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print("exit - Exit program")</a:t>
            </a:r>
          </a:p>
          <a:p>
            <a:endParaRPr dirty="0" lang="en-US" sz="14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35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835986975"/>
      </p:ext>
    </p:extLst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code the Book Catalog program (part 4)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63364C-B037-4768-855A-8114CBAA0DB1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book_catalog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"Moby Dick":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{"author" : "Herman Melville",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"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pubyear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" : "1851"},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"The Hobbit":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{"author" : "J. R. R. Tolkien",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"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pubyear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" : "1937"},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"Slaughterhouse Five":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{"author" : "Kurt Vonnegut",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"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pubyear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" : "1969"}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display_menu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</a:t>
            </a:r>
          </a:p>
          <a:p>
            <a:endParaRPr dirty="0" lang="en-US" sz="14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36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70535382"/>
      </p:ext>
    </p:extLst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code the Book Catalog program (part 5)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294A8A-4708-4DDA-8E6E-CBD5EFD67B72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command = input("Command: ").lower()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if command == "show":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show_book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book_catalog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elif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command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add_edit_book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book_catalog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mode="add")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elif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command == "edit":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add_edit_book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book_catalog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mode="edit")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elif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command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delete_book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book_catalog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elif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command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print("Unknown command. 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main()</a:t>
            </a:r>
            <a:endParaRPr dirty="0" lang="en-US" sz="14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37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137268676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syntax for creating a dictionary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AC5ED6-39B1-4C14-9167-B9F5645F251A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dictionary_name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{</a:t>
            </a:r>
            <a:r>
              <a:rPr b="1" dirty="0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key1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:</a:t>
            </a:r>
            <a:r>
              <a:rPr b="1" dirty="0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value1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</a:t>
            </a:r>
            <a:r>
              <a:rPr b="1" dirty="0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key2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:</a:t>
            </a:r>
            <a:r>
              <a:rPr b="1" dirty="0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value2 ...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}</a:t>
            </a:r>
          </a:p>
          <a:p>
            <a:endParaRPr dirty="0"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4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73752834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Code that creates dictionaries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AA7BB2-746B-4043-8076-8FAACE57360C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strings as keys and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 = {"CA": "Canada",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"US": "United States",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"MX": "Mexico"}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numbers as keys, strings as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numbers = {1: "One", 2: "Two", 3: "Three",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4: "Four", 5: "Five"}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strings as keys, values of mixed types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 = {"name": "The Holy Grail",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"year": 1975,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"price": 9.99}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an empty dictionary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book_catalog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{}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5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234122292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Code that prints a dictionary to the console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A08C6D-50CA-4C6E-8AC6-EA49A510394B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print(countries)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The console</a:t>
            </a:r>
          </a:p>
          <a:p>
            <a:endParaRPr dirty="0"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37470E-150B-4B1B-B955-3F93BF0B3952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1351547" y="1914621"/>
            <a:ext cx="6934200" cy="2989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{'MX': 'Mexico', 'CA': 'Canada', 'US': 'United States'}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6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974856858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countries dictionary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9329C4-C555-4B8A-AEF8-3EFC8105CD07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 = {"CA": "Canada",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"US": "United States",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"GB": "Great Britain",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"MX": "Mexico"}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7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13910544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syntax for accessing a value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741932-405E-4F53-BB7A-80C2A8D5F097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dictionary_name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[</a:t>
            </a:r>
            <a:r>
              <a:rPr b="1" dirty="0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key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gets a value from a dictionary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country = countries["MX"]   # "Mexico"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country = countries["IE"]   #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KeyError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: Key doesn't exist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sets a value if the key is in the dictionary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countries["GB"] = "United Kingdom"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adds a key/value pair if the key </a:t>
            </a:r>
            <a:b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isn’t in the dictionary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countries["FR"] = "France"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8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92711680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syntax for checking if a key exists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B53DF-8335-439F-A867-E1683287D4F8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key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in </a:t>
            </a:r>
            <a:r>
              <a:rPr b="1" dirty="0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dictionary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checks the key before getting its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code = "IE"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if code in countries: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country = countries[code]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print(country)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f"There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is no country for this code: {code}")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charset="0" pitchFamily="34" typeface="Arial Narrow"/>
              </a:rPr>
              <a:t>C12, Slide </a:t>
            </a:r>
            <a:fld id="{5ECE9829-65B2-40C6-AEFF-7C648FF56A9C}" type="slidenum">
              <a:rPr lang="en-US" smtClean="0" sz="900">
                <a:solidFill>
                  <a:schemeClr val="bg1"/>
                </a:solidFill>
                <a:latin charset="0" pitchFamily="34" typeface="Arial Narrow"/>
              </a:rPr>
              <a:pPr algn="r">
                <a:defRPr/>
              </a:pPr>
              <a:t>9</a:t>
            </a:fld>
            <a:endParaRPr dirty="0" lang="en-US" sz="900">
              <a:solidFill>
                <a:schemeClr val="bg1"/>
              </a:solidFill>
              <a:latin charset="0" pitchFamily="34"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33545257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122</TotalTime>
  <Words>3933</Words>
  <Application>Microsoft Office PowerPoint</Application>
  <PresentationFormat>On-screen Show (4:3)</PresentationFormat>
  <Paragraphs>584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 Narrow</vt:lpstr>
      <vt:lpstr>Courier New</vt:lpstr>
      <vt:lpstr>Times New Roman</vt:lpstr>
      <vt:lpstr>Master slides_with_titles_logo</vt:lpstr>
      <vt:lpstr>Chapter 12</vt:lpstr>
      <vt:lpstr>Applied objectives</vt:lpstr>
      <vt:lpstr>Knowledge objectives</vt:lpstr>
      <vt:lpstr>The syntax for creating a dictionary</vt:lpstr>
      <vt:lpstr>Code that creates dictionaries</vt:lpstr>
      <vt:lpstr>Code that prints a dictionary to the console</vt:lpstr>
      <vt:lpstr>The countries dictionary</vt:lpstr>
      <vt:lpstr>The syntax for accessing a value</vt:lpstr>
      <vt:lpstr>The syntax for checking if a key exists</vt:lpstr>
      <vt:lpstr>The get()method of a dictionary object</vt:lpstr>
      <vt:lpstr>The syntax for deleting an item</vt:lpstr>
      <vt:lpstr>Two dictionary methods for deleting items</vt:lpstr>
      <vt:lpstr>Three dictionary methods  for getting all keys and values</vt:lpstr>
      <vt:lpstr>Code that loops through all keys and values</vt:lpstr>
      <vt:lpstr>Code that unpacks a tuple as it loops  through all keys and values</vt:lpstr>
      <vt:lpstr>Code that loops through all values</vt:lpstr>
      <vt:lpstr>Built-in constructors  for creating dictionaries and lists</vt:lpstr>
      <vt:lpstr>Code that converts the keys of a dictionary  to a list and sorts them</vt:lpstr>
      <vt:lpstr>Code that converts a two-dimensional list  to a dictionary</vt:lpstr>
      <vt:lpstr>The user interface for the Country Code program</vt:lpstr>
      <vt:lpstr>The code for the Country Code program (part 1)</vt:lpstr>
      <vt:lpstr>The code for the Country Code program (part 2)</vt:lpstr>
      <vt:lpstr>The code for the Country Code program (part 3)</vt:lpstr>
      <vt:lpstr>The code for the Country Code program (part 4)</vt:lpstr>
      <vt:lpstr>The user interface for the Word Counter program</vt:lpstr>
      <vt:lpstr>The code for the Word Counter program (part 1)</vt:lpstr>
      <vt:lpstr>The code for the Word Counter program (part 2)</vt:lpstr>
      <vt:lpstr>The code for the Word Counter program (part 3)</vt:lpstr>
      <vt:lpstr>A dictionary that contains other dictionaries  as values (part 1)</vt:lpstr>
      <vt:lpstr>A dictionary that contains other dictionaries  as values (part 2)</vt:lpstr>
      <vt:lpstr>A dictionary that contains lists as values</vt:lpstr>
      <vt:lpstr>The user interface for the Book Catalog program</vt:lpstr>
      <vt:lpstr>The code the Book Catalog program (part 1)</vt:lpstr>
      <vt:lpstr>The code the Book Catalog program (part 2)</vt:lpstr>
      <vt:lpstr>The code the Book Catalog program (part 3)</vt:lpstr>
      <vt:lpstr>The code the Book Catalog program (part 4)</vt:lpstr>
      <vt:lpstr>The code the Book Catalog program (part 5)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2019-07-26T15:50:38Z</dcterms:created>
  <dc:creator>Bethany Cabrera</dc:creator>
  <cp:lastModifiedBy>Anne Boehm</cp:lastModifiedBy>
  <cp:lastPrinted>2016-01-14T23:03:16Z</cp:lastPrinted>
  <dcterms:modified xsi:type="dcterms:W3CDTF">2021-03-23T19:17:59Z</dcterms:modified>
  <cp:revision>20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pid="2" fmtid="{D5CDD505-2E9C-101B-9397-08002B2CF9AE}" name="ReadingOrderVerifiedPages">
    <vt:lpwstr>2,3,4,5,6,7,8,9,10,11,12,13,14,15,16,17,18,19,20,21,22,23,24,25,26,27,28,29,30,31,32,33,34,35,36,37</vt:lpwstr>
  </property>
</Properties>
</file>