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52"/>
  </p:notesMasterIdLst>
  <p:handoutMasterIdLst>
    <p:handoutMasterId r:id="rId53"/>
  </p:handoutMasterIdLst>
  <p:sldIdLst>
    <p:sldId id="256" r:id="rId2"/>
    <p:sldId id="324" r:id="rId3"/>
    <p:sldId id="344"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72" r:id="rId48"/>
    <p:sldId id="373" r:id="rId49"/>
    <p:sldId id="374" r:id="rId50"/>
    <p:sldId id="375" r:id="rId51"/>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86452" autoAdjust="0"/>
  </p:normalViewPr>
  <p:slideViewPr>
    <p:cSldViewPr>
      <p:cViewPr varScale="1">
        <p:scale>
          <a:sx n="111" d="100"/>
          <a:sy n="111" d="100"/>
        </p:scale>
        <p:origin x="13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9.xml" Type="http://schemas.openxmlformats.org/officeDocument/2006/relationships/slide"/><Relationship Id="rId11" Target="slides/slide10.xml" Type="http://schemas.openxmlformats.org/officeDocument/2006/relationships/slide"/><Relationship Id="rId12" Target="slides/slide11.xml" Type="http://schemas.openxmlformats.org/officeDocument/2006/relationships/slide"/><Relationship Id="rId13" Target="slides/slide12.xml" Type="http://schemas.openxmlformats.org/officeDocument/2006/relationships/slide"/><Relationship Id="rId14" Target="slides/slide13.xml" Type="http://schemas.openxmlformats.org/officeDocument/2006/relationships/slide"/><Relationship Id="rId15" Target="slides/slide14.xml" Type="http://schemas.openxmlformats.org/officeDocument/2006/relationships/slide"/><Relationship Id="rId16" Target="slides/slide15.xml" Type="http://schemas.openxmlformats.org/officeDocument/2006/relationships/slide"/><Relationship Id="rId17" Target="slides/slide16.xml" Type="http://schemas.openxmlformats.org/officeDocument/2006/relationships/slide"/><Relationship Id="rId18" Target="slides/slide17.xml" Type="http://schemas.openxmlformats.org/officeDocument/2006/relationships/slide"/><Relationship Id="rId19" Target="slides/slide18.xml" Type="http://schemas.openxmlformats.org/officeDocument/2006/relationships/slide"/><Relationship Id="rId2" Target="slides/slide1.xml" Type="http://schemas.openxmlformats.org/officeDocument/2006/relationships/slide"/><Relationship Id="rId20" Target="slides/slide19.xml" Type="http://schemas.openxmlformats.org/officeDocument/2006/relationships/slide"/><Relationship Id="rId21" Target="slides/slide20.xml" Type="http://schemas.openxmlformats.org/officeDocument/2006/relationships/slide"/><Relationship Id="rId22" Target="slides/slide21.xml" Type="http://schemas.openxmlformats.org/officeDocument/2006/relationships/slide"/><Relationship Id="rId23" Target="slides/slide22.xml" Type="http://schemas.openxmlformats.org/officeDocument/2006/relationships/slide"/><Relationship Id="rId24" Target="slides/slide23.xml" Type="http://schemas.openxmlformats.org/officeDocument/2006/relationships/slide"/><Relationship Id="rId25" Target="slides/slide24.xml" Type="http://schemas.openxmlformats.org/officeDocument/2006/relationships/slide"/><Relationship Id="rId26" Target="slides/slide25.xml" Type="http://schemas.openxmlformats.org/officeDocument/2006/relationships/slide"/><Relationship Id="rId27" Target="slides/slide26.xml" Type="http://schemas.openxmlformats.org/officeDocument/2006/relationships/slide"/><Relationship Id="rId28" Target="slides/slide27.xml" Type="http://schemas.openxmlformats.org/officeDocument/2006/relationships/slide"/><Relationship Id="rId29" Target="slides/slide28.xml" Type="http://schemas.openxmlformats.org/officeDocument/2006/relationships/slide"/><Relationship Id="rId3" Target="slides/slide2.xml" Type="http://schemas.openxmlformats.org/officeDocument/2006/relationships/slide"/><Relationship Id="rId30" Target="slides/slide29.xml" Type="http://schemas.openxmlformats.org/officeDocument/2006/relationships/slide"/><Relationship Id="rId31" Target="slides/slide30.xml" Type="http://schemas.openxmlformats.org/officeDocument/2006/relationships/slide"/><Relationship Id="rId32" Target="slides/slide31.xml" Type="http://schemas.openxmlformats.org/officeDocument/2006/relationships/slide"/><Relationship Id="rId33" Target="slides/slide32.xml" Type="http://schemas.openxmlformats.org/officeDocument/2006/relationships/slide"/><Relationship Id="rId34" Target="slides/slide33.xml" Type="http://schemas.openxmlformats.org/officeDocument/2006/relationships/slide"/><Relationship Id="rId35" Target="slides/slide34.xml" Type="http://schemas.openxmlformats.org/officeDocument/2006/relationships/slide"/><Relationship Id="rId36" Target="slides/slide35.xml" Type="http://schemas.openxmlformats.org/officeDocument/2006/relationships/slide"/><Relationship Id="rId37" Target="slides/slide36.xml" Type="http://schemas.openxmlformats.org/officeDocument/2006/relationships/slide"/><Relationship Id="rId38" Target="slides/slide37.xml" Type="http://schemas.openxmlformats.org/officeDocument/2006/relationships/slide"/><Relationship Id="rId39" Target="slides/slide38.xml" Type="http://schemas.openxmlformats.org/officeDocument/2006/relationships/slide"/><Relationship Id="rId4" Target="slides/slide3.xml" Type="http://schemas.openxmlformats.org/officeDocument/2006/relationships/slide"/><Relationship Id="rId40" Target="slides/slide39.xml" Type="http://schemas.openxmlformats.org/officeDocument/2006/relationships/slide"/><Relationship Id="rId41" Target="slides/slide40.xml" Type="http://schemas.openxmlformats.org/officeDocument/2006/relationships/slide"/><Relationship Id="rId42" Target="slides/slide41.xml" Type="http://schemas.openxmlformats.org/officeDocument/2006/relationships/slide"/><Relationship Id="rId43" Target="slides/slide42.xml" Type="http://schemas.openxmlformats.org/officeDocument/2006/relationships/slide"/><Relationship Id="rId44" Target="slides/slide43.xml" Type="http://schemas.openxmlformats.org/officeDocument/2006/relationships/slide"/><Relationship Id="rId45" Target="slides/slide44.xml" Type="http://schemas.openxmlformats.org/officeDocument/2006/relationships/slide"/><Relationship Id="rId46" Target="slides/slide45.xml" Type="http://schemas.openxmlformats.org/officeDocument/2006/relationships/slide"/><Relationship Id="rId47" Target="slides/slide46.xml" Type="http://schemas.openxmlformats.org/officeDocument/2006/relationships/slide"/><Relationship Id="rId48" Target="slides/slide47.xml" Type="http://schemas.openxmlformats.org/officeDocument/2006/relationships/slide"/><Relationship Id="rId49" Target="slides/slide48.xml" Type="http://schemas.openxmlformats.org/officeDocument/2006/relationships/slide"/><Relationship Id="rId5" Target="slides/slide4.xml" Type="http://schemas.openxmlformats.org/officeDocument/2006/relationships/slide"/><Relationship Id="rId50" Target="slides/slide49.xml" Type="http://schemas.openxmlformats.org/officeDocument/2006/relationships/slide"/><Relationship Id="rId51" Target="slides/slide50.xml" Type="http://schemas.openxmlformats.org/officeDocument/2006/relationships/slide"/><Relationship Id="rId52" Target="notesMasters/notesMaster1.xml" Type="http://schemas.openxmlformats.org/officeDocument/2006/relationships/notesMaster"/><Relationship Id="rId53" Target="handoutMasters/handoutMaster1.xml" Type="http://schemas.openxmlformats.org/officeDocument/2006/relationships/handoutMaster"/><Relationship Id="rId54" Target="presProps.xml" Type="http://schemas.openxmlformats.org/officeDocument/2006/relationships/presProps"/><Relationship Id="rId55" Target="viewProps.xml" Type="http://schemas.openxmlformats.org/officeDocument/2006/relationships/viewProps"/><Relationship Id="rId56" Target="theme/theme1.xml" Type="http://schemas.openxmlformats.org/officeDocument/2006/relationships/theme"/><Relationship Id="rId57" Target="tableStyles.xml" Type="http://schemas.openxmlformats.org/officeDocument/2006/relationships/tableStyles"/><Relationship Id="rId6" Target="slides/slide5.xml" Type="http://schemas.openxmlformats.org/officeDocument/2006/relationships/slide"/><Relationship Id="rId7" Target="slides/slide6.xml" Type="http://schemas.openxmlformats.org/officeDocument/2006/relationships/slide"/><Relationship Id="rId8" Target="slides/slide7.xml" Type="http://schemas.openxmlformats.org/officeDocument/2006/relationships/slide"/><Relationship Id="rId9" Target="slides/slide8.xml" Type="http://schemas.openxmlformats.org/officeDocument/2006/relationships/slide"/></Relationships>
</file>

<file path=ppt/handoutMasters/_rels/handoutMaster1.xml.rels><?xml version="1.0" encoding="UTF-8" standalone="yes"?><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3/19/2021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46702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C4,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667000" y="6248400"/>
            <a:ext cx="3886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dirty="0" err="1"/>
              <a:t>Murach's</a:t>
            </a:r>
            <a:r>
              <a:rPr lang="en-US" dirty="0"/>
              <a:t> Python Programming (2nd Ed.)</a:t>
            </a: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C4,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6"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3.xml" Type="http://schemas.openxmlformats.org/officeDocument/2006/relationships/slideLayout"/><Relationship Id="rId2" Target="../media/image4.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4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lang="en-US"/>
              <a:t>Chapter 4</a:t>
            </a:r>
          </a:p>
        </p:txBody>
      </p:sp>
      <p:sp>
        <p:nvSpPr>
          <p:cNvPr id="6" name="Text Placeholder 5"/>
          <p:cNvSpPr>
            <a:spLocks noGrp="1"/>
          </p:cNvSpPr>
          <p:nvPr>
            <p:ph idx="13" sz="quarter" type="body"/>
          </p:nvPr>
        </p:nvSpPr>
        <p:spPr>
          <a:xfrm>
            <a:off x="990600" y="2209800"/>
            <a:ext cx="7162800" cy="2971800"/>
          </a:xfrm>
        </p:spPr>
        <p:txBody>
          <a:bodyPr/>
          <a:lstStyle/>
          <a:p>
            <a:pPr>
              <a:spcBef>
                <a:spcPts val="2400"/>
              </a:spcBef>
              <a:spcAft>
                <a:spcPts val="600"/>
              </a:spcAft>
              <a:tabLst>
                <a:tab algn="l" pos="1371600"/>
              </a:tabLst>
            </a:pPr>
            <a:r>
              <a:rPr dirty="0" lang="en-US">
                <a:solidFill>
                  <a:srgbClr val="000000"/>
                </a:solidFill>
                <a:latin charset="0" panose="020B0604020202020204" pitchFamily="34" typeface="Arial"/>
                <a:ea charset="0" panose="02020603050405020304" pitchFamily="18" typeface="Times New Roman"/>
                <a:cs charset="0" panose="02020603050405020304" pitchFamily="18" typeface="Times New Roman"/>
              </a:rPr>
              <a:t>How to define and use functions and modules</a:t>
            </a:r>
          </a:p>
          <a:p>
            <a:endParaRPr dirty="0" lang="en-US"/>
          </a:p>
        </p:txBody>
      </p:sp>
      <p:sp>
        <p:nvSpPr>
          <p:cNvPr id="2" name="Date Placeholder 1"/>
          <p:cNvSpPr>
            <a:spLocks noGrp="1"/>
          </p:cNvSpPr>
          <p:nvPr>
            <p:ph idx="10" sz="half" type="dt"/>
          </p:nvPr>
        </p:nvSpPr>
        <p:spPr/>
        <p:txBody>
          <a:bodyPr/>
          <a:lstStyle/>
          <a:p>
            <a:pPr>
              <a:defRPr/>
            </a:pPr>
            <a:r>
              <a:rPr lang="en-US"/>
              <a:t>Murach's Python Programming (2nd Ed.)</a:t>
            </a:r>
            <a:endParaRPr dirty="0" lang="en-US"/>
          </a:p>
        </p:txBody>
      </p:sp>
      <p:sp>
        <p:nvSpPr>
          <p:cNvPr id="3" name="Footer Placeholder 2"/>
          <p:cNvSpPr>
            <a:spLocks noGrp="1"/>
          </p:cNvSpPr>
          <p:nvPr>
            <p:ph idx="11" sz="quarter" type="ftr"/>
          </p:nvPr>
        </p:nvSpPr>
        <p:spPr/>
        <p:txBody>
          <a:bodyPr/>
          <a:lstStyle/>
          <a:p>
            <a:pPr>
              <a:defRPr/>
            </a:pPr>
            <a:r>
              <a:rPr lang="en-US" sz="1200"/>
              <a:t>© 2021, Mike Murach &amp; Associates, Inc.</a:t>
            </a:r>
            <a:endParaRPr dirty="0" lang="en-US"/>
          </a:p>
        </p:txBody>
      </p:sp>
      <p:sp>
        <p:nvSpPr>
          <p:cNvPr id="4" name="Slide Number Placeholder 3">
            <a:extLst>
              <a:ext uri="{FF2B5EF4-FFF2-40B4-BE49-F238E27FC236}">
                <a16:creationId xmlns:a16="http://schemas.microsoft.com/office/drawing/2014/main" id="{E8625FAB-2D24-4532-BD50-01FA722A97E1}"/>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a:t>
            </a:fld>
            <a:endParaRPr dirty="0" lang="en-US">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user interface for the Future Value program</a:t>
            </a:r>
          </a:p>
        </p:txBody>
      </p:sp>
      <p:sp>
        <p:nvSpPr>
          <p:cNvPr id="7" name="Text Placeholder 6">
            <a:extLst>
              <a:ext uri="{FF2B5EF4-FFF2-40B4-BE49-F238E27FC236}">
                <a16:creationId xmlns:a16="http://schemas.microsoft.com/office/drawing/2014/main" id="{BFF65A4D-0BD3-40B8-971B-189A9AF694B6}"/>
              </a:ext>
            </a:extLst>
          </p:cNvPr>
          <p:cNvSpPr>
            <a:spLocks noGrp="1"/>
          </p:cNvSpPr>
          <p:nvPr>
            <p:ph idx="15" sz="quarter" type="body"/>
          </p:nvPr>
        </p:nvSpPr>
        <p:spPr>
          <a:xfrm>
            <a:off x="1295400" y="1143000"/>
            <a:ext cx="5562600" cy="16002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monthly investment: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yearly interest rate: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of years: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Future value:                   23233.91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Continue? (y/n): </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91DD180B-04F1-4C30-88C1-4CAF90536C60}"/>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10</a:t>
            </a:fld>
            <a:endParaRPr dirty="0" lang="en-US">
              <a:solidFill>
                <a:schemeClr val="bg1"/>
              </a:solidFill>
            </a:endParaRPr>
          </a:p>
        </p:txBody>
      </p:sp>
    </p:spTree>
    <p:extLst>
      <p:ext uri="{BB962C8B-B14F-4D97-AF65-F5344CB8AC3E}">
        <p14:creationId xmlns:p14="http://schemas.microsoft.com/office/powerpoint/2010/main" val="3637883024"/>
      </p:ext>
    </p:extLst>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Future Value program (part 1)</a:t>
            </a:r>
          </a:p>
        </p:txBody>
      </p:sp>
      <p:sp>
        <p:nvSpPr>
          <p:cNvPr id="7" name="Text Placeholder 6">
            <a:extLst>
              <a:ext uri="{FF2B5EF4-FFF2-40B4-BE49-F238E27FC236}">
                <a16:creationId xmlns:a16="http://schemas.microsoft.com/office/drawing/2014/main" id="{6FB352DD-7ED4-4F51-A939-8A528B6FA542}"/>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usr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/bin/env python3</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years)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convert yearly values to monthly values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monthly_interest_rate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12 / 100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months = years * 12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calculate future value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0.0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for i in range(months):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monthly_investment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monthly_interest_rate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return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future_value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3C8CCE9-076E-46AA-81A2-2975D5CF347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11</a:t>
            </a:fld>
            <a:endParaRPr dirty="0" lang="en-US">
              <a:solidFill>
                <a:schemeClr val="bg1"/>
              </a:solidFill>
            </a:endParaRPr>
          </a:p>
        </p:txBody>
      </p:sp>
    </p:spTree>
    <p:extLst>
      <p:ext uri="{BB962C8B-B14F-4D97-AF65-F5344CB8AC3E}">
        <p14:creationId xmlns:p14="http://schemas.microsoft.com/office/powerpoint/2010/main" val="791418819"/>
      </p:ext>
    </p:extLst>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Future Value program (part 2)</a:t>
            </a:r>
          </a:p>
        </p:txBody>
      </p:sp>
      <p:sp>
        <p:nvSpPr>
          <p:cNvPr id="7" name="Text Placeholder 6">
            <a:extLst>
              <a:ext uri="{FF2B5EF4-FFF2-40B4-BE49-F238E27FC236}">
                <a16:creationId xmlns:a16="http://schemas.microsoft.com/office/drawing/2014/main" id="{CA5C56C9-984F-4487-9B92-F9AFFFBD1B6C}"/>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main():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choice = "y"</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while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choice.lower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"y":</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get input from the user</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"Enter monthly investment:\t"))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yearly_interest_rate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"Enter yearly interest rate:\t"))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years = int(input("Enter number of years:\t\t"))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get and display future value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yearly_interest_rate</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years)</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print</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f"Future</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 value:\t\t\t{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round(</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F3F73564-B597-4C2C-BCC0-CD84D427E253}"/>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12</a:t>
            </a:fld>
            <a:endParaRPr dirty="0" lang="en-US">
              <a:solidFill>
                <a:schemeClr val="bg1"/>
              </a:solidFill>
            </a:endParaRPr>
          </a:p>
        </p:txBody>
      </p:sp>
    </p:spTree>
    <p:extLst>
      <p:ext uri="{BB962C8B-B14F-4D97-AF65-F5344CB8AC3E}">
        <p14:creationId xmlns:p14="http://schemas.microsoft.com/office/powerpoint/2010/main" val="2443655865"/>
      </p:ext>
    </p:extLst>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Future Value program (part 3)</a:t>
            </a:r>
          </a:p>
        </p:txBody>
      </p:sp>
      <p:sp>
        <p:nvSpPr>
          <p:cNvPr id="7" name="Text Placeholder 6">
            <a:extLst>
              <a:ext uri="{FF2B5EF4-FFF2-40B4-BE49-F238E27FC236}">
                <a16:creationId xmlns:a16="http://schemas.microsoft.com/office/drawing/2014/main" id="{A88B24BF-F78D-4B07-AB51-B14C3165A51C}"/>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see if the user wants to continue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choice = input("Continue? (y/n):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print("Bye!")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if __name__ == "__main__":</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main()</a:t>
            </a:r>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9A4582AD-5BFF-48E6-A646-3C4FB6E6FDF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13</a:t>
            </a:fld>
            <a:endParaRPr dirty="0" lang="en-US">
              <a:solidFill>
                <a:schemeClr val="bg1"/>
              </a:solidFill>
            </a:endParaRPr>
          </a:p>
        </p:txBody>
      </p:sp>
    </p:spTree>
    <p:extLst>
      <p:ext uri="{BB962C8B-B14F-4D97-AF65-F5344CB8AC3E}">
        <p14:creationId xmlns:p14="http://schemas.microsoft.com/office/powerpoint/2010/main" val="3647704764"/>
      </p:ext>
    </p:extLst>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function with a default value</a:t>
            </a:r>
          </a:p>
        </p:txBody>
      </p:sp>
      <p:sp>
        <p:nvSpPr>
          <p:cNvPr id="7" name="Text Placeholder 6">
            <a:extLst>
              <a:ext uri="{FF2B5EF4-FFF2-40B4-BE49-F238E27FC236}">
                <a16:creationId xmlns:a16="http://schemas.microsoft.com/office/drawing/2014/main" id="{501355F6-04DE-4A07-8683-80CF4A688906}"/>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years=20</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 convert yearly values to monthly values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monthly_interest_rate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12 / 100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months = years * 12</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 calculate future value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for i in range(months):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monthly_investment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monthly_interest_rate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return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EE210F91-7FAE-4776-A596-09E8775EF326}"/>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14</a:t>
            </a:fld>
            <a:endParaRPr dirty="0" lang="en-US">
              <a:solidFill>
                <a:schemeClr val="bg1"/>
              </a:solidFill>
            </a:endParaRPr>
          </a:p>
        </p:txBody>
      </p:sp>
    </p:spTree>
    <p:extLst>
      <p:ext uri="{BB962C8B-B14F-4D97-AF65-F5344CB8AC3E}">
        <p14:creationId xmlns:p14="http://schemas.microsoft.com/office/powerpoint/2010/main" val="776648881"/>
      </p:ext>
    </p:extLst>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How to call the function and use its default value</a:t>
            </a:r>
          </a:p>
        </p:txBody>
      </p:sp>
      <p:sp>
        <p:nvSpPr>
          <p:cNvPr id="7" name="Text Placeholder 6">
            <a:extLst>
              <a:ext uri="{FF2B5EF4-FFF2-40B4-BE49-F238E27FC236}">
                <a16:creationId xmlns:a16="http://schemas.microsoft.com/office/drawing/2014/main" id="{88498191-AE9B-424B-9F2C-618D899824D1}"/>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(100, 8.5)</a:t>
            </a:r>
          </a:p>
          <a:p>
            <a:pPr marR="0">
              <a:spcBef>
                <a:spcPts val="900"/>
              </a:spcBef>
              <a:spcAft>
                <a:spcPts val="600"/>
              </a:spcAft>
              <a:tabLst>
                <a:tab algn="l" pos="1371600"/>
                <a:tab algn="l" pos="2743200"/>
              </a:tabLst>
            </a:pPr>
            <a:r>
              <a:rPr b="1" dirty="0" lang="en-US" spc="-10"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call the function and override </a:t>
            </a:r>
            <a:br>
              <a:rPr b="1" dirty="0" lang="en-US" spc="-10"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br>
            <a:r>
              <a:rPr b="1" dirty="0" lang="en-US" spc="-10"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its default value</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(100, 8.5, 10)</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A9E58F05-253B-47F8-AC9C-47DEA4AC825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15</a:t>
            </a:fld>
            <a:endParaRPr dirty="0" lang="en-US">
              <a:solidFill>
                <a:schemeClr val="bg1"/>
              </a:solidFill>
            </a:endParaRPr>
          </a:p>
        </p:txBody>
      </p:sp>
    </p:spTree>
    <p:extLst>
      <p:ext uri="{BB962C8B-B14F-4D97-AF65-F5344CB8AC3E}">
        <p14:creationId xmlns:p14="http://schemas.microsoft.com/office/powerpoint/2010/main" val="2484346975"/>
      </p:ext>
    </p:extLst>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dirty="0" lang="en-US"/>
              <a:t>How to use default values </a:t>
            </a:r>
            <a:br>
              <a:rPr dirty="0" lang="en-US"/>
            </a:br>
            <a:r>
              <a:rPr dirty="0" lang="en-US"/>
              <a:t>in your function definitions</a:t>
            </a:r>
          </a:p>
        </p:txBody>
      </p:sp>
      <p:sp>
        <p:nvSpPr>
          <p:cNvPr id="7" name="Text Placeholder 6">
            <a:extLst>
              <a:ext uri="{FF2B5EF4-FFF2-40B4-BE49-F238E27FC236}">
                <a16:creationId xmlns:a16="http://schemas.microsoft.com/office/drawing/2014/main" id="{61B95114-75E2-40F0-A6CA-A67E75133C3E}"/>
              </a:ext>
            </a:extLst>
          </p:cNvPr>
          <p:cNvSpPr>
            <a:spLocks noGrp="1"/>
          </p:cNvSpPr>
          <p:nvPr>
            <p:ph idx="13" sz="quarter" type="body"/>
          </p:nvPr>
        </p:nvSpPr>
        <p:spPr>
          <a:xfrm>
            <a:off x="838200" y="1447800"/>
            <a:ext cx="7391400" cy="4495800"/>
          </a:xfrm>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You can specify a default value for any argument in a function definition by assigning a value to the argument. However, the arguments with default values must be coded last in the function definition.</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When you call a function, any arguments that have default values are optional. But you can override the default value for an argument by supplying that argument.</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871FB7F2-ADC2-4AD4-9A95-C0692E4B012D}"/>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16</a:t>
            </a:fld>
            <a:endParaRPr dirty="0" lang="en-US">
              <a:solidFill>
                <a:schemeClr val="bg1"/>
              </a:solidFill>
            </a:endParaRPr>
          </a:p>
        </p:txBody>
      </p:sp>
    </p:spTree>
    <p:extLst>
      <p:ext uri="{BB962C8B-B14F-4D97-AF65-F5344CB8AC3E}">
        <p14:creationId xmlns:p14="http://schemas.microsoft.com/office/powerpoint/2010/main" val="1974499695"/>
      </p:ext>
    </p:extLst>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How to call the function with named arguments</a:t>
            </a:r>
          </a:p>
        </p:txBody>
      </p:sp>
      <p:sp>
        <p:nvSpPr>
          <p:cNvPr id="7" name="Text Placeholder 6">
            <a:extLst>
              <a:ext uri="{FF2B5EF4-FFF2-40B4-BE49-F238E27FC236}">
                <a16:creationId xmlns:a16="http://schemas.microsoft.com/office/drawing/2014/main" id="{8F1AD883-646B-4CB8-88C4-F3F759FD84AD}"/>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years=10,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=100,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=8.5)</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1BAEC8D5-5DCC-4C0D-A90D-4E7E297D103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17</a:t>
            </a:fld>
            <a:endParaRPr dirty="0" lang="en-US">
              <a:solidFill>
                <a:schemeClr val="bg1"/>
              </a:solidFill>
            </a:endParaRPr>
          </a:p>
        </p:txBody>
      </p:sp>
    </p:spTree>
    <p:extLst>
      <p:ext uri="{BB962C8B-B14F-4D97-AF65-F5344CB8AC3E}">
        <p14:creationId xmlns:p14="http://schemas.microsoft.com/office/powerpoint/2010/main" val="1824946538"/>
      </p:ext>
    </p:extLst>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dirty="0" lang="en-US"/>
              <a:t>How to use named arguments </a:t>
            </a:r>
            <a:br>
              <a:rPr dirty="0" lang="en-US"/>
            </a:br>
            <a:r>
              <a:rPr dirty="0" lang="en-US"/>
              <a:t>in your calling statements</a:t>
            </a:r>
          </a:p>
        </p:txBody>
      </p:sp>
      <p:sp>
        <p:nvSpPr>
          <p:cNvPr id="7" name="Text Placeholder 6">
            <a:extLst>
              <a:ext uri="{FF2B5EF4-FFF2-40B4-BE49-F238E27FC236}">
                <a16:creationId xmlns:a16="http://schemas.microsoft.com/office/drawing/2014/main" id="{B1521619-C495-4753-9BEB-C32C3A181891}"/>
              </a:ext>
            </a:extLst>
          </p:cNvPr>
          <p:cNvSpPr>
            <a:spLocks noGrp="1"/>
          </p:cNvSpPr>
          <p:nvPr>
            <p:ph idx="13" sz="quarter" type="body"/>
          </p:nvPr>
        </p:nvSpPr>
        <p:spPr>
          <a:xfrm>
            <a:off x="838200" y="1447800"/>
            <a:ext cx="7391400" cy="4495800"/>
          </a:xfrm>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To code a </a:t>
            </a:r>
            <a:r>
              <a:rPr dirty="0" i="1" lang="en-US" spc="-10">
                <a:latin charset="0" panose="02020603050405020304" pitchFamily="18" typeface="Times New Roman"/>
                <a:ea charset="0" panose="02020603050405020304" pitchFamily="18" typeface="Times New Roman"/>
              </a:rPr>
              <a:t>named argument</a:t>
            </a:r>
            <a:r>
              <a:rPr dirty="0" lang="en-US" spc="-10">
                <a:latin charset="0" panose="02020603050405020304" pitchFamily="18" typeface="Times New Roman"/>
                <a:ea charset="0" panose="02020603050405020304" pitchFamily="18" typeface="Times New Roman"/>
              </a:rPr>
              <a:t>, code the name of the argument in the function definition, an equals sign, and the value or variable for the argument.</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If you call a function without named arguments, you must code them in the same sequence that they’re coded in the function definition. </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If you call a function with named arguments, you don’t have to code the arguments in the sequence that they’re coded in the function definition.</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It’s a good practice to use named arguments for functions that have many arguments. This can improve the readability of the code and reduce errors.</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F9ABC198-904D-43F9-B77D-AA3AD71BD1D6}"/>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18</a:t>
            </a:fld>
            <a:endParaRPr dirty="0" lang="en-US">
              <a:solidFill>
                <a:schemeClr val="bg1"/>
              </a:solidFill>
            </a:endParaRPr>
          </a:p>
        </p:txBody>
      </p:sp>
    </p:spTree>
    <p:extLst>
      <p:ext uri="{BB962C8B-B14F-4D97-AF65-F5344CB8AC3E}">
        <p14:creationId xmlns:p14="http://schemas.microsoft.com/office/powerpoint/2010/main" val="1091527467"/>
      </p:ext>
    </p:extLst>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Functions that use local variables</a:t>
            </a:r>
          </a:p>
        </p:txBody>
      </p:sp>
      <p:sp>
        <p:nvSpPr>
          <p:cNvPr id="7" name="Text Placeholder 6">
            <a:extLst>
              <a:ext uri="{FF2B5EF4-FFF2-40B4-BE49-F238E27FC236}">
                <a16:creationId xmlns:a16="http://schemas.microsoft.com/office/drawing/2014/main" id="{964CC947-48C1-4A4B-ACAE-230219D87F38}"/>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calc_tax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(amount,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tax_rate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amount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tax_rate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tax is local variable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return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return is necessary</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main():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calc_tax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(85.0, .05)    # tax is local variable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print("Tax:",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Tax 4.25</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817B430-1FFC-4B28-8F0A-73F7D67B1B3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19</a:t>
            </a:fld>
            <a:endParaRPr dirty="0" lang="en-US">
              <a:solidFill>
                <a:schemeClr val="bg1"/>
              </a:solidFill>
            </a:endParaRPr>
          </a:p>
        </p:txBody>
      </p:sp>
    </p:spTree>
    <p:extLst>
      <p:ext uri="{BB962C8B-B14F-4D97-AF65-F5344CB8AC3E}">
        <p14:creationId xmlns:p14="http://schemas.microsoft.com/office/powerpoint/2010/main" val="360170765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dirty="0" lang="en-US"/>
              <a:t>Objectives (part 1)</a:t>
            </a:r>
          </a:p>
        </p:txBody>
      </p:sp>
      <p:sp>
        <p:nvSpPr>
          <p:cNvPr id="7" name="Text Placeholder 6">
            <a:extLst>
              <a:ext uri="{FF2B5EF4-FFF2-40B4-BE49-F238E27FC236}">
                <a16:creationId xmlns:a16="http://schemas.microsoft.com/office/drawing/2014/main" id="{C1D9B614-F00F-4067-AA78-27BBF95C840A}"/>
              </a:ext>
            </a:extLst>
          </p:cNvPr>
          <p:cNvSpPr>
            <a:spLocks noGrp="1"/>
          </p:cNvSpPr>
          <p:nvPr>
            <p:ph idx="13" sz="quarter" type="body"/>
          </p:nvPr>
        </p:nvSpPr>
        <p:spPr>
          <a:xfrm>
            <a:off x="838200" y="1066800"/>
            <a:ext cx="7543800" cy="4876800"/>
          </a:xfrm>
        </p:spPr>
        <p:txBody>
          <a:bodyPr/>
          <a:lstStyle/>
          <a:p>
            <a:pPr>
              <a:spcBef>
                <a:spcPts val="1500"/>
              </a:spcBef>
              <a:spcAft>
                <a:spcPts val="600"/>
              </a:spcAft>
              <a:tabLst>
                <a:tab algn="l" pos="1371600"/>
              </a:tabLst>
            </a:pPr>
            <a:r>
              <a:rPr b="1" dirty="0" lang="en-US">
                <a:latin charset="0" panose="020B0604020202020204" pitchFamily="34" typeface="Arial"/>
                <a:ea charset="0" panose="02020603050405020304" pitchFamily="18" typeface="Times New Roman"/>
                <a:cs charset="0" panose="02020603050405020304" pitchFamily="18" typeface="Times New Roman"/>
              </a:rPr>
              <a:t>Applied</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Define and use functions in </a:t>
            </a:r>
            <a:r>
              <a:rPr lang="en-US" spc="-10">
                <a:latin charset="0" panose="02020603050405020304" pitchFamily="18" typeface="Times New Roman"/>
                <a:ea charset="0" panose="02020603050405020304" pitchFamily="18" typeface="Times New Roman"/>
              </a:rPr>
              <a:t>your programs, </a:t>
            </a:r>
            <a:r>
              <a:rPr dirty="0" lang="en-US" spc="-10">
                <a:latin charset="0" panose="02020603050405020304" pitchFamily="18" typeface="Times New Roman"/>
                <a:ea charset="0" panose="02020603050405020304" pitchFamily="18" typeface="Times New Roman"/>
              </a:rPr>
              <a:t>including the use of default values, named arguments, local variables, and global variables.</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Create, document, import, and use your own modules.</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Import and use the random module.</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Use a hierarchy chart or outline to plan the functions of a program.</a:t>
            </a:r>
          </a:p>
          <a:p>
            <a:pPr>
              <a:spcBef>
                <a:spcPts val="1500"/>
              </a:spcBef>
              <a:spcAft>
                <a:spcPts val="600"/>
              </a:spcAft>
              <a:tabLst>
                <a:tab algn="l" pos="1371600"/>
              </a:tabLst>
            </a:pPr>
            <a:r>
              <a:rPr b="1" dirty="0" lang="en-US">
                <a:latin charset="0" panose="020B0604020202020204" pitchFamily="34" typeface="Arial"/>
                <a:ea charset="0" panose="02020603050405020304" pitchFamily="18" typeface="Times New Roman"/>
                <a:cs charset="0" panose="02020603050405020304" pitchFamily="18" typeface="Times New Roman"/>
              </a:rPr>
              <a:t>Knowledge</a:t>
            </a:r>
          </a:p>
          <a:p>
            <a:pPr indent="-342900" lvl="0" marL="342900" marR="274320">
              <a:spcBef>
                <a:spcPts val="0"/>
              </a:spcBef>
              <a:spcAft>
                <a:spcPts val="600"/>
              </a:spcAft>
              <a:buFont typeface="+mj-lt"/>
              <a:buAutoNum type="arabicPeriod"/>
              <a:tabLst>
                <a:tab algn="l" pos="347345"/>
                <a:tab algn="l" pos="347345"/>
                <a:tab algn="l" pos="365760"/>
              </a:tabLst>
            </a:pPr>
            <a:r>
              <a:rPr dirty="0" lang="en-US" spc="-10">
                <a:latin charset="0" panose="02020603050405020304" pitchFamily="18" typeface="Times New Roman"/>
                <a:ea charset="0" panose="02020603050405020304" pitchFamily="18" typeface="Times New Roman"/>
              </a:rPr>
              <a:t>In general terms, describe how to define a function, including the use of a return statement.</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In general terms, describe how to call a function.</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In general terms, describe how to define and call a main() function.</a:t>
            </a:r>
          </a:p>
          <a:p>
            <a:pPr>
              <a:spcBef>
                <a:spcPts val="0"/>
              </a:spcBef>
              <a:spcAft>
                <a:spcPts val="600"/>
              </a:spcAft>
            </a:pPr>
            <a:r>
              <a:rPr dirty="0" lang="en-US" sz="1100">
                <a:latin charset="0" panose="02020603050405020304" pitchFamily="18" typeface="Times New Roman"/>
                <a:ea charset="0" panose="02020603050405020304" pitchFamily="18" typeface="Times New Roman"/>
              </a:rPr>
              <a:t> </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2" name="Footer Placeholder 1"/>
          <p:cNvSpPr>
            <a:spLocks noGrp="1"/>
          </p:cNvSpPr>
          <p:nvPr>
            <p:ph idx="11" sz="quarter" type="ftr"/>
          </p:nvPr>
        </p:nvSpPr>
        <p:spPr/>
        <p:txBody>
          <a:bodyPr/>
          <a:lstStyle/>
          <a:p>
            <a:pPr>
              <a:defRPr/>
            </a:pPr>
            <a:r>
              <a:rPr lang="en-US" sz="1200"/>
              <a:t>© 2021, Mike Murach &amp; Associates, Inc.</a:t>
            </a:r>
          </a:p>
        </p:txBody>
      </p:sp>
      <p:sp>
        <p:nvSpPr>
          <p:cNvPr id="5" name="Slide Number Placeholder 4">
            <a:extLst>
              <a:ext uri="{FF2B5EF4-FFF2-40B4-BE49-F238E27FC236}">
                <a16:creationId xmlns:a16="http://schemas.microsoft.com/office/drawing/2014/main" id="{A5DD702B-77D4-47B3-9627-61EFC119CE7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a:t>
            </a:fld>
            <a:endParaRPr dirty="0" lang="en-US">
              <a:solidFill>
                <a:schemeClr val="bg1"/>
              </a:solidFill>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dirty="0" lang="en-US"/>
              <a:t>A function that changes a global variable </a:t>
            </a:r>
            <a:br>
              <a:rPr dirty="0" lang="en-US"/>
            </a:br>
            <a:r>
              <a:rPr dirty="0" lang="en-US"/>
              <a:t>(not recommended)</a:t>
            </a:r>
          </a:p>
        </p:txBody>
      </p:sp>
      <p:sp>
        <p:nvSpPr>
          <p:cNvPr id="7" name="Text Placeholder 6">
            <a:extLst>
              <a:ext uri="{FF2B5EF4-FFF2-40B4-BE49-F238E27FC236}">
                <a16:creationId xmlns:a16="http://schemas.microsoft.com/office/drawing/2014/main" id="{E5657327-9977-4AE2-B80E-56B95911C7A2}"/>
              </a:ext>
            </a:extLst>
          </p:cNvPr>
          <p:cNvSpPr>
            <a:spLocks noGrp="1"/>
          </p:cNvSpPr>
          <p:nvPr>
            <p:ph idx="13" sz="quarter" type="body"/>
          </p:nvPr>
        </p:nvSpPr>
        <p:spPr>
          <a:xfrm>
            <a:off x="838200" y="1447800"/>
            <a:ext cx="7391400" cy="4495800"/>
          </a:xfrm>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tax = 0.0                       # tax is global variable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calc_tax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(amount,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tax_rate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global 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access global variable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tax = amount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tax_rate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change global variable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main():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calc_tax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(85.0, .05)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print("Tax:", tax)          # Tax 4.25 (global)</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C47FF25A-5FC2-49EF-9109-008A6F642306}"/>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20</a:t>
            </a:fld>
            <a:endParaRPr dirty="0" lang="en-US">
              <a:solidFill>
                <a:schemeClr val="bg1"/>
              </a:solidFill>
            </a:endParaRPr>
          </a:p>
        </p:txBody>
      </p:sp>
    </p:spTree>
    <p:extLst>
      <p:ext uri="{BB962C8B-B14F-4D97-AF65-F5344CB8AC3E}">
        <p14:creationId xmlns:p14="http://schemas.microsoft.com/office/powerpoint/2010/main" val="1454889948"/>
      </p:ext>
    </p:extLst>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dirty="0" lang="en-US"/>
              <a:t>A local variable that shadows a global variable (not recommended)</a:t>
            </a:r>
          </a:p>
        </p:txBody>
      </p:sp>
      <p:sp>
        <p:nvSpPr>
          <p:cNvPr id="7" name="Text Placeholder 6">
            <a:extLst>
              <a:ext uri="{FF2B5EF4-FFF2-40B4-BE49-F238E27FC236}">
                <a16:creationId xmlns:a16="http://schemas.microsoft.com/office/drawing/2014/main" id="{B3159A42-5DCE-41DA-955C-E9F26573F2CE}"/>
              </a:ext>
            </a:extLst>
          </p:cNvPr>
          <p:cNvSpPr>
            <a:spLocks noGrp="1"/>
          </p:cNvSpPr>
          <p:nvPr>
            <p:ph idx="13" sz="quarter" type="body"/>
          </p:nvPr>
        </p:nvSpPr>
        <p:spPr>
          <a:xfrm>
            <a:off x="838200" y="1447800"/>
            <a:ext cx="7391400" cy="4495800"/>
          </a:xfrm>
        </p:spPr>
        <p:txBody>
          <a:bodyPr/>
          <a:lstStyle/>
          <a:p>
            <a:pPr marL="347345" marR="0">
              <a:spcBef>
                <a:spcPts val="0"/>
              </a:spcBef>
              <a:spcAft>
                <a:spcPts val="0"/>
              </a:spcAft>
              <a:tabLst>
                <a:tab algn="l" pos="1371600"/>
              </a:tabLst>
            </a:pP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0.0                       # tax is global variable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calc_tax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(amount,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tax_rate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amount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tax_rate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tax is local variable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print("Tax:",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Tax 4.25 (local)</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main():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calc_tax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(85.0, .05)</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print("Tax:",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Tax 0.0 (global)</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10E7A839-BD7C-48D3-A9EB-9969A802579B}"/>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21</a:t>
            </a:fld>
            <a:endParaRPr dirty="0" lang="en-US">
              <a:solidFill>
                <a:schemeClr val="bg1"/>
              </a:solidFill>
            </a:endParaRPr>
          </a:p>
        </p:txBody>
      </p:sp>
    </p:spTree>
    <p:extLst>
      <p:ext uri="{BB962C8B-B14F-4D97-AF65-F5344CB8AC3E}">
        <p14:creationId xmlns:p14="http://schemas.microsoft.com/office/powerpoint/2010/main" val="2973538828"/>
      </p:ext>
    </p:extLst>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dirty="0" lang="en-US"/>
              <a:t>A function that uses a global constant (OK to use)</a:t>
            </a:r>
          </a:p>
        </p:txBody>
      </p:sp>
      <p:sp>
        <p:nvSpPr>
          <p:cNvPr id="7" name="Text Placeholder 6">
            <a:extLst>
              <a:ext uri="{FF2B5EF4-FFF2-40B4-BE49-F238E27FC236}">
                <a16:creationId xmlns:a16="http://schemas.microsoft.com/office/drawing/2014/main" id="{0418987E-AFC7-4053-BE31-6C75AB9727DC}"/>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TAX_RATE = 0.05                  # TAX_RATE is global</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calc_tax</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(amount):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tax = amount * TAX_RATE      # use constant here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return tax</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2418DF8F-CC06-4265-B93E-BE91666C9E4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22</a:t>
            </a:fld>
            <a:endParaRPr dirty="0" lang="en-US">
              <a:solidFill>
                <a:schemeClr val="bg1"/>
              </a:solidFill>
            </a:endParaRPr>
          </a:p>
        </p:txBody>
      </p:sp>
    </p:spTree>
    <p:extLst>
      <p:ext uri="{BB962C8B-B14F-4D97-AF65-F5344CB8AC3E}">
        <p14:creationId xmlns:p14="http://schemas.microsoft.com/office/powerpoint/2010/main" val="4162190013"/>
      </p:ext>
    </p:extLst>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temperature.py file (temperature module)</a:t>
            </a:r>
          </a:p>
        </p:txBody>
      </p:sp>
      <p:sp>
        <p:nvSpPr>
          <p:cNvPr id="7" name="Text Placeholder 6">
            <a:extLst>
              <a:ext uri="{FF2B5EF4-FFF2-40B4-BE49-F238E27FC236}">
                <a16:creationId xmlns:a16="http://schemas.microsoft.com/office/drawing/2014/main" id="{53732476-4815-4872-A964-3AA7B6FF38B0}"/>
              </a:ext>
            </a:extLst>
          </p:cNvPr>
          <p:cNvSpPr>
            <a:spLocks noGrp="1"/>
          </p:cNvSpPr>
          <p:nvPr>
            <p:ph idx="13" sz="quarter" type="body"/>
          </p:nvPr>
        </p:nvSpPr>
        <p:spPr>
          <a:xfrm>
            <a:off x="838200" y="1066800"/>
            <a:ext cx="7391400" cy="4953000"/>
          </a:xfrm>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celsius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- 32) * 5/9</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return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celsius</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to_fahrenheit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celsius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celsius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9/5 + 32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return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fahrenheit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the main() function is used to test the other functions</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this code isn't run if this module isn't the main module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main():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for temp in range(0, 212, 40):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print(temp, "Fahrenheit =",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round(</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(temp)), "Celsius")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for temp in range(0, 100, 20):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print(temp, "Celsius =",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round(</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to_fahrenheit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(temp)), "Fahrenheit")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if this module is the main module, call the main() function</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to test the other functions</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if __name__ == "__main__":</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main()</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A9775685-23CA-4236-91A2-FB9A6EE6A571}"/>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23</a:t>
            </a:fld>
            <a:endParaRPr dirty="0" lang="en-US">
              <a:solidFill>
                <a:schemeClr val="bg1"/>
              </a:solidFill>
            </a:endParaRPr>
          </a:p>
        </p:txBody>
      </p:sp>
    </p:spTree>
    <p:extLst>
      <p:ext uri="{BB962C8B-B14F-4D97-AF65-F5344CB8AC3E}">
        <p14:creationId xmlns:p14="http://schemas.microsoft.com/office/powerpoint/2010/main" val="391740282"/>
      </p:ext>
    </p:extLst>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467600" cy="457201"/>
          </a:xfrm>
        </p:spPr>
        <p:txBody>
          <a:bodyPr/>
          <a:lstStyle/>
          <a:p>
            <a:r>
              <a:rPr dirty="0" lang="en-US"/>
              <a:t>The console when you run the temperature module</a:t>
            </a:r>
          </a:p>
        </p:txBody>
      </p:sp>
      <p:sp>
        <p:nvSpPr>
          <p:cNvPr id="7" name="Text Placeholder 6">
            <a:extLst>
              <a:ext uri="{FF2B5EF4-FFF2-40B4-BE49-F238E27FC236}">
                <a16:creationId xmlns:a16="http://schemas.microsoft.com/office/drawing/2014/main" id="{BA6A359C-FE23-4325-9E09-62BE2B9D8731}"/>
              </a:ext>
            </a:extLst>
          </p:cNvPr>
          <p:cNvSpPr>
            <a:spLocks noGrp="1"/>
          </p:cNvSpPr>
          <p:nvPr>
            <p:ph idx="15" sz="quarter" type="body"/>
          </p:nvPr>
        </p:nvSpPr>
        <p:spPr>
          <a:xfrm>
            <a:off x="1295400" y="1143000"/>
            <a:ext cx="5105400" cy="23622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 Fahrenheit = -18 Celsius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40 Fahrenheit = 4 Celsius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80 Fahrenheit = 27 Celsius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120 Fahrenheit = 49 Celsius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160 Fahrenheit = 71 Celsius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200 Fahrenheit = 93 Celsius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 Celsius = 32 Fahrenheit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20 Celsius = 68 Fahrenheit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804B043E-6EAD-40F8-9939-C62B7DC240A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24</a:t>
            </a:fld>
            <a:endParaRPr dirty="0" lang="en-US">
              <a:solidFill>
                <a:schemeClr val="bg1"/>
              </a:solidFill>
            </a:endParaRPr>
          </a:p>
        </p:txBody>
      </p:sp>
    </p:spTree>
    <p:extLst>
      <p:ext uri="{BB962C8B-B14F-4D97-AF65-F5344CB8AC3E}">
        <p14:creationId xmlns:p14="http://schemas.microsoft.com/office/powerpoint/2010/main" val="2146728128"/>
      </p:ext>
    </p:extLst>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How to document a module with docstrings</a:t>
            </a:r>
          </a:p>
        </p:txBody>
      </p:sp>
      <p:sp>
        <p:nvSpPr>
          <p:cNvPr id="7" name="Text Placeholder 6">
            <a:extLst>
              <a:ext uri="{FF2B5EF4-FFF2-40B4-BE49-F238E27FC236}">
                <a16:creationId xmlns:a16="http://schemas.microsoft.com/office/drawing/2014/main" id="{0C1C9641-4155-4E6E-B257-290C12E18EDA}"/>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This module contains functions for converting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between degrees Fahrenheit and degrees Celsius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Accepts degrees Fahrenheit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argument)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Returns degrees Celsius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return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- 32) * 5/9</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to_fahrenheit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celsius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Accepts</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degrees</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 Celsius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celsius</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 argument)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Returns degrees Fahrenheit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return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celsius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9/5 + 32</a:t>
            </a:r>
          </a:p>
          <a:p>
            <a:pPr marL="0" marR="0">
              <a:spcBef>
                <a:spcPts val="900"/>
              </a:spcBef>
              <a:spcAft>
                <a:spcPts val="300"/>
              </a:spcAft>
            </a:pPr>
            <a:r>
              <a:rPr b="1" dirty="0" lang="en-US" sz="2400">
                <a:solidFill>
                  <a:srgbClr val="000099"/>
                </a:solidFill>
                <a:effectLst/>
                <a:latin charset="0" panose="020B0604020202020204" pitchFamily="34" typeface="Arial"/>
                <a:ea charset="0" panose="02020603050405020304" pitchFamily="18" typeface="Times New Roman"/>
                <a:cs charset="0" panose="02020603050405020304" pitchFamily="18" typeface="Times New Roman"/>
              </a:rPr>
              <a:t>How to document a module with type hints</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effectLst/>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effectLst/>
                <a:latin charset="0" panose="02070309020205020404" pitchFamily="49" typeface="Courier New"/>
                <a:ea charset="0" panose="02020603050405020304" pitchFamily="18" typeface="Times New Roman"/>
                <a:cs charset="0" panose="02020603050405020304" pitchFamily="18" typeface="Times New Roman"/>
              </a:rPr>
              <a:t>fahrenheit</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float</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-&gt; float</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66956DAB-3187-42BA-A757-E73550920B3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25</a:t>
            </a:fld>
            <a:endParaRPr dirty="0" lang="en-US">
              <a:solidFill>
                <a:schemeClr val="bg1"/>
              </a:solidFill>
            </a:endParaRPr>
          </a:p>
        </p:txBody>
      </p:sp>
    </p:spTree>
    <p:extLst>
      <p:ext uri="{BB962C8B-B14F-4D97-AF65-F5344CB8AC3E}">
        <p14:creationId xmlns:p14="http://schemas.microsoft.com/office/powerpoint/2010/main" val="3071018139"/>
      </p:ext>
    </p:extLst>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How to view the documentation for a module</a:t>
            </a:r>
          </a:p>
        </p:txBody>
      </p:sp>
      <p:sp>
        <p:nvSpPr>
          <p:cNvPr id="7" name="Text Placeholder 6">
            <a:extLst>
              <a:ext uri="{FF2B5EF4-FFF2-40B4-BE49-F238E27FC236}">
                <a16:creationId xmlns:a16="http://schemas.microsoft.com/office/drawing/2014/main" id="{73B4B997-AF42-45DC-9E66-530192E4E078}"/>
              </a:ext>
            </a:extLst>
          </p:cNvPr>
          <p:cNvSpPr>
            <a:spLocks noGrp="1"/>
          </p:cNvSpPr>
          <p:nvPr>
            <p:ph idx="15" sz="quarter" type="body"/>
          </p:nvPr>
        </p:nvSpPr>
        <p:spPr>
          <a:xfrm>
            <a:off x="1295400" y="1143000"/>
            <a:ext cx="6553200" cy="4191000"/>
          </a:xfrm>
        </p:spPr>
        <p:txBody>
          <a:bodyPr/>
          <a:lstStyle/>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import temperature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help(temperature)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Help on module temperature: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NAME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temperature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DESCRIPTION</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This module contains functions for converting </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between degrees Fahrenheit and degrees Celsius</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FUNCTIONS</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(Fahrenheit: float) -&gt; float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Accepts degrees Fahrenheit (</a:t>
            </a:r>
            <a:r>
              <a:rPr b="1"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fahrenheit</a:t>
            </a: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argument)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Returns degrees Celsius</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to_fahrenheit</a:t>
            </a: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celsius</a:t>
            </a: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-&gt; float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Accepts</a:t>
            </a:r>
            <a:r>
              <a:rPr b="1" dirty="0" lang="fr-FR"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degrees</a:t>
            </a:r>
            <a:r>
              <a:rPr b="1" dirty="0" lang="fr-FR"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Celsius (</a:t>
            </a:r>
            <a:r>
              <a:rPr b="1" dirty="0" err="1" lang="fr-FR"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celsius</a:t>
            </a:r>
            <a:r>
              <a:rPr b="1" dirty="0" lang="fr-FR"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argument)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fr-FR"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Returns degrees Fahrenheit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C54FD49D-8D37-4BF4-894B-50B8E6A2952B}"/>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26</a:t>
            </a:fld>
            <a:endParaRPr dirty="0" lang="en-US">
              <a:solidFill>
                <a:schemeClr val="bg1"/>
              </a:solidFill>
            </a:endParaRPr>
          </a:p>
        </p:txBody>
      </p:sp>
    </p:spTree>
    <p:extLst>
      <p:ext uri="{BB962C8B-B14F-4D97-AF65-F5344CB8AC3E}">
        <p14:creationId xmlns:p14="http://schemas.microsoft.com/office/powerpoint/2010/main" val="1936291108"/>
      </p:ext>
    </p:extLst>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2"/>
          </a:xfrm>
        </p:spPr>
        <p:txBody>
          <a:bodyPr/>
          <a:lstStyle/>
          <a:p>
            <a:r>
              <a:rPr dirty="0" lang="en-US"/>
              <a:t>The syntax for importing a module </a:t>
            </a:r>
            <a:br>
              <a:rPr dirty="0" lang="en-US"/>
            </a:br>
            <a:r>
              <a:rPr dirty="0" lang="en-US"/>
              <a:t>into a local namespace</a:t>
            </a:r>
          </a:p>
        </p:txBody>
      </p:sp>
      <p:sp>
        <p:nvSpPr>
          <p:cNvPr id="7" name="Text Placeholder 6">
            <a:extLst>
              <a:ext uri="{FF2B5EF4-FFF2-40B4-BE49-F238E27FC236}">
                <a16:creationId xmlns:a16="http://schemas.microsoft.com/office/drawing/2014/main" id="{C78FA15A-604A-4A08-8494-2A736D60A187}"/>
              </a:ext>
            </a:extLst>
          </p:cNvPr>
          <p:cNvSpPr>
            <a:spLocks noGrp="1"/>
          </p:cNvSpPr>
          <p:nvPr>
            <p:ph idx="13" sz="quarter" type="body"/>
          </p:nvPr>
        </p:nvSpPr>
        <p:spPr>
          <a:xfrm>
            <a:off x="838200" y="1371600"/>
            <a:ext cx="7391400" cy="4419600"/>
          </a:xfrm>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import </a:t>
            </a:r>
            <a:r>
              <a:rPr b="1" dirty="0" err="1" i="1" lang="en-US" sz="1600">
                <a:latin charset="0" panose="02070309020205020404" pitchFamily="49" typeface="Courier New"/>
                <a:ea charset="0" panose="02020603050405020304" pitchFamily="18" typeface="Times New Roman"/>
                <a:cs charset="0" panose="02020603050405020304" pitchFamily="18" typeface="Times New Roman"/>
              </a:rPr>
              <a:t>module_name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[as </a:t>
            </a:r>
            <a:r>
              <a:rPr b="1" dirty="0" i="1" lang="en-US" sz="1600">
                <a:latin charset="0" panose="02070309020205020404" pitchFamily="49" typeface="Courier New"/>
                <a:ea charset="0" panose="02020603050405020304" pitchFamily="18" typeface="Times New Roman"/>
                <a:cs charset="0" panose="02020603050405020304" pitchFamily="18" typeface="Times New Roman"/>
              </a:rPr>
              <a:t>namespace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Importing into the module’s default namespace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import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temperature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Code that calls its functions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c = </a:t>
            </a:r>
            <a:r>
              <a:rPr b="1" dirty="0" err="1"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temperature.</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(f)</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 = </a:t>
            </a:r>
            <a:r>
              <a:rPr b="1" dirty="0" err="1"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temperature.</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to_fahrenheit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(c)</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Importing into a specified namespace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import temperature as </a:t>
            </a:r>
            <a:r>
              <a:rPr b="1" dirty="0"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temp</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Code that calls its functions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c = </a:t>
            </a:r>
            <a:r>
              <a:rPr b="1" dirty="0" err="1"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temp.</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(f)</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 = </a:t>
            </a:r>
            <a:r>
              <a:rPr b="1" dirty="0" err="1" lang="en-US" sz="16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temp.</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to_fahrenheit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(c)</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5420024-094F-42EE-A2AA-D5195640F2F2}"/>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27</a:t>
            </a:fld>
            <a:endParaRPr dirty="0" lang="en-US">
              <a:solidFill>
                <a:schemeClr val="bg1"/>
              </a:solidFill>
            </a:endParaRPr>
          </a:p>
        </p:txBody>
      </p:sp>
    </p:spTree>
    <p:extLst>
      <p:ext uri="{BB962C8B-B14F-4D97-AF65-F5344CB8AC3E}">
        <p14:creationId xmlns:p14="http://schemas.microsoft.com/office/powerpoint/2010/main" val="2552972540"/>
      </p:ext>
    </p:extLst>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dirty="0" lang="en-US"/>
              <a:t>The syntax for importing into the global namespace</a:t>
            </a:r>
          </a:p>
        </p:txBody>
      </p:sp>
      <p:sp>
        <p:nvSpPr>
          <p:cNvPr id="7" name="Text Placeholder 6">
            <a:extLst>
              <a:ext uri="{FF2B5EF4-FFF2-40B4-BE49-F238E27FC236}">
                <a16:creationId xmlns:a16="http://schemas.microsoft.com/office/drawing/2014/main" id="{2B0D5E1D-ED2B-48BC-8125-8CFD4D7F889C}"/>
              </a:ext>
            </a:extLst>
          </p:cNvPr>
          <p:cNvSpPr>
            <a:spLocks noGrp="1"/>
          </p:cNvSpPr>
          <p:nvPr>
            <p:ph idx="13" sz="quarter" type="body"/>
          </p:nvPr>
        </p:nvSpPr>
        <p:spPr>
          <a:xfrm>
            <a:off x="838200" y="1447800"/>
            <a:ext cx="7543800" cy="4495800"/>
          </a:xfrm>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from </a:t>
            </a:r>
            <a:r>
              <a:rPr b="1" dirty="0" err="1" i="1" lang="en-US" sz="1600">
                <a:latin charset="0" panose="02070309020205020404" pitchFamily="49" typeface="Courier New"/>
                <a:ea charset="0" panose="02020603050405020304" pitchFamily="18" typeface="Times New Roman"/>
                <a:cs charset="0" panose="02020603050405020304" pitchFamily="18" typeface="Times New Roman"/>
              </a:rPr>
              <a:t>module_name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import </a:t>
            </a:r>
            <a:r>
              <a:rPr b="1" dirty="0" i="1" lang="en-US" sz="1600">
                <a:latin charset="0" panose="02070309020205020404" pitchFamily="49" typeface="Courier New"/>
                <a:ea charset="0" panose="02020603050405020304" pitchFamily="18" typeface="Times New Roman"/>
                <a:cs charset="0" panose="02020603050405020304" pitchFamily="18" typeface="Times New Roman"/>
              </a:rPr>
              <a:t>function_name1</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i="1" lang="en-US" sz="1600">
                <a:latin charset="0" panose="02070309020205020404" pitchFamily="49" typeface="Courier New"/>
                <a:ea charset="0" panose="02020603050405020304" pitchFamily="18" typeface="Times New Roman"/>
                <a:cs charset="0" panose="02020603050405020304" pitchFamily="18" typeface="Times New Roman"/>
              </a:rPr>
              <a:t>function_name2</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Importing one function into the global namespace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from temperature import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to_celsius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Code that calls its functions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c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(f)</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to_fahrenheit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(c)   # Error! Function not imported</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Importing all functions into the global namespace </a:t>
            </a:r>
            <a:r>
              <a:rPr b="1" dirty="0" lang="en-US" sz="2400">
                <a:solidFill>
                  <a:srgbClr val="000099"/>
                </a:solidFill>
              </a:rPr>
              <a:t>(not recommended)</a:t>
            </a:r>
            <a:endPar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from temperature import *</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Code that calls its functions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c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(f)</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f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to_fahrenheit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(c)</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376401D-218D-4088-9741-F702A79A1902}"/>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28</a:t>
            </a:fld>
            <a:endParaRPr dirty="0" lang="en-US">
              <a:solidFill>
                <a:schemeClr val="bg1"/>
              </a:solidFill>
            </a:endParaRPr>
          </a:p>
        </p:txBody>
      </p:sp>
    </p:spTree>
    <p:extLst>
      <p:ext uri="{BB962C8B-B14F-4D97-AF65-F5344CB8AC3E}">
        <p14:creationId xmlns:p14="http://schemas.microsoft.com/office/powerpoint/2010/main" val="552399119"/>
      </p:ext>
    </p:extLst>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467600" cy="457200"/>
          </a:xfrm>
        </p:spPr>
        <p:txBody>
          <a:bodyPr/>
          <a:lstStyle/>
          <a:p>
            <a:r>
              <a:rPr dirty="0" lang="en-US"/>
              <a:t>User interface: The Convert Temperatures program</a:t>
            </a:r>
          </a:p>
        </p:txBody>
      </p:sp>
      <p:sp>
        <p:nvSpPr>
          <p:cNvPr id="7" name="Text Placeholder 6">
            <a:extLst>
              <a:ext uri="{FF2B5EF4-FFF2-40B4-BE49-F238E27FC236}">
                <a16:creationId xmlns:a16="http://schemas.microsoft.com/office/drawing/2014/main" id="{3930EB2F-556F-4542-939B-67A916B4446B}"/>
              </a:ext>
            </a:extLst>
          </p:cNvPr>
          <p:cNvSpPr>
            <a:spLocks noGrp="1"/>
          </p:cNvSpPr>
          <p:nvPr>
            <p:ph idx="15" sz="quarter" type="body"/>
          </p:nvPr>
        </p:nvSpPr>
        <p:spPr>
          <a:xfrm>
            <a:off x="1295400" y="1143000"/>
            <a:ext cx="5105400" cy="23622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MENU</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 Fahrenheit to Celsius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 Celsius to Fahrenheit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a menu option: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degrees Fahrenheit: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99</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Degrees Celsius: 37.2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Convert another temperature? (y/n):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n</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66886001-D274-482F-8D12-659F5265EA23}"/>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29</a:t>
            </a:fld>
            <a:endParaRPr dirty="0" lang="en-US">
              <a:solidFill>
                <a:schemeClr val="bg1"/>
              </a:solidFill>
            </a:endParaRPr>
          </a:p>
        </p:txBody>
      </p:sp>
    </p:spTree>
    <p:extLst>
      <p:ext uri="{BB962C8B-B14F-4D97-AF65-F5344CB8AC3E}">
        <p14:creationId xmlns:p14="http://schemas.microsoft.com/office/powerpoint/2010/main" val="3833262668"/>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dirty="0" lang="en-US"/>
              <a:t>Objectives (part 2)</a:t>
            </a:r>
          </a:p>
        </p:txBody>
      </p:sp>
      <p:sp>
        <p:nvSpPr>
          <p:cNvPr id="7" name="Text Placeholder 6">
            <a:extLst>
              <a:ext uri="{FF2B5EF4-FFF2-40B4-BE49-F238E27FC236}">
                <a16:creationId xmlns:a16="http://schemas.microsoft.com/office/drawing/2014/main" id="{909B2E1F-35E8-4235-A2DB-6A0BA4ABE493}"/>
              </a:ext>
            </a:extLst>
          </p:cNvPr>
          <p:cNvSpPr>
            <a:spLocks noGrp="1"/>
          </p:cNvSpPr>
          <p:nvPr>
            <p:ph idx="13" sz="quarter" type="body"/>
          </p:nvPr>
        </p:nvSpPr>
        <p:spPr/>
        <p:txBody>
          <a:bodyPr/>
          <a:lstStyle/>
          <a:p>
            <a:pPr indent="-461963" lvl="0" marL="461963" marR="274320">
              <a:spcBef>
                <a:spcPts val="0"/>
              </a:spcBef>
              <a:spcAft>
                <a:spcPts val="600"/>
              </a:spcAft>
              <a:buFont typeface="+mj-lt"/>
              <a:buAutoNum startAt="4" type="arabicPeriod"/>
              <a:tabLst>
                <a:tab algn="l" pos="461963"/>
              </a:tabLst>
            </a:pPr>
            <a:r>
              <a:rPr dirty="0" lang="en-US" spc="-10">
                <a:latin charset="0" panose="02020603050405020304" pitchFamily="18" typeface="Times New Roman"/>
                <a:ea charset="0" panose="02020603050405020304" pitchFamily="18" typeface="Times New Roman"/>
              </a:rPr>
              <a:t>Describe the use of default values in a function definition and in the statements that call the function.</a:t>
            </a:r>
          </a:p>
          <a:p>
            <a:pPr indent="-461963" lvl="0" marL="461963" marR="274320">
              <a:spcBef>
                <a:spcPts val="0"/>
              </a:spcBef>
              <a:spcAft>
                <a:spcPts val="600"/>
              </a:spcAft>
              <a:buFont typeface="+mj-lt"/>
              <a:buAutoNum startAt="4" type="arabicPeriod"/>
              <a:tabLst>
                <a:tab algn="l" pos="461963"/>
              </a:tabLst>
            </a:pPr>
            <a:r>
              <a:rPr dirty="0" lang="en-US" spc="-10">
                <a:latin charset="0" panose="02020603050405020304" pitchFamily="18" typeface="Times New Roman"/>
                <a:ea charset="0" panose="02020603050405020304" pitchFamily="18" typeface="Times New Roman"/>
              </a:rPr>
              <a:t>Describe the use of named arguments in calling statements.</a:t>
            </a:r>
          </a:p>
          <a:p>
            <a:pPr indent="-461963" lvl="0" marL="461963" marR="274320">
              <a:spcBef>
                <a:spcPts val="0"/>
              </a:spcBef>
              <a:spcAft>
                <a:spcPts val="600"/>
              </a:spcAft>
              <a:buFont typeface="+mj-lt"/>
              <a:buAutoNum startAt="4" type="arabicPeriod"/>
              <a:tabLst>
                <a:tab algn="l" pos="461963"/>
              </a:tabLst>
            </a:pPr>
            <a:r>
              <a:rPr dirty="0" lang="en-US" spc="-10">
                <a:latin charset="0" panose="02020603050405020304" pitchFamily="18" typeface="Times New Roman"/>
                <a:ea charset="0" panose="02020603050405020304" pitchFamily="18" typeface="Times New Roman"/>
              </a:rPr>
              <a:t>Describe the recommended use of global variables, local variables, and global constants.</a:t>
            </a:r>
          </a:p>
          <a:p>
            <a:pPr indent="-461963" lvl="0" marL="461963" marR="274320">
              <a:spcBef>
                <a:spcPts val="0"/>
              </a:spcBef>
              <a:spcAft>
                <a:spcPts val="600"/>
              </a:spcAft>
              <a:buFont typeface="+mj-lt"/>
              <a:buAutoNum startAt="4" type="arabicPeriod"/>
              <a:tabLst>
                <a:tab algn="l" pos="461963"/>
              </a:tabLst>
            </a:pPr>
            <a:r>
              <a:rPr dirty="0" lang="en-US" spc="-10">
                <a:latin charset="0" panose="02020603050405020304" pitchFamily="18" typeface="Times New Roman"/>
                <a:ea charset="0" panose="02020603050405020304" pitchFamily="18" typeface="Times New Roman"/>
              </a:rPr>
              <a:t>In general terms, explain how to create and document a module.</a:t>
            </a:r>
          </a:p>
          <a:p>
            <a:pPr indent="-461963" lvl="0" marL="461963" marR="274320">
              <a:spcBef>
                <a:spcPts val="0"/>
              </a:spcBef>
              <a:spcAft>
                <a:spcPts val="600"/>
              </a:spcAft>
              <a:buFont typeface="+mj-lt"/>
              <a:buAutoNum startAt="4" type="arabicPeriod"/>
              <a:tabLst>
                <a:tab algn="l" pos="461963"/>
              </a:tabLst>
            </a:pPr>
            <a:r>
              <a:rPr dirty="0" lang="en-US" spc="-10">
                <a:latin charset="0" panose="02020603050405020304" pitchFamily="18" typeface="Times New Roman"/>
                <a:ea charset="0" panose="02020603050405020304" pitchFamily="18" typeface="Times New Roman"/>
              </a:rPr>
              <a:t>Distinguish among importing a module into the default namespace, a specified namespace, and the global namespace.</a:t>
            </a:r>
          </a:p>
          <a:p>
            <a:pPr indent="-461963" lvl="0" marL="461963" marR="274320">
              <a:spcBef>
                <a:spcPts val="0"/>
              </a:spcBef>
              <a:spcAft>
                <a:spcPts val="600"/>
              </a:spcAft>
              <a:buFont typeface="+mj-lt"/>
              <a:buAutoNum startAt="4" type="arabicPeriod"/>
              <a:tabLst>
                <a:tab algn="l" pos="461963"/>
              </a:tabLst>
            </a:pPr>
            <a:r>
              <a:rPr dirty="0" lang="en-US" spc="-10">
                <a:latin charset="0" panose="02020603050405020304" pitchFamily="18" typeface="Times New Roman"/>
                <a:ea charset="0" panose="02020603050405020304" pitchFamily="18" typeface="Times New Roman"/>
              </a:rPr>
              <a:t>Describe how to use Python standard modules, such as the random module.</a:t>
            </a:r>
          </a:p>
          <a:p>
            <a:pPr indent="-461963" lvl="0" marL="461963" marR="274320">
              <a:spcBef>
                <a:spcPts val="0"/>
              </a:spcBef>
              <a:spcAft>
                <a:spcPts val="600"/>
              </a:spcAft>
              <a:buFont typeface="+mj-lt"/>
              <a:buAutoNum startAt="4" type="arabicPeriod"/>
              <a:tabLst>
                <a:tab algn="l" pos="461963"/>
              </a:tabLst>
            </a:pPr>
            <a:r>
              <a:rPr dirty="0" lang="en-US" spc="-10">
                <a:latin charset="0" panose="02020603050405020304" pitchFamily="18" typeface="Times New Roman"/>
                <a:ea charset="0" panose="02020603050405020304" pitchFamily="18" typeface="Times New Roman"/>
              </a:rPr>
              <a:t>Describe the problem that can occur if you import a module into the global namespace.</a:t>
            </a:r>
          </a:p>
          <a:p>
            <a:pPr indent="-461963" lvl="0" marL="461963" marR="274320">
              <a:spcBef>
                <a:spcPts val="0"/>
              </a:spcBef>
              <a:spcAft>
                <a:spcPts val="600"/>
              </a:spcAft>
              <a:buFont typeface="+mj-lt"/>
              <a:buAutoNum startAt="4" type="arabicPeriod"/>
              <a:tabLst>
                <a:tab algn="l" pos="461963"/>
              </a:tabLst>
            </a:pPr>
            <a:r>
              <a:rPr dirty="0" lang="en-US" spc="-10">
                <a:latin charset="0" panose="02020603050405020304" pitchFamily="18" typeface="Times New Roman"/>
                <a:ea charset="0" panose="02020603050405020304" pitchFamily="18" typeface="Times New Roman"/>
              </a:rPr>
              <a:t>Explain how to use a hierarchy chart or outline to plan the functions of a program.</a:t>
            </a:r>
          </a:p>
          <a:p>
            <a:pPr>
              <a:spcBef>
                <a:spcPts val="0"/>
              </a:spcBef>
              <a:spcAft>
                <a:spcPts val="600"/>
              </a:spcAft>
            </a:pPr>
            <a:r>
              <a:rPr dirty="0" lang="en-US" sz="1100">
                <a:latin charset="0" panose="02020603050405020304" pitchFamily="18" typeface="Times New Roman"/>
                <a:ea charset="0" panose="02020603050405020304" pitchFamily="18" typeface="Times New Roman"/>
              </a:rPr>
              <a:t> </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2" name="Footer Placeholder 1"/>
          <p:cNvSpPr>
            <a:spLocks noGrp="1"/>
          </p:cNvSpPr>
          <p:nvPr>
            <p:ph idx="11" sz="quarter" type="ftr"/>
          </p:nvPr>
        </p:nvSpPr>
        <p:spPr/>
        <p:txBody>
          <a:bodyPr/>
          <a:lstStyle/>
          <a:p>
            <a:pPr>
              <a:defRPr/>
            </a:pPr>
            <a:r>
              <a:rPr lang="en-US" sz="1200"/>
              <a:t>© 2021, Mike Murach &amp; Associates, Inc.</a:t>
            </a:r>
          </a:p>
        </p:txBody>
      </p:sp>
      <p:sp>
        <p:nvSpPr>
          <p:cNvPr id="5" name="Slide Number Placeholder 4">
            <a:extLst>
              <a:ext uri="{FF2B5EF4-FFF2-40B4-BE49-F238E27FC236}">
                <a16:creationId xmlns:a16="http://schemas.microsoft.com/office/drawing/2014/main" id="{4F2A9028-62C3-4C42-A938-B0D490412296}"/>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a:t>
            </a:fld>
            <a:endParaRPr dirty="0" lang="en-US">
              <a:solidFill>
                <a:schemeClr val="bg1"/>
              </a:solidFill>
            </a:endParaRPr>
          </a:p>
        </p:txBody>
      </p:sp>
    </p:spTree>
    <p:extLst>
      <p:ext uri="{BB962C8B-B14F-4D97-AF65-F5344CB8AC3E}">
        <p14:creationId xmlns:p14="http://schemas.microsoft.com/office/powerpoint/2010/main" val="4293863631"/>
      </p:ext>
    </p:extLst>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dirty="0" lang="en-US"/>
              <a:t>The Convert Temperatures program (part 1)</a:t>
            </a:r>
          </a:p>
        </p:txBody>
      </p:sp>
      <p:sp>
        <p:nvSpPr>
          <p:cNvPr id="7" name="Text Placeholder 6">
            <a:extLst>
              <a:ext uri="{FF2B5EF4-FFF2-40B4-BE49-F238E27FC236}">
                <a16:creationId xmlns:a16="http://schemas.microsoft.com/office/drawing/2014/main" id="{A24C668D-A5B5-4D10-AF26-CA9EB4233739}"/>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#!/usr/bin/env python3</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import temperature as temp</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display_menu</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print("MENU")</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print("1. Fahrenheit to Celsius")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print("2. Celsius to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Fahrenhit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convert_temp</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option = int(input("Enter a menu option: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if option == 1:</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f = int(input("Enter degrees Fahrenheit: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c =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temp</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.to_celsius</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(f)</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c = round(c, 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print("Degrees Celsius:", c)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option == 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c = int(input("Enter degrees Celsius: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f =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temp</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.to_fahrenheit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(c)</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f = round(f, 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print("Degrees Fahrenheit:", f)</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else: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print("You must enter a valid menu number.")</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6A219D46-9749-4046-8166-4481D5535D5D}"/>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30</a:t>
            </a:fld>
            <a:endParaRPr dirty="0" lang="en-US">
              <a:solidFill>
                <a:schemeClr val="bg1"/>
              </a:solidFill>
            </a:endParaRPr>
          </a:p>
        </p:txBody>
      </p:sp>
    </p:spTree>
    <p:extLst>
      <p:ext uri="{BB962C8B-B14F-4D97-AF65-F5344CB8AC3E}">
        <p14:creationId xmlns:p14="http://schemas.microsoft.com/office/powerpoint/2010/main" val="2448097867"/>
      </p:ext>
    </p:extLst>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Convert Temperatures program (part 2)</a:t>
            </a:r>
          </a:p>
        </p:txBody>
      </p:sp>
      <p:sp>
        <p:nvSpPr>
          <p:cNvPr id="7" name="Text Placeholder 6">
            <a:extLst>
              <a:ext uri="{FF2B5EF4-FFF2-40B4-BE49-F238E27FC236}">
                <a16:creationId xmlns:a16="http://schemas.microsoft.com/office/drawing/2014/main" id="{1BC9D587-5FEE-45D8-97F4-083580CEDFE9}"/>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main():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display_menu</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again = "y"</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while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again.lower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"y":</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convert_temp</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again = input("Convert another temperature? </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(y/n): ")</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print</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print</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("Bye!")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if __name__ == "__main__":</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main()</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F8E23794-84FA-48B6-AA0E-78089BDB8BE0}"/>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31</a:t>
            </a:fld>
            <a:endParaRPr dirty="0" lang="en-US">
              <a:solidFill>
                <a:schemeClr val="bg1"/>
              </a:solidFill>
            </a:endParaRPr>
          </a:p>
        </p:txBody>
      </p:sp>
    </p:spTree>
    <p:extLst>
      <p:ext uri="{BB962C8B-B14F-4D97-AF65-F5344CB8AC3E}">
        <p14:creationId xmlns:p14="http://schemas.microsoft.com/office/powerpoint/2010/main" val="2796392370"/>
      </p:ext>
    </p:extLst>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dirty="0" lang="en-US"/>
              <a:t>Some of the standard modules presented </a:t>
            </a:r>
            <a:br>
              <a:rPr dirty="0" lang="en-US"/>
            </a:br>
            <a:r>
              <a:rPr dirty="0" lang="en-US"/>
              <a:t>in this book</a:t>
            </a:r>
          </a:p>
        </p:txBody>
      </p:sp>
      <p:sp>
        <p:nvSpPr>
          <p:cNvPr id="7" name="Text Placeholder 6">
            <a:extLst>
              <a:ext uri="{FF2B5EF4-FFF2-40B4-BE49-F238E27FC236}">
                <a16:creationId xmlns:a16="http://schemas.microsoft.com/office/drawing/2014/main" id="{A876BB6B-67B8-4EF5-8823-EED85FFC7D70}"/>
              </a:ext>
            </a:extLst>
          </p:cNvPr>
          <p:cNvSpPr>
            <a:spLocks noGrp="1"/>
          </p:cNvSpPr>
          <p:nvPr>
            <p:ph idx="13" sz="quarter" type="body"/>
          </p:nvPr>
        </p:nvSpPr>
        <p:spPr>
          <a:xfrm>
            <a:off x="838200" y="1447800"/>
            <a:ext cx="7391400" cy="4495800"/>
          </a:xfrm>
        </p:spPr>
        <p:txBody>
          <a:bodyPr/>
          <a:lstStyle/>
          <a:p>
            <a:pPr marL="347345" marR="274320">
              <a:spcBef>
                <a:spcPts val="0"/>
              </a:spcBef>
              <a:spcAft>
                <a:spcPts val="600"/>
              </a:spcAft>
            </a:pPr>
            <a:r>
              <a:rPr b="1" dirty="0" lang="en-US" spc="-10" sz="1600">
                <a:latin charset="0" panose="02070309020205020404" pitchFamily="49" typeface="Courier New"/>
                <a:ea charset="0" panose="02020603050405020304" pitchFamily="18" typeface="Times New Roman"/>
              </a:rPr>
              <a:t>math</a:t>
            </a:r>
            <a:endParaRPr dirty="0" lang="en-US" spc="-10" sz="1600">
              <a:latin charset="0" panose="02020603050405020304" pitchFamily="18" typeface="Times New Roman"/>
              <a:ea charset="0" panose="02020603050405020304" pitchFamily="18" typeface="Times New Roman"/>
            </a:endParaRPr>
          </a:p>
          <a:p>
            <a:pPr marL="347345" marR="274320">
              <a:spcBef>
                <a:spcPts val="0"/>
              </a:spcBef>
              <a:spcAft>
                <a:spcPts val="600"/>
              </a:spcAft>
            </a:pPr>
            <a:r>
              <a:rPr b="1" dirty="0" lang="en-US" spc="-10" sz="1600">
                <a:latin charset="0" panose="02070309020205020404" pitchFamily="49" typeface="Courier New"/>
                <a:ea charset="0" panose="02020603050405020304" pitchFamily="18" typeface="Times New Roman"/>
              </a:rPr>
              <a:t>random</a:t>
            </a:r>
            <a:endParaRPr dirty="0" lang="en-US" spc="-10" sz="1600">
              <a:latin charset="0" panose="02020603050405020304" pitchFamily="18" typeface="Times New Roman"/>
              <a:ea charset="0" panose="02020603050405020304" pitchFamily="18" typeface="Times New Roman"/>
            </a:endParaRPr>
          </a:p>
          <a:p>
            <a:pPr marL="347345" marR="274320">
              <a:spcBef>
                <a:spcPts val="0"/>
              </a:spcBef>
              <a:spcAft>
                <a:spcPts val="600"/>
              </a:spcAft>
            </a:pPr>
            <a:r>
              <a:rPr b="1" dirty="0" lang="en-US" spc="-10" sz="1600">
                <a:latin charset="0" panose="02070309020205020404" pitchFamily="49" typeface="Courier New"/>
                <a:ea charset="0" panose="02020603050405020304" pitchFamily="18" typeface="Times New Roman"/>
              </a:rPr>
              <a:t>decimal</a:t>
            </a:r>
            <a:endParaRPr dirty="0" lang="en-US" spc="-10" sz="1600">
              <a:latin charset="0" panose="02020603050405020304" pitchFamily="18" typeface="Times New Roman"/>
              <a:ea charset="0" panose="02020603050405020304" pitchFamily="18" typeface="Times New Roman"/>
            </a:endParaRPr>
          </a:p>
          <a:p>
            <a:pPr marL="347345" marR="274320">
              <a:spcBef>
                <a:spcPts val="0"/>
              </a:spcBef>
              <a:spcAft>
                <a:spcPts val="600"/>
              </a:spcAft>
            </a:pPr>
            <a:r>
              <a:rPr b="1" dirty="0" lang="en-US" spc="-10" sz="1600">
                <a:latin charset="0" panose="02070309020205020404" pitchFamily="49" typeface="Courier New"/>
                <a:ea charset="0" panose="02020603050405020304" pitchFamily="18" typeface="Times New Roman"/>
              </a:rPr>
              <a:t>csv</a:t>
            </a:r>
            <a:endParaRPr dirty="0" lang="en-US" spc="-10" sz="1600">
              <a:latin charset="0" panose="02020603050405020304" pitchFamily="18" typeface="Times New Roman"/>
              <a:ea charset="0" panose="02020603050405020304" pitchFamily="18" typeface="Times New Roman"/>
            </a:endParaRPr>
          </a:p>
          <a:p>
            <a:pPr marL="347345" marR="274320">
              <a:spcBef>
                <a:spcPts val="0"/>
              </a:spcBef>
              <a:spcAft>
                <a:spcPts val="600"/>
              </a:spcAft>
            </a:pPr>
            <a:r>
              <a:rPr b="1" dirty="0" lang="en-US" spc="-10" sz="1600">
                <a:latin charset="0" panose="02070309020205020404" pitchFamily="49" typeface="Courier New"/>
                <a:ea charset="0" panose="02020603050405020304" pitchFamily="18" typeface="Times New Roman"/>
              </a:rPr>
              <a:t>pickle</a:t>
            </a:r>
            <a:endParaRPr dirty="0" lang="en-US" spc="-10" sz="1600">
              <a:latin charset="0" panose="02020603050405020304" pitchFamily="18" typeface="Times New Roman"/>
              <a:ea charset="0" panose="02020603050405020304" pitchFamily="18" typeface="Times New Roman"/>
            </a:endParaRPr>
          </a:p>
          <a:p>
            <a:pPr marL="347345" marR="274320">
              <a:spcBef>
                <a:spcPts val="0"/>
              </a:spcBef>
              <a:spcAft>
                <a:spcPts val="600"/>
              </a:spcAft>
            </a:pPr>
            <a:r>
              <a:rPr b="1" dirty="0" err="1" lang="en-US" spc="-10" sz="1600">
                <a:latin charset="0" panose="02070309020205020404" pitchFamily="49" typeface="Courier New"/>
                <a:ea charset="0" panose="02020603050405020304" pitchFamily="18" typeface="Times New Roman"/>
              </a:rPr>
              <a:t>tkinter</a:t>
            </a:r>
            <a:endParaRPr dirty="0" lang="en-US" spc="-10" sz="1600">
              <a:latin charset="0" panose="02020603050405020304" pitchFamily="18" typeface="Times New Roman"/>
              <a:ea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3536372F-B7B7-4566-88CD-5D3CEB02002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32</a:t>
            </a:fld>
            <a:endParaRPr dirty="0" lang="en-US">
              <a:solidFill>
                <a:schemeClr val="bg1"/>
              </a:solidFill>
            </a:endParaRPr>
          </a:p>
        </p:txBody>
      </p:sp>
    </p:spTree>
    <p:extLst>
      <p:ext uri="{BB962C8B-B14F-4D97-AF65-F5344CB8AC3E}">
        <p14:creationId xmlns:p14="http://schemas.microsoft.com/office/powerpoint/2010/main" val="2605428422"/>
      </p:ext>
    </p:extLst>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Three functions of the random module</a:t>
            </a:r>
          </a:p>
        </p:txBody>
      </p:sp>
      <p:sp>
        <p:nvSpPr>
          <p:cNvPr id="7" name="Text Placeholder 6">
            <a:extLst>
              <a:ext uri="{FF2B5EF4-FFF2-40B4-BE49-F238E27FC236}">
                <a16:creationId xmlns:a16="http://schemas.microsoft.com/office/drawing/2014/main" id="{E4B5A50D-5875-4DF8-9C69-1FEFB2C7400B}"/>
              </a:ext>
            </a:extLst>
          </p:cNvPr>
          <p:cNvSpPr>
            <a:spLocks noGrp="1"/>
          </p:cNvSpPr>
          <p:nvPr>
            <p:ph idx="13" sz="quarter" type="body"/>
          </p:nvPr>
        </p:nvSpPr>
        <p:spPr/>
        <p:txBody>
          <a:bodyPr/>
          <a:lstStyle/>
          <a:p>
            <a:pPr marL="347345" marR="274320">
              <a:spcBef>
                <a:spcPts val="0"/>
              </a:spcBef>
              <a:spcAft>
                <a:spcPts val="600"/>
              </a:spcAft>
            </a:pPr>
            <a:r>
              <a:rPr b="1" dirty="0" lang="en-US" spc="-10" sz="1600">
                <a:latin charset="0" panose="02070309020205020404" pitchFamily="49" typeface="Courier New"/>
                <a:ea charset="0" panose="02020603050405020304" pitchFamily="18" typeface="Times New Roman"/>
              </a:rPr>
              <a:t>random()</a:t>
            </a:r>
            <a:endParaRPr dirty="0" lang="en-US" spc="-10" sz="1600">
              <a:latin charset="0" panose="02020603050405020304" pitchFamily="18" typeface="Times New Roman"/>
              <a:ea charset="0" panose="02020603050405020304" pitchFamily="18" typeface="Times New Roman"/>
            </a:endParaRPr>
          </a:p>
          <a:p>
            <a:pPr marL="347345" marR="274320">
              <a:spcBef>
                <a:spcPts val="0"/>
              </a:spcBef>
              <a:spcAft>
                <a:spcPts val="600"/>
              </a:spcAft>
            </a:pPr>
            <a:r>
              <a:rPr b="1" dirty="0" err="1" lang="en-US" spc="-10" sz="1600">
                <a:latin charset="0" panose="02070309020205020404" pitchFamily="49" typeface="Courier New"/>
                <a:ea charset="0" panose="02020603050405020304" pitchFamily="18" typeface="Times New Roman"/>
              </a:rPr>
              <a:t>randint</a:t>
            </a:r>
            <a:r>
              <a:rPr b="1" dirty="0" lang="en-US" spc="-10" sz="1600">
                <a:latin charset="0" panose="02070309020205020404" pitchFamily="49" typeface="Courier New"/>
                <a:ea charset="0" panose="02020603050405020304" pitchFamily="18" typeface="Times New Roman"/>
              </a:rPr>
              <a:t>(</a:t>
            </a:r>
            <a:r>
              <a:rPr b="1" dirty="0" i="1" lang="en-US" spc="-10" sz="1600">
                <a:latin charset="0" panose="02070309020205020404" pitchFamily="49" typeface="Courier New"/>
                <a:ea charset="0" panose="02020603050405020304" pitchFamily="18" typeface="Times New Roman"/>
              </a:rPr>
              <a:t>min</a:t>
            </a:r>
            <a:r>
              <a:rPr b="1" dirty="0" lang="en-US" spc="-10" sz="1600">
                <a:latin charset="0" panose="02070309020205020404" pitchFamily="49" typeface="Courier New"/>
                <a:ea charset="0" panose="02020603050405020304" pitchFamily="18" typeface="Times New Roman"/>
              </a:rPr>
              <a:t>, </a:t>
            </a:r>
            <a:r>
              <a:rPr b="1" dirty="0" i="1" lang="en-US" spc="-10" sz="1600">
                <a:latin charset="0" panose="02070309020205020404" pitchFamily="49" typeface="Courier New"/>
                <a:ea charset="0" panose="02020603050405020304" pitchFamily="18" typeface="Times New Roman"/>
              </a:rPr>
              <a:t>max</a:t>
            </a:r>
            <a:r>
              <a:rPr b="1" dirty="0" lang="en-US" spc="-10" sz="1600">
                <a:latin charset="0" panose="02070309020205020404" pitchFamily="49" typeface="Courier New"/>
                <a:ea charset="0" panose="02020603050405020304" pitchFamily="18" typeface="Times New Roman"/>
              </a:rPr>
              <a:t>)</a:t>
            </a:r>
            <a:endParaRPr dirty="0" lang="en-US" spc="-10" sz="1600">
              <a:latin charset="0" panose="02020603050405020304" pitchFamily="18" typeface="Times New Roman"/>
              <a:ea charset="0" panose="02020603050405020304" pitchFamily="18" typeface="Times New Roman"/>
            </a:endParaRPr>
          </a:p>
          <a:p>
            <a:pPr marL="347345" marR="274320">
              <a:spcBef>
                <a:spcPts val="0"/>
              </a:spcBef>
              <a:spcAft>
                <a:spcPts val="600"/>
              </a:spcAft>
            </a:pPr>
            <a:r>
              <a:rPr b="1" dirty="0" err="1" lang="en-US" spc="-10" sz="1600">
                <a:latin charset="0" panose="02070309020205020404" pitchFamily="49" typeface="Courier New"/>
                <a:ea charset="0" panose="02020603050405020304" pitchFamily="18" typeface="Times New Roman"/>
              </a:rPr>
              <a:t>randrange</a:t>
            </a:r>
            <a:r>
              <a:rPr b="1" dirty="0" lang="en-US" spc="-10" sz="1600">
                <a:latin charset="0" panose="02070309020205020404" pitchFamily="49" typeface="Courier New"/>
                <a:ea charset="0" panose="02020603050405020304" pitchFamily="18" typeface="Times New Roman"/>
              </a:rPr>
              <a:t>([</a:t>
            </a:r>
            <a:r>
              <a:rPr b="1" dirty="0" i="1" lang="en-US" spc="-10" sz="1600">
                <a:latin charset="0" panose="02070309020205020404" pitchFamily="49" typeface="Courier New"/>
                <a:ea charset="0" panose="02020603050405020304" pitchFamily="18" typeface="Times New Roman"/>
              </a:rPr>
              <a:t>start,</a:t>
            </a:r>
            <a:r>
              <a:rPr b="1" dirty="0" lang="en-US" spc="-10" sz="1600">
                <a:latin charset="0" panose="02070309020205020404" pitchFamily="49" typeface="Courier New"/>
                <a:ea charset="0" panose="02020603050405020304" pitchFamily="18" typeface="Times New Roman"/>
              </a:rPr>
              <a:t>] </a:t>
            </a:r>
            <a:r>
              <a:rPr b="1" dirty="0" i="1" lang="en-US" spc="-10" sz="1600">
                <a:latin charset="0" panose="02070309020205020404" pitchFamily="49" typeface="Courier New"/>
                <a:ea charset="0" panose="02020603050405020304" pitchFamily="18" typeface="Times New Roman"/>
              </a:rPr>
              <a:t>stop</a:t>
            </a:r>
            <a:r>
              <a:rPr b="1" dirty="0" lang="en-US" spc="-10" sz="1600">
                <a:latin charset="0" panose="02070309020205020404" pitchFamily="49" typeface="Courier New"/>
                <a:ea charset="0" panose="02020603050405020304" pitchFamily="18" typeface="Times New Roman"/>
              </a:rPr>
              <a:t> [,</a:t>
            </a:r>
            <a:r>
              <a:rPr b="1" dirty="0" i="1" lang="en-US" spc="-10" sz="1600">
                <a:latin charset="0" panose="02070309020205020404" pitchFamily="49" typeface="Courier New"/>
                <a:ea charset="0" panose="02020603050405020304" pitchFamily="18" typeface="Times New Roman"/>
              </a:rPr>
              <a:t>step</a:t>
            </a:r>
            <a:r>
              <a:rPr b="1" dirty="0" lang="en-US" spc="-10" sz="1600">
                <a:latin charset="0" panose="02070309020205020404" pitchFamily="49" typeface="Courier New"/>
                <a:ea charset="0" panose="02020603050405020304" pitchFamily="18" typeface="Times New Roman"/>
              </a:rPr>
              <a:t>])</a:t>
            </a:r>
            <a:endParaRPr dirty="0" lang="en-US" spc="-10" sz="1600">
              <a:latin charset="0" panose="02020603050405020304" pitchFamily="18" typeface="Times New Roman"/>
              <a:ea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F1824B3E-F4C9-47E5-A2CD-17F528BF9D47}"/>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33</a:t>
            </a:fld>
            <a:endParaRPr dirty="0" lang="en-US">
              <a:solidFill>
                <a:schemeClr val="bg1"/>
              </a:solidFill>
            </a:endParaRPr>
          </a:p>
        </p:txBody>
      </p:sp>
    </p:spTree>
    <p:extLst>
      <p:ext uri="{BB962C8B-B14F-4D97-AF65-F5344CB8AC3E}">
        <p14:creationId xmlns:p14="http://schemas.microsoft.com/office/powerpoint/2010/main" val="2032157406"/>
      </p:ext>
    </p:extLst>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statement that imports the random module</a:t>
            </a:r>
          </a:p>
        </p:txBody>
      </p:sp>
      <p:sp>
        <p:nvSpPr>
          <p:cNvPr id="7" name="Text Placeholder 6">
            <a:extLst>
              <a:ext uri="{FF2B5EF4-FFF2-40B4-BE49-F238E27FC236}">
                <a16:creationId xmlns:a16="http://schemas.microsoft.com/office/drawing/2014/main" id="{B3F758FD-8EB7-4DE1-B187-C5C6CDE7561A}"/>
              </a:ext>
            </a:extLst>
          </p:cNvPr>
          <p:cNvSpPr>
            <a:spLocks noGrp="1"/>
          </p:cNvSpPr>
          <p:nvPr>
            <p:ph idx="13" sz="quarter" type="body"/>
          </p:nvPr>
        </p:nvSpPr>
        <p:spPr>
          <a:xfrm>
            <a:off x="838200" y="1066800"/>
            <a:ext cx="7543800" cy="4876800"/>
          </a:xfrm>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import random</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Examples that use the random module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the use of the random() function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number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random.random</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float &gt;= 0.0 and &lt; 1.0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number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random.random</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100 # float &gt;= 0.0 and &lt; 100.0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the use of the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randint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function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number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random.randint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(1, 100)   # int from 1 to 100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number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random.randint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(101, 200) # int from 101 to 200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number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random.randint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(0, 7)     # int from 0 to 7</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the use of the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randrange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function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number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random.randrange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(1, 100)      # int from 1 to 99</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number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random.randrange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100, 200, 2)      # even int from 100 to 198</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number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random.randrange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11, 250, 2)       # odd int from 11 to 249</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E32FC7AF-0144-4BF7-8AE4-1FAFAD08E9FB}"/>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34</a:t>
            </a:fld>
            <a:endParaRPr dirty="0" lang="en-US">
              <a:solidFill>
                <a:schemeClr val="bg1"/>
              </a:solidFill>
            </a:endParaRPr>
          </a:p>
        </p:txBody>
      </p:sp>
    </p:spTree>
    <p:extLst>
      <p:ext uri="{BB962C8B-B14F-4D97-AF65-F5344CB8AC3E}">
        <p14:creationId xmlns:p14="http://schemas.microsoft.com/office/powerpoint/2010/main" val="1282977177"/>
      </p:ext>
    </p:extLst>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Code that simulates rolling a pair of dice</a:t>
            </a:r>
          </a:p>
        </p:txBody>
      </p:sp>
      <p:sp>
        <p:nvSpPr>
          <p:cNvPr id="7" name="Text Placeholder 6">
            <a:extLst>
              <a:ext uri="{FF2B5EF4-FFF2-40B4-BE49-F238E27FC236}">
                <a16:creationId xmlns:a16="http://schemas.microsoft.com/office/drawing/2014/main" id="{622B9EB2-DC00-45CC-A627-15EACEB1BE46}"/>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die1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random.randint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(1, 6)	      # assume 6 is returned</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die2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random.randint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(1, 6)	      # assume 5 is returned</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print("Your roll:", die1, die2)  # Your roll: 6 5</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0614AAAF-8210-4FE6-B8DE-ECCEAD3D42E9}"/>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35</a:t>
            </a:fld>
            <a:endParaRPr dirty="0" lang="en-US">
              <a:solidFill>
                <a:schemeClr val="bg1"/>
              </a:solidFill>
            </a:endParaRPr>
          </a:p>
        </p:txBody>
      </p:sp>
    </p:spTree>
    <p:extLst>
      <p:ext uri="{BB962C8B-B14F-4D97-AF65-F5344CB8AC3E}">
        <p14:creationId xmlns:p14="http://schemas.microsoft.com/office/powerpoint/2010/main" val="1846943488"/>
      </p:ext>
    </p:extLst>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91400" cy="457200"/>
          </a:xfrm>
        </p:spPr>
        <p:txBody>
          <a:bodyPr/>
          <a:lstStyle/>
          <a:p>
            <a:r>
              <a:rPr dirty="0" lang="en-US"/>
              <a:t>The user interface for the Guess the Number game</a:t>
            </a:r>
          </a:p>
        </p:txBody>
      </p:sp>
      <p:sp>
        <p:nvSpPr>
          <p:cNvPr id="7" name="Text Placeholder 6">
            <a:extLst>
              <a:ext uri="{FF2B5EF4-FFF2-40B4-BE49-F238E27FC236}">
                <a16:creationId xmlns:a16="http://schemas.microsoft.com/office/drawing/2014/main" id="{F816D2EF-0DA9-456D-B066-EE1C30E65088}"/>
              </a:ext>
            </a:extLst>
          </p:cNvPr>
          <p:cNvSpPr>
            <a:spLocks noGrp="1"/>
          </p:cNvSpPr>
          <p:nvPr>
            <p:ph idx="15" sz="quarter" type="body"/>
          </p:nvPr>
        </p:nvSpPr>
        <p:spPr>
          <a:xfrm>
            <a:off x="1295400" y="1219200"/>
            <a:ext cx="5105400" cy="30480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Guess the Number!</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I'm thinking of a number from 1 to 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Your guess: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5</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Too low.</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Your guess: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8</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You guessed it in 2 tries.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Would you like to play again? (y/n):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n</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Bye!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E554ED8D-CC25-4DC2-B7F6-2F0566FD3ACA}"/>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36</a:t>
            </a:fld>
            <a:endParaRPr dirty="0" lang="en-US">
              <a:solidFill>
                <a:schemeClr val="bg1"/>
              </a:solidFill>
            </a:endParaRPr>
          </a:p>
        </p:txBody>
      </p:sp>
    </p:spTree>
    <p:extLst>
      <p:ext uri="{BB962C8B-B14F-4D97-AF65-F5344CB8AC3E}">
        <p14:creationId xmlns:p14="http://schemas.microsoft.com/office/powerpoint/2010/main" val="376185510"/>
      </p:ext>
    </p:extLst>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Guess the Number game (part 1)</a:t>
            </a:r>
          </a:p>
        </p:txBody>
      </p:sp>
      <p:sp>
        <p:nvSpPr>
          <p:cNvPr id="7" name="Text Placeholder 6">
            <a:extLst>
              <a:ext uri="{FF2B5EF4-FFF2-40B4-BE49-F238E27FC236}">
                <a16:creationId xmlns:a16="http://schemas.microsoft.com/office/drawing/2014/main" id="{7C042D37-3F0F-403C-92B5-21456EB6859C}"/>
              </a:ext>
            </a:extLst>
          </p:cNvPr>
          <p:cNvSpPr>
            <a:spLocks noGrp="1"/>
          </p:cNvSpPr>
          <p:nvPr>
            <p:ph idx="13" sz="quarter" type="body"/>
          </p:nvPr>
        </p:nvSpPr>
        <p:spPr/>
        <p:txBody>
          <a:bodyPr/>
          <a:lstStyle/>
          <a:p>
            <a:pPr marL="347345">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#!/usr/bin/env python3</a:t>
            </a:r>
          </a:p>
          <a:p>
            <a:pPr marL="347345">
              <a:spcBef>
                <a:spcPts val="0"/>
              </a:spcBef>
              <a:spcAft>
                <a:spcPts val="0"/>
              </a:spcAft>
              <a:tabLst>
                <a:tab algn="l" pos="1371600"/>
              </a:tabLst>
            </a:pP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import random</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LIMIT = 10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display_title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print("Guess the number!\n")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play_game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number =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random.randint</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(1</a:t>
            </a:r>
            <a:r>
              <a:rPr b="1" dirty="0" lang="en-US" sz="1400">
                <a:solidFill>
                  <a:srgbClr val="000000"/>
                </a:solidFill>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LIMIT</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228600" marR="0">
              <a:spcBef>
                <a:spcPts val="0"/>
              </a:spcBef>
              <a:spcAft>
                <a:spcPts val="0"/>
              </a:spcAft>
              <a:tabLst>
                <a:tab algn="l" pos="1371600"/>
              </a:tabLst>
            </a:pPr>
            <a:r>
              <a:rPr b="1" dirty="0" lang="en-US" sz="1800">
                <a:effectLst/>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print(</a:t>
            </a:r>
            <a:r>
              <a:rPr b="1" dirty="0" err="1" lang="en-US" sz="1400">
                <a:effectLst/>
                <a:latin charset="0" panose="02070309020205020404" pitchFamily="49" typeface="Courier New"/>
                <a:ea charset="0" panose="02020603050405020304" pitchFamily="18" typeface="Times New Roman"/>
                <a:cs charset="0" panose="02020603050405020304" pitchFamily="18" typeface="Times New Roman"/>
              </a:rPr>
              <a:t>f"I'm</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thinking of a number from 1 to {LIMIT}\n")</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count = 1</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while (guess := int(input("Your guess: "))) != number:</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if guess &lt; number:</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print("Too low.")</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count += 1</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effectLst/>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guess &gt; number:</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print("Too high.")</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count += 1</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print(</a:t>
            </a:r>
            <a:r>
              <a:rPr b="1" dirty="0" err="1" lang="en-US" sz="1400">
                <a:effectLst/>
                <a:latin charset="0" panose="02070309020205020404" pitchFamily="49" typeface="Courier New"/>
                <a:ea charset="0" panose="02020603050405020304" pitchFamily="18" typeface="Times New Roman"/>
                <a:cs charset="0" panose="02020603050405020304" pitchFamily="18" typeface="Times New Roman"/>
              </a:rPr>
              <a:t>f"You</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guessed it in {count} tries.\n")</a:t>
            </a:r>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083F250-D339-4DD0-86E3-627520DDA65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37</a:t>
            </a:fld>
            <a:endParaRPr dirty="0" lang="en-US">
              <a:solidFill>
                <a:schemeClr val="bg1"/>
              </a:solidFill>
            </a:endParaRPr>
          </a:p>
        </p:txBody>
      </p:sp>
    </p:spTree>
    <p:extLst>
      <p:ext uri="{BB962C8B-B14F-4D97-AF65-F5344CB8AC3E}">
        <p14:creationId xmlns:p14="http://schemas.microsoft.com/office/powerpoint/2010/main" val="3625872425"/>
      </p:ext>
    </p:extLst>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code for the Guess the Number game (part 2)</a:t>
            </a:r>
          </a:p>
        </p:txBody>
      </p:sp>
      <p:sp>
        <p:nvSpPr>
          <p:cNvPr id="7" name="Text Placeholder 6">
            <a:extLst>
              <a:ext uri="{FF2B5EF4-FFF2-40B4-BE49-F238E27FC236}">
                <a16:creationId xmlns:a16="http://schemas.microsoft.com/office/drawing/2014/main" id="{E8952594-2237-4DFF-B402-830B9A93ED65}"/>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main():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display_title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again = "y"</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while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again.lower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"y":</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play_game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again = input("Would you like to play again? </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(y/n): ")</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print</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print</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("Bye!")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if started as the main module, call the main() function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if __name__ == "__main__":</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main()</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97219A34-800A-4201-9009-E2896014A1E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38</a:t>
            </a:fld>
            <a:endParaRPr dirty="0" lang="en-US">
              <a:solidFill>
                <a:schemeClr val="bg1"/>
              </a:solidFill>
            </a:endParaRPr>
          </a:p>
        </p:txBody>
      </p:sp>
    </p:spTree>
    <p:extLst>
      <p:ext uri="{BB962C8B-B14F-4D97-AF65-F5344CB8AC3E}">
        <p14:creationId xmlns:p14="http://schemas.microsoft.com/office/powerpoint/2010/main" val="2836966348"/>
      </p:ext>
    </p:extLst>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1792"/>
            <a:ext cx="7315200" cy="369332"/>
          </a:xfrm>
        </p:spPr>
        <p:txBody>
          <a:bodyPr/>
          <a:lstStyle/>
          <a:p>
            <a:r>
              <a:rPr dirty="0" lang="en-US"/>
              <a:t>Hierarchy chart: Convert Temperatures program</a:t>
            </a:r>
          </a:p>
        </p:txBody>
      </p:sp>
      <p:pic>
        <p:nvPicPr>
          <p:cNvPr descr="Refer to page 129 in text." id="9" name="Content Placeholder 8">
            <a:extLst>
              <a:ext uri="{FF2B5EF4-FFF2-40B4-BE49-F238E27FC236}">
                <a16:creationId xmlns:a16="http://schemas.microsoft.com/office/drawing/2014/main" id="{ABDB81C2-BE8D-42C3-86F3-A8F6AD5E1F35}"/>
              </a:ext>
            </a:extLst>
          </p:cNvPr>
          <p:cNvPicPr>
            <a:picLocks noChangeAspect="1" noGrp="1"/>
          </p:cNvPicPr>
          <p:nvPr>
            <p:ph idx="13" sz="quarter"/>
          </p:nvPr>
        </p:nvPicPr>
        <p:blipFill>
          <a:blip r:embed="rId2"/>
          <a:stretch>
            <a:fillRect/>
          </a:stretch>
        </p:blipFill>
        <p:spPr>
          <a:xfrm>
            <a:off x="2513202" y="1210433"/>
            <a:ext cx="4117595" cy="2675767"/>
          </a:xfrm>
          <a:prstGeom prst="rect">
            <a:avLst/>
          </a:prstGeom>
        </p:spPr>
      </p:pic>
      <p:sp>
        <p:nvSpPr>
          <p:cNvPr id="8" name="Text Placeholder 7">
            <a:extLst>
              <a:ext uri="{FF2B5EF4-FFF2-40B4-BE49-F238E27FC236}">
                <a16:creationId xmlns:a16="http://schemas.microsoft.com/office/drawing/2014/main" id="{242620E5-E31C-471E-8858-A4F3B1AF02FA}"/>
              </a:ext>
            </a:extLst>
          </p:cNvPr>
          <p:cNvSpPr>
            <a:spLocks noGrp="1"/>
          </p:cNvSpPr>
          <p:nvPr>
            <p:ph idx="15" sz="quarter" type="body"/>
          </p:nvPr>
        </p:nvSpPr>
        <p:spPr>
          <a:xfrm>
            <a:off x="838200" y="4191000"/>
            <a:ext cx="7391400" cy="1676400"/>
          </a:xfrm>
        </p:spPr>
        <p:txBody>
          <a:bodyPr/>
          <a:lstStyle/>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A hierarchy outline for the same program</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main</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display menu</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convert temp</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to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celsius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to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fahrenheit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2FAC81AE-4DD7-4B9F-8550-4EF54FB62686}"/>
              </a:ext>
            </a:extLst>
          </p:cNvPr>
          <p:cNvSpPr>
            <a:spLocks noGrp="1"/>
          </p:cNvSpPr>
          <p:nvPr>
            <p:ph idx="12" sz="quarter" type="sldNum"/>
          </p:nvPr>
        </p:nvSpPr>
        <p:spPr/>
        <p:txBody>
          <a:bodyPr/>
          <a:lstStyle/>
          <a:p>
            <a:pPr>
              <a:defRPr/>
            </a:pPr>
            <a:endParaRPr lang="en-US"/>
          </a:p>
          <a:p>
            <a:pPr algn="r">
              <a:defRPr/>
            </a:pPr>
            <a:r>
              <a:rPr lang="en-US" sz="900">
                <a:solidFill>
                  <a:schemeClr val="bg1"/>
                </a:solidFill>
                <a:latin charset="0" pitchFamily="34" typeface="Arial Narrow"/>
              </a:rPr>
              <a:t>C4, Slide </a:t>
            </a:r>
            <a:fld id="{5ECE9829-65B2-40C6-AEFF-7C648FF56A9C}" type="slidenum">
              <a:rPr lang="en-US" smtClean="0" sz="900">
                <a:solidFill>
                  <a:schemeClr val="bg1"/>
                </a:solidFill>
                <a:latin charset="0" pitchFamily="34" typeface="Arial Narrow"/>
              </a:rPr>
              <a:pPr algn="r">
                <a:defRPr/>
              </a:pPr>
              <a:t>39</a:t>
            </a:fld>
            <a:endParaRPr dirty="0" lang="en-US" sz="900">
              <a:solidFill>
                <a:schemeClr val="bg1"/>
              </a:solidFill>
              <a:latin charset="0" pitchFamily="34" typeface="Arial Narrow"/>
            </a:endParaRPr>
          </a:p>
        </p:txBody>
      </p:sp>
    </p:spTree>
    <p:extLst>
      <p:ext uri="{BB962C8B-B14F-4D97-AF65-F5344CB8AC3E}">
        <p14:creationId xmlns:p14="http://schemas.microsoft.com/office/powerpoint/2010/main" val="4231227608"/>
      </p:ext>
    </p:extLst>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syntax for defining a function</a:t>
            </a:r>
          </a:p>
        </p:txBody>
      </p:sp>
      <p:sp>
        <p:nvSpPr>
          <p:cNvPr id="7" name="Text Placeholder 6">
            <a:extLst>
              <a:ext uri="{FF2B5EF4-FFF2-40B4-BE49-F238E27FC236}">
                <a16:creationId xmlns:a16="http://schemas.microsoft.com/office/drawing/2014/main" id="{2A896803-4D25-4D3E-BA51-B949D89EF307}"/>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i="1" lang="en-US" sz="1600">
                <a:latin charset="0" panose="02070309020205020404" pitchFamily="49" typeface="Courier New"/>
                <a:ea charset="0" panose="02020603050405020304" pitchFamily="18" typeface="Times New Roman"/>
                <a:cs charset="0" panose="02020603050405020304" pitchFamily="18" typeface="Times New Roman"/>
              </a:rPr>
              <a:t>function_name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([arguments]):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statements</a:t>
            </a: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8420F1E-4EBF-437F-8A02-7AC44842010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a:t>
            </a:fld>
            <a:endParaRPr dirty="0" lang="en-US">
              <a:solidFill>
                <a:schemeClr val="bg1"/>
              </a:solidFill>
            </a:endParaRPr>
          </a:p>
        </p:txBody>
      </p:sp>
    </p:spTree>
    <p:extLst>
      <p:ext uri="{BB962C8B-B14F-4D97-AF65-F5344CB8AC3E}">
        <p14:creationId xmlns:p14="http://schemas.microsoft.com/office/powerpoint/2010/main" val="3823336590"/>
      </p:ext>
    </p:extLst>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Hierarchy chart: Guess the Number game</a:t>
            </a:r>
          </a:p>
        </p:txBody>
      </p:sp>
      <p:pic>
        <p:nvPicPr>
          <p:cNvPr descr="Refer to page 129 in text." id="9" name="Content Placeholder 8">
            <a:extLst>
              <a:ext uri="{FF2B5EF4-FFF2-40B4-BE49-F238E27FC236}">
                <a16:creationId xmlns:a16="http://schemas.microsoft.com/office/drawing/2014/main" id="{5EF6CA8C-8EFA-4736-9E6C-4382A18028CC}"/>
              </a:ext>
            </a:extLst>
          </p:cNvPr>
          <p:cNvPicPr>
            <a:picLocks noChangeAspect="1" noGrp="1"/>
          </p:cNvPicPr>
          <p:nvPr>
            <p:ph idx="13" sz="quarter"/>
          </p:nvPr>
        </p:nvPicPr>
        <p:blipFill>
          <a:blip r:embed="rId2"/>
          <a:stretch>
            <a:fillRect/>
          </a:stretch>
        </p:blipFill>
        <p:spPr>
          <a:xfrm>
            <a:off x="2703414" y="1371600"/>
            <a:ext cx="3737172" cy="2005758"/>
          </a:xfrm>
          <a:prstGeom prst="rect">
            <a:avLst/>
          </a:prstGeom>
        </p:spPr>
      </p:pic>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C432E7F6-5545-42B0-9514-383155804E3E}"/>
              </a:ext>
            </a:extLst>
          </p:cNvPr>
          <p:cNvSpPr>
            <a:spLocks noGrp="1"/>
          </p:cNvSpPr>
          <p:nvPr>
            <p:ph idx="12" sz="quarter" type="sldNum"/>
          </p:nvPr>
        </p:nvSpPr>
        <p:spPr/>
        <p:txBody>
          <a:bodyPr/>
          <a:lstStyle/>
          <a:p>
            <a:pPr>
              <a:defRPr/>
            </a:pPr>
            <a:endParaRPr lang="en-US"/>
          </a:p>
          <a:p>
            <a:pPr algn="r">
              <a:defRPr/>
            </a:pPr>
            <a:r>
              <a:rPr lang="en-US" sz="900">
                <a:solidFill>
                  <a:schemeClr val="bg1"/>
                </a:solidFill>
                <a:latin charset="0" pitchFamily="34" typeface="Arial Narrow"/>
              </a:rPr>
              <a:t>C4, Slide </a:t>
            </a:r>
            <a:fld id="{5ECE9829-65B2-40C6-AEFF-7C648FF56A9C}" type="slidenum">
              <a:rPr lang="en-US" smtClean="0" sz="900">
                <a:solidFill>
                  <a:schemeClr val="bg1"/>
                </a:solidFill>
                <a:latin charset="0" pitchFamily="34" typeface="Arial Narrow"/>
              </a:rPr>
              <a:pPr algn="r">
                <a:defRPr/>
              </a:pPr>
              <a:t>40</a:t>
            </a:fld>
            <a:endParaRPr dirty="0" lang="en-US" sz="900">
              <a:solidFill>
                <a:schemeClr val="bg1"/>
              </a:solidFill>
              <a:latin charset="0" pitchFamily="34" typeface="Arial Narrow"/>
            </a:endParaRPr>
          </a:p>
        </p:txBody>
      </p:sp>
    </p:spTree>
    <p:extLst>
      <p:ext uri="{BB962C8B-B14F-4D97-AF65-F5344CB8AC3E}">
        <p14:creationId xmlns:p14="http://schemas.microsoft.com/office/powerpoint/2010/main" val="1429933281"/>
      </p:ext>
    </p:extLst>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How to build a hierarchy chart</a:t>
            </a:r>
          </a:p>
        </p:txBody>
      </p:sp>
      <p:sp>
        <p:nvSpPr>
          <p:cNvPr id="7" name="Text Placeholder 6">
            <a:extLst>
              <a:ext uri="{FF2B5EF4-FFF2-40B4-BE49-F238E27FC236}">
                <a16:creationId xmlns:a16="http://schemas.microsoft.com/office/drawing/2014/main" id="{A1101905-4ED5-49AD-8BDE-C3C6C20E1B24}"/>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Start with a box for the main() function.</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At the next level, put boxes for the functions that the main() function needs to call. This usually includes the function that will control the main action of the program, plus any functions that need to be done before or after that function.</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Continue down the levels by dividing the higher-level functions into their component functions until there aren’t any more components.</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F566285D-61E3-4866-896C-44F68B939F36}"/>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41</a:t>
            </a:fld>
            <a:endParaRPr dirty="0" lang="en-US">
              <a:solidFill>
                <a:schemeClr val="bg1"/>
              </a:solidFill>
            </a:endParaRPr>
          </a:p>
        </p:txBody>
      </p:sp>
    </p:spTree>
    <p:extLst>
      <p:ext uri="{BB962C8B-B14F-4D97-AF65-F5344CB8AC3E}">
        <p14:creationId xmlns:p14="http://schemas.microsoft.com/office/powerpoint/2010/main" val="2906898120"/>
      </p:ext>
    </p:extLst>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Guidelines for creating hierarchy charts</a:t>
            </a:r>
          </a:p>
        </p:txBody>
      </p:sp>
      <p:sp>
        <p:nvSpPr>
          <p:cNvPr id="7" name="Text Placeholder 6">
            <a:extLst>
              <a:ext uri="{FF2B5EF4-FFF2-40B4-BE49-F238E27FC236}">
                <a16:creationId xmlns:a16="http://schemas.microsoft.com/office/drawing/2014/main" id="{3BF15B1C-198F-405A-992F-169266912E0D}"/>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The names in a chart should start with a verb and give a good indication of what the function does. Then, the names can easily be converted to Python function names.</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Each function should do everything that is related to the function name and nothing more. The code shouldn’t be split between two or more functions.</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9927FD06-C6E3-402D-9AB2-DD6AE5AB9717}"/>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42</a:t>
            </a:fld>
            <a:endParaRPr dirty="0" lang="en-US">
              <a:solidFill>
                <a:schemeClr val="bg1"/>
              </a:solidFill>
            </a:endParaRPr>
          </a:p>
        </p:txBody>
      </p:sp>
    </p:spTree>
    <p:extLst>
      <p:ext uri="{BB962C8B-B14F-4D97-AF65-F5344CB8AC3E}">
        <p14:creationId xmlns:p14="http://schemas.microsoft.com/office/powerpoint/2010/main" val="2538599470"/>
      </p:ext>
    </p:extLst>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rules for a Pig Dice game</a:t>
            </a:r>
          </a:p>
        </p:txBody>
      </p:sp>
      <p:sp>
        <p:nvSpPr>
          <p:cNvPr id="7" name="Text Placeholder 6">
            <a:extLst>
              <a:ext uri="{FF2B5EF4-FFF2-40B4-BE49-F238E27FC236}">
                <a16:creationId xmlns:a16="http://schemas.microsoft.com/office/drawing/2014/main" id="{9C70966B-EBD0-4496-8FC7-1FF3591457CF}"/>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For each turn, the player can choose to roll the die or hold.</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A turn ends when the player rolls a 1 or chooses to hold.</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If the player rolls a 1, all points are lost for that turn.</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If the player chooses to hold, all points for that turn are added to the total.</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If the player enters an invalid character, the roll or hold prompt is displayed and the player can make another entry.</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When a player reaches 20 points, the game ends and the number of turns is displayed.</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9672F721-4340-4CBD-9C6C-2540F3A74372}"/>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43</a:t>
            </a:fld>
            <a:endParaRPr dirty="0" lang="en-US">
              <a:solidFill>
                <a:schemeClr val="bg1"/>
              </a:solidFill>
            </a:endParaRPr>
          </a:p>
        </p:txBody>
      </p:sp>
    </p:spTree>
    <p:extLst>
      <p:ext uri="{BB962C8B-B14F-4D97-AF65-F5344CB8AC3E}">
        <p14:creationId xmlns:p14="http://schemas.microsoft.com/office/powerpoint/2010/main" val="1486074649"/>
      </p:ext>
    </p:extLst>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hierarchy chart for the Pig Dice game</a:t>
            </a:r>
          </a:p>
        </p:txBody>
      </p:sp>
      <p:pic>
        <p:nvPicPr>
          <p:cNvPr descr="Refer to page 129 in text." id="8" name="Content Placeholder 7">
            <a:extLst>
              <a:ext uri="{FF2B5EF4-FFF2-40B4-BE49-F238E27FC236}">
                <a16:creationId xmlns:a16="http://schemas.microsoft.com/office/drawing/2014/main" id="{EB9A76D3-FC91-4C7A-8F17-F009CA664340}"/>
              </a:ext>
            </a:extLst>
          </p:cNvPr>
          <p:cNvPicPr>
            <a:picLocks noChangeAspect="1" noGrp="1"/>
          </p:cNvPicPr>
          <p:nvPr>
            <p:ph idx="13" sz="quarter"/>
          </p:nvPr>
        </p:nvPicPr>
        <p:blipFill>
          <a:blip r:embed="rId2"/>
          <a:stretch>
            <a:fillRect/>
          </a:stretch>
        </p:blipFill>
        <p:spPr>
          <a:xfrm>
            <a:off x="2346767" y="1295400"/>
            <a:ext cx="4450466" cy="3962743"/>
          </a:xfrm>
          <a:prstGeom prst="rect">
            <a:avLst/>
          </a:prstGeom>
        </p:spPr>
      </p:pic>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792FF130-CC74-45CF-B9BB-2FB209E9EF4C}"/>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44</a:t>
            </a:fld>
            <a:endParaRPr dirty="0" lang="en-US">
              <a:solidFill>
                <a:schemeClr val="bg1"/>
              </a:solidFill>
            </a:endParaRPr>
          </a:p>
        </p:txBody>
      </p:sp>
    </p:spTree>
    <p:extLst>
      <p:ext uri="{BB962C8B-B14F-4D97-AF65-F5344CB8AC3E}">
        <p14:creationId xmlns:p14="http://schemas.microsoft.com/office/powerpoint/2010/main" val="3370657422"/>
      </p:ext>
    </p:extLst>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user interface for the Pig Dice game</a:t>
            </a:r>
          </a:p>
        </p:txBody>
      </p:sp>
      <p:sp>
        <p:nvSpPr>
          <p:cNvPr id="7" name="Text Placeholder 6">
            <a:extLst>
              <a:ext uri="{FF2B5EF4-FFF2-40B4-BE49-F238E27FC236}">
                <a16:creationId xmlns:a16="http://schemas.microsoft.com/office/drawing/2014/main" id="{AB49878C-43DA-44AF-A499-9A793F07D2AE}"/>
              </a:ext>
            </a:extLst>
          </p:cNvPr>
          <p:cNvSpPr>
            <a:spLocks noGrp="1"/>
          </p:cNvSpPr>
          <p:nvPr>
            <p:ph idx="15" sz="quarter" type="body"/>
          </p:nvPr>
        </p:nvSpPr>
        <p:spPr>
          <a:xfrm>
            <a:off x="1295400" y="1143000"/>
            <a:ext cx="5105400" cy="35052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TURN 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Roll or hold? (r/h):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r</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Die: 4</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Roll or hold? (r/h):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h</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Score for turn: 4</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Total score: 4</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TURN 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Roll or hold? (r/h):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r</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Die: 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Turn over. No score.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You finished in 4 turns!</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A81EEEC7-C790-45A0-BB03-C6D04FFB54D1}"/>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45</a:t>
            </a:fld>
            <a:endParaRPr dirty="0" lang="en-US">
              <a:solidFill>
                <a:schemeClr val="bg1"/>
              </a:solidFill>
            </a:endParaRPr>
          </a:p>
        </p:txBody>
      </p:sp>
    </p:spTree>
    <p:extLst>
      <p:ext uri="{BB962C8B-B14F-4D97-AF65-F5344CB8AC3E}">
        <p14:creationId xmlns:p14="http://schemas.microsoft.com/office/powerpoint/2010/main" val="330418667"/>
      </p:ext>
    </p:extLst>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dirty="0" lang="en-US"/>
              <a:t>The code for the Pig Dice game (part 1)</a:t>
            </a:r>
          </a:p>
        </p:txBody>
      </p:sp>
      <p:sp>
        <p:nvSpPr>
          <p:cNvPr id="7" name="Text Placeholder 6">
            <a:extLst>
              <a:ext uri="{FF2B5EF4-FFF2-40B4-BE49-F238E27FC236}">
                <a16:creationId xmlns:a16="http://schemas.microsoft.com/office/drawing/2014/main" id="{0C1A2A00-D5AF-4F0B-B670-BD4290F2FABA}"/>
              </a:ext>
            </a:extLst>
          </p:cNvPr>
          <p:cNvSpPr>
            <a:spLocks noGrp="1"/>
          </p:cNvSpPr>
          <p:nvPr>
            <p:ph idx="13" sz="quarter" type="body"/>
          </p:nvPr>
        </p:nvSpPr>
        <p:spPr>
          <a:xfrm>
            <a:off x="838200" y="1066800"/>
            <a:ext cx="7543800" cy="4876800"/>
          </a:xfrm>
        </p:spPr>
        <p:txBody>
          <a:bodyPr/>
          <a:lstStyle/>
          <a:p>
            <a:pPr marL="347345">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#!/usr/bin/env python3</a:t>
            </a:r>
          </a:p>
          <a:p>
            <a:pPr marL="347345" marR="0">
              <a:spcBef>
                <a:spcPts val="0"/>
              </a:spcBef>
              <a:spcAft>
                <a:spcPts val="0"/>
              </a:spcAft>
              <a:tabLst>
                <a:tab algn="l" pos="1371600"/>
              </a:tabLst>
            </a:pP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import random</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main():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display_rules</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play_game</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display_rules</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print("Let's Play PIG!")</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 See how many turns it takes you to get to 20.")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 Turn ends when you hold or roll a 1.")</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 If you roll a 1, you lose all points for the turn.")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 If you hold, you save all points for the turn.")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a:t>
            </a:r>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8A4109F2-70FF-4651-B8EB-B76FE9D4F026}"/>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46</a:t>
            </a:fld>
            <a:endParaRPr dirty="0" lang="en-US">
              <a:solidFill>
                <a:schemeClr val="bg1"/>
              </a:solidFill>
            </a:endParaRPr>
          </a:p>
        </p:txBody>
      </p:sp>
    </p:spTree>
    <p:extLst>
      <p:ext uri="{BB962C8B-B14F-4D97-AF65-F5344CB8AC3E}">
        <p14:creationId xmlns:p14="http://schemas.microsoft.com/office/powerpoint/2010/main" val="132598828"/>
      </p:ext>
    </p:extLst>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dirty="0" lang="en-US"/>
              <a:t>The code for the Pig Dice game (part 2)</a:t>
            </a:r>
          </a:p>
        </p:txBody>
      </p:sp>
      <p:sp>
        <p:nvSpPr>
          <p:cNvPr id="7" name="Text Placeholder 6">
            <a:extLst>
              <a:ext uri="{FF2B5EF4-FFF2-40B4-BE49-F238E27FC236}">
                <a16:creationId xmlns:a16="http://schemas.microsoft.com/office/drawing/2014/main" id="{C67F30CF-B110-4020-9665-A03E555D4739}"/>
              </a:ext>
            </a:extLst>
          </p:cNvPr>
          <p:cNvSpPr>
            <a:spLocks noGrp="1"/>
          </p:cNvSpPr>
          <p:nvPr>
            <p:ph idx="13" sz="quarter" type="body"/>
          </p:nvPr>
        </p:nvSpPr>
        <p:spPr/>
        <p:txBody>
          <a:bodyPr/>
          <a:lstStyle/>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play_game</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turn = 1</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score = 0</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effectLst/>
                <a:latin charset="0" panose="02070309020205020404" pitchFamily="49" typeface="Courier New"/>
                <a:ea charset="0" panose="02020603050405020304" pitchFamily="18" typeface="Times New Roman"/>
                <a:cs charset="0" panose="02020603050405020304" pitchFamily="18" typeface="Times New Roman"/>
              </a:rPr>
              <a:t>game_over</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 False</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while not </a:t>
            </a:r>
            <a:r>
              <a:rPr b="1" dirty="0" err="1" lang="en-US" sz="1400">
                <a:effectLst/>
                <a:latin charset="0" panose="02070309020205020404" pitchFamily="49" typeface="Courier New"/>
                <a:ea charset="0" panose="02020603050405020304" pitchFamily="18" typeface="Times New Roman"/>
                <a:cs charset="0" panose="02020603050405020304" pitchFamily="18" typeface="Times New Roman"/>
              </a:rPr>
              <a:t>game_over</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 score, </a:t>
            </a:r>
            <a:r>
              <a:rPr b="1" dirty="0" err="1"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game_over</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 \</a:t>
            </a:r>
          </a:p>
          <a:p>
            <a:pPr marL="228600"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take_turn</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 score, </a:t>
            </a:r>
            <a:r>
              <a:rPr b="1" dirty="0" err="1"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game_over</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print()</a:t>
            </a:r>
          </a:p>
          <a:p>
            <a:pPr marL="228600"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print("Game over!")</a:t>
            </a:r>
          </a:p>
          <a:p>
            <a:pPr marL="228600" marR="0">
              <a:spcBef>
                <a:spcPts val="0"/>
              </a:spcBef>
              <a:spcAft>
                <a:spcPts val="0"/>
              </a:spcAft>
              <a:tabLst>
                <a:tab algn="l" pos="1371600"/>
              </a:tabLst>
            </a:pP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take_turn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 score,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game_over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print("TURN", turn)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turn_over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False</a:t>
            </a:r>
          </a:p>
          <a:p>
            <a:pPr marL="228600" marR="0">
              <a:spcBef>
                <a:spcPts val="0"/>
              </a:spcBef>
              <a:spcAft>
                <a:spcPts val="0"/>
              </a:spcAft>
              <a:tabLst>
                <a:tab algn="l" pos="1371600"/>
              </a:tabLst>
            </a:pPr>
            <a:endParaRPr b="1" dirty="0" lang="en-US" sz="1400">
              <a:effectLst/>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A6FF21A-AC0A-4B05-AE9C-E0DF9B73AAD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47</a:t>
            </a:fld>
            <a:endParaRPr dirty="0" lang="en-US">
              <a:solidFill>
                <a:schemeClr val="bg1"/>
              </a:solidFill>
            </a:endParaRPr>
          </a:p>
        </p:txBody>
      </p:sp>
    </p:spTree>
    <p:extLst>
      <p:ext uri="{BB962C8B-B14F-4D97-AF65-F5344CB8AC3E}">
        <p14:creationId xmlns:p14="http://schemas.microsoft.com/office/powerpoint/2010/main" val="66220004"/>
      </p:ext>
    </p:extLst>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dirty="0" lang="en-US"/>
              <a:t>The code for the Pig Dice game (part 3)</a:t>
            </a:r>
          </a:p>
        </p:txBody>
      </p:sp>
      <p:sp>
        <p:nvSpPr>
          <p:cNvPr id="7" name="Text Placeholder 6">
            <a:extLst>
              <a:ext uri="{FF2B5EF4-FFF2-40B4-BE49-F238E27FC236}">
                <a16:creationId xmlns:a16="http://schemas.microsoft.com/office/drawing/2014/main" id="{3A650621-221A-40EB-B707-4A10E0643BE3}"/>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while not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turn_over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choice = input("Roll or hold? (r/h):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if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choice.lower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"r":</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solidFill>
                  <a:srgbClr val="000000"/>
                </a:solidFill>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 score, </a:t>
            </a:r>
            <a:r>
              <a:rPr b="1" dirty="0" err="1" lang="en-US" sz="1400">
                <a:solidFill>
                  <a:srgbClr val="000000"/>
                </a:solidFill>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solidFill>
                  <a:srgbClr val="000000"/>
                </a:solidFill>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solidFill>
                  <a:srgbClr val="000000"/>
                </a:solidFill>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turn_over</a:t>
            </a:r>
            <a:r>
              <a:rPr b="1" dirty="0" lang="en-US" sz="1400">
                <a:solidFill>
                  <a:srgbClr val="000000"/>
                </a:solidFill>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 \</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roll_die</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 score,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elif</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choice.lower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"h":</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 score,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turn_over</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game_over</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       \</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hold_turn</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 score,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else: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print("Invalid choice. Try again.")</a:t>
            </a:r>
          </a:p>
          <a:p>
            <a:pPr marL="347345" marR="0">
              <a:spcBef>
                <a:spcPts val="0"/>
              </a:spcBef>
              <a:spcAft>
                <a:spcPts val="0"/>
              </a:spcAft>
              <a:tabLst>
                <a:tab algn="l" pos="1371600"/>
              </a:tabLst>
            </a:pP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return turn, score,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game_over</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4BEBCCF-532F-4192-AB72-744E6FA0661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48</a:t>
            </a:fld>
            <a:endParaRPr dirty="0" lang="en-US">
              <a:solidFill>
                <a:schemeClr val="bg1"/>
              </a:solidFill>
            </a:endParaRPr>
          </a:p>
        </p:txBody>
      </p:sp>
    </p:spTree>
    <p:extLst>
      <p:ext uri="{BB962C8B-B14F-4D97-AF65-F5344CB8AC3E}">
        <p14:creationId xmlns:p14="http://schemas.microsoft.com/office/powerpoint/2010/main" val="4144160077"/>
      </p:ext>
    </p:extLst>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dirty="0" lang="en-US"/>
              <a:t>The code for the Pig Dice game (part 4)</a:t>
            </a:r>
          </a:p>
        </p:txBody>
      </p:sp>
      <p:sp>
        <p:nvSpPr>
          <p:cNvPr id="7" name="Text Placeholder 6">
            <a:extLst>
              <a:ext uri="{FF2B5EF4-FFF2-40B4-BE49-F238E27FC236}">
                <a16:creationId xmlns:a16="http://schemas.microsoft.com/office/drawing/2014/main" id="{748176E8-A9FA-4335-8210-352030392835}"/>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roll_die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 score,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die =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random.randint</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(1, 6)</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print</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("Die:", </a:t>
            </a:r>
            <a:r>
              <a:rPr b="1" dirty="0" err="1" lang="fr-FR" sz="1400">
                <a:latin charset="0" panose="02070309020205020404" pitchFamily="49" typeface="Courier New"/>
                <a:ea charset="0" panose="02020603050405020304" pitchFamily="18" typeface="Times New Roman"/>
                <a:cs charset="0" panose="02020603050405020304" pitchFamily="18" typeface="Times New Roman"/>
              </a:rPr>
              <a:t>str</a:t>
            </a:r>
            <a:r>
              <a:rPr b="1" dirty="0" lang="fr-FR" sz="1400">
                <a:latin charset="0" panose="02070309020205020404" pitchFamily="49" typeface="Courier New"/>
                <a:ea charset="0" panose="02020603050405020304" pitchFamily="18" typeface="Times New Roman"/>
                <a:cs charset="0" panose="02020603050405020304" pitchFamily="18" typeface="Times New Roman"/>
              </a:rPr>
              <a:t>(die))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fr-FR"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if die == 1:</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turn += 1</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print("Turn over. No score.\n")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turn_over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True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else: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die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turn_over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False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return turn, score,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turn_over</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88B8407E-F701-4A6B-B1A0-1B6FEBCE3E1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49</a:t>
            </a:fld>
            <a:endParaRPr dirty="0" lang="en-US">
              <a:solidFill>
                <a:schemeClr val="bg1"/>
              </a:solidFill>
            </a:endParaRPr>
          </a:p>
        </p:txBody>
      </p:sp>
    </p:spTree>
    <p:extLst>
      <p:ext uri="{BB962C8B-B14F-4D97-AF65-F5344CB8AC3E}">
        <p14:creationId xmlns:p14="http://schemas.microsoft.com/office/powerpoint/2010/main" val="797533400"/>
      </p:ext>
    </p:extLst>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function that doesn’t accept arguments</a:t>
            </a:r>
          </a:p>
        </p:txBody>
      </p:sp>
      <p:sp>
        <p:nvSpPr>
          <p:cNvPr id="7" name="Text Placeholder 6">
            <a:extLst>
              <a:ext uri="{FF2B5EF4-FFF2-40B4-BE49-F238E27FC236}">
                <a16:creationId xmlns:a16="http://schemas.microsoft.com/office/drawing/2014/main" id="{7CC1DAAC-DF6F-4F88-A893-E2BCD7DA5218}"/>
              </a:ext>
            </a:extLst>
          </p:cNvPr>
          <p:cNvSpPr>
            <a:spLocks noGrp="1"/>
          </p:cNvSpPr>
          <p:nvPr>
            <p:ph idx="13" sz="quarter" type="body"/>
          </p:nvPr>
        </p:nvSpPr>
        <p:spPr/>
        <p:txBody>
          <a:bodyPr/>
          <a:lstStyle/>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define it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print_welcome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print("Welcome to the Future Value Calculator")</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call it</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print_welcome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prints welcome message</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0913FD4-BD8E-47B1-9712-CBF4E8CC42E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5</a:t>
            </a:fld>
            <a:endParaRPr dirty="0" lang="en-US">
              <a:solidFill>
                <a:schemeClr val="bg1"/>
              </a:solidFill>
            </a:endParaRPr>
          </a:p>
        </p:txBody>
      </p:sp>
    </p:spTree>
    <p:extLst>
      <p:ext uri="{BB962C8B-B14F-4D97-AF65-F5344CB8AC3E}">
        <p14:creationId xmlns:p14="http://schemas.microsoft.com/office/powerpoint/2010/main" val="3192167259"/>
      </p:ext>
    </p:extLst>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9"/>
            <a:ext cx="7315200" cy="369332"/>
          </a:xfrm>
        </p:spPr>
        <p:txBody>
          <a:bodyPr/>
          <a:lstStyle/>
          <a:p>
            <a:r>
              <a:rPr dirty="0" lang="en-US"/>
              <a:t>The code for the Pig </a:t>
            </a:r>
            <a:r>
              <a:rPr lang="en-US"/>
              <a:t>Dice game </a:t>
            </a:r>
            <a:r>
              <a:rPr dirty="0" lang="en-US"/>
              <a:t>(</a:t>
            </a:r>
            <a:r>
              <a:rPr lang="en-US"/>
              <a:t>part 5)</a:t>
            </a:r>
            <a:endParaRPr dirty="0" lang="en-US"/>
          </a:p>
        </p:txBody>
      </p:sp>
      <p:sp>
        <p:nvSpPr>
          <p:cNvPr id="7" name="Text Placeholder 6">
            <a:extLst>
              <a:ext uri="{FF2B5EF4-FFF2-40B4-BE49-F238E27FC236}">
                <a16:creationId xmlns:a16="http://schemas.microsoft.com/office/drawing/2014/main" id="{3757B901-5D7E-46FF-8DD2-D16754FD6866}"/>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hold_turn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 score,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print("Score for turn:",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score_this_turn</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score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score_this_turn</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print("Total score:", score, "\n")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turn_over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True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game_over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False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if score &gt;= 20: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print("You finished in", turn, "turns!")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game_over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True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return turn, score,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turn_over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game_over</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turn += 1</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return turn, score,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turn_over</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game_over</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4DDFED9-48AE-4500-83B9-4257B985C202}"/>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50</a:t>
            </a:fld>
            <a:endParaRPr dirty="0" lang="en-US">
              <a:solidFill>
                <a:schemeClr val="bg1"/>
              </a:solidFill>
            </a:endParaRPr>
          </a:p>
        </p:txBody>
      </p:sp>
    </p:spTree>
    <p:extLst>
      <p:ext uri="{BB962C8B-B14F-4D97-AF65-F5344CB8AC3E}">
        <p14:creationId xmlns:p14="http://schemas.microsoft.com/office/powerpoint/2010/main" val="588160525"/>
      </p:ext>
    </p:extLst>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function that has one argument</a:t>
            </a:r>
          </a:p>
        </p:txBody>
      </p:sp>
      <p:sp>
        <p:nvSpPr>
          <p:cNvPr id="7" name="Text Placeholder 6">
            <a:extLst>
              <a:ext uri="{FF2B5EF4-FFF2-40B4-BE49-F238E27FC236}">
                <a16:creationId xmlns:a16="http://schemas.microsoft.com/office/drawing/2014/main" id="{9885998F-6F4B-4669-A79D-E26708968FC0}"/>
              </a:ext>
            </a:extLst>
          </p:cNvPr>
          <p:cNvSpPr>
            <a:spLocks noGrp="1"/>
          </p:cNvSpPr>
          <p:nvPr>
            <p:ph idx="13" sz="quarter" type="body"/>
          </p:nvPr>
        </p:nvSpPr>
        <p:spPr/>
        <p:txBody>
          <a:bodyPr/>
          <a:lstStyle/>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define it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print_welcome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(message):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print(message)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print()</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call it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message = "Welcome to the Future Value Calculator"</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print_welcome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(message)    # prints welcome message</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34324995-439F-4976-B769-DC86ACC85320}"/>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6</a:t>
            </a:fld>
            <a:endParaRPr dirty="0" lang="en-US">
              <a:solidFill>
                <a:schemeClr val="bg1"/>
              </a:solidFill>
            </a:endParaRPr>
          </a:p>
        </p:txBody>
      </p:sp>
    </p:spTree>
    <p:extLst>
      <p:ext uri="{BB962C8B-B14F-4D97-AF65-F5344CB8AC3E}">
        <p14:creationId xmlns:p14="http://schemas.microsoft.com/office/powerpoint/2010/main" val="335210032"/>
      </p:ext>
    </p:extLst>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dirty="0" lang="en-US"/>
              <a:t>A function that accepts two arguments </a:t>
            </a:r>
            <a:br>
              <a:rPr dirty="0" lang="en-US"/>
            </a:br>
            <a:r>
              <a:rPr dirty="0" lang="en-US"/>
              <a:t>and returns a value</a:t>
            </a:r>
          </a:p>
        </p:txBody>
      </p:sp>
      <p:sp>
        <p:nvSpPr>
          <p:cNvPr id="7" name="Text Placeholder 6">
            <a:extLst>
              <a:ext uri="{FF2B5EF4-FFF2-40B4-BE49-F238E27FC236}">
                <a16:creationId xmlns:a16="http://schemas.microsoft.com/office/drawing/2014/main" id="{B85785B8-6D53-4178-A724-028A9EFFC4A2}"/>
              </a:ext>
            </a:extLst>
          </p:cNvPr>
          <p:cNvSpPr>
            <a:spLocks noGrp="1"/>
          </p:cNvSpPr>
          <p:nvPr>
            <p:ph idx="13" sz="quarter" type="body"/>
          </p:nvPr>
        </p:nvSpPr>
        <p:spPr>
          <a:xfrm>
            <a:off x="838200" y="1371598"/>
            <a:ext cx="7391400" cy="4572001"/>
          </a:xfrm>
        </p:spPr>
        <p:txBody>
          <a:bodyPr/>
          <a:lstStyle/>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define it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calculate_miles_per_gallon</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gallons):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mpg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miles_driven</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gallons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mpg = round(mpg, 1)</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return mpg</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How to call it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miles = 500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gallons = 14</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mpg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calculate_miles_per_gallon</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(miles, gallons)	# 35.7</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B97D403-1C8A-48ED-B330-F954907F113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7</a:t>
            </a:fld>
            <a:endParaRPr dirty="0" lang="en-US">
              <a:solidFill>
                <a:schemeClr val="bg1"/>
              </a:solidFill>
            </a:endParaRPr>
          </a:p>
        </p:txBody>
      </p:sp>
    </p:spTree>
    <p:extLst>
      <p:ext uri="{BB962C8B-B14F-4D97-AF65-F5344CB8AC3E}">
        <p14:creationId xmlns:p14="http://schemas.microsoft.com/office/powerpoint/2010/main" val="3186241118"/>
      </p:ext>
    </p:extLst>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main() function that calls another function</a:t>
            </a:r>
          </a:p>
        </p:txBody>
      </p:sp>
      <p:sp>
        <p:nvSpPr>
          <p:cNvPr id="7" name="Text Placeholder 6">
            <a:extLst>
              <a:ext uri="{FF2B5EF4-FFF2-40B4-BE49-F238E27FC236}">
                <a16:creationId xmlns:a16="http://schemas.microsoft.com/office/drawing/2014/main" id="{0A7DD535-8F8B-4A2D-8615-5C05B108734A}"/>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usr</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/bin/env python3</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highlight>
                  <a:srgbClr val="FFFF00"/>
                </a:highlight>
                <a:latin charset="0" panose="02070309020205020404" pitchFamily="49" typeface="Courier New"/>
                <a:cs charset="0" panose="02020603050405020304" pitchFamily="18" typeface="Times New Roman"/>
              </a:rPr>
              <a:t>def main():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display a welcome message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print("The Future Value Calculator\n")</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get input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"Enter monthly investment: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float(input(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"Enter yearly interest rate: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years = int(input(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"Enter number of years: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get the future value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highlight>
                  <a:srgbClr val="FFFF00"/>
                </a:highlight>
                <a:latin charset="0" panose="02070309020205020404" pitchFamily="49" typeface="Courier New"/>
                <a:cs charset="0" panose="02020603050405020304" pitchFamily="18" typeface="Times New Roman"/>
              </a:rPr>
              <a:t>calculate_future_value</a:t>
            </a:r>
            <a:r>
              <a:rPr b="1" dirty="0" lang="en-US" sz="1400">
                <a:highlight>
                  <a:srgbClr val="FFFF00"/>
                </a:highlight>
                <a:latin charset="0" panose="02070309020205020404" pitchFamily="49" typeface="Courier New"/>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highlight>
                  <a:srgbClr val="FFFF00"/>
                </a:highlight>
                <a:latin charset="0" panose="02070309020205020404" pitchFamily="49" typeface="Courier New"/>
                <a:cs charset="0" panose="02020603050405020304" pitchFamily="18" typeface="Times New Roman"/>
              </a:rPr>
              <a:t>monthly_investment</a:t>
            </a:r>
            <a:r>
              <a:rPr b="1" dirty="0" lang="en-US" sz="1400">
                <a:highlight>
                  <a:srgbClr val="FFFF00"/>
                </a:highlight>
                <a:latin charset="0" panose="02070309020205020404" pitchFamily="49" typeface="Courier New"/>
                <a:cs charset="0" panose="02020603050405020304" pitchFamily="18" typeface="Times New Roman"/>
              </a:rPr>
              <a:t>, </a:t>
            </a:r>
            <a:r>
              <a:rPr b="1" dirty="0" err="1" lang="en-US" sz="1400">
                <a:highlight>
                  <a:srgbClr val="FFFF00"/>
                </a:highlight>
                <a:latin charset="0" panose="02070309020205020404" pitchFamily="49" typeface="Courier New"/>
                <a:cs charset="0" panose="02020603050405020304" pitchFamily="18" typeface="Times New Roman"/>
              </a:rPr>
              <a:t>yearly_interest</a:t>
            </a:r>
            <a:r>
              <a:rPr b="1" dirty="0" lang="en-US" sz="1400">
                <a:highlight>
                  <a:srgbClr val="FFFF00"/>
                </a:highlight>
                <a:latin charset="0" panose="02070309020205020404" pitchFamily="49" typeface="Courier New"/>
                <a:cs charset="0" panose="02020603050405020304" pitchFamily="18" typeface="Times New Roman"/>
              </a:rPr>
              <a:t>, years)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display output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print("Future value:              ", round(</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2))</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3C11963E-E072-4DA3-8A84-CFD9AB66940B}"/>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8</a:t>
            </a:fld>
            <a:endParaRPr dirty="0" lang="en-US">
              <a:solidFill>
                <a:schemeClr val="bg1"/>
              </a:solidFill>
            </a:endParaRPr>
          </a:p>
        </p:txBody>
      </p:sp>
    </p:spTree>
    <p:extLst>
      <p:ext uri="{BB962C8B-B14F-4D97-AF65-F5344CB8AC3E}">
        <p14:creationId xmlns:p14="http://schemas.microsoft.com/office/powerpoint/2010/main" val="2568878499"/>
      </p:ext>
    </p:extLst>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Two ways to call a main() function</a:t>
            </a:r>
          </a:p>
        </p:txBody>
      </p:sp>
      <p:sp>
        <p:nvSpPr>
          <p:cNvPr id="7" name="Text Placeholder 6">
            <a:extLst>
              <a:ext uri="{FF2B5EF4-FFF2-40B4-BE49-F238E27FC236}">
                <a16:creationId xmlns:a16="http://schemas.microsoft.com/office/drawing/2014/main" id="{F916120E-AF1F-423B-AF2C-E59A0EA7FA11}"/>
              </a:ext>
            </a:extLst>
          </p:cNvPr>
          <p:cNvSpPr>
            <a:spLocks noGrp="1"/>
          </p:cNvSpPr>
          <p:nvPr>
            <p:ph idx="13" sz="quarter" type="body"/>
          </p:nvPr>
        </p:nvSpPr>
        <p:spPr/>
        <p:txBody>
          <a:bodyPr/>
          <a:lstStyle/>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Code a simple call statement (not recommended)</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main()</a:t>
            </a:r>
          </a:p>
          <a:p>
            <a:pPr marL="347345" marR="0">
              <a:spcBef>
                <a:spcPts val="900"/>
              </a:spcBef>
              <a:spcAft>
                <a:spcPts val="600"/>
              </a:spcAft>
              <a:tabLst>
                <a:tab algn="l" pos="1371600"/>
                <a:tab algn="l" pos="2743200"/>
              </a:tabLst>
            </a:pP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Code a call statement within an if statement </a:t>
            </a:r>
            <a:b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br>
            <a:r>
              <a:rPr b="1" dirty="0" lang="en-US" spc="-10">
                <a:solidFill>
                  <a:srgbClr val="000099"/>
                </a:solidFill>
                <a:latin charset="0" panose="020B0604020202020204" pitchFamily="34" typeface="Arial"/>
                <a:ea charset="0" panose="02020603050405020304" pitchFamily="18" typeface="Times New Roman"/>
                <a:cs charset="0" panose="02020603050405020304" pitchFamily="18" typeface="Times New Roman"/>
              </a:rPr>
              <a:t>that checks if current module is main module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if __name__ == "__main__":  # if main module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main()			 # call main() function</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064939A-DC99-49A1-A8A7-ACB15B8F4F8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C4, Slide </a:t>
            </a:r>
            <a:fld id="{BF5C1183-B085-4070-A402-C03A3F977D3D}" type="slidenum">
              <a:rPr lang="en-US" smtClean="0">
                <a:solidFill>
                  <a:schemeClr val="bg1"/>
                </a:solidFill>
              </a:rPr>
              <a:pPr>
                <a:defRPr/>
              </a:pPr>
              <a:t>9</a:t>
            </a:fld>
            <a:endParaRPr dirty="0" lang="en-US">
              <a:solidFill>
                <a:schemeClr val="bg1"/>
              </a:solidFill>
            </a:endParaRPr>
          </a:p>
        </p:txBody>
      </p:sp>
    </p:spTree>
    <p:extLst>
      <p:ext uri="{BB962C8B-B14F-4D97-AF65-F5344CB8AC3E}">
        <p14:creationId xmlns:p14="http://schemas.microsoft.com/office/powerpoint/2010/main" val="2735090365"/>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429</TotalTime>
  <Words>5126</Words>
  <Application>Microsoft Office PowerPoint</Application>
  <PresentationFormat>On-screen Show (4:3)</PresentationFormat>
  <Paragraphs>731</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Arial Narrow</vt:lpstr>
      <vt:lpstr>Courier New</vt:lpstr>
      <vt:lpstr>Symbol</vt:lpstr>
      <vt:lpstr>Times New Roman</vt:lpstr>
      <vt:lpstr>Master slides_with_titles_logo</vt:lpstr>
      <vt:lpstr>Chapter 4</vt:lpstr>
      <vt:lpstr>Objectives (part 1)</vt:lpstr>
      <vt:lpstr>Objectives (part 2)</vt:lpstr>
      <vt:lpstr>The syntax for defining a function</vt:lpstr>
      <vt:lpstr>A function that doesn’t accept arguments</vt:lpstr>
      <vt:lpstr>A function that has one argument</vt:lpstr>
      <vt:lpstr>A function that accepts two arguments  and returns a value</vt:lpstr>
      <vt:lpstr>A main() function that calls another function</vt:lpstr>
      <vt:lpstr>Two ways to call a main() function</vt:lpstr>
      <vt:lpstr>The user interface for the Future Value program</vt:lpstr>
      <vt:lpstr>The code for the Future Value program (part 1)</vt:lpstr>
      <vt:lpstr>The code for the Future Value program (part 2)</vt:lpstr>
      <vt:lpstr>The code for the Future Value program (part 3)</vt:lpstr>
      <vt:lpstr>A function with a default value</vt:lpstr>
      <vt:lpstr>How to call the function and use its default value</vt:lpstr>
      <vt:lpstr>How to use default values  in your function definitions</vt:lpstr>
      <vt:lpstr>How to call the function with named arguments</vt:lpstr>
      <vt:lpstr>How to use named arguments  in your calling statements</vt:lpstr>
      <vt:lpstr>Functions that use local variables</vt:lpstr>
      <vt:lpstr>A function that changes a global variable  (not recommended)</vt:lpstr>
      <vt:lpstr>A local variable that shadows a global variable (not recommended)</vt:lpstr>
      <vt:lpstr>A function that uses a global constant (OK to use)</vt:lpstr>
      <vt:lpstr>The temperature.py file (temperature module)</vt:lpstr>
      <vt:lpstr>The console when you run the temperature module</vt:lpstr>
      <vt:lpstr>How to document a module with docstrings</vt:lpstr>
      <vt:lpstr>How to view the documentation for a module</vt:lpstr>
      <vt:lpstr>The syntax for importing a module  into a local namespace</vt:lpstr>
      <vt:lpstr>The syntax for importing into the global namespace</vt:lpstr>
      <vt:lpstr>User interface: The Convert Temperatures program</vt:lpstr>
      <vt:lpstr>The Convert Temperatures program (part 1)</vt:lpstr>
      <vt:lpstr>The Convert Temperatures program (part 2)</vt:lpstr>
      <vt:lpstr>Some of the standard modules presented  in this book</vt:lpstr>
      <vt:lpstr>Three functions of the random module</vt:lpstr>
      <vt:lpstr>A statement that imports the random module</vt:lpstr>
      <vt:lpstr>Code that simulates rolling a pair of dice</vt:lpstr>
      <vt:lpstr>The user interface for the Guess the Number game</vt:lpstr>
      <vt:lpstr>The code for the Guess the Number game (part 1)</vt:lpstr>
      <vt:lpstr>The code for the Guess the Number game (part 2)</vt:lpstr>
      <vt:lpstr>Hierarchy chart: Convert Temperatures program</vt:lpstr>
      <vt:lpstr>Hierarchy chart: Guess the Number game</vt:lpstr>
      <vt:lpstr>How to build a hierarchy chart</vt:lpstr>
      <vt:lpstr>Guidelines for creating hierarchy charts</vt:lpstr>
      <vt:lpstr>The rules for a Pig Dice game</vt:lpstr>
      <vt:lpstr>A hierarchy chart for the Pig Dice game</vt:lpstr>
      <vt:lpstr>The user interface for the Pig Dice game</vt:lpstr>
      <vt:lpstr>The code for the Pig Dice game (part 1)</vt:lpstr>
      <vt:lpstr>The code for the Pig Dice game (part 2)</vt:lpstr>
      <vt:lpstr>The code for the Pig Dice game (part 3)</vt:lpstr>
      <vt:lpstr>The code for the Pig Dice game (part 4)</vt:lpstr>
      <vt:lpstr>The code for the Pig Dice game (part 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2019-07-23T17:12:35Z</dcterms:created>
  <dc:creator>Judy Taylor</dc:creator>
  <cp:lastModifiedBy>Anne Boehm</cp:lastModifiedBy>
  <cp:lastPrinted>2016-01-14T23:03:16Z</cp:lastPrinted>
  <dcterms:modified xsi:type="dcterms:W3CDTF">2021-03-19T16:33:45Z</dcterms:modified>
  <cp:revision>30</cp:revision>
  <dc:title>Chapter 4</dc:title>
</cp:coreProperties>
</file>

<file path=docProps/custom.xml><?xml version="1.0" encoding="utf-8"?>
<Properties xmlns="http://schemas.openxmlformats.org/officeDocument/2006/custom-properties" xmlns:vt="http://schemas.openxmlformats.org/officeDocument/2006/docPropsVTypes">
  <property pid="2" fmtid="{D5CDD505-2E9C-101B-9397-08002B2CF9AE}" name="ReadingOrderVerifiedPages">
    <vt:lpwstr>1,2,3,4,5,6,7,8,9,10,11,12,13,14,15,16,17,18,19,20,21,22,23,24,25,26,27,28,29,30,31,32,33,34,35,36,37,38,39,41,42,43,45,46,47,48,49,50</vt:lpwstr>
  </property>
</Properties>
</file>