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custom-properties+xml" PartName="/docProps/custom.xml"/>
  <Override ContentType="application/vnd.openxmlformats-officedocument.presentationml.handoutMaster+xml" PartName="/ppt/handoutMasters/handoutMaster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51"/>
  </p:notesMasterIdLst>
  <p:handoutMasterIdLst>
    <p:handoutMasterId r:id="rId52"/>
  </p:handoutMasterIdLst>
  <p:sldIdLst>
    <p:sldId id="256" r:id="rId2"/>
    <p:sldId id="324" r:id="rId3"/>
    <p:sldId id="368" r:id="rId4"/>
    <p:sldId id="371" r:id="rId5"/>
    <p:sldId id="325" r:id="rId6"/>
    <p:sldId id="326" r:id="rId7"/>
    <p:sldId id="327" r:id="rId8"/>
    <p:sldId id="328" r:id="rId9"/>
    <p:sldId id="329" r:id="rId10"/>
    <p:sldId id="330" r:id="rId11"/>
    <p:sldId id="331" r:id="rId12"/>
    <p:sldId id="332" r:id="rId13"/>
    <p:sldId id="333" r:id="rId14"/>
    <p:sldId id="334" r:id="rId15"/>
    <p:sldId id="335" r:id="rId16"/>
    <p:sldId id="336" r:id="rId17"/>
    <p:sldId id="337" r:id="rId18"/>
    <p:sldId id="338" r:id="rId19"/>
    <p:sldId id="339" r:id="rId20"/>
    <p:sldId id="340" r:id="rId21"/>
    <p:sldId id="341" r:id="rId22"/>
    <p:sldId id="342" r:id="rId23"/>
    <p:sldId id="343" r:id="rId24"/>
    <p:sldId id="344" r:id="rId25"/>
    <p:sldId id="345" r:id="rId26"/>
    <p:sldId id="346" r:id="rId27"/>
    <p:sldId id="347" r:id="rId28"/>
    <p:sldId id="348" r:id="rId29"/>
    <p:sldId id="349" r:id="rId30"/>
    <p:sldId id="350" r:id="rId31"/>
    <p:sldId id="351" r:id="rId32"/>
    <p:sldId id="352" r:id="rId33"/>
    <p:sldId id="353" r:id="rId34"/>
    <p:sldId id="354" r:id="rId35"/>
    <p:sldId id="355" r:id="rId36"/>
    <p:sldId id="356" r:id="rId37"/>
    <p:sldId id="357" r:id="rId38"/>
    <p:sldId id="358" r:id="rId39"/>
    <p:sldId id="359" r:id="rId40"/>
    <p:sldId id="369" r:id="rId41"/>
    <p:sldId id="370" r:id="rId42"/>
    <p:sldId id="360" r:id="rId43"/>
    <p:sldId id="361" r:id="rId44"/>
    <p:sldId id="362" r:id="rId45"/>
    <p:sldId id="363" r:id="rId46"/>
    <p:sldId id="364" r:id="rId47"/>
    <p:sldId id="365" r:id="rId48"/>
    <p:sldId id="366" r:id="rId49"/>
    <p:sldId id="367" r:id="rId50"/>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91" autoAdjust="0"/>
    <p:restoredTop sz="86433" autoAdjust="0"/>
  </p:normalViewPr>
  <p:slideViewPr>
    <p:cSldViewPr>
      <p:cViewPr varScale="1">
        <p:scale>
          <a:sx n="137" d="100"/>
          <a:sy n="137" d="100"/>
        </p:scale>
        <p:origin x="2382"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9.xml" Type="http://schemas.openxmlformats.org/officeDocument/2006/relationships/slide"/><Relationship Id="rId11" Target="slides/slide10.xml" Type="http://schemas.openxmlformats.org/officeDocument/2006/relationships/slide"/><Relationship Id="rId12" Target="slides/slide11.xml" Type="http://schemas.openxmlformats.org/officeDocument/2006/relationships/slide"/><Relationship Id="rId13" Target="slides/slide12.xml" Type="http://schemas.openxmlformats.org/officeDocument/2006/relationships/slide"/><Relationship Id="rId14" Target="slides/slide13.xml" Type="http://schemas.openxmlformats.org/officeDocument/2006/relationships/slide"/><Relationship Id="rId15" Target="slides/slide14.xml" Type="http://schemas.openxmlformats.org/officeDocument/2006/relationships/slide"/><Relationship Id="rId16" Target="slides/slide15.xml" Type="http://schemas.openxmlformats.org/officeDocument/2006/relationships/slide"/><Relationship Id="rId17" Target="slides/slide16.xml" Type="http://schemas.openxmlformats.org/officeDocument/2006/relationships/slide"/><Relationship Id="rId18" Target="slides/slide17.xml" Type="http://schemas.openxmlformats.org/officeDocument/2006/relationships/slide"/><Relationship Id="rId19" Target="slides/slide18.xml" Type="http://schemas.openxmlformats.org/officeDocument/2006/relationships/slide"/><Relationship Id="rId2" Target="slides/slide1.xml" Type="http://schemas.openxmlformats.org/officeDocument/2006/relationships/slide"/><Relationship Id="rId20" Target="slides/slide19.xml" Type="http://schemas.openxmlformats.org/officeDocument/2006/relationships/slide"/><Relationship Id="rId21" Target="slides/slide20.xml" Type="http://schemas.openxmlformats.org/officeDocument/2006/relationships/slide"/><Relationship Id="rId22" Target="slides/slide21.xml" Type="http://schemas.openxmlformats.org/officeDocument/2006/relationships/slide"/><Relationship Id="rId23" Target="slides/slide22.xml" Type="http://schemas.openxmlformats.org/officeDocument/2006/relationships/slide"/><Relationship Id="rId24" Target="slides/slide23.xml" Type="http://schemas.openxmlformats.org/officeDocument/2006/relationships/slide"/><Relationship Id="rId25" Target="slides/slide24.xml" Type="http://schemas.openxmlformats.org/officeDocument/2006/relationships/slide"/><Relationship Id="rId26" Target="slides/slide25.xml" Type="http://schemas.openxmlformats.org/officeDocument/2006/relationships/slide"/><Relationship Id="rId27" Target="slides/slide26.xml" Type="http://schemas.openxmlformats.org/officeDocument/2006/relationships/slide"/><Relationship Id="rId28" Target="slides/slide27.xml" Type="http://schemas.openxmlformats.org/officeDocument/2006/relationships/slide"/><Relationship Id="rId29" Target="slides/slide28.xml" Type="http://schemas.openxmlformats.org/officeDocument/2006/relationships/slide"/><Relationship Id="rId3" Target="slides/slide2.xml" Type="http://schemas.openxmlformats.org/officeDocument/2006/relationships/slide"/><Relationship Id="rId30" Target="slides/slide29.xml" Type="http://schemas.openxmlformats.org/officeDocument/2006/relationships/slide"/><Relationship Id="rId31" Target="slides/slide30.xml" Type="http://schemas.openxmlformats.org/officeDocument/2006/relationships/slide"/><Relationship Id="rId32" Target="slides/slide31.xml" Type="http://schemas.openxmlformats.org/officeDocument/2006/relationships/slide"/><Relationship Id="rId33" Target="slides/slide32.xml" Type="http://schemas.openxmlformats.org/officeDocument/2006/relationships/slide"/><Relationship Id="rId34" Target="slides/slide33.xml" Type="http://schemas.openxmlformats.org/officeDocument/2006/relationships/slide"/><Relationship Id="rId35" Target="slides/slide34.xml" Type="http://schemas.openxmlformats.org/officeDocument/2006/relationships/slide"/><Relationship Id="rId36" Target="slides/slide35.xml" Type="http://schemas.openxmlformats.org/officeDocument/2006/relationships/slide"/><Relationship Id="rId37" Target="slides/slide36.xml" Type="http://schemas.openxmlformats.org/officeDocument/2006/relationships/slide"/><Relationship Id="rId38" Target="slides/slide37.xml" Type="http://schemas.openxmlformats.org/officeDocument/2006/relationships/slide"/><Relationship Id="rId39" Target="slides/slide38.xml" Type="http://schemas.openxmlformats.org/officeDocument/2006/relationships/slide"/><Relationship Id="rId4" Target="slides/slide3.xml" Type="http://schemas.openxmlformats.org/officeDocument/2006/relationships/slide"/><Relationship Id="rId40" Target="slides/slide39.xml" Type="http://schemas.openxmlformats.org/officeDocument/2006/relationships/slide"/><Relationship Id="rId41" Target="slides/slide40.xml" Type="http://schemas.openxmlformats.org/officeDocument/2006/relationships/slide"/><Relationship Id="rId42" Target="slides/slide41.xml" Type="http://schemas.openxmlformats.org/officeDocument/2006/relationships/slide"/><Relationship Id="rId43" Target="slides/slide42.xml" Type="http://schemas.openxmlformats.org/officeDocument/2006/relationships/slide"/><Relationship Id="rId44" Target="slides/slide43.xml" Type="http://schemas.openxmlformats.org/officeDocument/2006/relationships/slide"/><Relationship Id="rId45" Target="slides/slide44.xml" Type="http://schemas.openxmlformats.org/officeDocument/2006/relationships/slide"/><Relationship Id="rId46" Target="slides/slide45.xml" Type="http://schemas.openxmlformats.org/officeDocument/2006/relationships/slide"/><Relationship Id="rId47" Target="slides/slide46.xml" Type="http://schemas.openxmlformats.org/officeDocument/2006/relationships/slide"/><Relationship Id="rId48" Target="slides/slide47.xml" Type="http://schemas.openxmlformats.org/officeDocument/2006/relationships/slide"/><Relationship Id="rId49" Target="slides/slide48.xml" Type="http://schemas.openxmlformats.org/officeDocument/2006/relationships/slide"/><Relationship Id="rId5" Target="slides/slide4.xml" Type="http://schemas.openxmlformats.org/officeDocument/2006/relationships/slide"/><Relationship Id="rId50" Target="slides/slide49.xml" Type="http://schemas.openxmlformats.org/officeDocument/2006/relationships/slide"/><Relationship Id="rId51" Target="notesMasters/notesMaster1.xml" Type="http://schemas.openxmlformats.org/officeDocument/2006/relationships/notesMaster"/><Relationship Id="rId52" Target="handoutMasters/handoutMaster1.xml" Type="http://schemas.openxmlformats.org/officeDocument/2006/relationships/handoutMaster"/><Relationship Id="rId53" Target="presProps.xml" Type="http://schemas.openxmlformats.org/officeDocument/2006/relationships/presProps"/><Relationship Id="rId54" Target="viewProps.xml" Type="http://schemas.openxmlformats.org/officeDocument/2006/relationships/viewProps"/><Relationship Id="rId55" Target="theme/theme1.xml" Type="http://schemas.openxmlformats.org/officeDocument/2006/relationships/theme"/><Relationship Id="rId56" Target="tableStyles.xml" Type="http://schemas.openxmlformats.org/officeDocument/2006/relationships/tableStyles"/><Relationship Id="rId6" Target="slides/slide5.xml" Type="http://schemas.openxmlformats.org/officeDocument/2006/relationships/slide"/><Relationship Id="rId7" Target="slides/slide6.xml" Type="http://schemas.openxmlformats.org/officeDocument/2006/relationships/slide"/><Relationship Id="rId8" Target="slides/slide7.xml" Type="http://schemas.openxmlformats.org/officeDocument/2006/relationships/slide"/><Relationship Id="rId9" Target="slides/slide8.xml" Type="http://schemas.openxmlformats.org/officeDocument/2006/relationships/slide"/></Relationships>
</file>

<file path=ppt/handoutMasters/_rels/handoutMaster1.xml.rels><?xml version="1.0" encoding="UTF-8" standalone="yes"?><Relationships xmlns="http://schemas.openxmlformats.org/package/2006/relationships"><Relationship Id="rId1" Target="../theme/theme3.xml" Type="http://schemas.openxmlformats.org/officeDocument/2006/relationships/theme"/></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8/13/2023</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number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1143000"/>
            <a:ext cx="7772400" cy="553998"/>
          </a:xfrm>
        </p:spPr>
        <p:txBody>
          <a:bodyPr lIns="0" tIns="0" rIns="0" bIns="0" anchor="t" anchorCtr="0">
            <a:spAutoFit/>
          </a:bodyPr>
          <a:lstStyle>
            <a:lvl1pPr>
              <a:defRPr sz="3600" b="1" i="0" baseline="0">
                <a:solidFill>
                  <a:srgbClr val="000099"/>
                </a:solidFill>
              </a:defRPr>
            </a:lvl1pPr>
          </a:lstStyle>
          <a:p>
            <a:r>
              <a:rPr lang="en-US" dirty="0"/>
              <a:t>Chapter number</a:t>
            </a:r>
          </a:p>
        </p:txBody>
      </p:sp>
      <p:sp>
        <p:nvSpPr>
          <p:cNvPr id="7" name="Text Placeholder 7"/>
          <p:cNvSpPr>
            <a:spLocks noGrp="1"/>
          </p:cNvSpPr>
          <p:nvPr>
            <p:ph type="body" sz="quarter" idx="13" hasCustomPrompt="1"/>
          </p:nvPr>
        </p:nvSpPr>
        <p:spPr>
          <a:xfrm>
            <a:off x="1905000" y="2209800"/>
            <a:ext cx="5334000" cy="2971800"/>
          </a:xfrm>
        </p:spPr>
        <p:txBody>
          <a:bodyPr/>
          <a:lstStyle>
            <a:lvl1pPr marL="0" indent="0" algn="ctr">
              <a:buNone/>
              <a:defRPr sz="4800" b="1" baseline="0"/>
            </a:lvl1pPr>
          </a:lstStyle>
          <a:p>
            <a:pPr lvl="0"/>
            <a:r>
              <a:rPr lang="en-US" dirty="0"/>
              <a:t>Chapter title</a:t>
            </a:r>
          </a:p>
        </p:txBody>
      </p:sp>
      <p:sp>
        <p:nvSpPr>
          <p:cNvPr id="3" name="Date Placeholder 2"/>
          <p:cNvSpPr>
            <a:spLocks noGrp="1"/>
          </p:cNvSpPr>
          <p:nvPr>
            <p:ph type="dt" sz="half" idx="10"/>
          </p:nvPr>
        </p:nvSpPr>
        <p:spPr>
          <a:xfrm>
            <a:off x="2667000" y="6248400"/>
            <a:ext cx="3886200" cy="457200"/>
          </a:xfrm>
        </p:spPr>
        <p:txBody>
          <a:bodyPr/>
          <a:lstStyle/>
          <a:p>
            <a:pPr>
              <a:defRPr/>
            </a:pPr>
            <a:r>
              <a:rPr lang="en-US" dirty="0" err="1"/>
              <a:t>Murach's</a:t>
            </a:r>
            <a:r>
              <a:rPr lang="en-US" dirty="0"/>
              <a:t> Python Programming (2nd Ed.)</a:t>
            </a:r>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903205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_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17566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2895600"/>
            <a:ext cx="7315200" cy="1633402"/>
          </a:xfrm>
        </p:spPr>
        <p:txBody>
          <a:bodyPr/>
          <a:lstStyle>
            <a:lvl1pPr marL="0" indent="0">
              <a:buNone/>
              <a:defRPr/>
            </a:lvl1pPr>
          </a:lstStyle>
          <a:p>
            <a:pPr lvl="0"/>
            <a:r>
              <a:rPr lang="en-US"/>
              <a:t>Click to edit Master text styles</a:t>
            </a:r>
          </a:p>
        </p:txBody>
      </p:sp>
      <p:sp>
        <p:nvSpPr>
          <p:cNvPr id="9" name="Text Placeholder 9"/>
          <p:cNvSpPr>
            <a:spLocks noGrp="1"/>
          </p:cNvSpPr>
          <p:nvPr>
            <p:ph type="body" sz="quarter" idx="16"/>
          </p:nvPr>
        </p:nvSpPr>
        <p:spPr>
          <a:xfrm>
            <a:off x="812800" y="4605202"/>
            <a:ext cx="7391400" cy="1414598"/>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xfrm>
            <a:off x="2667000" y="6248400"/>
            <a:ext cx="3886200" cy="457200"/>
          </a:xfrm>
          <a:ln/>
        </p:spPr>
        <p:txBody>
          <a:bodyPr/>
          <a:lstStyle>
            <a:lvl1pPr>
              <a:defRPr sz="1800"/>
            </a:lvl1pPr>
          </a:lstStyle>
          <a:p>
            <a:pPr>
              <a:defRPr/>
            </a:pPr>
            <a:r>
              <a:rPr lang="en-US" dirty="0" err="1"/>
              <a:t>Murach's</a:t>
            </a:r>
            <a:r>
              <a:rPr lang="en-US" dirty="0"/>
              <a:t> Python Programming (2nd Ed.)</a:t>
            </a:r>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60224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Figur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dirty="0"/>
              <a:t>Click to edit Master title style</a:t>
            </a:r>
          </a:p>
        </p:txBody>
      </p:sp>
      <p:sp>
        <p:nvSpPr>
          <p:cNvPr id="3" name="Date Placeholder 1"/>
          <p:cNvSpPr>
            <a:spLocks noGrp="1"/>
          </p:cNvSpPr>
          <p:nvPr>
            <p:ph type="dt" sz="half" idx="10"/>
          </p:nvPr>
        </p:nvSpPr>
        <p:spPr>
          <a:xfrm>
            <a:off x="2667000" y="6248400"/>
            <a:ext cx="3886200" cy="457200"/>
          </a:xfrm>
          <a:ln/>
        </p:spPr>
        <p:txBody>
          <a:bodyPr/>
          <a:lstStyle>
            <a:lvl1pPr>
              <a:defRPr sz="1800"/>
            </a:lvl1pPr>
          </a:lstStyle>
          <a:p>
            <a:pPr>
              <a:defRPr/>
            </a:pPr>
            <a:r>
              <a:rPr lang="en-US" dirty="0" err="1"/>
              <a:t>Murach's</a:t>
            </a:r>
            <a:r>
              <a:rPr lang="en-US" dirty="0"/>
              <a:t> Python Programming (2nd Ed.)</a:t>
            </a:r>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272565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 name="Date Placeholder 2"/>
          <p:cNvSpPr>
            <a:spLocks noGrp="1"/>
          </p:cNvSpPr>
          <p:nvPr>
            <p:ph type="dt" sz="half" idx="10"/>
          </p:nvPr>
        </p:nvSpPr>
        <p:spPr>
          <a:xfrm>
            <a:off x="2667000" y="6248400"/>
            <a:ext cx="3886200" cy="457200"/>
          </a:xfrm>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5017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143000"/>
            <a:ext cx="7315200" cy="4800600"/>
          </a:xfrm>
        </p:spPr>
        <p:txBody>
          <a:bodyPr/>
          <a:lstStyle>
            <a:lvl1pPr marL="0" indent="0">
              <a:buNone/>
              <a:defRPr/>
            </a:lvl1pPr>
          </a:lstStyle>
          <a:p>
            <a:pPr lvl="0"/>
            <a:r>
              <a:rPr lang="en-US"/>
              <a:t>Click to edit Master text styles</a:t>
            </a:r>
          </a:p>
        </p:txBody>
      </p:sp>
      <p:sp>
        <p:nvSpPr>
          <p:cNvPr id="3" name="Date Placeholder 2"/>
          <p:cNvSpPr>
            <a:spLocks noGrp="1"/>
          </p:cNvSpPr>
          <p:nvPr>
            <p:ph type="dt" sz="half" idx="10"/>
          </p:nvPr>
        </p:nvSpPr>
        <p:spPr>
          <a:xfrm>
            <a:off x="2667000" y="6248400"/>
            <a:ext cx="3886200" cy="457200"/>
          </a:xfrm>
        </p:spPr>
        <p:txBody>
          <a:bodyPr/>
          <a:lstStyle/>
          <a:p>
            <a:pPr>
              <a:defRPr/>
            </a:pPr>
            <a:r>
              <a:rPr lang="en-US" dirty="0" err="1"/>
              <a:t>Murach's</a:t>
            </a:r>
            <a:r>
              <a:rPr lang="en-US" dirty="0"/>
              <a:t> Python Programming (2nd Ed.)</a:t>
            </a:r>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57522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27432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3892100"/>
            <a:ext cx="6934200" cy="2049956"/>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a:xfrm>
            <a:off x="2667000" y="6248400"/>
            <a:ext cx="3886200" cy="457200"/>
          </a:xfrm>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27311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_Console_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990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14"/>
          <p:cNvSpPr>
            <a:spLocks noGrp="1"/>
          </p:cNvSpPr>
          <p:nvPr>
            <p:ph type="body" sz="quarter" idx="16"/>
          </p:nvPr>
        </p:nvSpPr>
        <p:spPr>
          <a:xfrm>
            <a:off x="1295400" y="2150899"/>
            <a:ext cx="6934200" cy="815635"/>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11" name="Text Placeholder 6"/>
          <p:cNvSpPr>
            <a:spLocks noGrp="1"/>
          </p:cNvSpPr>
          <p:nvPr>
            <p:ph type="body" sz="quarter" idx="17"/>
          </p:nvPr>
        </p:nvSpPr>
        <p:spPr>
          <a:xfrm>
            <a:off x="838200" y="3347534"/>
            <a:ext cx="7391400" cy="1496734"/>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4982112"/>
            <a:ext cx="6934200" cy="885288"/>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a:xfrm>
            <a:off x="2667000" y="6248400"/>
            <a:ext cx="3886200" cy="457200"/>
          </a:xfrm>
        </p:spPr>
        <p:txBody>
          <a:bodyPr/>
          <a:lstStyle/>
          <a:p>
            <a:pPr>
              <a:defRPr/>
            </a:pPr>
            <a:r>
              <a:rPr lang="en-US" dirty="0" err="1"/>
              <a:t>Murach's</a:t>
            </a:r>
            <a:r>
              <a:rPr lang="en-US" dirty="0"/>
              <a:t> Python Programming (2nd Ed.)</a:t>
            </a:r>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70429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14"/>
          <p:cNvSpPr>
            <a:spLocks noGrp="1"/>
          </p:cNvSpPr>
          <p:nvPr>
            <p:ph type="body" sz="quarter" idx="15"/>
          </p:nvPr>
        </p:nvSpPr>
        <p:spPr>
          <a:xfrm>
            <a:off x="1295400" y="1143000"/>
            <a:ext cx="6934200" cy="3200400"/>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a:xfrm>
            <a:off x="2667000" y="6248400"/>
            <a:ext cx="3886200" cy="457200"/>
          </a:xfrm>
        </p:spPr>
        <p:txBody>
          <a:bodyPr/>
          <a:lstStyle/>
          <a:p>
            <a:pPr>
              <a:defRPr/>
            </a:pPr>
            <a:r>
              <a:rPr lang="en-US" dirty="0" err="1"/>
              <a:t>Murach's</a:t>
            </a:r>
            <a:r>
              <a:rPr lang="en-US" dirty="0"/>
              <a:t> Python Programming (2nd Ed.)</a:t>
            </a:r>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61090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xfrm>
            <a:off x="2667000" y="6248400"/>
            <a:ext cx="3886200" cy="457200"/>
          </a:xfrm>
          <a:ln/>
        </p:spPr>
        <p:txBody>
          <a:bodyPr/>
          <a:lstStyle>
            <a:lvl1pPr>
              <a:defRPr sz="1800"/>
            </a:lvl1pPr>
          </a:lstStyle>
          <a:p>
            <a:pPr>
              <a:defRPr/>
            </a:pPr>
            <a:r>
              <a:rPr lang="en-US" dirty="0" err="1"/>
              <a:t>Murach's</a:t>
            </a:r>
            <a:r>
              <a:rPr lang="en-US" dirty="0"/>
              <a:t> Python Programming (2nd Ed.)</a:t>
            </a:r>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54120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8" name="Text Placeholder 7"/>
          <p:cNvSpPr>
            <a:spLocks noGrp="1"/>
          </p:cNvSpPr>
          <p:nvPr>
            <p:ph type="body" sz="quarter" idx="14" hasCustomPrompt="1"/>
          </p:nvPr>
        </p:nvSpPr>
        <p:spPr>
          <a:xfrm>
            <a:off x="838200" y="3730079"/>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4267200"/>
            <a:ext cx="7315200" cy="1676400"/>
          </a:xfrm>
        </p:spPr>
        <p:txBody>
          <a:bodyPr/>
          <a:lstStyle>
            <a:lvl1pPr marL="0" indent="0">
              <a:buNone/>
              <a:defRPr/>
            </a:lvl1pPr>
          </a:lstStyle>
          <a:p>
            <a:pPr lvl="0"/>
            <a:r>
              <a:rPr lang="en-US" dirty="0"/>
              <a:t>Object</a:t>
            </a:r>
          </a:p>
        </p:txBody>
      </p:sp>
      <p:sp>
        <p:nvSpPr>
          <p:cNvPr id="3" name="Date Placeholder 1"/>
          <p:cNvSpPr>
            <a:spLocks noGrp="1"/>
          </p:cNvSpPr>
          <p:nvPr>
            <p:ph type="dt" sz="half" idx="10"/>
          </p:nvPr>
        </p:nvSpPr>
        <p:spPr>
          <a:xfrm>
            <a:off x="2667000" y="6248400"/>
            <a:ext cx="3886200" cy="457200"/>
          </a:xfrm>
          <a:ln/>
        </p:spPr>
        <p:txBody>
          <a:bodyPr/>
          <a:lstStyle>
            <a:lvl1pPr>
              <a:defRPr sz="1800"/>
            </a:lvl1pPr>
          </a:lstStyle>
          <a:p>
            <a:pPr>
              <a:defRPr/>
            </a:pPr>
            <a:r>
              <a:rPr lang="en-US" dirty="0" err="1"/>
              <a:t>Murach's</a:t>
            </a:r>
            <a:r>
              <a:rPr lang="en-US" dirty="0"/>
              <a:t> Python Programming (2nd Ed.)</a:t>
            </a:r>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068147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22138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3319598"/>
            <a:ext cx="7315200" cy="2438400"/>
          </a:xfrm>
        </p:spPr>
        <p:txBody>
          <a:bodyPr/>
          <a:lstStyle>
            <a:lvl1pPr marL="0" indent="0">
              <a:buNone/>
              <a:defRPr/>
            </a:lvl1pPr>
          </a:lstStyle>
          <a:p>
            <a:pPr lvl="0"/>
            <a:r>
              <a:rPr lang="en-US"/>
              <a:t>Click to edit Master text styles</a:t>
            </a:r>
          </a:p>
        </p:txBody>
      </p:sp>
      <p:sp>
        <p:nvSpPr>
          <p:cNvPr id="3" name="Date Placeholder 1"/>
          <p:cNvSpPr>
            <a:spLocks noGrp="1"/>
          </p:cNvSpPr>
          <p:nvPr>
            <p:ph type="dt" sz="half" idx="10"/>
          </p:nvPr>
        </p:nvSpPr>
        <p:spPr>
          <a:xfrm>
            <a:off x="2667000" y="6248400"/>
            <a:ext cx="3886200" cy="457200"/>
          </a:xfrm>
          <a:ln/>
        </p:spPr>
        <p:txBody>
          <a:bodyPr/>
          <a:lstStyle>
            <a:lvl1pPr>
              <a:defRPr sz="1800"/>
            </a:lvl1pPr>
          </a:lstStyle>
          <a:p>
            <a:pPr>
              <a:defRPr/>
            </a:pPr>
            <a:r>
              <a:rPr lang="en-US" dirty="0" err="1"/>
              <a:t>Murach's</a:t>
            </a:r>
            <a:r>
              <a:rPr lang="en-US" dirty="0"/>
              <a:t> Python Programming (2nd Ed.)</a:t>
            </a:r>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514097214"/>
      </p:ext>
    </p:extLst>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13" Target="../media/image1.png" Type="http://schemas.openxmlformats.org/officeDocument/2006/relationships/imag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Date Placeholder 1"/>
          <p:cNvSpPr>
            <a:spLocks noGrp="1"/>
          </p:cNvSpPr>
          <p:nvPr>
            <p:ph type="dt" sz="half" idx="2"/>
          </p:nvPr>
        </p:nvSpPr>
        <p:spPr bwMode="auto">
          <a:xfrm>
            <a:off x="2667000" y="6248400"/>
            <a:ext cx="3886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800" b="1" i="1">
                <a:solidFill>
                  <a:schemeClr val="bg1"/>
                </a:solidFill>
                <a:latin typeface="Arial Narrow" panose="020B0606020202030204" pitchFamily="34" charset="0"/>
                <a:cs typeface="Arial" panose="020B0604020202020204" pitchFamily="34" charset="0"/>
              </a:defRPr>
            </a:lvl1pPr>
          </a:lstStyle>
          <a:p>
            <a:pPr>
              <a:defRPr/>
            </a:pPr>
            <a:r>
              <a:rPr lang="en-US" dirty="0" err="1"/>
              <a:t>Murach's</a:t>
            </a:r>
            <a:r>
              <a:rPr lang="en-US" dirty="0"/>
              <a:t> Python Programming (2nd Ed.)</a:t>
            </a:r>
          </a:p>
        </p:txBody>
      </p:sp>
      <p:sp>
        <p:nvSpPr>
          <p:cNvPr id="8" name="Footer Placeholder 2"/>
          <p:cNvSpPr>
            <a:spLocks noGrp="1"/>
          </p:cNvSpPr>
          <p:nvPr>
            <p:ph type="ftr" sz="quarter" idx="3"/>
          </p:nvPr>
        </p:nvSpPr>
        <p:spPr bwMode="auto">
          <a:xfrm>
            <a:off x="7620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a:t>© 2021, Mike Murach &amp; Associates, Inc.</a:t>
            </a:r>
            <a:endParaRPr lang="en-US" dirty="0"/>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76830" y="63974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3" r:id="rId5"/>
    <p:sldLayoutId id="2147483681" r:id="rId6"/>
    <p:sldLayoutId id="2147483674" r:id="rId7"/>
    <p:sldLayoutId id="2147483676" r:id="rId8"/>
    <p:sldLayoutId id="2147483675" r:id="rId9"/>
    <p:sldLayoutId id="2147483684" r:id="rId10"/>
    <p:sldLayoutId id="2147483685" r:id="rId11"/>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1.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5.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6.xml" Type="http://schemas.openxmlformats.org/officeDocument/2006/relationships/slideLayout"/></Relationships>
</file>

<file path=ppt/slides/_rels/slide27.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28.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29.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30.xml.rels><?xml version="1.0" encoding="UTF-8" standalone="yes"?><Relationships xmlns="http://schemas.openxmlformats.org/package/2006/relationships"><Relationship Id="rId1" Target="../slideLayouts/slideLayout4.xml" Type="http://schemas.openxmlformats.org/officeDocument/2006/relationships/slideLayout"/></Relationships>
</file>

<file path=ppt/slides/_rels/slide31.xml.rels><?xml version="1.0" encoding="UTF-8" standalone="yes"?><Relationships xmlns="http://schemas.openxmlformats.org/package/2006/relationships"><Relationship Id="rId1" Target="../slideLayouts/slideLayout4.xml" Type="http://schemas.openxmlformats.org/officeDocument/2006/relationships/slideLayout"/></Relationships>
</file>

<file path=ppt/slides/_rels/slide32.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33.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34.xml.rels><?xml version="1.0" encoding="UTF-8" standalone="yes"?><Relationships xmlns="http://schemas.openxmlformats.org/package/2006/relationships"><Relationship Id="rId1" Target="../slideLayouts/slideLayout5.xml" Type="http://schemas.openxmlformats.org/officeDocument/2006/relationships/slideLayout"/></Relationships>
</file>

<file path=ppt/slides/_rels/slide35.xml.rels><?xml version="1.0" encoding="UTF-8" standalone="yes"?><Relationships xmlns="http://schemas.openxmlformats.org/package/2006/relationships"><Relationship Id="rId1" Target="../slideLayouts/slideLayout4.xml" Type="http://schemas.openxmlformats.org/officeDocument/2006/relationships/slideLayout"/></Relationships>
</file>

<file path=ppt/slides/_rels/slide36.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37.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38.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39.xml.rels><?xml version="1.0" encoding="UTF-8" standalone="yes"?><Relationships xmlns="http://schemas.openxmlformats.org/package/2006/relationships"><Relationship Id="rId1" Target="../slideLayouts/slideLayout4.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40.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41.xml.rels><?xml version="1.0" encoding="UTF-8" standalone="yes"?><Relationships xmlns="http://schemas.openxmlformats.org/package/2006/relationships"><Relationship Id="rId1" Target="../slideLayouts/slideLayout4.xml" Type="http://schemas.openxmlformats.org/officeDocument/2006/relationships/slideLayout"/></Relationships>
</file>

<file path=ppt/slides/_rels/slide42.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43.xml.rels><?xml version="1.0" encoding="UTF-8" standalone="yes"?><Relationships xmlns="http://schemas.openxmlformats.org/package/2006/relationships"><Relationship Id="rId1" Target="../slideLayouts/slideLayout6.xml" Type="http://schemas.openxmlformats.org/officeDocument/2006/relationships/slideLayout"/></Relationships>
</file>

<file path=ppt/slides/_rels/slide44.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45.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46.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47.xml.rels><?xml version="1.0" encoding="UTF-8" standalone="yes"?><Relationships xmlns="http://schemas.openxmlformats.org/package/2006/relationships"><Relationship Id="rId1" Target="../slideLayouts/slideLayout6.xml" Type="http://schemas.openxmlformats.org/officeDocument/2006/relationships/slideLayout"/></Relationships>
</file>

<file path=ppt/slides/_rels/slide48.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49.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dirty="0" lang="en-US"/>
              <a:t>Chapter 3</a:t>
            </a:r>
          </a:p>
        </p:txBody>
      </p:sp>
      <p:sp>
        <p:nvSpPr>
          <p:cNvPr id="6" name="Text Placeholder 5"/>
          <p:cNvSpPr>
            <a:spLocks noGrp="1"/>
          </p:cNvSpPr>
          <p:nvPr>
            <p:ph idx="13" sz="quarter" type="body"/>
          </p:nvPr>
        </p:nvSpPr>
        <p:spPr>
          <a:xfrm>
            <a:off x="1638300" y="2209800"/>
            <a:ext cx="5867400" cy="2971800"/>
          </a:xfrm>
        </p:spPr>
        <p:txBody>
          <a:bodyPr/>
          <a:lstStyle/>
          <a:p>
            <a:pPr>
              <a:spcBef>
                <a:spcPts val="2400"/>
              </a:spcBef>
              <a:spcAft>
                <a:spcPts val="600"/>
              </a:spcAft>
              <a:tabLst>
                <a:tab algn="l" pos="1371600"/>
              </a:tabLst>
            </a:pPr>
            <a:r>
              <a:rPr dirty="0" lang="en-US">
                <a:solidFill>
                  <a:srgbClr val="000000"/>
                </a:solidFill>
                <a:latin charset="0" panose="020B0604020202020204" pitchFamily="34" typeface="Arial"/>
                <a:ea charset="0" panose="02020603050405020304" pitchFamily="18" typeface="Times New Roman"/>
                <a:cs charset="0" panose="02020603050405020304" pitchFamily="18" typeface="Times New Roman"/>
              </a:rPr>
              <a:t>How to code </a:t>
            </a:r>
            <a:br>
              <a:rPr dirty="0" lang="en-US">
                <a:solidFill>
                  <a:srgbClr val="000000"/>
                </a:solidFill>
                <a:latin charset="0" panose="020B0604020202020204" pitchFamily="34" typeface="Arial"/>
                <a:ea charset="0" panose="02020603050405020304" pitchFamily="18" typeface="Times New Roman"/>
                <a:cs charset="0" panose="02020603050405020304" pitchFamily="18" typeface="Times New Roman"/>
              </a:rPr>
            </a:br>
            <a:r>
              <a:rPr dirty="0" lang="en-US">
                <a:solidFill>
                  <a:srgbClr val="000000"/>
                </a:solidFill>
                <a:latin charset="0" panose="020B0604020202020204" pitchFamily="34" typeface="Arial"/>
                <a:ea charset="0" panose="02020603050405020304" pitchFamily="18" typeface="Times New Roman"/>
                <a:cs charset="0" panose="02020603050405020304" pitchFamily="18" typeface="Times New Roman"/>
              </a:rPr>
              <a:t>control statements</a:t>
            </a:r>
          </a:p>
          <a:p>
            <a:endParaRPr dirty="0" lang="en-US"/>
          </a:p>
        </p:txBody>
      </p:sp>
      <p:sp>
        <p:nvSpPr>
          <p:cNvPr id="2" name="Date Placeholder 1"/>
          <p:cNvSpPr>
            <a:spLocks noGrp="1"/>
          </p:cNvSpPr>
          <p:nvPr>
            <p:ph idx="10" sz="half" type="dt"/>
          </p:nvPr>
        </p:nvSpPr>
        <p:spPr/>
        <p:txBody>
          <a:bodyPr/>
          <a:lstStyle/>
          <a:p>
            <a:pPr>
              <a:defRPr/>
            </a:pPr>
            <a:r>
              <a:rPr lang="en-US"/>
              <a:t>Murach's Python Programming (2nd Ed.)</a:t>
            </a:r>
            <a:endParaRPr dirty="0" lang="en-US"/>
          </a:p>
        </p:txBody>
      </p:sp>
      <p:sp>
        <p:nvSpPr>
          <p:cNvPr id="3" name="Footer Placeholder 2"/>
          <p:cNvSpPr>
            <a:spLocks noGrp="1"/>
          </p:cNvSpPr>
          <p:nvPr>
            <p:ph idx="11" sz="quarter" type="ftr"/>
          </p:nvPr>
        </p:nvSpPr>
        <p:spPr/>
        <p:txBody>
          <a:bodyPr/>
          <a:lstStyle/>
          <a:p>
            <a:pPr>
              <a:defRPr/>
            </a:pPr>
            <a:r>
              <a:rPr lang="en-US" sz="1200"/>
              <a:t>© 2021, Mike Murach &amp; Associates, Inc.</a:t>
            </a:r>
            <a:endParaRPr dirty="0" lang="en-US"/>
          </a:p>
        </p:txBody>
      </p:sp>
      <p:sp>
        <p:nvSpPr>
          <p:cNvPr id="4" name="Slide Number Placeholder 3">
            <a:extLst>
              <a:ext uri="{FF2B5EF4-FFF2-40B4-BE49-F238E27FC236}">
                <a16:creationId xmlns:a16="http://schemas.microsoft.com/office/drawing/2014/main" id="{651F819E-BCD8-45DA-881A-652022529F2F}"/>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1</a:t>
            </a:fld>
            <a:endParaRPr dirty="0" lang="en-US">
              <a:solidFill>
                <a:schemeClr val="bg1"/>
              </a:solidFill>
            </a:endParaRPr>
          </a:p>
        </p:txBody>
      </p:sp>
    </p:spTree>
    <p:extLst>
      <p:ext uri="{BB962C8B-B14F-4D97-AF65-F5344CB8AC3E}">
        <p14:creationId xmlns:p14="http://schemas.microsoft.com/office/powerpoint/2010/main" val="68226491"/>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Two string methods</a:t>
            </a:r>
          </a:p>
        </p:txBody>
      </p:sp>
      <p:sp>
        <p:nvSpPr>
          <p:cNvPr id="7" name="Text Placeholder 6">
            <a:extLst>
              <a:ext uri="{FF2B5EF4-FFF2-40B4-BE49-F238E27FC236}">
                <a16:creationId xmlns:a16="http://schemas.microsoft.com/office/drawing/2014/main" id="{C99076AA-D43E-4BCB-9067-73A677CEE49A}"/>
              </a:ext>
            </a:extLst>
          </p:cNvPr>
          <p:cNvSpPr>
            <a:spLocks noGrp="1"/>
          </p:cNvSpPr>
          <p:nvPr>
            <p:ph idx="13" sz="quarter" type="body"/>
          </p:nvPr>
        </p:nvSpPr>
        <p:spPr/>
        <p:txBody>
          <a:bodyPr/>
          <a:lstStyle/>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lower()</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upper()</a:t>
            </a:r>
          </a:p>
          <a:p>
            <a:pPr>
              <a:spcBef>
                <a:spcPts val="1500"/>
              </a:spcBef>
              <a:spcAft>
                <a:spcPts val="600"/>
              </a:spcAft>
              <a:tabLst>
                <a:tab algn="l" pos="1371600"/>
              </a:tabLst>
            </a:pPr>
            <a:r>
              <a:rPr b="1" dirty="0" lang="en-US" sz="2400">
                <a:solidFill>
                  <a:srgbClr val="000099"/>
                </a:solidFill>
                <a:latin charset="0" panose="020B0604020202020204" pitchFamily="34" typeface="Arial"/>
                <a:ea charset="0" panose="02020603050405020304" pitchFamily="18" typeface="Times New Roman"/>
                <a:cs charset="0" panose="02020603050405020304" pitchFamily="18" typeface="Times New Roman"/>
              </a:rPr>
              <a:t>How to call a string method</a:t>
            </a:r>
          </a:p>
          <a:p>
            <a:pPr marL="347345" marR="0">
              <a:spcBef>
                <a:spcPts val="0"/>
              </a:spcBef>
              <a:spcAft>
                <a:spcPts val="0"/>
              </a:spcAft>
              <a:tabLst>
                <a:tab algn="l" pos="1371600"/>
              </a:tabLst>
            </a:pPr>
            <a:r>
              <a:rPr b="1" dirty="0" err="1" i="1" lang="en-US" sz="1600">
                <a:latin charset="0" panose="02070309020205020404" pitchFamily="49" typeface="Courier New"/>
                <a:ea charset="0" panose="02020603050405020304" pitchFamily="18" typeface="Times New Roman"/>
                <a:cs charset="0" panose="02020603050405020304" pitchFamily="18" typeface="Times New Roman"/>
              </a:rPr>
              <a:t>variableName.methodName</a:t>
            </a:r>
            <a:r>
              <a:rPr b="1" dirty="0" i="1" lang="en-US" sz="1600">
                <a:latin charset="0" panose="02070309020205020404" pitchFamily="49" typeface="Courier New"/>
                <a:ea charset="0" panose="02020603050405020304" pitchFamily="18" typeface="Times New Roman"/>
                <a:cs charset="0" panose="02020603050405020304" pitchFamily="18" typeface="Times New Roman"/>
              </a:rPr>
              <a:t>()</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1500"/>
              </a:spcBef>
              <a:spcAft>
                <a:spcPts val="600"/>
              </a:spcAft>
              <a:tabLst>
                <a:tab algn="l" pos="1371600"/>
              </a:tabLst>
            </a:pPr>
            <a:r>
              <a:rPr b="1" dirty="0" lang="en-US" sz="2400">
                <a:solidFill>
                  <a:srgbClr val="000099"/>
                </a:solidFill>
                <a:latin charset="0" panose="020B0604020202020204" pitchFamily="34" typeface="Arial"/>
                <a:ea charset="0" panose="02020603050405020304" pitchFamily="18" typeface="Times New Roman"/>
                <a:cs charset="0" panose="02020603050405020304" pitchFamily="18" typeface="Times New Roman"/>
              </a:rPr>
              <a:t>How to compare strings with the lower() method</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string1 = "Mary"</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string2 =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mary</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string1 == string2                  # False</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string1.lower() == string2.lower()  # True</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print(string1)                      # prints 'Mary'</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print(string2)                      # prints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mary</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a:t>
            </a: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6594BB23-3209-4E21-B2D7-F43D28D6938C}"/>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10</a:t>
            </a:fld>
            <a:endParaRPr dirty="0" lang="en-US">
              <a:solidFill>
                <a:schemeClr val="bg1"/>
              </a:solidFill>
            </a:endParaRPr>
          </a:p>
        </p:txBody>
      </p:sp>
    </p:spTree>
    <p:extLst>
      <p:ext uri="{BB962C8B-B14F-4D97-AF65-F5344CB8AC3E}">
        <p14:creationId xmlns:p14="http://schemas.microsoft.com/office/powerpoint/2010/main" val="3883912694"/>
      </p:ext>
    </p:extLst>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How the lower() method can simplify code</a:t>
            </a:r>
          </a:p>
        </p:txBody>
      </p:sp>
      <p:sp>
        <p:nvSpPr>
          <p:cNvPr id="6" name="Text Placeholder 5">
            <a:extLst>
              <a:ext uri="{FF2B5EF4-FFF2-40B4-BE49-F238E27FC236}">
                <a16:creationId xmlns:a16="http://schemas.microsoft.com/office/drawing/2014/main" id="{FA3B3266-475A-4494-A7C7-42F0D02BE976}"/>
              </a:ext>
            </a:extLst>
          </p:cNvPr>
          <p:cNvSpPr>
            <a:spLocks noGrp="1"/>
          </p:cNvSpPr>
          <p:nvPr>
            <p:ph idx="13" sz="quarter" type="body"/>
          </p:nvPr>
        </p:nvSpPr>
        <p:spPr/>
        <p:txBody>
          <a:bodyPr/>
          <a:lstStyle/>
          <a:p>
            <a:pPr marL="347345" marR="0">
              <a:spcBef>
                <a:spcPts val="900"/>
              </a:spcBef>
              <a:spcAft>
                <a:spcPts val="600"/>
              </a:spcAft>
              <a:tabLst>
                <a:tab algn="l" pos="1371600"/>
                <a:tab algn="l" pos="2743200"/>
              </a:tabLst>
            </a:pPr>
            <a:r>
              <a:rPr b="1" dirty="0" lang="en-US" spc="-10">
                <a:solidFill>
                  <a:srgbClr val="000099"/>
                </a:solidFill>
                <a:latin charset="0" panose="020B0604020202020204" pitchFamily="34" typeface="Arial"/>
                <a:ea charset="0" panose="02020603050405020304" pitchFamily="18" typeface="Times New Roman"/>
                <a:cs charset="0" panose="02020603050405020304" pitchFamily="18" typeface="Times New Roman"/>
              </a:rPr>
              <a:t>Without the lower() method</a:t>
            </a:r>
          </a:p>
          <a:p>
            <a:pPr marL="347345" marR="0">
              <a:spcBef>
                <a:spcPts val="0"/>
              </a:spcBef>
              <a:spcAft>
                <a:spcPts val="0"/>
              </a:spcAft>
              <a:tabLst>
                <a:tab algn="l" pos="1371600"/>
              </a:tabLst>
            </a:pP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customer_type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"r" or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customer_type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"R"</a:t>
            </a:r>
          </a:p>
          <a:p>
            <a:pPr marL="347345" marR="0">
              <a:spcBef>
                <a:spcPts val="900"/>
              </a:spcBef>
              <a:spcAft>
                <a:spcPts val="600"/>
              </a:spcAft>
              <a:tabLst>
                <a:tab algn="l" pos="1371600"/>
                <a:tab algn="l" pos="2743200"/>
              </a:tabLst>
            </a:pPr>
            <a:r>
              <a:rPr b="1" dirty="0" lang="en-US" spc="-10">
                <a:solidFill>
                  <a:srgbClr val="000099"/>
                </a:solidFill>
                <a:latin charset="0" panose="020B0604020202020204" pitchFamily="34" typeface="Arial"/>
                <a:ea charset="0" panose="02020603050405020304" pitchFamily="18" typeface="Times New Roman"/>
                <a:cs charset="0" panose="02020603050405020304" pitchFamily="18" typeface="Times New Roman"/>
              </a:rPr>
              <a:t>With the lower() method</a:t>
            </a:r>
          </a:p>
          <a:p>
            <a:pPr marL="347345" marR="0">
              <a:spcBef>
                <a:spcPts val="0"/>
              </a:spcBef>
              <a:spcAft>
                <a:spcPts val="0"/>
              </a:spcAft>
              <a:tabLst>
                <a:tab algn="l" pos="1371600"/>
              </a:tabLst>
            </a:pP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customer_type.lower</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"r"</a:t>
            </a: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7" name="Slide Number Placeholder 6">
            <a:extLst>
              <a:ext uri="{FF2B5EF4-FFF2-40B4-BE49-F238E27FC236}">
                <a16:creationId xmlns:a16="http://schemas.microsoft.com/office/drawing/2014/main" id="{5742E13D-CC4D-4129-BE78-EE83AC723500}"/>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11</a:t>
            </a:fld>
            <a:endParaRPr dirty="0" lang="en-US">
              <a:solidFill>
                <a:schemeClr val="bg1"/>
              </a:solidFill>
            </a:endParaRPr>
          </a:p>
        </p:txBody>
      </p:sp>
    </p:spTree>
    <p:extLst>
      <p:ext uri="{BB962C8B-B14F-4D97-AF65-F5344CB8AC3E}">
        <p14:creationId xmlns:p14="http://schemas.microsoft.com/office/powerpoint/2010/main" val="3558368084"/>
      </p:ext>
    </p:extLst>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The syntax of the if statement</a:t>
            </a:r>
          </a:p>
        </p:txBody>
      </p:sp>
      <p:sp>
        <p:nvSpPr>
          <p:cNvPr id="7" name="Text Placeholder 6">
            <a:extLst>
              <a:ext uri="{FF2B5EF4-FFF2-40B4-BE49-F238E27FC236}">
                <a16:creationId xmlns:a16="http://schemas.microsoft.com/office/drawing/2014/main" id="{067CF215-E158-4DAB-ADB1-99EC3275D722}"/>
              </a:ext>
            </a:extLst>
          </p:cNvPr>
          <p:cNvSpPr>
            <a:spLocks noGrp="1"/>
          </p:cNvSpPr>
          <p:nvPr>
            <p:ph idx="13" sz="quarter" type="body"/>
          </p:nvPr>
        </p:nvSpPr>
        <p:spPr/>
        <p:txBody>
          <a:bodyPr/>
          <a:lstStyle/>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if </a:t>
            </a:r>
            <a:r>
              <a:rPr b="1" dirty="0" err="1" i="1" lang="en-US" sz="1600">
                <a:latin charset="0" panose="02070309020205020404" pitchFamily="49" typeface="Courier New"/>
                <a:ea charset="0" panose="02020603050405020304" pitchFamily="18" typeface="Times New Roman"/>
                <a:cs charset="0" panose="02020603050405020304" pitchFamily="18" typeface="Times New Roman"/>
              </a:rPr>
              <a:t>boolean_expression</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i="1" lang="en-US" sz="1600">
                <a:latin charset="0" panose="02070309020205020404" pitchFamily="49" typeface="Courier New"/>
                <a:ea charset="0" panose="02020603050405020304" pitchFamily="18" typeface="Times New Roman"/>
                <a:cs charset="0" panose="02020603050405020304" pitchFamily="18" typeface="Times New Roman"/>
              </a:rPr>
              <a:t>statements...</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elif</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i="1" lang="en-US" sz="1600">
                <a:latin charset="0" panose="02070309020205020404" pitchFamily="49" typeface="Courier New"/>
                <a:ea charset="0" panose="02020603050405020304" pitchFamily="18" typeface="Times New Roman"/>
                <a:cs charset="0" panose="02020603050405020304" pitchFamily="18" typeface="Times New Roman"/>
              </a:rPr>
              <a:t>boolean_expression</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i="1" lang="en-US" sz="1600">
                <a:latin charset="0" panose="02070309020205020404" pitchFamily="49" typeface="Courier New"/>
                <a:ea charset="0" panose="02020603050405020304" pitchFamily="18" typeface="Times New Roman"/>
                <a:cs charset="0" panose="02020603050405020304" pitchFamily="18" typeface="Times New Roman"/>
              </a:rPr>
              <a:t>statements...</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[else:</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i="1" lang="en-US" sz="1600">
                <a:latin charset="0" panose="02070309020205020404" pitchFamily="49" typeface="Courier New"/>
                <a:ea charset="0" panose="02020603050405020304" pitchFamily="18" typeface="Times New Roman"/>
                <a:cs charset="0" panose="02020603050405020304" pitchFamily="18" typeface="Times New Roman"/>
              </a:rPr>
              <a:t>statements</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a:t>
            </a:r>
          </a:p>
          <a:p>
            <a:endParaRPr dirty="0" lang="en-US" sz="16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45729E1F-88FB-4E01-86DF-26A0003867FD}"/>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12</a:t>
            </a:fld>
            <a:endParaRPr dirty="0" lang="en-US">
              <a:solidFill>
                <a:schemeClr val="bg1"/>
              </a:solidFill>
            </a:endParaRPr>
          </a:p>
        </p:txBody>
      </p:sp>
    </p:spTree>
    <p:extLst>
      <p:ext uri="{BB962C8B-B14F-4D97-AF65-F5344CB8AC3E}">
        <p14:creationId xmlns:p14="http://schemas.microsoft.com/office/powerpoint/2010/main" val="4179229717"/>
      </p:ext>
    </p:extLst>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Only an if clause</a:t>
            </a:r>
          </a:p>
        </p:txBody>
      </p:sp>
      <p:sp>
        <p:nvSpPr>
          <p:cNvPr id="7" name="Text Placeholder 6">
            <a:extLst>
              <a:ext uri="{FF2B5EF4-FFF2-40B4-BE49-F238E27FC236}">
                <a16:creationId xmlns:a16="http://schemas.microsoft.com/office/drawing/2014/main" id="{27E67E79-86BB-4E47-B7A7-292A0CDF3FB8}"/>
              </a:ext>
            </a:extLst>
          </p:cNvPr>
          <p:cNvSpPr>
            <a:spLocks noGrp="1"/>
          </p:cNvSpPr>
          <p:nvPr>
            <p:ph idx="13" sz="quarter" type="body"/>
          </p:nvPr>
        </p:nvSpPr>
        <p:spPr/>
        <p:txBody>
          <a:bodyPr/>
          <a:lstStyle/>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if age &gt;= 18:</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print("You may vote.")</a:t>
            </a:r>
          </a:p>
          <a:p>
            <a:pPr>
              <a:spcBef>
                <a:spcPts val="1500"/>
              </a:spcBef>
              <a:spcAft>
                <a:spcPts val="600"/>
              </a:spcAft>
              <a:tabLst>
                <a:tab algn="l" pos="1371600"/>
              </a:tabLst>
            </a:pPr>
            <a:r>
              <a:rPr b="1" dirty="0" lang="en-US" sz="2400">
                <a:solidFill>
                  <a:srgbClr val="000099"/>
                </a:solidFill>
                <a:latin charset="0" panose="020B0604020202020204" pitchFamily="34" typeface="Arial"/>
                <a:ea charset="0" panose="02020603050405020304" pitchFamily="18" typeface="Times New Roman"/>
                <a:cs charset="0" panose="02020603050405020304" pitchFamily="18" typeface="Times New Roman"/>
              </a:rPr>
              <a:t>An if clause and an else clause</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if age &gt;= 18:</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print("You may vote.")</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else:</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print("You are too young to vote.")</a:t>
            </a:r>
          </a:p>
          <a:p>
            <a:pPr>
              <a:spcBef>
                <a:spcPts val="1500"/>
              </a:spcBef>
              <a:spcAft>
                <a:spcPts val="600"/>
              </a:spcAft>
              <a:tabLst>
                <a:tab algn="l" pos="1371600"/>
              </a:tabLst>
            </a:pPr>
            <a:r>
              <a:rPr b="1" dirty="0" lang="en-US" sz="2400">
                <a:solidFill>
                  <a:srgbClr val="000099"/>
                </a:solidFill>
                <a:latin charset="0" panose="020B0604020202020204" pitchFamily="34" typeface="Arial"/>
                <a:ea charset="0" panose="02020603050405020304" pitchFamily="18" typeface="Times New Roman"/>
                <a:cs charset="0" panose="02020603050405020304" pitchFamily="18" typeface="Times New Roman"/>
              </a:rPr>
              <a:t>An if clause, two </a:t>
            </a:r>
            <a:r>
              <a:rPr b="1" dirty="0" err="1" lang="en-US" sz="2400">
                <a:solidFill>
                  <a:srgbClr val="000099"/>
                </a:solidFill>
                <a:latin charset="0" panose="020B0604020202020204" pitchFamily="34" typeface="Arial"/>
                <a:ea charset="0" panose="02020603050405020304" pitchFamily="18" typeface="Times New Roman"/>
                <a:cs charset="0" panose="02020603050405020304" pitchFamily="18" typeface="Times New Roman"/>
              </a:rPr>
              <a:t>elif</a:t>
            </a:r>
            <a:r>
              <a:rPr b="1" dirty="0" lang="en-US" sz="2400">
                <a:solidFill>
                  <a:srgbClr val="000099"/>
                </a:solidFill>
                <a:latin charset="0" panose="020B0604020202020204" pitchFamily="34" typeface="Arial"/>
                <a:ea charset="0" panose="02020603050405020304" pitchFamily="18" typeface="Times New Roman"/>
                <a:cs charset="0" panose="02020603050405020304" pitchFamily="18" typeface="Times New Roman"/>
              </a:rPr>
              <a:t> clauses, and an else clause</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if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invoice_total</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&gt;= 500:</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discount_percent</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.2</a:t>
            </a:r>
          </a:p>
          <a:p>
            <a:pPr marL="347345" marR="0">
              <a:spcBef>
                <a:spcPts val="0"/>
              </a:spcBef>
              <a:spcAft>
                <a:spcPts val="0"/>
              </a:spcAft>
              <a:tabLst>
                <a:tab algn="l" pos="1371600"/>
              </a:tabLst>
            </a:pP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elif</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invoice_total</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&gt;= 250:</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discount_percent</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.1</a:t>
            </a:r>
          </a:p>
          <a:p>
            <a:pPr marL="347345" marR="0">
              <a:spcBef>
                <a:spcPts val="0"/>
              </a:spcBef>
              <a:spcAft>
                <a:spcPts val="0"/>
              </a:spcAft>
              <a:tabLst>
                <a:tab algn="l" pos="1371600"/>
              </a:tabLst>
            </a:pP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elif</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invoice_total</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&gt; 0:</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discount_percent</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0</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else:</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print("Invoice total must be greater than zero.")</a:t>
            </a: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2433CFB2-48CD-455D-A8F5-7230C820B1B7}"/>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13</a:t>
            </a:fld>
            <a:endParaRPr dirty="0" lang="en-US">
              <a:solidFill>
                <a:schemeClr val="bg1"/>
              </a:solidFill>
            </a:endParaRPr>
          </a:p>
        </p:txBody>
      </p:sp>
    </p:spTree>
    <p:extLst>
      <p:ext uri="{BB962C8B-B14F-4D97-AF65-F5344CB8AC3E}">
        <p14:creationId xmlns:p14="http://schemas.microsoft.com/office/powerpoint/2010/main" val="3702601742"/>
      </p:ext>
    </p:extLst>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The operation of an if statement</a:t>
            </a:r>
          </a:p>
        </p:txBody>
      </p:sp>
      <p:sp>
        <p:nvSpPr>
          <p:cNvPr id="7" name="Text Placeholder 6">
            <a:extLst>
              <a:ext uri="{FF2B5EF4-FFF2-40B4-BE49-F238E27FC236}">
                <a16:creationId xmlns:a16="http://schemas.microsoft.com/office/drawing/2014/main" id="{4028C078-D084-49E9-9359-5763FE9BE756}"/>
              </a:ext>
            </a:extLst>
          </p:cNvPr>
          <p:cNvSpPr>
            <a:spLocks noGrp="1"/>
          </p:cNvSpPr>
          <p:nvPr>
            <p:ph idx="13" sz="quarter" type="body"/>
          </p:nvPr>
        </p:nvSpPr>
        <p:spPr/>
        <p:txBody>
          <a:bodyPr/>
          <a:lstStyle/>
          <a:p>
            <a:pPr indent="-342900" lvl="0" marL="342900" marR="274320">
              <a:spcBef>
                <a:spcPts val="0"/>
              </a:spcBef>
              <a:spcAft>
                <a:spcPts val="600"/>
              </a:spcAft>
              <a:buFont charset="2" panose="05050102010706020507" pitchFamily="18" typeface="Symbol"/>
              <a:buChar char=""/>
            </a:pPr>
            <a:r>
              <a:rPr dirty="0" lang="en-US" spc="-10">
                <a:latin charset="0" panose="02020603050405020304" pitchFamily="18" typeface="Times New Roman"/>
                <a:ea charset="0" panose="02020603050405020304" pitchFamily="18" typeface="Times New Roman"/>
              </a:rPr>
              <a:t>An </a:t>
            </a:r>
            <a:r>
              <a:rPr dirty="0" i="1" lang="en-US" spc="-10">
                <a:latin charset="0" panose="02020603050405020304" pitchFamily="18" typeface="Times New Roman"/>
                <a:ea charset="0" panose="02020603050405020304" pitchFamily="18" typeface="Times New Roman"/>
              </a:rPr>
              <a:t>if</a:t>
            </a:r>
            <a:r>
              <a:rPr dirty="0" lang="en-US" spc="-10">
                <a:latin charset="0" panose="02020603050405020304" pitchFamily="18" typeface="Times New Roman"/>
                <a:ea charset="0" panose="02020603050405020304" pitchFamily="18" typeface="Times New Roman"/>
              </a:rPr>
              <a:t> </a:t>
            </a:r>
            <a:r>
              <a:rPr dirty="0" i="1" lang="en-US" spc="-10">
                <a:latin charset="0" panose="02020603050405020304" pitchFamily="18" typeface="Times New Roman"/>
                <a:ea charset="0" panose="02020603050405020304" pitchFamily="18" typeface="Times New Roman"/>
              </a:rPr>
              <a:t>statement</a:t>
            </a:r>
            <a:r>
              <a:rPr dirty="0" lang="en-US" spc="-10">
                <a:latin charset="0" panose="02020603050405020304" pitchFamily="18" typeface="Times New Roman"/>
                <a:ea charset="0" panose="02020603050405020304" pitchFamily="18" typeface="Times New Roman"/>
              </a:rPr>
              <a:t> always contains an </a:t>
            </a:r>
            <a:r>
              <a:rPr dirty="0" i="1" lang="en-US" spc="-10">
                <a:latin charset="0" panose="02020603050405020304" pitchFamily="18" typeface="Times New Roman"/>
                <a:ea charset="0" panose="02020603050405020304" pitchFamily="18" typeface="Times New Roman"/>
              </a:rPr>
              <a:t>if clause</a:t>
            </a:r>
            <a:r>
              <a:rPr dirty="0" lang="en-US" spc="-10">
                <a:latin charset="0" panose="02020603050405020304" pitchFamily="18" typeface="Times New Roman"/>
                <a:ea charset="0" panose="02020603050405020304" pitchFamily="18" typeface="Times New Roman"/>
              </a:rPr>
              <a:t>. In addition, it may contain one or more </a:t>
            </a:r>
            <a:r>
              <a:rPr dirty="0" err="1" i="1" lang="en-US" spc="-10">
                <a:latin charset="0" panose="02020603050405020304" pitchFamily="18" typeface="Times New Roman"/>
                <a:ea charset="0" panose="02020603050405020304" pitchFamily="18" typeface="Times New Roman"/>
              </a:rPr>
              <a:t>elif</a:t>
            </a:r>
            <a:r>
              <a:rPr dirty="0" i="1" lang="en-US" spc="-10">
                <a:latin charset="0" panose="02020603050405020304" pitchFamily="18" typeface="Times New Roman"/>
                <a:ea charset="0" panose="02020603050405020304" pitchFamily="18" typeface="Times New Roman"/>
              </a:rPr>
              <a:t> clauses</a:t>
            </a:r>
            <a:r>
              <a:rPr dirty="0" lang="en-US" spc="-10">
                <a:latin charset="0" panose="02020603050405020304" pitchFamily="18" typeface="Times New Roman"/>
                <a:ea charset="0" panose="02020603050405020304" pitchFamily="18" typeface="Times New Roman"/>
              </a:rPr>
              <a:t> and one </a:t>
            </a:r>
            <a:r>
              <a:rPr dirty="0" i="1" lang="en-US" spc="-10">
                <a:latin charset="0" panose="02020603050405020304" pitchFamily="18" typeface="Times New Roman"/>
                <a:ea charset="0" panose="02020603050405020304" pitchFamily="18" typeface="Times New Roman"/>
              </a:rPr>
              <a:t>else clause</a:t>
            </a:r>
            <a:r>
              <a:rPr dirty="0" lang="en-US" spc="-10">
                <a:latin charset="0" panose="02020603050405020304" pitchFamily="18" typeface="Times New Roman"/>
                <a:ea charset="0" panose="02020603050405020304" pitchFamily="18" typeface="Times New Roman"/>
              </a:rPr>
              <a:t>. </a:t>
            </a:r>
          </a:p>
          <a:p>
            <a:pPr indent="-342900" lvl="0" marL="342900" marR="274320">
              <a:spcBef>
                <a:spcPts val="0"/>
              </a:spcBef>
              <a:spcAft>
                <a:spcPts val="600"/>
              </a:spcAft>
              <a:buFont charset="2" panose="05050102010706020507" pitchFamily="18" typeface="Symbol"/>
              <a:buChar char=""/>
            </a:pPr>
            <a:r>
              <a:rPr dirty="0" lang="en-US" spc="-10">
                <a:latin charset="0" panose="02020603050405020304" pitchFamily="18" typeface="Times New Roman"/>
                <a:ea charset="0" panose="02020603050405020304" pitchFamily="18" typeface="Times New Roman"/>
              </a:rPr>
              <a:t>When an if statement is executed, the condition in the if clause is evaluated first. If it is true, the statements in this clause are executed and the if statement ends. Otherwise, the condition in the first </a:t>
            </a:r>
            <a:r>
              <a:rPr dirty="0" err="1" lang="en-US" spc="-10">
                <a:latin charset="0" panose="02020603050405020304" pitchFamily="18" typeface="Times New Roman"/>
                <a:ea charset="0" panose="02020603050405020304" pitchFamily="18" typeface="Times New Roman"/>
              </a:rPr>
              <a:t>elif</a:t>
            </a:r>
            <a:r>
              <a:rPr dirty="0" lang="en-US" spc="-10">
                <a:latin charset="0" panose="02020603050405020304" pitchFamily="18" typeface="Times New Roman"/>
                <a:ea charset="0" panose="02020603050405020304" pitchFamily="18" typeface="Times New Roman"/>
              </a:rPr>
              <a:t> (else if) clause is evaluated.</a:t>
            </a:r>
          </a:p>
          <a:p>
            <a:pPr indent="-342900" lvl="0" marL="342900" marR="274320">
              <a:spcBef>
                <a:spcPts val="0"/>
              </a:spcBef>
              <a:spcAft>
                <a:spcPts val="600"/>
              </a:spcAft>
              <a:buFont charset="2" panose="05050102010706020507" pitchFamily="18" typeface="Symbol"/>
              <a:buChar char=""/>
            </a:pPr>
            <a:r>
              <a:rPr dirty="0" lang="en-US" spc="-10">
                <a:latin charset="0" panose="02020603050405020304" pitchFamily="18" typeface="Times New Roman"/>
                <a:ea charset="0" panose="02020603050405020304" pitchFamily="18" typeface="Times New Roman"/>
              </a:rPr>
              <a:t>If the condition in the first </a:t>
            </a:r>
            <a:r>
              <a:rPr dirty="0" err="1" lang="en-US" spc="-10">
                <a:latin charset="0" panose="02020603050405020304" pitchFamily="18" typeface="Times New Roman"/>
                <a:ea charset="0" panose="02020603050405020304" pitchFamily="18" typeface="Times New Roman"/>
              </a:rPr>
              <a:t>elif</a:t>
            </a:r>
            <a:r>
              <a:rPr dirty="0" lang="en-US" spc="-10">
                <a:latin charset="0" panose="02020603050405020304" pitchFamily="18" typeface="Times New Roman"/>
                <a:ea charset="0" panose="02020603050405020304" pitchFamily="18" typeface="Times New Roman"/>
              </a:rPr>
              <a:t> clause is true, the statements in this clause are executed. Otherwise, the condition in the next </a:t>
            </a:r>
            <a:r>
              <a:rPr dirty="0" err="1" lang="en-US" spc="-10">
                <a:latin charset="0" panose="02020603050405020304" pitchFamily="18" typeface="Times New Roman"/>
                <a:ea charset="0" panose="02020603050405020304" pitchFamily="18" typeface="Times New Roman"/>
              </a:rPr>
              <a:t>elif</a:t>
            </a:r>
            <a:r>
              <a:rPr dirty="0" lang="en-US" spc="-10">
                <a:latin charset="0" panose="02020603050405020304" pitchFamily="18" typeface="Times New Roman"/>
                <a:ea charset="0" panose="02020603050405020304" pitchFamily="18" typeface="Times New Roman"/>
              </a:rPr>
              <a:t> clause is evaluated. This continues until the condition in one of the </a:t>
            </a:r>
            <a:r>
              <a:rPr dirty="0" err="1" lang="en-US" spc="-10">
                <a:latin charset="0" panose="02020603050405020304" pitchFamily="18" typeface="Times New Roman"/>
                <a:ea charset="0" panose="02020603050405020304" pitchFamily="18" typeface="Times New Roman"/>
              </a:rPr>
              <a:t>elif</a:t>
            </a:r>
            <a:r>
              <a:rPr dirty="0" lang="en-US" spc="-10">
                <a:latin charset="0" panose="02020603050405020304" pitchFamily="18" typeface="Times New Roman"/>
                <a:ea charset="0" panose="02020603050405020304" pitchFamily="18" typeface="Times New Roman"/>
              </a:rPr>
              <a:t> clauses is true or the else clause is reached.</a:t>
            </a:r>
          </a:p>
          <a:p>
            <a:pPr indent="-342900" lvl="0" marL="342900" marR="274320">
              <a:spcBef>
                <a:spcPts val="0"/>
              </a:spcBef>
              <a:spcAft>
                <a:spcPts val="600"/>
              </a:spcAft>
              <a:buFont charset="2" panose="05050102010706020507" pitchFamily="18" typeface="Symbol"/>
              <a:buChar char=""/>
            </a:pPr>
            <a:r>
              <a:rPr dirty="0" lang="en-US" spc="-10">
                <a:latin charset="0" panose="02020603050405020304" pitchFamily="18" typeface="Times New Roman"/>
                <a:ea charset="0" panose="02020603050405020304" pitchFamily="18" typeface="Times New Roman"/>
              </a:rPr>
              <a:t>The statements in the else clause are executed if the conditions in all of the preceding clauses are false.</a:t>
            </a:r>
          </a:p>
          <a:p>
            <a:pPr indent="-342900" lvl="0" marL="342900" marR="274320">
              <a:spcBef>
                <a:spcPts val="0"/>
              </a:spcBef>
              <a:spcAft>
                <a:spcPts val="600"/>
              </a:spcAft>
              <a:buFont charset="2" panose="05050102010706020507" pitchFamily="18" typeface="Symbol"/>
              <a:buChar char=""/>
            </a:pPr>
            <a:r>
              <a:rPr dirty="0" lang="en-US" spc="-10">
                <a:latin charset="0" panose="02020603050405020304" pitchFamily="18" typeface="Times New Roman"/>
                <a:ea charset="0" panose="02020603050405020304" pitchFamily="18" typeface="Times New Roman"/>
              </a:rPr>
              <a:t>Only one block of statements can be run each time an if statement is executed.</a:t>
            </a: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50155A91-4583-4015-8B6A-1B5448012764}"/>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14</a:t>
            </a:fld>
            <a:endParaRPr dirty="0" lang="en-US">
              <a:solidFill>
                <a:schemeClr val="bg1"/>
              </a:solidFill>
            </a:endParaRPr>
          </a:p>
        </p:txBody>
      </p:sp>
    </p:spTree>
    <p:extLst>
      <p:ext uri="{BB962C8B-B14F-4D97-AF65-F5344CB8AC3E}">
        <p14:creationId xmlns:p14="http://schemas.microsoft.com/office/powerpoint/2010/main" val="1404156480"/>
      </p:ext>
    </p:extLst>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An if statement used for grading</a:t>
            </a:r>
          </a:p>
        </p:txBody>
      </p:sp>
      <p:sp>
        <p:nvSpPr>
          <p:cNvPr id="7" name="Text Placeholder 6">
            <a:extLst>
              <a:ext uri="{FF2B5EF4-FFF2-40B4-BE49-F238E27FC236}">
                <a16:creationId xmlns:a16="http://schemas.microsoft.com/office/drawing/2014/main" id="{CC6CF764-3B94-4165-A2E4-EF57571A002F}"/>
              </a:ext>
            </a:extLst>
          </p:cNvPr>
          <p:cNvSpPr>
            <a:spLocks noGrp="1"/>
          </p:cNvSpPr>
          <p:nvPr>
            <p:ph idx="13" sz="quarter" type="body"/>
          </p:nvPr>
        </p:nvSpPr>
        <p:spPr>
          <a:xfrm>
            <a:off x="838200" y="1066800"/>
            <a:ext cx="7391400" cy="5029200"/>
          </a:xfrm>
        </p:spPr>
        <p:txBody>
          <a:bodyPr/>
          <a:lstStyle/>
          <a:p>
            <a:pPr marL="347345" marR="0">
              <a:spcBef>
                <a:spcPts val="0"/>
              </a:spcBef>
              <a:spcAft>
                <a:spcPts val="0"/>
              </a:spcAft>
              <a:tabLst>
                <a:tab algn="l" pos="1371600"/>
              </a:tabLst>
            </a:pPr>
            <a:r>
              <a:rPr b="1" dirty="0" lang="en-US" sz="1300">
                <a:latin charset="0" panose="02070309020205020404" pitchFamily="49" typeface="Courier New"/>
                <a:ea charset="0" panose="02020603050405020304" pitchFamily="18" typeface="Times New Roman"/>
                <a:cs charset="0" panose="02020603050405020304" pitchFamily="18" typeface="Times New Roman"/>
              </a:rPr>
              <a:t>score = int(input("Enter test score: "))</a:t>
            </a:r>
          </a:p>
          <a:p>
            <a:pPr marL="347345" marR="0">
              <a:spcBef>
                <a:spcPts val="0"/>
              </a:spcBef>
              <a:spcAft>
                <a:spcPts val="0"/>
              </a:spcAft>
              <a:tabLst>
                <a:tab algn="l" pos="1371600"/>
              </a:tabLst>
            </a:pPr>
            <a:r>
              <a:rPr b="1" dirty="0" lang="en-US" sz="1300">
                <a:latin charset="0" panose="02070309020205020404" pitchFamily="49" typeface="Courier New"/>
                <a:ea charset="0" panose="02020603050405020304" pitchFamily="18" typeface="Times New Roman"/>
                <a:cs charset="0" panose="02020603050405020304" pitchFamily="18" typeface="Times New Roman"/>
              </a:rPr>
              <a:t>if score &gt;= 90:</a:t>
            </a:r>
          </a:p>
          <a:p>
            <a:pPr marL="347345" marR="0">
              <a:spcBef>
                <a:spcPts val="0"/>
              </a:spcBef>
              <a:spcAft>
                <a:spcPts val="0"/>
              </a:spcAft>
              <a:tabLst>
                <a:tab algn="l" pos="1371600"/>
              </a:tabLst>
            </a:pPr>
            <a:r>
              <a:rPr b="1" dirty="0" lang="en-US" sz="1300">
                <a:latin charset="0" panose="02070309020205020404" pitchFamily="49" typeface="Courier New"/>
                <a:ea charset="0" panose="02020603050405020304" pitchFamily="18" typeface="Times New Roman"/>
                <a:cs charset="0" panose="02020603050405020304" pitchFamily="18" typeface="Times New Roman"/>
              </a:rPr>
              <a:t>    grade = "A"</a:t>
            </a:r>
          </a:p>
          <a:p>
            <a:pPr marL="347345" marR="0">
              <a:spcBef>
                <a:spcPts val="0"/>
              </a:spcBef>
              <a:spcAft>
                <a:spcPts val="0"/>
              </a:spcAft>
              <a:tabLst>
                <a:tab algn="l" pos="1371600"/>
              </a:tabLst>
            </a:pPr>
            <a:r>
              <a:rPr b="1" dirty="0" err="1" lang="en-US" sz="1300">
                <a:latin charset="0" panose="02070309020205020404" pitchFamily="49" typeface="Courier New"/>
                <a:ea charset="0" panose="02020603050405020304" pitchFamily="18" typeface="Times New Roman"/>
                <a:cs charset="0" panose="02020603050405020304" pitchFamily="18" typeface="Times New Roman"/>
              </a:rPr>
              <a:t>elif</a:t>
            </a:r>
            <a:r>
              <a:rPr b="1" dirty="0" lang="en-US" sz="1300">
                <a:latin charset="0" panose="02070309020205020404" pitchFamily="49" typeface="Courier New"/>
                <a:ea charset="0" panose="02020603050405020304" pitchFamily="18" typeface="Times New Roman"/>
                <a:cs charset="0" panose="02020603050405020304" pitchFamily="18" typeface="Times New Roman"/>
              </a:rPr>
              <a:t> score &gt;= 80:</a:t>
            </a:r>
          </a:p>
          <a:p>
            <a:pPr marL="347345" marR="0">
              <a:spcBef>
                <a:spcPts val="0"/>
              </a:spcBef>
              <a:spcAft>
                <a:spcPts val="0"/>
              </a:spcAft>
              <a:tabLst>
                <a:tab algn="l" pos="1371600"/>
              </a:tabLst>
            </a:pPr>
            <a:r>
              <a:rPr b="1" dirty="0" lang="en-US" sz="1300">
                <a:latin charset="0" panose="02070309020205020404" pitchFamily="49" typeface="Courier New"/>
                <a:ea charset="0" panose="02020603050405020304" pitchFamily="18" typeface="Times New Roman"/>
                <a:cs charset="0" panose="02020603050405020304" pitchFamily="18" typeface="Times New Roman"/>
              </a:rPr>
              <a:t>    grade = "B"</a:t>
            </a:r>
          </a:p>
          <a:p>
            <a:pPr marL="347345" marR="0">
              <a:spcBef>
                <a:spcPts val="0"/>
              </a:spcBef>
              <a:spcAft>
                <a:spcPts val="0"/>
              </a:spcAft>
              <a:tabLst>
                <a:tab algn="l" pos="1371600"/>
              </a:tabLst>
            </a:pPr>
            <a:r>
              <a:rPr b="1" dirty="0" err="1" lang="en-US" sz="1300">
                <a:latin charset="0" panose="02070309020205020404" pitchFamily="49" typeface="Courier New"/>
                <a:ea charset="0" panose="02020603050405020304" pitchFamily="18" typeface="Times New Roman"/>
                <a:cs charset="0" panose="02020603050405020304" pitchFamily="18" typeface="Times New Roman"/>
              </a:rPr>
              <a:t>elif</a:t>
            </a:r>
            <a:r>
              <a:rPr b="1" dirty="0" lang="en-US" sz="1300">
                <a:latin charset="0" panose="02070309020205020404" pitchFamily="49" typeface="Courier New"/>
                <a:ea charset="0" panose="02020603050405020304" pitchFamily="18" typeface="Times New Roman"/>
                <a:cs charset="0" panose="02020603050405020304" pitchFamily="18" typeface="Times New Roman"/>
              </a:rPr>
              <a:t> score &gt;= 70:</a:t>
            </a:r>
          </a:p>
          <a:p>
            <a:pPr marL="347345" marR="0">
              <a:spcBef>
                <a:spcPts val="0"/>
              </a:spcBef>
              <a:spcAft>
                <a:spcPts val="0"/>
              </a:spcAft>
              <a:tabLst>
                <a:tab algn="l" pos="1371600"/>
              </a:tabLst>
            </a:pPr>
            <a:r>
              <a:rPr b="1" dirty="0" lang="en-US" sz="1300">
                <a:latin charset="0" panose="02070309020205020404" pitchFamily="49" typeface="Courier New"/>
                <a:ea charset="0" panose="02020603050405020304" pitchFamily="18" typeface="Times New Roman"/>
                <a:cs charset="0" panose="02020603050405020304" pitchFamily="18" typeface="Times New Roman"/>
              </a:rPr>
              <a:t>    grade = "C"</a:t>
            </a:r>
          </a:p>
          <a:p>
            <a:pPr marL="347345" marR="0">
              <a:spcBef>
                <a:spcPts val="0"/>
              </a:spcBef>
              <a:spcAft>
                <a:spcPts val="0"/>
              </a:spcAft>
              <a:tabLst>
                <a:tab algn="l" pos="1371600"/>
              </a:tabLst>
            </a:pPr>
            <a:r>
              <a:rPr b="1" dirty="0" err="1" lang="en-US" sz="1300">
                <a:latin charset="0" panose="02070309020205020404" pitchFamily="49" typeface="Courier New"/>
                <a:ea charset="0" panose="02020603050405020304" pitchFamily="18" typeface="Times New Roman"/>
                <a:cs charset="0" panose="02020603050405020304" pitchFamily="18" typeface="Times New Roman"/>
              </a:rPr>
              <a:t>elif</a:t>
            </a:r>
            <a:r>
              <a:rPr b="1" dirty="0" lang="en-US" sz="1300">
                <a:latin charset="0" panose="02070309020205020404" pitchFamily="49" typeface="Courier New"/>
                <a:ea charset="0" panose="02020603050405020304" pitchFamily="18" typeface="Times New Roman"/>
                <a:cs charset="0" panose="02020603050405020304" pitchFamily="18" typeface="Times New Roman"/>
              </a:rPr>
              <a:t> score &gt;= 60:</a:t>
            </a:r>
          </a:p>
          <a:p>
            <a:pPr marL="347345" marR="0">
              <a:spcBef>
                <a:spcPts val="0"/>
              </a:spcBef>
              <a:spcAft>
                <a:spcPts val="0"/>
              </a:spcAft>
              <a:tabLst>
                <a:tab algn="l" pos="1371600"/>
              </a:tabLst>
            </a:pPr>
            <a:r>
              <a:rPr b="1" dirty="0" lang="en-US" sz="1300">
                <a:latin charset="0" panose="02070309020205020404" pitchFamily="49" typeface="Courier New"/>
                <a:ea charset="0" panose="02020603050405020304" pitchFamily="18" typeface="Times New Roman"/>
                <a:cs charset="0" panose="02020603050405020304" pitchFamily="18" typeface="Times New Roman"/>
              </a:rPr>
              <a:t>    grade = "D"</a:t>
            </a:r>
          </a:p>
          <a:p>
            <a:pPr marL="347345" marR="0">
              <a:spcBef>
                <a:spcPts val="0"/>
              </a:spcBef>
              <a:spcAft>
                <a:spcPts val="0"/>
              </a:spcAft>
              <a:tabLst>
                <a:tab algn="l" pos="1371600"/>
              </a:tabLst>
            </a:pPr>
            <a:r>
              <a:rPr b="1" dirty="0" lang="en-US" sz="1300">
                <a:latin charset="0" panose="02070309020205020404" pitchFamily="49" typeface="Courier New"/>
                <a:ea charset="0" panose="02020603050405020304" pitchFamily="18" typeface="Times New Roman"/>
                <a:cs charset="0" panose="02020603050405020304" pitchFamily="18" typeface="Times New Roman"/>
              </a:rPr>
              <a:t>else:</a:t>
            </a:r>
          </a:p>
          <a:p>
            <a:pPr marL="347345" marR="0">
              <a:spcBef>
                <a:spcPts val="0"/>
              </a:spcBef>
              <a:spcAft>
                <a:spcPts val="0"/>
              </a:spcAft>
              <a:tabLst>
                <a:tab algn="l" pos="1371600"/>
              </a:tabLst>
            </a:pPr>
            <a:r>
              <a:rPr b="1" dirty="0" lang="en-US" sz="1300">
                <a:latin charset="0" panose="02070309020205020404" pitchFamily="49" typeface="Courier New"/>
                <a:ea charset="0" panose="02020603050405020304" pitchFamily="18" typeface="Times New Roman"/>
                <a:cs charset="0" panose="02020603050405020304" pitchFamily="18" typeface="Times New Roman"/>
              </a:rPr>
              <a:t>    grade = "F"</a:t>
            </a:r>
          </a:p>
          <a:p>
            <a:pPr marR="0">
              <a:spcBef>
                <a:spcPts val="900"/>
              </a:spcBef>
              <a:spcAft>
                <a:spcPts val="600"/>
              </a:spcAft>
              <a:tabLst>
                <a:tab algn="l" pos="1371600"/>
                <a:tab algn="l" pos="2743200"/>
              </a:tabLst>
            </a:pPr>
            <a:r>
              <a:rPr b="1" dirty="0" lang="en-US" spc="-10" sz="2400">
                <a:solidFill>
                  <a:srgbClr val="000099"/>
                </a:solidFill>
                <a:latin charset="0" panose="020B0604020202020204" pitchFamily="34" typeface="Arial"/>
                <a:ea charset="0" panose="02020603050405020304" pitchFamily="18" typeface="Times New Roman"/>
                <a:cs charset="0" panose="02020603050405020304" pitchFamily="18" typeface="Times New Roman"/>
              </a:rPr>
              <a:t>Another way the if statement could be coded</a:t>
            </a:r>
          </a:p>
          <a:p>
            <a:pPr marL="347345" marR="0">
              <a:spcBef>
                <a:spcPts val="0"/>
              </a:spcBef>
              <a:spcAft>
                <a:spcPts val="0"/>
              </a:spcAft>
              <a:tabLst>
                <a:tab algn="l" pos="1371600"/>
              </a:tabLst>
            </a:pPr>
            <a:r>
              <a:rPr b="1" dirty="0" lang="en-US" sz="1300">
                <a:latin charset="0" panose="02070309020205020404" pitchFamily="49" typeface="Courier New"/>
                <a:ea charset="0" panose="02020603050405020304" pitchFamily="18" typeface="Times New Roman"/>
                <a:cs charset="0" panose="02020603050405020304" pitchFamily="18" typeface="Times New Roman"/>
              </a:rPr>
              <a:t>score = int(input("Enter test score: "))</a:t>
            </a:r>
          </a:p>
          <a:p>
            <a:pPr marL="347345" marR="0">
              <a:spcBef>
                <a:spcPts val="0"/>
              </a:spcBef>
              <a:spcAft>
                <a:spcPts val="0"/>
              </a:spcAft>
              <a:tabLst>
                <a:tab algn="l" pos="1371600"/>
              </a:tabLst>
            </a:pPr>
            <a:r>
              <a:rPr b="1" dirty="0" lang="en-US" sz="1300">
                <a:latin charset="0" panose="02070309020205020404" pitchFamily="49" typeface="Courier New"/>
                <a:ea charset="0" panose="02020603050405020304" pitchFamily="18" typeface="Times New Roman"/>
                <a:cs charset="0" panose="02020603050405020304" pitchFamily="18" typeface="Times New Roman"/>
              </a:rPr>
              <a:t>if score &gt;= 90 and score &lt;= 100:</a:t>
            </a:r>
          </a:p>
          <a:p>
            <a:pPr marL="347345" marR="0">
              <a:spcBef>
                <a:spcPts val="0"/>
              </a:spcBef>
              <a:spcAft>
                <a:spcPts val="0"/>
              </a:spcAft>
              <a:tabLst>
                <a:tab algn="l" pos="1371600"/>
              </a:tabLst>
            </a:pPr>
            <a:r>
              <a:rPr b="1" dirty="0" lang="en-US" sz="1300">
                <a:latin charset="0" panose="02070309020205020404" pitchFamily="49" typeface="Courier New"/>
                <a:ea charset="0" panose="02020603050405020304" pitchFamily="18" typeface="Times New Roman"/>
                <a:cs charset="0" panose="02020603050405020304" pitchFamily="18" typeface="Times New Roman"/>
              </a:rPr>
              <a:t>    grade = "A"</a:t>
            </a:r>
          </a:p>
          <a:p>
            <a:pPr marL="347345" marR="0">
              <a:spcBef>
                <a:spcPts val="0"/>
              </a:spcBef>
              <a:spcAft>
                <a:spcPts val="0"/>
              </a:spcAft>
              <a:tabLst>
                <a:tab algn="l" pos="1371600"/>
              </a:tabLst>
            </a:pPr>
            <a:r>
              <a:rPr b="1" dirty="0" err="1" lang="en-US" sz="1300">
                <a:latin charset="0" panose="02070309020205020404" pitchFamily="49" typeface="Courier New"/>
                <a:ea charset="0" panose="02020603050405020304" pitchFamily="18" typeface="Times New Roman"/>
                <a:cs charset="0" panose="02020603050405020304" pitchFamily="18" typeface="Times New Roman"/>
              </a:rPr>
              <a:t>elif</a:t>
            </a:r>
            <a:r>
              <a:rPr b="1" dirty="0" lang="en-US" sz="1300">
                <a:latin charset="0" panose="02070309020205020404" pitchFamily="49" typeface="Courier New"/>
                <a:ea charset="0" panose="02020603050405020304" pitchFamily="18" typeface="Times New Roman"/>
                <a:cs charset="0" panose="02020603050405020304" pitchFamily="18" typeface="Times New Roman"/>
              </a:rPr>
              <a:t> score &gt;= 80 and score &lt; 90:</a:t>
            </a:r>
          </a:p>
          <a:p>
            <a:pPr marL="347345" marR="0">
              <a:spcBef>
                <a:spcPts val="0"/>
              </a:spcBef>
              <a:spcAft>
                <a:spcPts val="0"/>
              </a:spcAft>
              <a:tabLst>
                <a:tab algn="l" pos="1371600"/>
              </a:tabLst>
            </a:pPr>
            <a:r>
              <a:rPr b="1" dirty="0" lang="en-US" sz="1300">
                <a:latin charset="0" panose="02070309020205020404" pitchFamily="49" typeface="Courier New"/>
                <a:ea charset="0" panose="02020603050405020304" pitchFamily="18" typeface="Times New Roman"/>
                <a:cs charset="0" panose="02020603050405020304" pitchFamily="18" typeface="Times New Roman"/>
              </a:rPr>
              <a:t>    grade = "B"</a:t>
            </a:r>
          </a:p>
          <a:p>
            <a:pPr marL="347345" marR="0">
              <a:spcBef>
                <a:spcPts val="0"/>
              </a:spcBef>
              <a:spcAft>
                <a:spcPts val="0"/>
              </a:spcAft>
              <a:tabLst>
                <a:tab algn="l" pos="1371600"/>
              </a:tabLst>
            </a:pPr>
            <a:r>
              <a:rPr b="1" dirty="0" err="1" lang="en-US" sz="1300">
                <a:latin charset="0" panose="02070309020205020404" pitchFamily="49" typeface="Courier New"/>
                <a:ea charset="0" panose="02020603050405020304" pitchFamily="18" typeface="Times New Roman"/>
                <a:cs charset="0" panose="02020603050405020304" pitchFamily="18" typeface="Times New Roman"/>
              </a:rPr>
              <a:t>elif</a:t>
            </a:r>
            <a:r>
              <a:rPr b="1" dirty="0" lang="en-US" sz="1300">
                <a:latin charset="0" panose="02070309020205020404" pitchFamily="49" typeface="Courier New"/>
                <a:ea charset="0" panose="02020603050405020304" pitchFamily="18" typeface="Times New Roman"/>
                <a:cs charset="0" panose="02020603050405020304" pitchFamily="18" typeface="Times New Roman"/>
              </a:rPr>
              <a:t> score &gt;= 70 and score &lt; 80:</a:t>
            </a:r>
          </a:p>
          <a:p>
            <a:pPr marL="347345" marR="0">
              <a:spcBef>
                <a:spcPts val="0"/>
              </a:spcBef>
              <a:spcAft>
                <a:spcPts val="0"/>
              </a:spcAft>
              <a:tabLst>
                <a:tab algn="l" pos="1371600"/>
              </a:tabLst>
            </a:pPr>
            <a:r>
              <a:rPr b="1" dirty="0" lang="en-US" sz="1300">
                <a:latin charset="0" panose="02070309020205020404" pitchFamily="49" typeface="Courier New"/>
                <a:ea charset="0" panose="02020603050405020304" pitchFamily="18" typeface="Times New Roman"/>
                <a:cs charset="0" panose="02020603050405020304" pitchFamily="18" typeface="Times New Roman"/>
              </a:rPr>
              <a:t>    grade = "C"</a:t>
            </a:r>
          </a:p>
          <a:p>
            <a:pPr marL="347345" marR="0">
              <a:spcBef>
                <a:spcPts val="0"/>
              </a:spcBef>
              <a:spcAft>
                <a:spcPts val="0"/>
              </a:spcAft>
              <a:tabLst>
                <a:tab algn="l" pos="1371600"/>
              </a:tabLst>
            </a:pPr>
            <a:r>
              <a:rPr b="1" dirty="0" err="1" lang="en-US" sz="1300">
                <a:latin charset="0" panose="02070309020205020404" pitchFamily="49" typeface="Courier New"/>
                <a:ea charset="0" panose="02020603050405020304" pitchFamily="18" typeface="Times New Roman"/>
                <a:cs charset="0" panose="02020603050405020304" pitchFamily="18" typeface="Times New Roman"/>
              </a:rPr>
              <a:t>elif</a:t>
            </a:r>
            <a:r>
              <a:rPr b="1" dirty="0" lang="en-US" sz="1300">
                <a:latin charset="0" panose="02070309020205020404" pitchFamily="49" typeface="Courier New"/>
                <a:ea charset="0" panose="02020603050405020304" pitchFamily="18" typeface="Times New Roman"/>
                <a:cs charset="0" panose="02020603050405020304" pitchFamily="18" typeface="Times New Roman"/>
              </a:rPr>
              <a:t> score &gt;= 60 and score &lt; 70:</a:t>
            </a:r>
          </a:p>
          <a:p>
            <a:pPr marL="347345" marR="0">
              <a:spcBef>
                <a:spcPts val="0"/>
              </a:spcBef>
              <a:spcAft>
                <a:spcPts val="0"/>
              </a:spcAft>
              <a:tabLst>
                <a:tab algn="l" pos="1371600"/>
              </a:tabLst>
            </a:pPr>
            <a:r>
              <a:rPr b="1" dirty="0" lang="en-US" sz="1300">
                <a:latin charset="0" panose="02070309020205020404" pitchFamily="49" typeface="Courier New"/>
                <a:ea charset="0" panose="02020603050405020304" pitchFamily="18" typeface="Times New Roman"/>
                <a:cs charset="0" panose="02020603050405020304" pitchFamily="18" typeface="Times New Roman"/>
              </a:rPr>
              <a:t>    grade = "D"</a:t>
            </a:r>
          </a:p>
          <a:p>
            <a:pPr marL="347345" marR="0">
              <a:spcBef>
                <a:spcPts val="0"/>
              </a:spcBef>
              <a:spcAft>
                <a:spcPts val="0"/>
              </a:spcAft>
              <a:tabLst>
                <a:tab algn="l" pos="1371600"/>
              </a:tabLst>
            </a:pPr>
            <a:r>
              <a:rPr b="1" dirty="0" err="1" lang="en-US" sz="1300">
                <a:latin charset="0" panose="02070309020205020404" pitchFamily="49" typeface="Courier New"/>
                <a:ea charset="0" panose="02020603050405020304" pitchFamily="18" typeface="Times New Roman"/>
                <a:cs charset="0" panose="02020603050405020304" pitchFamily="18" typeface="Times New Roman"/>
              </a:rPr>
              <a:t>elif</a:t>
            </a:r>
            <a:r>
              <a:rPr b="1" dirty="0" lang="en-US" sz="1300">
                <a:latin charset="0" panose="02070309020205020404" pitchFamily="49" typeface="Courier New"/>
                <a:ea charset="0" panose="02020603050405020304" pitchFamily="18" typeface="Times New Roman"/>
                <a:cs charset="0" panose="02020603050405020304" pitchFamily="18" typeface="Times New Roman"/>
              </a:rPr>
              <a:t> score &lt; 60:</a:t>
            </a:r>
          </a:p>
          <a:p>
            <a:pPr marL="347345" marR="0">
              <a:spcBef>
                <a:spcPts val="0"/>
              </a:spcBef>
              <a:spcAft>
                <a:spcPts val="0"/>
              </a:spcAft>
              <a:tabLst>
                <a:tab algn="l" pos="1371600"/>
              </a:tabLst>
            </a:pPr>
            <a:r>
              <a:rPr b="1" dirty="0" lang="en-US" sz="1300">
                <a:latin charset="0" panose="02070309020205020404" pitchFamily="49" typeface="Courier New"/>
                <a:ea charset="0" panose="02020603050405020304" pitchFamily="18" typeface="Times New Roman"/>
                <a:cs charset="0" panose="02020603050405020304" pitchFamily="18" typeface="Times New Roman"/>
              </a:rPr>
              <a:t>    grade = "F"</a:t>
            </a: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0A94DC96-D4E8-4D09-9776-FB2EA381D258}"/>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15</a:t>
            </a:fld>
            <a:endParaRPr dirty="0" lang="en-US">
              <a:solidFill>
                <a:schemeClr val="bg1"/>
              </a:solidFill>
            </a:endParaRPr>
          </a:p>
        </p:txBody>
      </p:sp>
    </p:spTree>
    <p:extLst>
      <p:ext uri="{BB962C8B-B14F-4D97-AF65-F5344CB8AC3E}">
        <p14:creationId xmlns:p14="http://schemas.microsoft.com/office/powerpoint/2010/main" val="1454802025"/>
      </p:ext>
    </p:extLst>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An if statement that validates the range of a score</a:t>
            </a:r>
          </a:p>
        </p:txBody>
      </p:sp>
      <p:sp>
        <p:nvSpPr>
          <p:cNvPr id="7" name="Text Placeholder 6">
            <a:extLst>
              <a:ext uri="{FF2B5EF4-FFF2-40B4-BE49-F238E27FC236}">
                <a16:creationId xmlns:a16="http://schemas.microsoft.com/office/drawing/2014/main" id="{17F35C90-B568-45FE-8374-9FAF54ECF9E8}"/>
              </a:ext>
            </a:extLst>
          </p:cNvPr>
          <p:cNvSpPr>
            <a:spLocks noGrp="1"/>
          </p:cNvSpPr>
          <p:nvPr>
            <p:ph idx="13" sz="quarter" type="body"/>
          </p:nvPr>
        </p:nvSpPr>
        <p:spPr/>
        <p:txBody>
          <a:bodyPr/>
          <a:lstStyle/>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score = int(input("Enter test score: "))</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if score &gt;= 0 and score &lt;= 100:</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total_score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score</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else:</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print("Test score must be from 0 - 100.")</a:t>
            </a:r>
          </a:p>
          <a:p>
            <a:endParaRPr dirty="0" lang="en-US" sz="16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4E2F7861-7A4D-4F70-AA40-C1B2F3453E15}"/>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16</a:t>
            </a:fld>
            <a:endParaRPr dirty="0" lang="en-US">
              <a:solidFill>
                <a:schemeClr val="bg1"/>
              </a:solidFill>
            </a:endParaRPr>
          </a:p>
        </p:txBody>
      </p:sp>
    </p:spTree>
    <p:extLst>
      <p:ext uri="{BB962C8B-B14F-4D97-AF65-F5344CB8AC3E}">
        <p14:creationId xmlns:p14="http://schemas.microsoft.com/office/powerpoint/2010/main" val="870873103"/>
      </p:ext>
    </p:extLst>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An if statement that validates the customer type</a:t>
            </a:r>
          </a:p>
        </p:txBody>
      </p:sp>
      <p:sp>
        <p:nvSpPr>
          <p:cNvPr id="7" name="Text Placeholder 6">
            <a:extLst>
              <a:ext uri="{FF2B5EF4-FFF2-40B4-BE49-F238E27FC236}">
                <a16:creationId xmlns:a16="http://schemas.microsoft.com/office/drawing/2014/main" id="{F1DD7A32-184A-4C97-BBA4-4A8A3722B881}"/>
              </a:ext>
            </a:extLst>
          </p:cNvPr>
          <p:cNvSpPr>
            <a:spLocks noGrp="1"/>
          </p:cNvSpPr>
          <p:nvPr>
            <p:ph idx="13" sz="quarter" type="body"/>
          </p:nvPr>
        </p:nvSpPr>
        <p:spPr/>
        <p:txBody>
          <a:bodyPr/>
          <a:lstStyle/>
          <a:p>
            <a:pPr marL="347345" marR="0">
              <a:spcBef>
                <a:spcPts val="0"/>
              </a:spcBef>
              <a:spcAft>
                <a:spcPts val="0"/>
              </a:spcAft>
              <a:tabLst>
                <a:tab algn="l" pos="1371600"/>
              </a:tabLst>
            </a:pP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is_valid</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True</a:t>
            </a:r>
          </a:p>
          <a:p>
            <a:pPr marL="347345" marR="0">
              <a:spcBef>
                <a:spcPts val="0"/>
              </a:spcBef>
              <a:spcAft>
                <a:spcPts val="0"/>
              </a:spcAft>
              <a:tabLst>
                <a:tab algn="l" pos="1371600"/>
              </a:tabLst>
            </a:pP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customer_type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input("Enter customer type (r/w): ")</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if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customer_type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"r" or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customer_type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"w":</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pass           # this statement does nothing</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else:</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print("Customer type must be 'r' or 'w'.")</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is_valid</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False</a:t>
            </a:r>
          </a:p>
          <a:p>
            <a:endParaRPr dirty="0" lang="en-US" sz="16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D0C4B66A-974B-4D76-9C41-241B819B7EA5}"/>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17</a:t>
            </a:fld>
            <a:endParaRPr dirty="0" lang="en-US">
              <a:solidFill>
                <a:schemeClr val="bg1"/>
              </a:solidFill>
            </a:endParaRPr>
          </a:p>
        </p:txBody>
      </p:sp>
    </p:spTree>
    <p:extLst>
      <p:ext uri="{BB962C8B-B14F-4D97-AF65-F5344CB8AC3E}">
        <p14:creationId xmlns:p14="http://schemas.microsoft.com/office/powerpoint/2010/main" val="2722163297"/>
      </p:ext>
    </p:extLst>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A table that summarizes the discount rules</a:t>
            </a:r>
          </a:p>
        </p:txBody>
      </p:sp>
      <p:sp>
        <p:nvSpPr>
          <p:cNvPr id="7" name="Text Placeholder 6">
            <a:extLst>
              <a:ext uri="{FF2B5EF4-FFF2-40B4-BE49-F238E27FC236}">
                <a16:creationId xmlns:a16="http://schemas.microsoft.com/office/drawing/2014/main" id="{D823292B-223B-404A-88CA-305E8B93ACCF}"/>
              </a:ext>
            </a:extLst>
          </p:cNvPr>
          <p:cNvSpPr>
            <a:spLocks noGrp="1"/>
          </p:cNvSpPr>
          <p:nvPr>
            <p:ph idx="13" sz="quarter" type="body"/>
          </p:nvPr>
        </p:nvSpPr>
        <p:spPr/>
        <p:txBody>
          <a:bodyPr/>
          <a:lstStyle/>
          <a:p>
            <a:pPr>
              <a:spcBef>
                <a:spcPts val="600"/>
              </a:spcBef>
              <a:spcAft>
                <a:spcPts val="600"/>
              </a:spcAft>
              <a:tabLst>
                <a:tab algn="l" pos="2514600"/>
                <a:tab algn="l" pos="4975225"/>
              </a:tabLst>
            </a:pPr>
            <a:r>
              <a:rPr b="1" dirty="0" lang="en-US">
                <a:latin charset="0" panose="020B0604020202020204" pitchFamily="34" typeface="Arial"/>
                <a:ea charset="0" panose="02020603050405020304" pitchFamily="18" typeface="Times New Roman"/>
                <a:cs charset="0" panose="02020603050405020304" pitchFamily="18" typeface="Times New Roman"/>
              </a:rPr>
              <a:t>Type code	Invoice total	Discount percent</a:t>
            </a:r>
          </a:p>
          <a:p>
            <a:pPr>
              <a:spcBef>
                <a:spcPts val="600"/>
              </a:spcBef>
              <a:spcAft>
                <a:spcPts val="600"/>
              </a:spcAft>
              <a:tabLst>
                <a:tab algn="l" pos="2514600"/>
                <a:tab algn="l" pos="4975225"/>
              </a:tabLst>
            </a:pPr>
            <a:r>
              <a:rPr b="1" dirty="0" lang="en-US" sz="1600">
                <a:solidFill>
                  <a:srgbClr val="000000"/>
                </a:solidFill>
                <a:latin charset="0" panose="02070309020205020404" pitchFamily="49" typeface="Courier New"/>
                <a:ea charset="0" panose="02020603050405020304" pitchFamily="18" typeface="Times New Roman"/>
              </a:rPr>
              <a:t>r (for Retail)	&lt; 100	0</a:t>
            </a:r>
            <a:endParaRPr dirty="0" lang="en-US" sz="1600">
              <a:latin charset="0" panose="02020603050405020304" pitchFamily="18" typeface="Times New Roman"/>
              <a:ea charset="0" panose="02020603050405020304" pitchFamily="18" typeface="Times New Roman"/>
            </a:endParaRPr>
          </a:p>
          <a:p>
            <a:pPr>
              <a:spcBef>
                <a:spcPts val="600"/>
              </a:spcBef>
              <a:spcAft>
                <a:spcPts val="600"/>
              </a:spcAft>
              <a:tabLst>
                <a:tab algn="l" pos="2514600"/>
                <a:tab algn="l" pos="4975225"/>
              </a:tabLst>
            </a:pPr>
            <a:r>
              <a:rPr b="1" dirty="0" lang="en-US" sz="1600">
                <a:solidFill>
                  <a:srgbClr val="000000"/>
                </a:solidFill>
                <a:latin charset="0" panose="02070309020205020404" pitchFamily="49" typeface="Courier New"/>
                <a:ea charset="0" panose="02020603050405020304" pitchFamily="18" typeface="Times New Roman"/>
              </a:rPr>
              <a:t>	&gt;= 100 and &lt; 250	.1</a:t>
            </a:r>
            <a:endParaRPr dirty="0" lang="en-US" sz="1600">
              <a:latin charset="0" panose="02020603050405020304" pitchFamily="18" typeface="Times New Roman"/>
              <a:ea charset="0" panose="02020603050405020304" pitchFamily="18" typeface="Times New Roman"/>
            </a:endParaRPr>
          </a:p>
          <a:p>
            <a:pPr>
              <a:spcBef>
                <a:spcPts val="600"/>
              </a:spcBef>
              <a:spcAft>
                <a:spcPts val="600"/>
              </a:spcAft>
              <a:tabLst>
                <a:tab algn="l" pos="2514600"/>
                <a:tab algn="l" pos="4975225"/>
              </a:tabLst>
            </a:pPr>
            <a:r>
              <a:rPr b="1" dirty="0" lang="en-US" sz="1600">
                <a:solidFill>
                  <a:srgbClr val="000000"/>
                </a:solidFill>
                <a:latin charset="0" panose="02070309020205020404" pitchFamily="49" typeface="Courier New"/>
                <a:ea charset="0" panose="02020603050405020304" pitchFamily="18" typeface="Times New Roman"/>
              </a:rPr>
              <a:t>	&gt;= 250	.2</a:t>
            </a:r>
            <a:endParaRPr dirty="0" lang="en-US" sz="1600">
              <a:latin charset="0" panose="02020603050405020304" pitchFamily="18" typeface="Times New Roman"/>
              <a:ea charset="0" panose="02020603050405020304" pitchFamily="18" typeface="Times New Roman"/>
            </a:endParaRPr>
          </a:p>
          <a:p>
            <a:pPr>
              <a:spcBef>
                <a:spcPts val="600"/>
              </a:spcBef>
              <a:spcAft>
                <a:spcPts val="600"/>
              </a:spcAft>
              <a:tabLst>
                <a:tab algn="l" pos="2514600"/>
                <a:tab algn="l" pos="4975225"/>
              </a:tabLst>
            </a:pPr>
            <a:r>
              <a:rPr b="1" dirty="0" lang="en-US" sz="1600">
                <a:solidFill>
                  <a:srgbClr val="000000"/>
                </a:solidFill>
                <a:latin charset="0" panose="02070309020205020404" pitchFamily="49" typeface="Courier New"/>
                <a:ea charset="0" panose="02020603050405020304" pitchFamily="18" typeface="Times New Roman"/>
              </a:rPr>
              <a:t>w (for Wholesale)	&lt; 500	.4</a:t>
            </a:r>
            <a:endParaRPr dirty="0" lang="en-US" sz="1600">
              <a:latin charset="0" panose="02020603050405020304" pitchFamily="18" typeface="Times New Roman"/>
              <a:ea charset="0" panose="02020603050405020304" pitchFamily="18" typeface="Times New Roman"/>
            </a:endParaRPr>
          </a:p>
          <a:p>
            <a:pPr>
              <a:spcBef>
                <a:spcPts val="600"/>
              </a:spcBef>
              <a:spcAft>
                <a:spcPts val="600"/>
              </a:spcAft>
              <a:tabLst>
                <a:tab algn="l" pos="2514600"/>
                <a:tab algn="l" pos="4975225"/>
              </a:tabLst>
            </a:pPr>
            <a:r>
              <a:rPr b="1" dirty="0" lang="en-US" sz="1600">
                <a:solidFill>
                  <a:srgbClr val="000000"/>
                </a:solidFill>
                <a:latin charset="0" panose="02070309020205020404" pitchFamily="49" typeface="Courier New"/>
                <a:ea charset="0" panose="02020603050405020304" pitchFamily="18" typeface="Times New Roman"/>
              </a:rPr>
              <a:t>	&gt;= 500	.5</a:t>
            </a:r>
            <a:endParaRPr dirty="0" lang="en-US" sz="1600">
              <a:latin charset="0" panose="02020603050405020304" pitchFamily="18" typeface="Times New Roman"/>
              <a:ea charset="0" panose="02020603050405020304" pitchFamily="18" typeface="Times New Roman"/>
            </a:endParaRP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E39BD033-A68D-4D9F-B452-DC6CC9C198FF}"/>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18</a:t>
            </a:fld>
            <a:endParaRPr dirty="0" lang="en-US">
              <a:solidFill>
                <a:schemeClr val="bg1"/>
              </a:solidFill>
            </a:endParaRPr>
          </a:p>
        </p:txBody>
      </p:sp>
    </p:spTree>
    <p:extLst>
      <p:ext uri="{BB962C8B-B14F-4D97-AF65-F5344CB8AC3E}">
        <p14:creationId xmlns:p14="http://schemas.microsoft.com/office/powerpoint/2010/main" val="2235784995"/>
      </p:ext>
    </p:extLst>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Nested if statements</a:t>
            </a:r>
          </a:p>
        </p:txBody>
      </p:sp>
      <p:sp>
        <p:nvSpPr>
          <p:cNvPr id="7" name="Text Placeholder 6">
            <a:extLst>
              <a:ext uri="{FF2B5EF4-FFF2-40B4-BE49-F238E27FC236}">
                <a16:creationId xmlns:a16="http://schemas.microsoft.com/office/drawing/2014/main" id="{C5BC6F15-8621-4B68-ADC3-623D369375B3}"/>
              </a:ext>
            </a:extLst>
          </p:cNvPr>
          <p:cNvSpPr>
            <a:spLocks noGrp="1"/>
          </p:cNvSpPr>
          <p:nvPr>
            <p:ph idx="13" sz="quarter" type="body"/>
          </p:nvPr>
        </p:nvSpPr>
        <p:spPr/>
        <p:txBody>
          <a:bodyPr/>
          <a:lstStyle/>
          <a:p>
            <a:pPr>
              <a:spcBef>
                <a:spcPts val="0"/>
              </a:spcBef>
              <a:spcAft>
                <a:spcPts val="0"/>
              </a:spcAft>
              <a:tabLst>
                <a:tab algn="l" pos="65151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if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customer_type.lower</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"r":</a:t>
            </a:r>
          </a:p>
          <a:p>
            <a:pPr>
              <a:spcBef>
                <a:spcPts val="0"/>
              </a:spcBef>
              <a:spcAft>
                <a:spcPts val="0"/>
              </a:spcAft>
              <a:tabLst>
                <a:tab algn="l" pos="65151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if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invoice_total</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&lt; 100:</a:t>
            </a:r>
          </a:p>
          <a:p>
            <a:pPr>
              <a:spcBef>
                <a:spcPts val="0"/>
              </a:spcBef>
              <a:spcAft>
                <a:spcPts val="0"/>
              </a:spcAft>
              <a:tabLst>
                <a:tab algn="l" pos="65151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discount_percent</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0</a:t>
            </a:r>
          </a:p>
          <a:p>
            <a:pPr>
              <a:spcBef>
                <a:spcPts val="0"/>
              </a:spcBef>
              <a:spcAft>
                <a:spcPts val="0"/>
              </a:spcAft>
              <a:tabLst>
                <a:tab algn="l" pos="65151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elif</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invoice_total</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&gt;= 100 and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invoice_total</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&lt; 250:</a:t>
            </a:r>
          </a:p>
          <a:p>
            <a:pPr>
              <a:spcBef>
                <a:spcPts val="0"/>
              </a:spcBef>
              <a:spcAft>
                <a:spcPts val="0"/>
              </a:spcAft>
              <a:tabLst>
                <a:tab algn="l" pos="65151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discount_percent</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.1</a:t>
            </a:r>
          </a:p>
          <a:p>
            <a:pPr>
              <a:spcBef>
                <a:spcPts val="0"/>
              </a:spcBef>
              <a:spcAft>
                <a:spcPts val="0"/>
              </a:spcAft>
              <a:tabLst>
                <a:tab algn="l" pos="65151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elif</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invoice_total</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&gt;= 250:</a:t>
            </a:r>
          </a:p>
          <a:p>
            <a:pPr>
              <a:spcBef>
                <a:spcPts val="0"/>
              </a:spcBef>
              <a:spcAft>
                <a:spcPts val="0"/>
              </a:spcAft>
              <a:tabLst>
                <a:tab algn="l" pos="65151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discount_percent</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.2</a:t>
            </a:r>
          </a:p>
          <a:p>
            <a:pPr>
              <a:spcBef>
                <a:spcPts val="0"/>
              </a:spcBef>
              <a:spcAft>
                <a:spcPts val="0"/>
              </a:spcAft>
              <a:tabLst>
                <a:tab algn="l" pos="6515100"/>
              </a:tabLst>
            </a:pP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elif</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customer_type.lower</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"w":</a:t>
            </a:r>
          </a:p>
          <a:p>
            <a:pPr>
              <a:spcBef>
                <a:spcPts val="0"/>
              </a:spcBef>
              <a:spcAft>
                <a:spcPts val="0"/>
              </a:spcAft>
              <a:tabLst>
                <a:tab algn="l" pos="65151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if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invoice_total</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&lt; 500:</a:t>
            </a:r>
          </a:p>
          <a:p>
            <a:pPr>
              <a:spcBef>
                <a:spcPts val="0"/>
              </a:spcBef>
              <a:spcAft>
                <a:spcPts val="0"/>
              </a:spcAft>
              <a:tabLst>
                <a:tab algn="l" pos="65151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discount_percent</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.4</a:t>
            </a:r>
          </a:p>
          <a:p>
            <a:pPr>
              <a:spcBef>
                <a:spcPts val="0"/>
              </a:spcBef>
              <a:spcAft>
                <a:spcPts val="0"/>
              </a:spcAft>
              <a:tabLst>
                <a:tab algn="l" pos="65151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elif</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invoice_total</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&gt;= 500:</a:t>
            </a:r>
          </a:p>
          <a:p>
            <a:pPr>
              <a:spcBef>
                <a:spcPts val="0"/>
              </a:spcBef>
              <a:spcAft>
                <a:spcPts val="0"/>
              </a:spcAft>
              <a:tabLst>
                <a:tab algn="l" pos="65151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discount_percent</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.5</a:t>
            </a:r>
          </a:p>
          <a:p>
            <a:pPr>
              <a:spcBef>
                <a:spcPts val="0"/>
              </a:spcBef>
              <a:spcAft>
                <a:spcPts val="0"/>
              </a:spcAft>
              <a:tabLst>
                <a:tab algn="l" pos="65151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else:</a:t>
            </a:r>
          </a:p>
          <a:p>
            <a:pPr>
              <a:spcBef>
                <a:spcPts val="0"/>
              </a:spcBef>
              <a:spcAft>
                <a:spcPts val="0"/>
              </a:spcAft>
              <a:tabLst>
                <a:tab algn="l" pos="65151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discount_percent</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0</a:t>
            </a:r>
          </a:p>
          <a:p>
            <a:endParaRPr dirty="0" lang="en-US" sz="16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ADB997D1-3084-4D76-B645-B63AF2AC5B02}"/>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19</a:t>
            </a:fld>
            <a:endParaRPr dirty="0" lang="en-US">
              <a:solidFill>
                <a:schemeClr val="bg1"/>
              </a:solidFill>
            </a:endParaRPr>
          </a:p>
        </p:txBody>
      </p:sp>
    </p:spTree>
    <p:extLst>
      <p:ext uri="{BB962C8B-B14F-4D97-AF65-F5344CB8AC3E}">
        <p14:creationId xmlns:p14="http://schemas.microsoft.com/office/powerpoint/2010/main" val="3423997018"/>
      </p:ext>
    </p:extLst>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dirty="0" lang="en-US"/>
              <a:t>Applied objectives</a:t>
            </a:r>
          </a:p>
        </p:txBody>
      </p:sp>
      <p:sp>
        <p:nvSpPr>
          <p:cNvPr id="7" name="Text Placeholder 6">
            <a:extLst>
              <a:ext uri="{FF2B5EF4-FFF2-40B4-BE49-F238E27FC236}">
                <a16:creationId xmlns:a16="http://schemas.microsoft.com/office/drawing/2014/main" id="{63F91B79-2799-4AF2-9D0D-FE26D28FFC30}"/>
              </a:ext>
            </a:extLst>
          </p:cNvPr>
          <p:cNvSpPr>
            <a:spLocks noGrp="1"/>
          </p:cNvSpPr>
          <p:nvPr>
            <p:ph idx="13" sz="quarter" type="body"/>
          </p:nvPr>
        </p:nvSpPr>
        <p:spPr/>
        <p:txBody>
          <a:bodyPr/>
          <a:lstStyle/>
          <a:p>
            <a:pPr indent="-342900" lvl="0" marL="342900" marR="274320">
              <a:spcBef>
                <a:spcPts val="0"/>
              </a:spcBef>
              <a:spcAft>
                <a:spcPts val="600"/>
              </a:spcAft>
              <a:buFont typeface="+mj-lt"/>
              <a:buAutoNum type="arabicPeriod"/>
              <a:tabLst>
                <a:tab algn="l" pos="347345"/>
              </a:tabLst>
            </a:pPr>
            <a:r>
              <a:rPr dirty="0" lang="en-US" spc="-10">
                <a:latin charset="0" panose="02020603050405020304" pitchFamily="18" typeface="Times New Roman"/>
                <a:ea charset="0" panose="02020603050405020304" pitchFamily="18" typeface="Times New Roman"/>
              </a:rPr>
              <a:t>Code, test, and debug programs that require the skills that you’ve learned in this chapter. That includes the use of:</a:t>
            </a:r>
          </a:p>
          <a:p>
            <a:pPr marL="347345" marR="274320">
              <a:spcBef>
                <a:spcPts val="0"/>
              </a:spcBef>
              <a:spcAft>
                <a:spcPts val="600"/>
              </a:spcAft>
              <a:tabLst>
                <a:tab algn="l" pos="347345"/>
              </a:tabLst>
            </a:pPr>
            <a:r>
              <a:rPr dirty="0" lang="en-US" spc="-10">
                <a:latin charset="0" panose="02020603050405020304" pitchFamily="18" typeface="Times New Roman"/>
                <a:ea charset="0" panose="02020603050405020304" pitchFamily="18" typeface="Times New Roman"/>
              </a:rPr>
              <a:t>if statements</a:t>
            </a:r>
            <a:br>
              <a:rPr dirty="0" lang="en-US" spc="-10">
                <a:latin charset="0" panose="02020603050405020304" pitchFamily="18" typeface="Times New Roman"/>
                <a:ea charset="0" panose="02020603050405020304" pitchFamily="18" typeface="Times New Roman"/>
              </a:rPr>
            </a:br>
            <a:r>
              <a:rPr dirty="0" lang="en-US" spc="-10">
                <a:latin charset="0" panose="02020603050405020304" pitchFamily="18" typeface="Times New Roman"/>
                <a:ea charset="0" panose="02020603050405020304" pitchFamily="18" typeface="Times New Roman"/>
              </a:rPr>
              <a:t>while statements</a:t>
            </a:r>
            <a:br>
              <a:rPr dirty="0" lang="en-US" spc="-10">
                <a:latin charset="0" panose="02020603050405020304" pitchFamily="18" typeface="Times New Roman"/>
                <a:ea charset="0" panose="02020603050405020304" pitchFamily="18" typeface="Times New Roman"/>
              </a:rPr>
            </a:br>
            <a:r>
              <a:rPr dirty="0" lang="en-US" spc="-10">
                <a:latin charset="0" panose="02020603050405020304" pitchFamily="18" typeface="Times New Roman"/>
                <a:ea charset="0" panose="02020603050405020304" pitchFamily="18" typeface="Times New Roman"/>
              </a:rPr>
              <a:t>for statements</a:t>
            </a:r>
            <a:br>
              <a:rPr dirty="0" lang="en-US" spc="-10">
                <a:latin charset="0" panose="02020603050405020304" pitchFamily="18" typeface="Times New Roman"/>
                <a:ea charset="0" panose="02020603050405020304" pitchFamily="18" typeface="Times New Roman"/>
              </a:rPr>
            </a:br>
            <a:r>
              <a:rPr dirty="0" lang="en-US" spc="-10">
                <a:latin charset="0" panose="02020603050405020304" pitchFamily="18" typeface="Times New Roman"/>
                <a:ea charset="0" panose="02020603050405020304" pitchFamily="18" typeface="Times New Roman"/>
              </a:rPr>
              <a:t>break and continue statements</a:t>
            </a:r>
            <a:br>
              <a:rPr dirty="0" lang="en-US" spc="-10">
                <a:latin charset="0" panose="02020603050405020304" pitchFamily="18" typeface="Times New Roman"/>
                <a:ea charset="0" panose="02020603050405020304" pitchFamily="18" typeface="Times New Roman"/>
              </a:rPr>
            </a:br>
            <a:r>
              <a:rPr dirty="0" lang="en-US" spc="-10">
                <a:latin charset="0" panose="02020603050405020304" pitchFamily="18" typeface="Times New Roman"/>
                <a:ea charset="0" panose="02020603050405020304" pitchFamily="18" typeface="Times New Roman"/>
              </a:rPr>
              <a:t>pass statements</a:t>
            </a:r>
            <a:br>
              <a:rPr dirty="0" lang="en-US" spc="-10">
                <a:latin charset="0" panose="02020603050405020304" pitchFamily="18" typeface="Times New Roman"/>
                <a:ea charset="0" panose="02020603050405020304" pitchFamily="18" typeface="Times New Roman"/>
              </a:rPr>
            </a:br>
            <a:r>
              <a:rPr dirty="0" lang="en-US" spc="-10">
                <a:latin charset="0" panose="02020603050405020304" pitchFamily="18" typeface="Times New Roman"/>
                <a:ea charset="0" panose="02020603050405020304" pitchFamily="18" typeface="Times New Roman"/>
              </a:rPr>
              <a:t>assignment expressions</a:t>
            </a:r>
          </a:p>
          <a:p>
            <a:pPr indent="-349250" lvl="0" marL="349250" marR="274320">
              <a:spcBef>
                <a:spcPts val="0"/>
              </a:spcBef>
              <a:spcAft>
                <a:spcPts val="600"/>
              </a:spcAft>
              <a:buFont typeface="+mj-lt"/>
              <a:buAutoNum startAt="2" type="arabicPeriod"/>
              <a:tabLst>
                <a:tab algn="l" pos="347345"/>
              </a:tabLst>
            </a:pPr>
            <a:r>
              <a:rPr dirty="0" lang="en-US" spc="-10">
                <a:latin charset="0" panose="02020603050405020304" pitchFamily="18" typeface="Times New Roman"/>
                <a:ea charset="0" panose="02020603050405020304" pitchFamily="18" typeface="Times New Roman"/>
              </a:rPr>
              <a:t>Use pseudocode to plan your control structures and programs.</a:t>
            </a:r>
          </a:p>
          <a:p>
            <a:pPr lvl="0" marR="274320">
              <a:spcBef>
                <a:spcPts val="0"/>
              </a:spcBef>
              <a:spcAft>
                <a:spcPts val="600"/>
              </a:spcAft>
              <a:tabLst>
                <a:tab algn="l" pos="347345"/>
                <a:tab algn="l" pos="365760"/>
              </a:tabLst>
            </a:pPr>
            <a:endParaRPr dirty="0" lang="en-US" spc="-10">
              <a:latin charset="0" panose="02020603050405020304" pitchFamily="18" typeface="Times New Roman"/>
              <a:ea charset="0" panose="02020603050405020304" pitchFamily="18" typeface="Times New Roman"/>
            </a:endParaRPr>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2" name="Footer Placeholder 1"/>
          <p:cNvSpPr>
            <a:spLocks noGrp="1"/>
          </p:cNvSpPr>
          <p:nvPr>
            <p:ph idx="11" sz="quarter" type="ftr"/>
          </p:nvPr>
        </p:nvSpPr>
        <p:spPr/>
        <p:txBody>
          <a:bodyPr/>
          <a:lstStyle/>
          <a:p>
            <a:pPr>
              <a:defRPr/>
            </a:pPr>
            <a:r>
              <a:rPr lang="en-US" sz="1200"/>
              <a:t>© 2021, Mike Murach &amp; Associates, Inc.</a:t>
            </a:r>
          </a:p>
        </p:txBody>
      </p:sp>
      <p:sp>
        <p:nvSpPr>
          <p:cNvPr id="5" name="Slide Number Placeholder 4">
            <a:extLst>
              <a:ext uri="{FF2B5EF4-FFF2-40B4-BE49-F238E27FC236}">
                <a16:creationId xmlns:a16="http://schemas.microsoft.com/office/drawing/2014/main" id="{6561DB85-0182-4C62-B28A-4F32D555D18B}"/>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2</a:t>
            </a:fld>
            <a:endParaRPr dirty="0" lang="en-US">
              <a:solidFill>
                <a:schemeClr val="bg1"/>
              </a:solidFill>
            </a:endParaRPr>
          </a:p>
        </p:txBody>
      </p:sp>
    </p:spTree>
    <p:extLst>
      <p:ext uri="{BB962C8B-B14F-4D97-AF65-F5344CB8AC3E}">
        <p14:creationId xmlns:p14="http://schemas.microsoft.com/office/powerpoint/2010/main" val="2253648811"/>
      </p:ext>
    </p:extLst>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An if statement that gets the same results</a:t>
            </a:r>
          </a:p>
        </p:txBody>
      </p:sp>
      <p:sp>
        <p:nvSpPr>
          <p:cNvPr id="7" name="Text Placeholder 6">
            <a:extLst>
              <a:ext uri="{FF2B5EF4-FFF2-40B4-BE49-F238E27FC236}">
                <a16:creationId xmlns:a16="http://schemas.microsoft.com/office/drawing/2014/main" id="{1A52E4F0-7CAF-442C-8793-5431C07255F7}"/>
              </a:ext>
            </a:extLst>
          </p:cNvPr>
          <p:cNvSpPr>
            <a:spLocks noGrp="1"/>
          </p:cNvSpPr>
          <p:nvPr>
            <p:ph idx="13" sz="quarter" type="body"/>
          </p:nvPr>
        </p:nvSpPr>
        <p:spPr>
          <a:xfrm>
            <a:off x="838200" y="1066800"/>
            <a:ext cx="7498976" cy="4876800"/>
          </a:xfrm>
        </p:spPr>
        <p:txBody>
          <a:bodyPr/>
          <a:lstStyle/>
          <a:p>
            <a:pPr>
              <a:spcBef>
                <a:spcPts val="0"/>
              </a:spcBef>
              <a:spcAft>
                <a:spcPts val="0"/>
              </a:spcAft>
              <a:tabLst>
                <a:tab algn="l" pos="6515100"/>
              </a:tabLst>
            </a:pPr>
            <a:r>
              <a:rPr b="1" dirty="0" lang="en-US" sz="16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 the discounts for Retail customers</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65151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if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customer_type.lower</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"r" and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invoice_total</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&lt; 100:</a:t>
            </a:r>
          </a:p>
          <a:p>
            <a:pPr>
              <a:spcBef>
                <a:spcPts val="0"/>
              </a:spcBef>
              <a:spcAft>
                <a:spcPts val="0"/>
              </a:spcAft>
              <a:tabLst>
                <a:tab algn="l" pos="65151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discount_percent</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0</a:t>
            </a:r>
          </a:p>
          <a:p>
            <a:pPr>
              <a:spcBef>
                <a:spcPts val="0"/>
              </a:spcBef>
              <a:spcAft>
                <a:spcPts val="0"/>
              </a:spcAft>
              <a:tabLst>
                <a:tab algn="l" pos="6515100"/>
              </a:tabLst>
            </a:pP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elif</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customer_type.lower</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"r" and (</a:t>
            </a:r>
          </a:p>
          <a:p>
            <a:pPr>
              <a:spcBef>
                <a:spcPts val="0"/>
              </a:spcBef>
              <a:spcAft>
                <a:spcPts val="0"/>
              </a:spcAft>
              <a:tabLst>
                <a:tab algn="l" pos="65151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invoice_total</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&gt;= 100 and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invoice_total</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&lt; 250):</a:t>
            </a:r>
          </a:p>
          <a:p>
            <a:pPr>
              <a:spcBef>
                <a:spcPts val="0"/>
              </a:spcBef>
              <a:spcAft>
                <a:spcPts val="0"/>
              </a:spcAft>
              <a:tabLst>
                <a:tab algn="l" pos="65151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discount_percent</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.1</a:t>
            </a:r>
          </a:p>
          <a:p>
            <a:pPr>
              <a:spcBef>
                <a:spcPts val="0"/>
              </a:spcBef>
              <a:spcAft>
                <a:spcPts val="0"/>
              </a:spcAft>
              <a:tabLst>
                <a:tab algn="l" pos="6515100"/>
              </a:tabLst>
            </a:pP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elif</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customer_type.lower</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"r" and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invoice_total</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&gt;= 250:</a:t>
            </a:r>
          </a:p>
          <a:p>
            <a:pPr>
              <a:spcBef>
                <a:spcPts val="0"/>
              </a:spcBef>
              <a:spcAft>
                <a:spcPts val="0"/>
              </a:spcAft>
              <a:tabLst>
                <a:tab algn="l" pos="65151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discount_percent</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.2</a:t>
            </a:r>
          </a:p>
          <a:p>
            <a:pPr>
              <a:spcBef>
                <a:spcPts val="0"/>
              </a:spcBef>
              <a:spcAft>
                <a:spcPts val="0"/>
              </a:spcAft>
              <a:tabLst>
                <a:tab algn="l" pos="6515100"/>
              </a:tabLst>
            </a:pPr>
            <a:r>
              <a:rPr b="1" dirty="0" lang="en-US" sz="16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 the discounts for Wholesale customers</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6515100"/>
              </a:tabLst>
            </a:pP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elif</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customer_type.lower</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"w" and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invoice_total</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&lt; 500:</a:t>
            </a:r>
          </a:p>
          <a:p>
            <a:pPr>
              <a:spcBef>
                <a:spcPts val="0"/>
              </a:spcBef>
              <a:spcAft>
                <a:spcPts val="0"/>
              </a:spcAft>
              <a:tabLst>
                <a:tab algn="l" pos="65151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discount_percent</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.4</a:t>
            </a:r>
          </a:p>
          <a:p>
            <a:pPr>
              <a:spcBef>
                <a:spcPts val="0"/>
              </a:spcBef>
              <a:spcAft>
                <a:spcPts val="0"/>
              </a:spcAft>
              <a:tabLst>
                <a:tab algn="l" pos="6515100"/>
              </a:tabLst>
            </a:pP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elif</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customer_type.lower</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"w" and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invoice_total</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&gt;= 500:</a:t>
            </a:r>
          </a:p>
          <a:p>
            <a:pPr>
              <a:spcBef>
                <a:spcPts val="0"/>
              </a:spcBef>
              <a:spcAft>
                <a:spcPts val="0"/>
              </a:spcAft>
              <a:tabLst>
                <a:tab algn="l" pos="65151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discount_percent</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.5</a:t>
            </a:r>
          </a:p>
          <a:p>
            <a:pPr>
              <a:spcBef>
                <a:spcPts val="0"/>
              </a:spcBef>
              <a:spcAft>
                <a:spcPts val="0"/>
              </a:spcAft>
              <a:tabLst>
                <a:tab algn="l" pos="6515100"/>
              </a:tabLst>
            </a:pPr>
            <a:r>
              <a:rPr b="1" dirty="0" lang="en-US" sz="16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 all other customers</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65151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else:</a:t>
            </a:r>
          </a:p>
          <a:p>
            <a:pPr>
              <a:spcBef>
                <a:spcPts val="0"/>
              </a:spcBef>
              <a:spcAft>
                <a:spcPts val="0"/>
              </a:spcAft>
              <a:tabLst>
                <a:tab algn="l" pos="65151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discount_percent</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0</a:t>
            </a:r>
          </a:p>
          <a:p>
            <a:endParaRPr dirty="0" lang="en-US" sz="16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BDCC66B1-C06A-4DF9-92C1-7DEEDECFB86A}"/>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20</a:t>
            </a:fld>
            <a:endParaRPr dirty="0" lang="en-US">
              <a:solidFill>
                <a:schemeClr val="bg1"/>
              </a:solidFill>
            </a:endParaRPr>
          </a:p>
        </p:txBody>
      </p:sp>
    </p:spTree>
    <p:extLst>
      <p:ext uri="{BB962C8B-B14F-4D97-AF65-F5344CB8AC3E}">
        <p14:creationId xmlns:p14="http://schemas.microsoft.com/office/powerpoint/2010/main" val="2233448726"/>
      </p:ext>
    </p:extLst>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lang="en-US"/>
              <a:t>Pseudocode</a:t>
            </a:r>
            <a:r>
              <a:rPr dirty="0" lang="en-US"/>
              <a:t> for customer discounts</a:t>
            </a:r>
          </a:p>
        </p:txBody>
      </p:sp>
      <p:sp>
        <p:nvSpPr>
          <p:cNvPr id="7" name="Text Placeholder 6">
            <a:extLst>
              <a:ext uri="{FF2B5EF4-FFF2-40B4-BE49-F238E27FC236}">
                <a16:creationId xmlns:a16="http://schemas.microsoft.com/office/drawing/2014/main" id="{F3CCF7DA-4DCC-41F5-9E97-2A504A8AFC94}"/>
              </a:ext>
            </a:extLst>
          </p:cNvPr>
          <p:cNvSpPr>
            <a:spLocks noGrp="1"/>
          </p:cNvSpPr>
          <p:nvPr>
            <p:ph idx="13" sz="quarter" type="body"/>
          </p:nvPr>
        </p:nvSpPr>
        <p:spPr>
          <a:xfrm>
            <a:off x="838200" y="1066800"/>
            <a:ext cx="7696200" cy="4953000"/>
          </a:xfrm>
        </p:spPr>
        <p:txBody>
          <a:bodyPr/>
          <a:lstStyle/>
          <a:p>
            <a:pPr marL="347345" marR="0">
              <a:spcBef>
                <a:spcPts val="0"/>
              </a:spcBef>
              <a:spcAft>
                <a:spcPts val="0"/>
              </a:spcAft>
              <a:tabLst>
                <a:tab algn="l" pos="577850"/>
              </a:tabLst>
            </a:pPr>
            <a:r>
              <a:rPr dirty="0" lang="en-US" sz="1600">
                <a:latin charset="0" panose="02020603050405020304" pitchFamily="18" typeface="Times New Roman"/>
                <a:ea charset="0" panose="02020603050405020304" pitchFamily="18" typeface="Times New Roman"/>
                <a:cs charset="0" panose="02020603050405020304" pitchFamily="18" typeface="Times New Roman"/>
              </a:rPr>
              <a:t>Get customer type</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577850"/>
              </a:tabLst>
            </a:pPr>
            <a:r>
              <a:rPr b="1" dirty="0" lang="en-US" sz="1600">
                <a:latin charset="0" panose="02020603050405020304" pitchFamily="18" typeface="Times New Roman"/>
                <a:ea charset="0" panose="02020603050405020304" pitchFamily="18" typeface="Times New Roman"/>
                <a:cs charset="0" panose="02020603050405020304" pitchFamily="18" typeface="Times New Roman"/>
              </a:rPr>
              <a:t>IF</a:t>
            </a:r>
            <a:r>
              <a:rPr dirty="0" lang="en-US" sz="1600">
                <a:latin charset="0" panose="02020603050405020304" pitchFamily="18" typeface="Times New Roman"/>
                <a:ea charset="0" panose="02020603050405020304" pitchFamily="18" typeface="Times New Roman"/>
                <a:cs charset="0" panose="02020603050405020304" pitchFamily="18" typeface="Times New Roman"/>
              </a:rPr>
              <a:t> type = R</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577850"/>
              </a:tabLst>
            </a:pPr>
            <a:r>
              <a:rPr b="1" dirty="0" lang="en-US" sz="1600">
                <a:latin charset="0" panose="02020603050405020304" pitchFamily="18" typeface="Times New Roman"/>
                <a:ea charset="0" panose="02020603050405020304" pitchFamily="18" typeface="Times New Roman"/>
                <a:cs charset="0" panose="02020603050405020304" pitchFamily="18" typeface="Times New Roman"/>
              </a:rPr>
              <a:t>	IF </a:t>
            </a:r>
            <a:r>
              <a:rPr dirty="0" lang="en-US" sz="1600">
                <a:latin charset="0" panose="02020603050405020304" pitchFamily="18" typeface="Times New Roman"/>
                <a:ea charset="0" panose="02020603050405020304" pitchFamily="18" typeface="Times New Roman"/>
                <a:cs charset="0" panose="02020603050405020304" pitchFamily="18" typeface="Times New Roman"/>
              </a:rPr>
              <a:t>invoice total &lt; 250</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577850"/>
              </a:tabLst>
            </a:pPr>
            <a:r>
              <a:rPr b="1" dirty="0" lang="en-US" sz="1600">
                <a:latin charset="0" panose="02020603050405020304" pitchFamily="18" typeface="Times New Roman"/>
                <a:ea charset="0" panose="02020603050405020304" pitchFamily="18" typeface="Times New Roman"/>
                <a:cs charset="0" panose="02020603050405020304" pitchFamily="18" typeface="Times New Roman"/>
              </a:rPr>
              <a:t>		</a:t>
            </a:r>
            <a:r>
              <a:rPr dirty="0" lang="en-US" sz="1600">
                <a:latin charset="0" panose="02020603050405020304" pitchFamily="18" typeface="Times New Roman"/>
                <a:ea charset="0" panose="02020603050405020304" pitchFamily="18" typeface="Times New Roman"/>
                <a:cs charset="0" panose="02020603050405020304" pitchFamily="18" typeface="Times New Roman"/>
              </a:rPr>
              <a:t>discount = 0</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577850"/>
              </a:tabLst>
            </a:pPr>
            <a:r>
              <a:rPr dirty="0" lang="en-US" sz="1600">
                <a:latin charset="0" panose="02020603050405020304" pitchFamily="18" typeface="Times New Roman"/>
                <a:ea charset="0" panose="02020603050405020304" pitchFamily="18" typeface="Times New Roman"/>
                <a:cs charset="0" panose="02020603050405020304" pitchFamily="18" typeface="Times New Roman"/>
              </a:rPr>
              <a:t>	</a:t>
            </a:r>
            <a:r>
              <a:rPr b="1" dirty="0" lang="en-US" sz="1600">
                <a:latin charset="0" panose="02020603050405020304" pitchFamily="18" typeface="Times New Roman"/>
                <a:ea charset="0" panose="02020603050405020304" pitchFamily="18" typeface="Times New Roman"/>
                <a:cs charset="0" panose="02020603050405020304" pitchFamily="18" typeface="Times New Roman"/>
              </a:rPr>
              <a:t>ELSE IF</a:t>
            </a:r>
            <a:r>
              <a:rPr dirty="0" lang="en-US" sz="1600">
                <a:latin charset="0" panose="02020603050405020304" pitchFamily="18" typeface="Times New Roman"/>
                <a:ea charset="0" panose="02020603050405020304" pitchFamily="18" typeface="Times New Roman"/>
                <a:cs charset="0" panose="02020603050405020304" pitchFamily="18" typeface="Times New Roman"/>
              </a:rPr>
              <a:t> invoice total &gt;= 250</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577850"/>
              </a:tabLst>
            </a:pPr>
            <a:r>
              <a:rPr dirty="0" lang="en-US" sz="1600">
                <a:latin charset="0" panose="02020603050405020304" pitchFamily="18" typeface="Times New Roman"/>
                <a:ea charset="0" panose="02020603050405020304" pitchFamily="18" typeface="Times New Roman"/>
                <a:cs charset="0" panose="02020603050405020304" pitchFamily="18" typeface="Times New Roman"/>
              </a:rPr>
              <a:t>		discount = 20%</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577850"/>
              </a:tabLst>
            </a:pPr>
            <a:r>
              <a:rPr b="1" dirty="0" lang="en-US" sz="1600">
                <a:latin charset="0" panose="02020603050405020304" pitchFamily="18" typeface="Times New Roman"/>
                <a:ea charset="0" panose="02020603050405020304" pitchFamily="18" typeface="Times New Roman"/>
                <a:cs charset="0" panose="02020603050405020304" pitchFamily="18" typeface="Times New Roman"/>
              </a:rPr>
              <a:t>ELSE IF</a:t>
            </a:r>
            <a:r>
              <a:rPr dirty="0" lang="en-US" sz="1600">
                <a:latin charset="0" panose="02020603050405020304" pitchFamily="18" typeface="Times New Roman"/>
                <a:ea charset="0" panose="02020603050405020304" pitchFamily="18" typeface="Times New Roman"/>
                <a:cs charset="0" panose="02020603050405020304" pitchFamily="18" typeface="Times New Roman"/>
              </a:rPr>
              <a:t> type = W</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577850"/>
              </a:tabLst>
            </a:pPr>
            <a:r>
              <a:rPr dirty="0" lang="en-US" sz="1600">
                <a:latin charset="0" panose="02020603050405020304" pitchFamily="18" typeface="Times New Roman"/>
                <a:ea charset="0" panose="02020603050405020304" pitchFamily="18" typeface="Times New Roman"/>
                <a:cs charset="0" panose="02020603050405020304" pitchFamily="18" typeface="Times New Roman"/>
              </a:rPr>
              <a:t>	discount = 40%</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577850"/>
              </a:tabLst>
            </a:pPr>
            <a:r>
              <a:rPr b="1" dirty="0" lang="en-US" sz="1600">
                <a:latin charset="0" panose="02020603050405020304" pitchFamily="18" typeface="Times New Roman"/>
                <a:ea charset="0" panose="02020603050405020304" pitchFamily="18" typeface="Times New Roman"/>
                <a:cs charset="0" panose="02020603050405020304" pitchFamily="18" typeface="Times New Roman"/>
              </a:rPr>
              <a:t>ELSE</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577850"/>
              </a:tabLst>
            </a:pPr>
            <a:r>
              <a:rPr dirty="0" lang="en-US" sz="1600">
                <a:latin charset="0" panose="02020603050405020304" pitchFamily="18" typeface="Times New Roman"/>
                <a:ea charset="0" panose="02020603050405020304" pitchFamily="18" typeface="Times New Roman"/>
                <a:cs charset="0" panose="02020603050405020304" pitchFamily="18" typeface="Times New Roman"/>
              </a:rPr>
              <a:t>	print invalid type message</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900"/>
              </a:spcBef>
              <a:spcAft>
                <a:spcPts val="600"/>
              </a:spcAft>
              <a:tabLst>
                <a:tab algn="l" pos="1371600"/>
                <a:tab algn="l" pos="2743200"/>
              </a:tabLst>
            </a:pPr>
            <a:r>
              <a:rPr b="1" dirty="0" lang="en-US" spc="-10">
                <a:solidFill>
                  <a:srgbClr val="000099"/>
                </a:solidFill>
                <a:latin charset="0" panose="020B0604020202020204" pitchFamily="34" typeface="Arial"/>
                <a:ea charset="0" panose="02020603050405020304" pitchFamily="18" typeface="Times New Roman"/>
                <a:cs charset="0" panose="02020603050405020304" pitchFamily="18" typeface="Times New Roman"/>
              </a:rPr>
              <a:t>The Python code that’s based on the pseudocode</a:t>
            </a:r>
          </a:p>
          <a:p>
            <a:pPr marL="347345" marR="0">
              <a:spcBef>
                <a:spcPts val="0"/>
              </a:spcBef>
              <a:spcAft>
                <a:spcPts val="0"/>
              </a:spcAft>
              <a:tabLst>
                <a:tab algn="l" pos="1376363"/>
              </a:tabLst>
            </a:pPr>
            <a:r>
              <a:rPr b="1" dirty="0" err="1" lang="en-US" sz="1300">
                <a:latin charset="0" panose="02070309020205020404" pitchFamily="49" typeface="Courier New"/>
                <a:ea charset="0" panose="02020603050405020304" pitchFamily="18" typeface="Times New Roman"/>
                <a:cs charset="0" panose="02020603050405020304" pitchFamily="18" typeface="Times New Roman"/>
              </a:rPr>
              <a:t>customer_type</a:t>
            </a:r>
            <a:r>
              <a:rPr b="1" dirty="0" lang="en-US" sz="1300">
                <a:latin charset="0" panose="02070309020205020404" pitchFamily="49" typeface="Courier New"/>
                <a:ea charset="0" panose="02020603050405020304" pitchFamily="18" typeface="Times New Roman"/>
                <a:cs charset="0" panose="02020603050405020304" pitchFamily="18" typeface="Times New Roman"/>
              </a:rPr>
              <a:t> = input("Enter customer type (R or W): ")</a:t>
            </a:r>
          </a:p>
          <a:p>
            <a:pPr marL="347345" marR="0">
              <a:spcBef>
                <a:spcPts val="0"/>
              </a:spcBef>
              <a:spcAft>
                <a:spcPts val="0"/>
              </a:spcAft>
              <a:tabLst>
                <a:tab algn="l" pos="1376363"/>
              </a:tabLst>
            </a:pPr>
            <a:r>
              <a:rPr b="1" dirty="0" lang="en-US" sz="1300">
                <a:latin charset="0" panose="02070309020205020404" pitchFamily="49" typeface="Courier New"/>
                <a:ea charset="0" panose="02020603050405020304" pitchFamily="18" typeface="Times New Roman"/>
                <a:cs charset="0" panose="02020603050405020304" pitchFamily="18" typeface="Times New Roman"/>
              </a:rPr>
              <a:t>if </a:t>
            </a:r>
            <a:r>
              <a:rPr b="1" dirty="0" err="1" lang="en-US" sz="1300">
                <a:latin charset="0" panose="02070309020205020404" pitchFamily="49" typeface="Courier New"/>
                <a:ea charset="0" panose="02020603050405020304" pitchFamily="18" typeface="Times New Roman"/>
                <a:cs charset="0" panose="02020603050405020304" pitchFamily="18" typeface="Times New Roman"/>
              </a:rPr>
              <a:t>customer_type.lower</a:t>
            </a:r>
            <a:r>
              <a:rPr b="1" dirty="0" lang="en-US" sz="1300">
                <a:latin charset="0" panose="02070309020205020404" pitchFamily="49" typeface="Courier New"/>
                <a:ea charset="0" panose="02020603050405020304" pitchFamily="18" typeface="Times New Roman"/>
                <a:cs charset="0" panose="02020603050405020304" pitchFamily="18" typeface="Times New Roman"/>
              </a:rPr>
              <a:t>() == "r":</a:t>
            </a:r>
          </a:p>
          <a:p>
            <a:pPr marL="347345" marR="0">
              <a:spcBef>
                <a:spcPts val="0"/>
              </a:spcBef>
              <a:spcAft>
                <a:spcPts val="0"/>
              </a:spcAft>
              <a:tabLst>
                <a:tab algn="l" pos="1376363"/>
              </a:tabLst>
            </a:pPr>
            <a:r>
              <a:rPr b="1" dirty="0" lang="en-US" sz="1300">
                <a:latin charset="0" panose="02070309020205020404" pitchFamily="49" typeface="Courier New"/>
                <a:ea charset="0" panose="02020603050405020304" pitchFamily="18" typeface="Times New Roman"/>
                <a:cs charset="0" panose="02020603050405020304" pitchFamily="18" typeface="Times New Roman"/>
              </a:rPr>
              <a:t>    if </a:t>
            </a:r>
            <a:r>
              <a:rPr b="1" dirty="0" err="1" lang="en-US" sz="1300">
                <a:latin charset="0" panose="02070309020205020404" pitchFamily="49" typeface="Courier New"/>
                <a:ea charset="0" panose="02020603050405020304" pitchFamily="18" typeface="Times New Roman"/>
                <a:cs charset="0" panose="02020603050405020304" pitchFamily="18" typeface="Times New Roman"/>
              </a:rPr>
              <a:t>invoice_total</a:t>
            </a:r>
            <a:r>
              <a:rPr b="1" dirty="0" lang="en-US" sz="1300">
                <a:latin charset="0" panose="02070309020205020404" pitchFamily="49" typeface="Courier New"/>
                <a:ea charset="0" panose="02020603050405020304" pitchFamily="18" typeface="Times New Roman"/>
                <a:cs charset="0" panose="02020603050405020304" pitchFamily="18" typeface="Times New Roman"/>
              </a:rPr>
              <a:t> &lt; 250:</a:t>
            </a:r>
          </a:p>
          <a:p>
            <a:pPr marL="347345" marR="0">
              <a:spcBef>
                <a:spcPts val="0"/>
              </a:spcBef>
              <a:spcAft>
                <a:spcPts val="0"/>
              </a:spcAft>
              <a:tabLst>
                <a:tab algn="l" pos="1376363"/>
              </a:tabLst>
            </a:pPr>
            <a:r>
              <a:rPr b="1" dirty="0" lang="en-US" sz="13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300">
                <a:latin charset="0" panose="02070309020205020404" pitchFamily="49" typeface="Courier New"/>
                <a:ea charset="0" panose="02020603050405020304" pitchFamily="18" typeface="Times New Roman"/>
                <a:cs charset="0" panose="02020603050405020304" pitchFamily="18" typeface="Times New Roman"/>
              </a:rPr>
              <a:t>discount_percent</a:t>
            </a:r>
            <a:r>
              <a:rPr b="1" dirty="0" lang="en-US" sz="1300">
                <a:latin charset="0" panose="02070309020205020404" pitchFamily="49" typeface="Courier New"/>
                <a:ea charset="0" panose="02020603050405020304" pitchFamily="18" typeface="Times New Roman"/>
                <a:cs charset="0" panose="02020603050405020304" pitchFamily="18" typeface="Times New Roman"/>
              </a:rPr>
              <a:t> = 0</a:t>
            </a:r>
          </a:p>
          <a:p>
            <a:pPr marL="347345" marR="0">
              <a:spcBef>
                <a:spcPts val="0"/>
              </a:spcBef>
              <a:spcAft>
                <a:spcPts val="0"/>
              </a:spcAft>
              <a:tabLst>
                <a:tab algn="l" pos="1376363"/>
              </a:tabLst>
            </a:pPr>
            <a:r>
              <a:rPr b="1" dirty="0" lang="en-US" sz="13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300">
                <a:latin charset="0" panose="02070309020205020404" pitchFamily="49" typeface="Courier New"/>
                <a:ea charset="0" panose="02020603050405020304" pitchFamily="18" typeface="Times New Roman"/>
                <a:cs charset="0" panose="02020603050405020304" pitchFamily="18" typeface="Times New Roman"/>
              </a:rPr>
              <a:t>elif</a:t>
            </a:r>
            <a:r>
              <a:rPr b="1" dirty="0" lang="en-US" sz="13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300">
                <a:latin charset="0" panose="02070309020205020404" pitchFamily="49" typeface="Courier New"/>
                <a:ea charset="0" panose="02020603050405020304" pitchFamily="18" typeface="Times New Roman"/>
                <a:cs charset="0" panose="02020603050405020304" pitchFamily="18" typeface="Times New Roman"/>
              </a:rPr>
              <a:t>invoice_total</a:t>
            </a:r>
            <a:r>
              <a:rPr b="1" dirty="0" lang="en-US" sz="1300">
                <a:latin charset="0" panose="02070309020205020404" pitchFamily="49" typeface="Courier New"/>
                <a:ea charset="0" panose="02020603050405020304" pitchFamily="18" typeface="Times New Roman"/>
                <a:cs charset="0" panose="02020603050405020304" pitchFamily="18" typeface="Times New Roman"/>
              </a:rPr>
              <a:t> &gt;= 250:</a:t>
            </a:r>
          </a:p>
          <a:p>
            <a:pPr marL="347345" marR="0">
              <a:spcBef>
                <a:spcPts val="0"/>
              </a:spcBef>
              <a:spcAft>
                <a:spcPts val="0"/>
              </a:spcAft>
              <a:tabLst>
                <a:tab algn="l" pos="1376363"/>
              </a:tabLst>
            </a:pPr>
            <a:r>
              <a:rPr b="1" dirty="0" lang="en-US" sz="13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300">
                <a:latin charset="0" panose="02070309020205020404" pitchFamily="49" typeface="Courier New"/>
                <a:ea charset="0" panose="02020603050405020304" pitchFamily="18" typeface="Times New Roman"/>
                <a:cs charset="0" panose="02020603050405020304" pitchFamily="18" typeface="Times New Roman"/>
              </a:rPr>
              <a:t>discount_percent</a:t>
            </a:r>
            <a:r>
              <a:rPr b="1" dirty="0" lang="en-US" sz="1300">
                <a:latin charset="0" panose="02070309020205020404" pitchFamily="49" typeface="Courier New"/>
                <a:ea charset="0" panose="02020603050405020304" pitchFamily="18" typeface="Times New Roman"/>
                <a:cs charset="0" panose="02020603050405020304" pitchFamily="18" typeface="Times New Roman"/>
              </a:rPr>
              <a:t> = .2</a:t>
            </a:r>
          </a:p>
          <a:p>
            <a:pPr marL="347345" marR="0">
              <a:spcBef>
                <a:spcPts val="0"/>
              </a:spcBef>
              <a:spcAft>
                <a:spcPts val="0"/>
              </a:spcAft>
              <a:tabLst>
                <a:tab algn="l" pos="1376363"/>
              </a:tabLst>
            </a:pPr>
            <a:r>
              <a:rPr b="1" dirty="0" err="1" lang="en-US" sz="1300">
                <a:latin charset="0" panose="02070309020205020404" pitchFamily="49" typeface="Courier New"/>
                <a:ea charset="0" panose="02020603050405020304" pitchFamily="18" typeface="Times New Roman"/>
                <a:cs charset="0" panose="02020603050405020304" pitchFamily="18" typeface="Times New Roman"/>
              </a:rPr>
              <a:t>elif</a:t>
            </a:r>
            <a:r>
              <a:rPr b="1" dirty="0" lang="en-US" sz="13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300">
                <a:latin charset="0" panose="02070309020205020404" pitchFamily="49" typeface="Courier New"/>
                <a:ea charset="0" panose="02020603050405020304" pitchFamily="18" typeface="Times New Roman"/>
                <a:cs charset="0" panose="02020603050405020304" pitchFamily="18" typeface="Times New Roman"/>
              </a:rPr>
              <a:t>customer_type.lower</a:t>
            </a:r>
            <a:r>
              <a:rPr b="1" dirty="0" lang="en-US" sz="1300">
                <a:latin charset="0" panose="02070309020205020404" pitchFamily="49" typeface="Courier New"/>
                <a:ea charset="0" panose="02020603050405020304" pitchFamily="18" typeface="Times New Roman"/>
                <a:cs charset="0" panose="02020603050405020304" pitchFamily="18" typeface="Times New Roman"/>
              </a:rPr>
              <a:t>() == "w":</a:t>
            </a:r>
          </a:p>
          <a:p>
            <a:pPr marL="347345" marR="0">
              <a:spcBef>
                <a:spcPts val="0"/>
              </a:spcBef>
              <a:spcAft>
                <a:spcPts val="0"/>
              </a:spcAft>
              <a:tabLst>
                <a:tab algn="l" pos="1376363"/>
              </a:tabLst>
            </a:pPr>
            <a:r>
              <a:rPr b="1" dirty="0" lang="en-US" sz="13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300">
                <a:latin charset="0" panose="02070309020205020404" pitchFamily="49" typeface="Courier New"/>
                <a:ea charset="0" panose="02020603050405020304" pitchFamily="18" typeface="Times New Roman"/>
                <a:cs charset="0" panose="02020603050405020304" pitchFamily="18" typeface="Times New Roman"/>
              </a:rPr>
              <a:t>discount_percent</a:t>
            </a:r>
            <a:r>
              <a:rPr b="1" dirty="0" lang="en-US" sz="1300">
                <a:latin charset="0" panose="02070309020205020404" pitchFamily="49" typeface="Courier New"/>
                <a:ea charset="0" panose="02020603050405020304" pitchFamily="18" typeface="Times New Roman"/>
                <a:cs charset="0" panose="02020603050405020304" pitchFamily="18" typeface="Times New Roman"/>
              </a:rPr>
              <a:t> = .4   </a:t>
            </a:r>
          </a:p>
          <a:p>
            <a:pPr marL="347345" marR="0">
              <a:spcBef>
                <a:spcPts val="0"/>
              </a:spcBef>
              <a:spcAft>
                <a:spcPts val="0"/>
              </a:spcAft>
              <a:tabLst>
                <a:tab algn="l" pos="1376363"/>
              </a:tabLst>
            </a:pPr>
            <a:r>
              <a:rPr b="1" dirty="0" lang="en-US" sz="1300">
                <a:latin charset="0" panose="02070309020205020404" pitchFamily="49" typeface="Courier New"/>
                <a:ea charset="0" panose="02020603050405020304" pitchFamily="18" typeface="Times New Roman"/>
                <a:cs charset="0" panose="02020603050405020304" pitchFamily="18" typeface="Times New Roman"/>
              </a:rPr>
              <a:t>else:</a:t>
            </a:r>
          </a:p>
          <a:p>
            <a:pPr marL="347345" marR="0">
              <a:spcBef>
                <a:spcPts val="0"/>
              </a:spcBef>
              <a:spcAft>
                <a:spcPts val="0"/>
              </a:spcAft>
              <a:tabLst>
                <a:tab algn="l" pos="1376363"/>
              </a:tabLst>
            </a:pPr>
            <a:r>
              <a:rPr b="1" dirty="0" lang="en-US" sz="1300">
                <a:latin charset="0" panose="02070309020205020404" pitchFamily="49" typeface="Courier New"/>
                <a:ea charset="0" panose="02020603050405020304" pitchFamily="18" typeface="Times New Roman"/>
                <a:cs charset="0" panose="02020603050405020304" pitchFamily="18" typeface="Times New Roman"/>
              </a:rPr>
              <a:t>    print("Customer type must be R or W.")</a:t>
            </a: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036F62DA-0FF4-4D41-A955-45567C9D5F1E}"/>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21</a:t>
            </a:fld>
            <a:endParaRPr dirty="0" lang="en-US">
              <a:solidFill>
                <a:schemeClr val="bg1"/>
              </a:solidFill>
            </a:endParaRPr>
          </a:p>
        </p:txBody>
      </p:sp>
    </p:spTree>
    <p:extLst>
      <p:ext uri="{BB962C8B-B14F-4D97-AF65-F5344CB8AC3E}">
        <p14:creationId xmlns:p14="http://schemas.microsoft.com/office/powerpoint/2010/main" val="3773648592"/>
      </p:ext>
    </p:extLst>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lang="en-US"/>
              <a:t>Pseudocode</a:t>
            </a:r>
            <a:r>
              <a:rPr dirty="0" lang="en-US"/>
              <a:t> for test score entries</a:t>
            </a:r>
          </a:p>
        </p:txBody>
      </p:sp>
      <p:sp>
        <p:nvSpPr>
          <p:cNvPr id="7" name="Text Placeholder 6">
            <a:extLst>
              <a:ext uri="{FF2B5EF4-FFF2-40B4-BE49-F238E27FC236}">
                <a16:creationId xmlns:a16="http://schemas.microsoft.com/office/drawing/2014/main" id="{523424C7-7F82-41B4-81A5-9015C9A03A36}"/>
              </a:ext>
            </a:extLst>
          </p:cNvPr>
          <p:cNvSpPr>
            <a:spLocks noGrp="1"/>
          </p:cNvSpPr>
          <p:nvPr>
            <p:ph idx="13" sz="quarter" type="body"/>
          </p:nvPr>
        </p:nvSpPr>
        <p:spPr/>
        <p:txBody>
          <a:bodyPr/>
          <a:lstStyle/>
          <a:p>
            <a:pPr marL="347345" marR="0">
              <a:spcBef>
                <a:spcPts val="0"/>
              </a:spcBef>
              <a:spcAft>
                <a:spcPts val="0"/>
              </a:spcAft>
              <a:tabLst>
                <a:tab algn="l" pos="577850"/>
                <a:tab algn="l" pos="1371600"/>
              </a:tabLst>
            </a:pPr>
            <a:r>
              <a:rPr dirty="0" lang="en-US" sz="1600">
                <a:latin charset="0" panose="02020603050405020304" pitchFamily="18" typeface="Times New Roman"/>
                <a:ea charset="0" panose="02020603050405020304" pitchFamily="18" typeface="Times New Roman"/>
                <a:cs charset="0" panose="02020603050405020304" pitchFamily="18" typeface="Times New Roman"/>
              </a:rPr>
              <a:t>Get test score</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577850"/>
                <a:tab algn="l" pos="1371600"/>
              </a:tabLst>
            </a:pPr>
            <a:r>
              <a:rPr b="1" dirty="0" lang="en-US" sz="1600">
                <a:latin charset="0" panose="02020603050405020304" pitchFamily="18" typeface="Times New Roman"/>
                <a:ea charset="0" panose="02020603050405020304" pitchFamily="18" typeface="Times New Roman"/>
                <a:cs charset="0" panose="02020603050405020304" pitchFamily="18" typeface="Times New Roman"/>
              </a:rPr>
              <a:t>IF</a:t>
            </a:r>
            <a:r>
              <a:rPr dirty="0" lang="en-US" sz="1600">
                <a:latin charset="0" panose="02020603050405020304" pitchFamily="18" typeface="Times New Roman"/>
                <a:ea charset="0" panose="02020603050405020304" pitchFamily="18" typeface="Times New Roman"/>
                <a:cs charset="0" panose="02020603050405020304" pitchFamily="18" typeface="Times New Roman"/>
              </a:rPr>
              <a:t> score is from 0 to 100</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577850"/>
                <a:tab algn="l" pos="1371600"/>
              </a:tabLst>
            </a:pPr>
            <a:r>
              <a:rPr dirty="0" lang="en-US" sz="1600">
                <a:latin charset="0" panose="02020603050405020304" pitchFamily="18" typeface="Times New Roman"/>
                <a:ea charset="0" panose="02020603050405020304" pitchFamily="18" typeface="Times New Roman"/>
                <a:cs charset="0" panose="02020603050405020304" pitchFamily="18" typeface="Times New Roman"/>
              </a:rPr>
              <a:t>	add score to total score</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577850"/>
                <a:tab algn="l" pos="1371600"/>
              </a:tabLst>
            </a:pPr>
            <a:r>
              <a:rPr dirty="0" lang="en-US" sz="1600">
                <a:latin charset="0" panose="02020603050405020304" pitchFamily="18" typeface="Times New Roman"/>
                <a:ea charset="0" panose="02020603050405020304" pitchFamily="18" typeface="Times New Roman"/>
                <a:cs charset="0" panose="02020603050405020304" pitchFamily="18" typeface="Times New Roman"/>
              </a:rPr>
              <a:t>	add 1 to the number of scores</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577850"/>
                <a:tab algn="l" pos="1371600"/>
              </a:tabLst>
            </a:pPr>
            <a:r>
              <a:rPr b="1" dirty="0" lang="en-US" sz="1600">
                <a:latin charset="0" panose="02020603050405020304" pitchFamily="18" typeface="Times New Roman"/>
                <a:ea charset="0" panose="02020603050405020304" pitchFamily="18" typeface="Times New Roman"/>
                <a:cs charset="0" panose="02020603050405020304" pitchFamily="18" typeface="Times New Roman"/>
              </a:rPr>
              <a:t>ELSE IF</a:t>
            </a:r>
            <a:r>
              <a:rPr dirty="0" lang="en-US" sz="1600">
                <a:latin charset="0" panose="02020603050405020304" pitchFamily="18" typeface="Times New Roman"/>
                <a:ea charset="0" panose="02020603050405020304" pitchFamily="18" typeface="Times New Roman"/>
                <a:cs charset="0" panose="02020603050405020304" pitchFamily="18" typeface="Times New Roman"/>
              </a:rPr>
              <a:t> score = 999</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577850"/>
                <a:tab algn="l" pos="1371600"/>
              </a:tabLst>
            </a:pPr>
            <a:r>
              <a:rPr dirty="0" lang="en-US" sz="1600">
                <a:latin charset="0" panose="02020603050405020304" pitchFamily="18" typeface="Times New Roman"/>
                <a:ea charset="0" panose="02020603050405020304" pitchFamily="18" typeface="Times New Roman"/>
                <a:cs charset="0" panose="02020603050405020304" pitchFamily="18" typeface="Times New Roman"/>
              </a:rPr>
              <a:t>	print end of program message</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577850"/>
                <a:tab algn="l" pos="1371600"/>
              </a:tabLst>
            </a:pPr>
            <a:r>
              <a:rPr b="1" dirty="0" lang="en-US" sz="1600">
                <a:latin charset="0" panose="02020603050405020304" pitchFamily="18" typeface="Times New Roman"/>
                <a:ea charset="0" panose="02020603050405020304" pitchFamily="18" typeface="Times New Roman"/>
                <a:cs charset="0" panose="02020603050405020304" pitchFamily="18" typeface="Times New Roman"/>
              </a:rPr>
              <a:t>ELSE</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577850"/>
                <a:tab algn="l" pos="1371600"/>
              </a:tabLst>
            </a:pPr>
            <a:r>
              <a:rPr dirty="0" lang="en-US" sz="1600">
                <a:latin charset="0" panose="02020603050405020304" pitchFamily="18" typeface="Times New Roman"/>
                <a:ea charset="0" panose="02020603050405020304" pitchFamily="18" typeface="Times New Roman"/>
                <a:cs charset="0" panose="02020603050405020304" pitchFamily="18" typeface="Times New Roman"/>
              </a:rPr>
              <a:t>	print error message</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900"/>
              </a:spcBef>
              <a:spcAft>
                <a:spcPts val="600"/>
              </a:spcAft>
              <a:tabLst>
                <a:tab algn="l" pos="1371600"/>
                <a:tab algn="l" pos="2743200"/>
              </a:tabLst>
            </a:pPr>
            <a:r>
              <a:rPr b="1" dirty="0" lang="en-US" spc="-10">
                <a:solidFill>
                  <a:srgbClr val="000099"/>
                </a:solidFill>
                <a:latin charset="0" panose="020B0604020202020204" pitchFamily="34" typeface="Arial"/>
                <a:ea charset="0" panose="02020603050405020304" pitchFamily="18" typeface="Times New Roman"/>
                <a:cs charset="0" panose="02020603050405020304" pitchFamily="18" typeface="Times New Roman"/>
              </a:rPr>
              <a:t>The Python code that’s based on the pseudocode</a:t>
            </a:r>
          </a:p>
          <a:p>
            <a:pPr marL="347345" marR="0">
              <a:spcBef>
                <a:spcPts val="0"/>
              </a:spcBef>
              <a:spcAft>
                <a:spcPts val="0"/>
              </a:spcAft>
              <a:tabLst>
                <a:tab algn="l" pos="1371600"/>
              </a:tabLst>
            </a:pP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total_score</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0</a:t>
            </a:r>
          </a:p>
          <a:p>
            <a:pPr marL="347345" marR="0">
              <a:spcBef>
                <a:spcPts val="0"/>
              </a:spcBef>
              <a:spcAft>
                <a:spcPts val="0"/>
              </a:spcAft>
              <a:tabLst>
                <a:tab algn="l" pos="1371600"/>
              </a:tabLst>
            </a:pP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score_counter</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0</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score = int(input("Enter test score: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if score &gt;= 0 and score &lt;= 100:</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total_score</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score</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score_counter</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1</a:t>
            </a:r>
          </a:p>
          <a:p>
            <a:pPr marL="347345" marR="0">
              <a:spcBef>
                <a:spcPts val="0"/>
              </a:spcBef>
              <a:spcAft>
                <a:spcPts val="0"/>
              </a:spcAft>
              <a:tabLst>
                <a:tab algn="l" pos="1371600"/>
              </a:tabLst>
            </a:pP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elif</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score == 999:</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print("Ending program...")</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else:</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print("Score must be from 0 through 100. Score discarded.")</a:t>
            </a: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4E6A3895-6361-413B-A2E1-DBC1EC8F5399}"/>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22</a:t>
            </a:fld>
            <a:endParaRPr dirty="0" lang="en-US">
              <a:solidFill>
                <a:schemeClr val="bg1"/>
              </a:solidFill>
            </a:endParaRPr>
          </a:p>
        </p:txBody>
      </p:sp>
    </p:spTree>
    <p:extLst>
      <p:ext uri="{BB962C8B-B14F-4D97-AF65-F5344CB8AC3E}">
        <p14:creationId xmlns:p14="http://schemas.microsoft.com/office/powerpoint/2010/main" val="2504844244"/>
      </p:ext>
    </p:extLst>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The user interface with invalid data</a:t>
            </a:r>
          </a:p>
        </p:txBody>
      </p:sp>
      <p:sp>
        <p:nvSpPr>
          <p:cNvPr id="9" name="Text Placeholder 8">
            <a:extLst>
              <a:ext uri="{FF2B5EF4-FFF2-40B4-BE49-F238E27FC236}">
                <a16:creationId xmlns:a16="http://schemas.microsoft.com/office/drawing/2014/main" id="{C79F20B3-67F2-4612-9016-772CFC5B3EBE}"/>
              </a:ext>
            </a:extLst>
          </p:cNvPr>
          <p:cNvSpPr>
            <a:spLocks noGrp="1"/>
          </p:cNvSpPr>
          <p:nvPr>
            <p:ph idx="16" sz="quarter" type="body"/>
          </p:nvPr>
        </p:nvSpPr>
        <p:spPr>
          <a:xfrm>
            <a:off x="1295400" y="1132165"/>
            <a:ext cx="6477000" cy="1834369"/>
          </a:xfrm>
        </p:spPr>
        <p:txBody>
          <a:bodyPr/>
          <a:lstStyle/>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The Miles Per Gallon program</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miles driven:         </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150</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gallons of gas used:  </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0</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Gallons used must be greater than zero. Try again.</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Bye!</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endParaRPr dirty="0" lang="en-US"/>
          </a:p>
        </p:txBody>
      </p:sp>
      <p:sp>
        <p:nvSpPr>
          <p:cNvPr id="10" name="Text Placeholder 9">
            <a:extLst>
              <a:ext uri="{FF2B5EF4-FFF2-40B4-BE49-F238E27FC236}">
                <a16:creationId xmlns:a16="http://schemas.microsoft.com/office/drawing/2014/main" id="{6B730703-30F5-4304-AD9A-B32583EE2ABD}"/>
              </a:ext>
            </a:extLst>
          </p:cNvPr>
          <p:cNvSpPr>
            <a:spLocks noGrp="1"/>
          </p:cNvSpPr>
          <p:nvPr>
            <p:ph idx="17" sz="quarter" type="body"/>
          </p:nvPr>
        </p:nvSpPr>
        <p:spPr>
          <a:xfrm>
            <a:off x="838200" y="3347534"/>
            <a:ext cx="7391400" cy="457200"/>
          </a:xfrm>
        </p:spPr>
        <p:txBody>
          <a:bodyPr/>
          <a:lstStyle/>
          <a:p>
            <a:pPr>
              <a:spcBef>
                <a:spcPts val="1500"/>
              </a:spcBef>
              <a:spcAft>
                <a:spcPts val="600"/>
              </a:spcAft>
              <a:tabLst>
                <a:tab algn="l" pos="1371600"/>
              </a:tabLst>
            </a:pPr>
            <a:r>
              <a:rPr b="1" dirty="0" lang="en-US" sz="2400">
                <a:solidFill>
                  <a:srgbClr val="000099"/>
                </a:solidFill>
                <a:latin charset="0" panose="020B0604020202020204" pitchFamily="34" typeface="Arial"/>
                <a:ea charset="0" panose="02020603050405020304" pitchFamily="18" typeface="Times New Roman"/>
                <a:cs charset="0" panose="02020603050405020304" pitchFamily="18" typeface="Times New Roman"/>
              </a:rPr>
              <a:t>The user interface with valid data</a:t>
            </a:r>
          </a:p>
          <a:p>
            <a:endParaRPr dirty="0" lang="en-US"/>
          </a:p>
        </p:txBody>
      </p:sp>
      <p:sp>
        <p:nvSpPr>
          <p:cNvPr id="8" name="Text Placeholder 7">
            <a:extLst>
              <a:ext uri="{FF2B5EF4-FFF2-40B4-BE49-F238E27FC236}">
                <a16:creationId xmlns:a16="http://schemas.microsoft.com/office/drawing/2014/main" id="{34F3B8DD-B2E3-4204-AF0B-9DC80AEEEDDB}"/>
              </a:ext>
            </a:extLst>
          </p:cNvPr>
          <p:cNvSpPr>
            <a:spLocks noGrp="1"/>
          </p:cNvSpPr>
          <p:nvPr>
            <p:ph idx="15" sz="quarter" type="body"/>
          </p:nvPr>
        </p:nvSpPr>
        <p:spPr>
          <a:xfrm>
            <a:off x="1295400" y="3886200"/>
            <a:ext cx="6477000" cy="1839635"/>
          </a:xfrm>
        </p:spPr>
        <p:txBody>
          <a:bodyPr/>
          <a:lstStyle/>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The Miles Per Gallon program</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miles driven:         </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150</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gallons of gas used:  </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30</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Miles Per Gallon:           5.0</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Bye!</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4CA47C5A-6B6D-4102-9D4D-8C1B6817E280}"/>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23</a:t>
            </a:fld>
            <a:endParaRPr dirty="0" lang="en-US">
              <a:solidFill>
                <a:schemeClr val="bg1"/>
              </a:solidFill>
            </a:endParaRPr>
          </a:p>
        </p:txBody>
      </p:sp>
    </p:spTree>
    <p:extLst>
      <p:ext uri="{BB962C8B-B14F-4D97-AF65-F5344CB8AC3E}">
        <p14:creationId xmlns:p14="http://schemas.microsoft.com/office/powerpoint/2010/main" val="33274896"/>
      </p:ext>
    </p:extLst>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The code for the Miles Per Gallon program</a:t>
            </a:r>
          </a:p>
        </p:txBody>
      </p:sp>
      <p:sp>
        <p:nvSpPr>
          <p:cNvPr id="7" name="Text Placeholder 6">
            <a:extLst>
              <a:ext uri="{FF2B5EF4-FFF2-40B4-BE49-F238E27FC236}">
                <a16:creationId xmlns:a16="http://schemas.microsoft.com/office/drawing/2014/main" id="{58562337-2DD2-4815-9CA5-CEAB00B11195}"/>
              </a:ext>
            </a:extLst>
          </p:cNvPr>
          <p:cNvSpPr>
            <a:spLocks noGrp="1"/>
          </p:cNvSpPr>
          <p:nvPr>
            <p:ph idx="13" sz="quarter" type="body"/>
          </p:nvPr>
        </p:nvSpPr>
        <p:spPr/>
        <p:txBody>
          <a:bodyPr/>
          <a:lstStyle/>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display a welcome message</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print("The Miles Per Gallon program")</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print()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get input from the user</a:t>
            </a:r>
          </a:p>
          <a:p>
            <a:pPr marL="347345" marR="0">
              <a:spcBef>
                <a:spcPts val="0"/>
              </a:spcBef>
              <a:spcAft>
                <a:spcPts val="0"/>
              </a:spcAft>
              <a:tabLst>
                <a:tab algn="l" pos="1371600"/>
              </a:tabLst>
            </a:pP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miles_driven</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float(input("Enter miles driven:         "))</a:t>
            </a:r>
          </a:p>
          <a:p>
            <a:pPr marL="347345" marR="0">
              <a:spcBef>
                <a:spcPts val="0"/>
              </a:spcBef>
              <a:spcAft>
                <a:spcPts val="0"/>
              </a:spcAft>
              <a:tabLst>
                <a:tab algn="l" pos="1371600"/>
              </a:tabLst>
            </a:pP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gallons_used</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float(input("Enter gallons of gas used: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if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miles_driven</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&lt;= 0:</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print("Miles driven must be greater than zero. Try again.")</a:t>
            </a:r>
          </a:p>
          <a:p>
            <a:pPr marL="347345" marR="0">
              <a:spcBef>
                <a:spcPts val="0"/>
              </a:spcBef>
              <a:spcAft>
                <a:spcPts val="0"/>
              </a:spcAft>
              <a:tabLst>
                <a:tab algn="l" pos="1371600"/>
              </a:tabLst>
            </a:pP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elif</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gallons_used</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&lt;= 0:</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print("Gallons used must be greater than zero. Try again.")</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else:</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 calculate and display miles per gallon</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mpg = round((</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miles_driven</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gallons_used</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2)</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print("Miles Per Gallon:          ", mpg)</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print()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print("Bye!")</a:t>
            </a:r>
          </a:p>
          <a:p>
            <a:endParaRPr dirty="0" lang="en-US" sz="14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2006FBD4-6321-4CFE-B05C-699958EC8408}"/>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24</a:t>
            </a:fld>
            <a:endParaRPr dirty="0" lang="en-US">
              <a:solidFill>
                <a:schemeClr val="bg1"/>
              </a:solidFill>
            </a:endParaRPr>
          </a:p>
        </p:txBody>
      </p:sp>
    </p:spTree>
    <p:extLst>
      <p:ext uri="{BB962C8B-B14F-4D97-AF65-F5344CB8AC3E}">
        <p14:creationId xmlns:p14="http://schemas.microsoft.com/office/powerpoint/2010/main" val="810762647"/>
      </p:ext>
    </p:extLst>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Another way the if statement could be coded</a:t>
            </a:r>
          </a:p>
        </p:txBody>
      </p:sp>
      <p:sp>
        <p:nvSpPr>
          <p:cNvPr id="7" name="Text Placeholder 6">
            <a:extLst>
              <a:ext uri="{FF2B5EF4-FFF2-40B4-BE49-F238E27FC236}">
                <a16:creationId xmlns:a16="http://schemas.microsoft.com/office/drawing/2014/main" id="{3FB25AC5-D575-45EA-8B25-0DEF869DE8DE}"/>
              </a:ext>
            </a:extLst>
          </p:cNvPr>
          <p:cNvSpPr>
            <a:spLocks noGrp="1"/>
          </p:cNvSpPr>
          <p:nvPr>
            <p:ph idx="13" sz="quarter" type="body"/>
          </p:nvPr>
        </p:nvSpPr>
        <p:spPr/>
        <p:txBody>
          <a:bodyPr/>
          <a:lstStyle/>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if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miles_driven</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&gt; 0 and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gallons_used</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&gt; 0:</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mpg = round((</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miles_driven</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gallons_used</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2)</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print("Miles Per Gallon:          ", mpg)</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else:</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print("Both entries must be greater than zero. Try again.")</a:t>
            </a:r>
          </a:p>
          <a:p>
            <a:endParaRPr dirty="0" lang="en-US" sz="14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0F5DDC4A-8317-4489-9017-8F9F78D2D006}"/>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25</a:t>
            </a:fld>
            <a:endParaRPr dirty="0" lang="en-US">
              <a:solidFill>
                <a:schemeClr val="bg1"/>
              </a:solidFill>
            </a:endParaRPr>
          </a:p>
        </p:txBody>
      </p:sp>
    </p:spTree>
    <p:extLst>
      <p:ext uri="{BB962C8B-B14F-4D97-AF65-F5344CB8AC3E}">
        <p14:creationId xmlns:p14="http://schemas.microsoft.com/office/powerpoint/2010/main" val="4277403725"/>
      </p:ext>
    </p:extLst>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The user interface for the Invoice program</a:t>
            </a:r>
          </a:p>
        </p:txBody>
      </p:sp>
      <p:sp>
        <p:nvSpPr>
          <p:cNvPr id="7" name="Text Placeholder 6">
            <a:extLst>
              <a:ext uri="{FF2B5EF4-FFF2-40B4-BE49-F238E27FC236}">
                <a16:creationId xmlns:a16="http://schemas.microsoft.com/office/drawing/2014/main" id="{21258055-B0EE-4D2F-BB17-29A02017F516}"/>
              </a:ext>
            </a:extLst>
          </p:cNvPr>
          <p:cNvSpPr>
            <a:spLocks noGrp="1"/>
          </p:cNvSpPr>
          <p:nvPr>
            <p:ph idx="15" sz="quarter" type="body"/>
          </p:nvPr>
        </p:nvSpPr>
        <p:spPr>
          <a:xfrm>
            <a:off x="1295400" y="1143000"/>
            <a:ext cx="5105400" cy="2362200"/>
          </a:xfrm>
        </p:spPr>
        <p:txBody>
          <a:bodyPr/>
          <a:lstStyle/>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The Invoice program</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customer type (r/w):     </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R</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invoice total:           </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250</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Invoice total:          250.0</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Discount percent:       0.2</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Discount amount:        50.0</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New invoice total:      200.0</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endParaRPr dirty="0" lang="en-US" sz="16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49478128-FA9B-466A-B75A-C8A44913AFF9}"/>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26</a:t>
            </a:fld>
            <a:endParaRPr dirty="0" lang="en-US">
              <a:solidFill>
                <a:schemeClr val="bg1"/>
              </a:solidFill>
            </a:endParaRPr>
          </a:p>
        </p:txBody>
      </p:sp>
    </p:spTree>
    <p:extLst>
      <p:ext uri="{BB962C8B-B14F-4D97-AF65-F5344CB8AC3E}">
        <p14:creationId xmlns:p14="http://schemas.microsoft.com/office/powerpoint/2010/main" val="3268710974"/>
      </p:ext>
    </p:extLst>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The code for the Invoice program (part 1)</a:t>
            </a:r>
          </a:p>
        </p:txBody>
      </p:sp>
      <p:sp>
        <p:nvSpPr>
          <p:cNvPr id="7" name="Text Placeholder 6">
            <a:extLst>
              <a:ext uri="{FF2B5EF4-FFF2-40B4-BE49-F238E27FC236}">
                <a16:creationId xmlns:a16="http://schemas.microsoft.com/office/drawing/2014/main" id="{2A792E99-4BA0-43A4-B151-B3A895098F15}"/>
              </a:ext>
            </a:extLst>
          </p:cNvPr>
          <p:cNvSpPr>
            <a:spLocks noGrp="1"/>
          </p:cNvSpPr>
          <p:nvPr>
            <p:ph idx="13" sz="quarter" type="body"/>
          </p:nvPr>
        </p:nvSpPr>
        <p:spPr/>
        <p:txBody>
          <a:bodyPr/>
          <a:lstStyle/>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usr</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/bin/env python3</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display a welcome message</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print("The Invoice program")</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print()</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get user entries</a:t>
            </a:r>
          </a:p>
          <a:p>
            <a:pPr marL="347345" marR="0">
              <a:spcBef>
                <a:spcPts val="0"/>
              </a:spcBef>
              <a:spcAft>
                <a:spcPts val="0"/>
              </a:spcAft>
              <a:tabLst>
                <a:tab algn="l" pos="1371600"/>
              </a:tabLst>
            </a:pP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customer_type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input("Enter customer type (r/w):\t")</a:t>
            </a:r>
          </a:p>
          <a:p>
            <a:pPr marL="347345" marR="0">
              <a:spcBef>
                <a:spcPts val="0"/>
              </a:spcBef>
              <a:spcAft>
                <a:spcPts val="0"/>
              </a:spcAft>
              <a:tabLst>
                <a:tab algn="l" pos="1371600"/>
              </a:tabLst>
            </a:pP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invoice_total</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float(input("Enter invoice total:\t\t"))</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print()               </a:t>
            </a:r>
          </a:p>
          <a:p>
            <a:endParaRPr dirty="0" lang="en-US" sz="16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36EC3042-BD63-4D28-8BA5-922101ED8070}"/>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27</a:t>
            </a:fld>
            <a:endParaRPr dirty="0" lang="en-US">
              <a:solidFill>
                <a:schemeClr val="bg1"/>
              </a:solidFill>
            </a:endParaRPr>
          </a:p>
        </p:txBody>
      </p:sp>
    </p:spTree>
    <p:extLst>
      <p:ext uri="{BB962C8B-B14F-4D97-AF65-F5344CB8AC3E}">
        <p14:creationId xmlns:p14="http://schemas.microsoft.com/office/powerpoint/2010/main" val="179523081"/>
      </p:ext>
    </p:extLst>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The code for the Invoice program (part 2)</a:t>
            </a:r>
          </a:p>
        </p:txBody>
      </p:sp>
      <p:sp>
        <p:nvSpPr>
          <p:cNvPr id="7" name="Text Placeholder 6">
            <a:extLst>
              <a:ext uri="{FF2B5EF4-FFF2-40B4-BE49-F238E27FC236}">
                <a16:creationId xmlns:a16="http://schemas.microsoft.com/office/drawing/2014/main" id="{19402273-FA4B-47E9-A1F6-1F0EE557BBF5}"/>
              </a:ext>
            </a:extLst>
          </p:cNvPr>
          <p:cNvSpPr>
            <a:spLocks noGrp="1"/>
          </p:cNvSpPr>
          <p:nvPr>
            <p:ph idx="13" sz="quarter" type="body"/>
          </p:nvPr>
        </p:nvSpPr>
        <p:spPr/>
        <p:txBody>
          <a:bodyPr/>
          <a:lstStyle/>
          <a:p>
            <a:pPr marL="347345" marR="0">
              <a:spcBef>
                <a:spcPts val="0"/>
              </a:spcBef>
              <a:spcAft>
                <a:spcPts val="0"/>
              </a:spcAft>
              <a:tabLst>
                <a:tab algn="l" pos="1371600"/>
              </a:tabLst>
            </a:pPr>
            <a:r>
              <a:rPr b="1" dirty="0" lang="en-US" sz="16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 determine discounts for Retail customers</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if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customer_type.lower</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"r":</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if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invoice_total</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&gt; 0 and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invoice_total</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&lt; 100:</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discount_percent</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0</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elif</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invoice_total</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&gt;= 100 and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invoice_total</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&lt; 250:</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discount_percent</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.1</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elif</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invoice_total</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&gt;= 250 and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invoice_total</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&lt; 500:</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discount_percent</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.2</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elif</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invoice_total</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&gt;= 500:</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discount_percent</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.25</a:t>
            </a:r>
          </a:p>
          <a:p>
            <a:pPr marL="347345" marR="0">
              <a:spcBef>
                <a:spcPts val="0"/>
              </a:spcBef>
              <a:spcAft>
                <a:spcPts val="0"/>
              </a:spcAft>
              <a:tabLst>
                <a:tab algn="l" pos="1371600"/>
              </a:tabLst>
            </a:pPr>
            <a:r>
              <a:rPr b="1" dirty="0" lang="en-US" sz="16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 determine discounts for Wholesale customers</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elif</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customer_type.lower</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"w":</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if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invoice_total</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&gt; 0 and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invoice_total</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&lt; 500:</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discount_percent</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.4</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elif</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invoice_total</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&gt;= 500:</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discount_percent</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.5</a:t>
            </a:r>
          </a:p>
          <a:p>
            <a:pPr marL="347345" marR="0">
              <a:spcBef>
                <a:spcPts val="0"/>
              </a:spcBef>
              <a:spcAft>
                <a:spcPts val="0"/>
              </a:spcAft>
              <a:tabLst>
                <a:tab algn="l" pos="1371600"/>
              </a:tabLst>
            </a:pPr>
            <a:r>
              <a:rPr b="1" dirty="0" lang="en-US" sz="16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 set discount to zero if neither Retail or Wholesale</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else:</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discount_percent</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0</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p>
          <a:p>
            <a:endParaRPr dirty="0" lang="en-US" sz="16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E3AB00A7-AF64-46DB-8F88-7435155AF9A4}"/>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28</a:t>
            </a:fld>
            <a:endParaRPr dirty="0" lang="en-US">
              <a:solidFill>
                <a:schemeClr val="bg1"/>
              </a:solidFill>
            </a:endParaRPr>
          </a:p>
        </p:txBody>
      </p:sp>
    </p:spTree>
    <p:extLst>
      <p:ext uri="{BB962C8B-B14F-4D97-AF65-F5344CB8AC3E}">
        <p14:creationId xmlns:p14="http://schemas.microsoft.com/office/powerpoint/2010/main" val="4071073285"/>
      </p:ext>
    </p:extLst>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The code for the Invoice program (part 3)</a:t>
            </a:r>
          </a:p>
        </p:txBody>
      </p:sp>
      <p:sp>
        <p:nvSpPr>
          <p:cNvPr id="7" name="Text Placeholder 6">
            <a:extLst>
              <a:ext uri="{FF2B5EF4-FFF2-40B4-BE49-F238E27FC236}">
                <a16:creationId xmlns:a16="http://schemas.microsoft.com/office/drawing/2014/main" id="{2EA47E04-B370-465E-A21D-A844ADD5630B}"/>
              </a:ext>
            </a:extLst>
          </p:cNvPr>
          <p:cNvSpPr>
            <a:spLocks noGrp="1"/>
          </p:cNvSpPr>
          <p:nvPr>
            <p:ph idx="13" sz="quarter" type="body"/>
          </p:nvPr>
        </p:nvSpPr>
        <p:spPr/>
        <p:txBody>
          <a:bodyPr/>
          <a:lstStyle/>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calculate discount amount and new invoice total</a:t>
            </a:r>
          </a:p>
          <a:p>
            <a:pPr marL="347345" marR="0">
              <a:spcBef>
                <a:spcPts val="0"/>
              </a:spcBef>
              <a:spcAft>
                <a:spcPts val="0"/>
              </a:spcAft>
              <a:tabLst>
                <a:tab algn="l" pos="1371600"/>
              </a:tabLst>
            </a:pP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discount_amount</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round(</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invoice_total</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discount_percent</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2)</a:t>
            </a:r>
          </a:p>
          <a:p>
            <a:pPr marL="347345" marR="0">
              <a:spcBef>
                <a:spcPts val="0"/>
              </a:spcBef>
              <a:spcAft>
                <a:spcPts val="0"/>
              </a:spcAft>
              <a:tabLst>
                <a:tab algn="l" pos="1371600"/>
              </a:tabLst>
            </a:pP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new_invoice_total</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invoice_total</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discount_amount</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display the results</a:t>
            </a:r>
          </a:p>
          <a:p>
            <a:pPr marL="344488" marR="0">
              <a:spcBef>
                <a:spcPts val="0"/>
              </a:spcBef>
              <a:spcAft>
                <a:spcPts val="0"/>
              </a:spcAft>
              <a:tabLst>
                <a:tab algn="l" pos="1371600"/>
              </a:tabLst>
            </a:pPr>
            <a:r>
              <a:rPr b="1" dirty="0" lang="en-US" sz="1600">
                <a:effectLst/>
                <a:latin charset="0" panose="02070309020205020404" pitchFamily="49" typeface="Courier New"/>
                <a:ea charset="0" panose="02020603050405020304" pitchFamily="18" typeface="Times New Roman"/>
                <a:cs charset="0" panose="02020603050405020304" pitchFamily="18" typeface="Times New Roman"/>
              </a:rPr>
              <a:t>print(</a:t>
            </a:r>
            <a:r>
              <a:rPr b="1" dirty="0" err="1" lang="en-US" sz="1600">
                <a:effectLst/>
                <a:latin charset="0" panose="02070309020205020404" pitchFamily="49" typeface="Courier New"/>
                <a:ea charset="0" panose="02020603050405020304" pitchFamily="18" typeface="Times New Roman"/>
                <a:cs charset="0" panose="02020603050405020304" pitchFamily="18" typeface="Times New Roman"/>
              </a:rPr>
              <a:t>f"Invoice</a:t>
            </a:r>
            <a:r>
              <a:rPr b="1" dirty="0" lang="en-US" sz="1600">
                <a:effectLst/>
                <a:latin charset="0" panose="02070309020205020404" pitchFamily="49" typeface="Courier New"/>
                <a:ea charset="0" panose="02020603050405020304" pitchFamily="18" typeface="Times New Roman"/>
                <a:cs charset="0" panose="02020603050405020304" pitchFamily="18" typeface="Times New Roman"/>
              </a:rPr>
              <a:t> total:\t\t{</a:t>
            </a:r>
            <a:r>
              <a:rPr b="1" dirty="0" err="1" lang="en-US" sz="1600">
                <a:effectLst/>
                <a:latin charset="0" panose="02070309020205020404" pitchFamily="49" typeface="Courier New"/>
                <a:ea charset="0" panose="02020603050405020304" pitchFamily="18" typeface="Times New Roman"/>
                <a:cs charset="0" panose="02020603050405020304" pitchFamily="18" typeface="Times New Roman"/>
              </a:rPr>
              <a:t>invoice_total</a:t>
            </a:r>
            <a:r>
              <a:rPr b="1" dirty="0" lang="en-US" sz="1600">
                <a:effectLst/>
                <a:latin charset="0" panose="02070309020205020404" pitchFamily="49" typeface="Courier New"/>
                <a:ea charset="0" panose="02020603050405020304" pitchFamily="18" typeface="Times New Roman"/>
                <a:cs charset="0" panose="02020603050405020304" pitchFamily="18" typeface="Times New Roman"/>
              </a:rPr>
              <a:t>}")</a:t>
            </a:r>
          </a:p>
          <a:p>
            <a:pPr marL="344488" marR="0">
              <a:spcBef>
                <a:spcPts val="0"/>
              </a:spcBef>
              <a:spcAft>
                <a:spcPts val="0"/>
              </a:spcAft>
              <a:tabLst>
                <a:tab algn="l" pos="1371600"/>
              </a:tabLst>
            </a:pPr>
            <a:r>
              <a:rPr b="1" dirty="0" lang="en-US" sz="1600">
                <a:effectLst/>
                <a:latin charset="0" panose="02070309020205020404" pitchFamily="49" typeface="Courier New"/>
                <a:ea charset="0" panose="02020603050405020304" pitchFamily="18" typeface="Times New Roman"/>
                <a:cs charset="0" panose="02020603050405020304" pitchFamily="18" typeface="Times New Roman"/>
              </a:rPr>
              <a:t>print(</a:t>
            </a:r>
            <a:r>
              <a:rPr b="1" dirty="0" err="1" lang="en-US" sz="1600">
                <a:effectLst/>
                <a:latin charset="0" panose="02070309020205020404" pitchFamily="49" typeface="Courier New"/>
                <a:ea charset="0" panose="02020603050405020304" pitchFamily="18" typeface="Times New Roman"/>
                <a:cs charset="0" panose="02020603050405020304" pitchFamily="18" typeface="Times New Roman"/>
              </a:rPr>
              <a:t>f"Discount</a:t>
            </a:r>
            <a:r>
              <a:rPr b="1" dirty="0" lang="en-US" sz="1600">
                <a:effectLst/>
                <a:latin charset="0" panose="02070309020205020404" pitchFamily="49" typeface="Courier New"/>
                <a:ea charset="0" panose="02020603050405020304" pitchFamily="18" typeface="Times New Roman"/>
                <a:cs charset="0" panose="02020603050405020304" pitchFamily="18" typeface="Times New Roman"/>
              </a:rPr>
              <a:t> percent:\t{</a:t>
            </a:r>
            <a:r>
              <a:rPr b="1" dirty="0" err="1" lang="en-US" sz="1600">
                <a:effectLst/>
                <a:latin charset="0" panose="02070309020205020404" pitchFamily="49" typeface="Courier New"/>
                <a:ea charset="0" panose="02020603050405020304" pitchFamily="18" typeface="Times New Roman"/>
                <a:cs charset="0" panose="02020603050405020304" pitchFamily="18" typeface="Times New Roman"/>
              </a:rPr>
              <a:t>discount_percent</a:t>
            </a:r>
            <a:r>
              <a:rPr b="1" dirty="0" lang="en-US" sz="1600">
                <a:effectLst/>
                <a:latin charset="0" panose="02070309020205020404" pitchFamily="49" typeface="Courier New"/>
                <a:ea charset="0" panose="02020603050405020304" pitchFamily="18" typeface="Times New Roman"/>
                <a:cs charset="0" panose="02020603050405020304" pitchFamily="18" typeface="Times New Roman"/>
              </a:rPr>
              <a:t>}")</a:t>
            </a:r>
          </a:p>
          <a:p>
            <a:pPr marL="344488" marR="0">
              <a:spcBef>
                <a:spcPts val="0"/>
              </a:spcBef>
              <a:spcAft>
                <a:spcPts val="0"/>
              </a:spcAft>
              <a:tabLst>
                <a:tab algn="l" pos="1371600"/>
              </a:tabLst>
            </a:pPr>
            <a:r>
              <a:rPr b="1" dirty="0" lang="en-US" sz="1600">
                <a:effectLst/>
                <a:latin charset="0" panose="02070309020205020404" pitchFamily="49" typeface="Courier New"/>
                <a:ea charset="0" panose="02020603050405020304" pitchFamily="18" typeface="Times New Roman"/>
                <a:cs charset="0" panose="02020603050405020304" pitchFamily="18" typeface="Times New Roman"/>
              </a:rPr>
              <a:t>print(</a:t>
            </a:r>
            <a:r>
              <a:rPr b="1" dirty="0" err="1" lang="en-US" sz="1600">
                <a:effectLst/>
                <a:latin charset="0" panose="02070309020205020404" pitchFamily="49" typeface="Courier New"/>
                <a:ea charset="0" panose="02020603050405020304" pitchFamily="18" typeface="Times New Roman"/>
                <a:cs charset="0" panose="02020603050405020304" pitchFamily="18" typeface="Times New Roman"/>
              </a:rPr>
              <a:t>f"Discount</a:t>
            </a:r>
            <a:r>
              <a:rPr b="1" dirty="0" lang="en-US" sz="1600">
                <a:effectLst/>
                <a:latin charset="0" panose="02070309020205020404" pitchFamily="49" typeface="Courier New"/>
                <a:ea charset="0" panose="02020603050405020304" pitchFamily="18" typeface="Times New Roman"/>
                <a:cs charset="0" panose="02020603050405020304" pitchFamily="18" typeface="Times New Roman"/>
              </a:rPr>
              <a:t> amount:\t{</a:t>
            </a:r>
            <a:r>
              <a:rPr b="1" dirty="0" err="1" lang="en-US" sz="1600">
                <a:effectLst/>
                <a:latin charset="0" panose="02070309020205020404" pitchFamily="49" typeface="Courier New"/>
                <a:ea charset="0" panose="02020603050405020304" pitchFamily="18" typeface="Times New Roman"/>
                <a:cs charset="0" panose="02020603050405020304" pitchFamily="18" typeface="Times New Roman"/>
              </a:rPr>
              <a:t>discount_amount</a:t>
            </a:r>
            <a:r>
              <a:rPr b="1" dirty="0" lang="en-US" sz="1600">
                <a:effectLst/>
                <a:latin charset="0" panose="02070309020205020404" pitchFamily="49" typeface="Courier New"/>
                <a:ea charset="0" panose="02020603050405020304" pitchFamily="18" typeface="Times New Roman"/>
                <a:cs charset="0" panose="02020603050405020304" pitchFamily="18" typeface="Times New Roman"/>
              </a:rPr>
              <a:t>}")</a:t>
            </a:r>
          </a:p>
          <a:p>
            <a:pPr marL="344488" marR="0">
              <a:spcBef>
                <a:spcPts val="0"/>
              </a:spcBef>
              <a:spcAft>
                <a:spcPts val="0"/>
              </a:spcAft>
              <a:tabLst>
                <a:tab algn="l" pos="1371600"/>
              </a:tabLst>
            </a:pPr>
            <a:r>
              <a:rPr b="1" dirty="0" lang="en-US" sz="1600">
                <a:effectLst/>
                <a:latin charset="0" panose="02070309020205020404" pitchFamily="49" typeface="Courier New"/>
                <a:ea charset="0" panose="02020603050405020304" pitchFamily="18" typeface="Times New Roman"/>
                <a:cs charset="0" panose="02020603050405020304" pitchFamily="18" typeface="Times New Roman"/>
              </a:rPr>
              <a:t>print(</a:t>
            </a:r>
            <a:r>
              <a:rPr b="1" dirty="0" err="1" lang="en-US" sz="1600">
                <a:effectLst/>
                <a:latin charset="0" panose="02070309020205020404" pitchFamily="49" typeface="Courier New"/>
                <a:ea charset="0" panose="02020603050405020304" pitchFamily="18" typeface="Times New Roman"/>
                <a:cs charset="0" panose="02020603050405020304" pitchFamily="18" typeface="Times New Roman"/>
              </a:rPr>
              <a:t>f"New</a:t>
            </a:r>
            <a:r>
              <a:rPr b="1" dirty="0" lang="en-US" sz="1600">
                <a:effectLst/>
                <a:latin charset="0" panose="02070309020205020404" pitchFamily="49" typeface="Courier New"/>
                <a:ea charset="0" panose="02020603050405020304" pitchFamily="18" typeface="Times New Roman"/>
                <a:cs charset="0" panose="02020603050405020304" pitchFamily="18" typeface="Times New Roman"/>
              </a:rPr>
              <a:t> invoice total:\t{</a:t>
            </a:r>
            <a:r>
              <a:rPr b="1" dirty="0" err="1" lang="en-US" sz="1600">
                <a:effectLst/>
                <a:latin charset="0" panose="02070309020205020404" pitchFamily="49" typeface="Courier New"/>
                <a:ea charset="0" panose="02020603050405020304" pitchFamily="18" typeface="Times New Roman"/>
                <a:cs charset="0" panose="02020603050405020304" pitchFamily="18" typeface="Times New Roman"/>
              </a:rPr>
              <a:t>new_invoice_total</a:t>
            </a:r>
            <a:r>
              <a:rPr b="1" dirty="0" lang="en-US" sz="1600">
                <a:effectLst/>
                <a:latin charset="0" panose="02070309020205020404" pitchFamily="49" typeface="Courier New"/>
                <a:ea charset="0" panose="02020603050405020304" pitchFamily="18" typeface="Times New Roman"/>
                <a:cs charset="0" panose="02020603050405020304" pitchFamily="18" typeface="Times New Roman"/>
              </a:rPr>
              <a:t>}")</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print() </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print("Bye!")</a:t>
            </a:r>
          </a:p>
          <a:p>
            <a:endParaRPr dirty="0" lang="en-US" sz="16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55A9C2BD-EA57-42BA-A545-D7389D1E7BCC}"/>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29</a:t>
            </a:fld>
            <a:endParaRPr dirty="0" lang="en-US">
              <a:solidFill>
                <a:schemeClr val="bg1"/>
              </a:solidFill>
            </a:endParaRPr>
          </a:p>
        </p:txBody>
      </p:sp>
    </p:spTree>
    <p:extLst>
      <p:ext uri="{BB962C8B-B14F-4D97-AF65-F5344CB8AC3E}">
        <p14:creationId xmlns:p14="http://schemas.microsoft.com/office/powerpoint/2010/main" val="760291924"/>
      </p:ext>
    </p:extLst>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dirty="0" lang="en-US"/>
              <a:t>Knowledge objectives (part 1)</a:t>
            </a:r>
          </a:p>
        </p:txBody>
      </p:sp>
      <p:sp>
        <p:nvSpPr>
          <p:cNvPr id="7" name="Text Placeholder 6">
            <a:extLst>
              <a:ext uri="{FF2B5EF4-FFF2-40B4-BE49-F238E27FC236}">
                <a16:creationId xmlns:a16="http://schemas.microsoft.com/office/drawing/2014/main" id="{23DE3F4A-83C9-49DD-B950-97A4449A35AD}"/>
              </a:ext>
            </a:extLst>
          </p:cNvPr>
          <p:cNvSpPr>
            <a:spLocks noGrp="1"/>
          </p:cNvSpPr>
          <p:nvPr>
            <p:ph idx="13" sz="quarter" type="body"/>
          </p:nvPr>
        </p:nvSpPr>
        <p:spPr/>
        <p:txBody>
          <a:bodyPr/>
          <a:lstStyle/>
          <a:p>
            <a:pPr indent="-342900" lvl="0" marL="342900" marR="274320">
              <a:spcBef>
                <a:spcPts val="0"/>
              </a:spcBef>
              <a:spcAft>
                <a:spcPts val="600"/>
              </a:spcAft>
              <a:buFont typeface="+mj-lt"/>
              <a:buAutoNum type="arabicPeriod"/>
              <a:tabLst>
                <a:tab algn="l" pos="347345"/>
              </a:tabLst>
            </a:pPr>
            <a:r>
              <a:rPr dirty="0" lang="en-US" spc="-10">
                <a:latin charset="0" panose="02020603050405020304" pitchFamily="18" typeface="Times New Roman"/>
                <a:ea charset="0" panose="02020603050405020304" pitchFamily="18" typeface="Times New Roman"/>
              </a:rPr>
              <a:t>Distinguish between a Boolean variable and a Boolean expression.</a:t>
            </a:r>
          </a:p>
          <a:p>
            <a:pPr indent="-342900" lvl="0" marL="342900" marR="274320">
              <a:spcBef>
                <a:spcPts val="0"/>
              </a:spcBef>
              <a:spcAft>
                <a:spcPts val="600"/>
              </a:spcAft>
              <a:buFont typeface="+mj-lt"/>
              <a:buAutoNum type="arabicPeriod"/>
              <a:tabLst>
                <a:tab algn="l" pos="347345"/>
              </a:tabLst>
            </a:pPr>
            <a:r>
              <a:rPr dirty="0" lang="en-US" spc="-10">
                <a:latin charset="0" panose="02020603050405020304" pitchFamily="18" typeface="Times New Roman"/>
                <a:ea charset="0" panose="02020603050405020304" pitchFamily="18" typeface="Times New Roman"/>
              </a:rPr>
              <a:t>Describe the evaluation of a Boolean expression, including order of precedence and the use of parentheses.</a:t>
            </a:r>
          </a:p>
          <a:p>
            <a:pPr indent="-342900" lvl="0" marL="342900" marR="274320">
              <a:spcBef>
                <a:spcPts val="0"/>
              </a:spcBef>
              <a:spcAft>
                <a:spcPts val="600"/>
              </a:spcAft>
              <a:buFont typeface="+mj-lt"/>
              <a:buAutoNum type="arabicPeriod"/>
              <a:tabLst>
                <a:tab algn="l" pos="347345"/>
              </a:tabLst>
            </a:pPr>
            <a:r>
              <a:rPr dirty="0" lang="en-US" spc="-10">
                <a:latin charset="0" panose="02020603050405020304" pitchFamily="18" typeface="Times New Roman"/>
                <a:ea charset="0" panose="02020603050405020304" pitchFamily="18" typeface="Times New Roman"/>
              </a:rPr>
              <a:t>Describe the sort sequence of string values and the use of the lower() or upper() method of a string for comparing two string values.</a:t>
            </a:r>
          </a:p>
          <a:p>
            <a:pPr indent="-342900" lvl="0" marL="342900" marR="274320">
              <a:spcBef>
                <a:spcPts val="0"/>
              </a:spcBef>
              <a:spcAft>
                <a:spcPts val="600"/>
              </a:spcAft>
              <a:buFont typeface="+mj-lt"/>
              <a:buAutoNum type="arabicPeriod"/>
              <a:tabLst>
                <a:tab algn="l" pos="347345"/>
              </a:tabLst>
            </a:pPr>
            <a:r>
              <a:rPr dirty="0" lang="en-US" spc="-10">
                <a:latin charset="0" panose="02020603050405020304" pitchFamily="18" typeface="Times New Roman"/>
                <a:ea charset="0" panose="02020603050405020304" pitchFamily="18" typeface="Times New Roman"/>
              </a:rPr>
              <a:t>Describe the flow of control of an if statement that has both </a:t>
            </a:r>
            <a:r>
              <a:rPr dirty="0" err="1" lang="en-US" spc="-10">
                <a:latin charset="0" panose="02020603050405020304" pitchFamily="18" typeface="Times New Roman"/>
                <a:ea charset="0" panose="02020603050405020304" pitchFamily="18" typeface="Times New Roman"/>
              </a:rPr>
              <a:t>elif</a:t>
            </a:r>
            <a:r>
              <a:rPr dirty="0" lang="en-US" spc="-10">
                <a:latin charset="0" panose="02020603050405020304" pitchFamily="18" typeface="Times New Roman"/>
                <a:ea charset="0" panose="02020603050405020304" pitchFamily="18" typeface="Times New Roman"/>
              </a:rPr>
              <a:t> and else clauses.</a:t>
            </a:r>
          </a:p>
          <a:p>
            <a:pPr indent="-342900" lvl="0" marL="342900" marR="274320">
              <a:spcBef>
                <a:spcPts val="0"/>
              </a:spcBef>
              <a:spcAft>
                <a:spcPts val="600"/>
              </a:spcAft>
              <a:buFont typeface="+mj-lt"/>
              <a:buAutoNum type="arabicPeriod"/>
              <a:tabLst>
                <a:tab algn="l" pos="347345"/>
              </a:tabLst>
            </a:pPr>
            <a:r>
              <a:rPr dirty="0" lang="en-US" spc="-10">
                <a:latin charset="0" panose="02020603050405020304" pitchFamily="18" typeface="Times New Roman"/>
                <a:ea charset="0" panose="02020603050405020304" pitchFamily="18" typeface="Times New Roman"/>
              </a:rPr>
              <a:t>Distinguish between the flow of control in a while loop and the flow of control in a for loop.</a:t>
            </a:r>
          </a:p>
          <a:p>
            <a:pPr indent="-342900" lvl="0" marL="342900" marR="274320">
              <a:spcBef>
                <a:spcPts val="0"/>
              </a:spcBef>
              <a:spcAft>
                <a:spcPts val="600"/>
              </a:spcAft>
              <a:buFont typeface="+mj-lt"/>
              <a:buAutoNum type="arabicPeriod"/>
              <a:tabLst>
                <a:tab algn="l" pos="347345"/>
              </a:tabLst>
            </a:pPr>
            <a:r>
              <a:rPr dirty="0" lang="en-US" spc="-10">
                <a:latin charset="0" panose="02020603050405020304" pitchFamily="18" typeface="Times New Roman"/>
                <a:ea charset="0" panose="02020603050405020304" pitchFamily="18" typeface="Times New Roman"/>
              </a:rPr>
              <a:t>Describe the use of break and continue statements.</a:t>
            </a: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2" name="Footer Placeholder 1"/>
          <p:cNvSpPr>
            <a:spLocks noGrp="1"/>
          </p:cNvSpPr>
          <p:nvPr>
            <p:ph idx="11" sz="quarter" type="ftr"/>
          </p:nvPr>
        </p:nvSpPr>
        <p:spPr/>
        <p:txBody>
          <a:bodyPr/>
          <a:lstStyle/>
          <a:p>
            <a:pPr>
              <a:defRPr/>
            </a:pPr>
            <a:r>
              <a:rPr lang="en-US" sz="1200"/>
              <a:t>© 2021, Mike Murach &amp; Associates, Inc.</a:t>
            </a:r>
          </a:p>
        </p:txBody>
      </p:sp>
      <p:sp>
        <p:nvSpPr>
          <p:cNvPr id="5" name="Slide Number Placeholder 4">
            <a:extLst>
              <a:ext uri="{FF2B5EF4-FFF2-40B4-BE49-F238E27FC236}">
                <a16:creationId xmlns:a16="http://schemas.microsoft.com/office/drawing/2014/main" id="{0B432DAE-1F3A-4257-9156-D5E30E6ED994}"/>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3</a:t>
            </a:fld>
            <a:endParaRPr dirty="0" lang="en-US">
              <a:solidFill>
                <a:schemeClr val="bg1"/>
              </a:solidFill>
            </a:endParaRPr>
          </a:p>
        </p:txBody>
      </p:sp>
    </p:spTree>
    <p:extLst>
      <p:ext uri="{BB962C8B-B14F-4D97-AF65-F5344CB8AC3E}">
        <p14:creationId xmlns:p14="http://schemas.microsoft.com/office/powerpoint/2010/main" val="3602692390"/>
      </p:ext>
    </p:extLst>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The syntax of the while statement</a:t>
            </a:r>
          </a:p>
        </p:txBody>
      </p:sp>
      <p:sp>
        <p:nvSpPr>
          <p:cNvPr id="7" name="Text Placeholder 6">
            <a:extLst>
              <a:ext uri="{FF2B5EF4-FFF2-40B4-BE49-F238E27FC236}">
                <a16:creationId xmlns:a16="http://schemas.microsoft.com/office/drawing/2014/main" id="{5F4CFE84-CC44-44F4-9731-67AB6CFA622F}"/>
              </a:ext>
            </a:extLst>
          </p:cNvPr>
          <p:cNvSpPr>
            <a:spLocks noGrp="1"/>
          </p:cNvSpPr>
          <p:nvPr>
            <p:ph idx="13" sz="quarter" type="body"/>
          </p:nvPr>
        </p:nvSpPr>
        <p:spPr>
          <a:xfrm>
            <a:off x="838200" y="1066800"/>
            <a:ext cx="7391400" cy="3200400"/>
          </a:xfrm>
        </p:spPr>
        <p:txBody>
          <a:bodyPr/>
          <a:lstStyle/>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while </a:t>
            </a:r>
            <a:r>
              <a:rPr b="1" dirty="0" err="1" i="1" lang="en-US" sz="1600">
                <a:latin charset="0" panose="02070309020205020404" pitchFamily="49" typeface="Courier New"/>
                <a:ea charset="0" panose="02020603050405020304" pitchFamily="18" typeface="Times New Roman"/>
                <a:cs charset="0" panose="02020603050405020304" pitchFamily="18" typeface="Times New Roman"/>
              </a:rPr>
              <a:t>boolean_expression</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i="1" lang="en-US" sz="1600">
                <a:latin charset="0" panose="02070309020205020404" pitchFamily="49" typeface="Courier New"/>
                <a:ea charset="0" panose="02020603050405020304" pitchFamily="18" typeface="Times New Roman"/>
                <a:cs charset="0" panose="02020603050405020304" pitchFamily="18" typeface="Times New Roman"/>
              </a:rPr>
              <a:t>statements...</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1500"/>
              </a:spcBef>
              <a:spcAft>
                <a:spcPts val="600"/>
              </a:spcAft>
              <a:tabLst>
                <a:tab algn="l" pos="1371600"/>
              </a:tabLst>
            </a:pPr>
            <a:r>
              <a:rPr b="1" dirty="0" lang="en-US" sz="2400">
                <a:solidFill>
                  <a:srgbClr val="000099"/>
                </a:solidFill>
                <a:latin charset="0" panose="020B0604020202020204" pitchFamily="34" typeface="Arial"/>
                <a:ea charset="0" panose="02020603050405020304" pitchFamily="18" typeface="Times New Roman"/>
                <a:cs charset="0" panose="02020603050405020304" pitchFamily="18" typeface="Times New Roman"/>
              </a:rPr>
              <a:t>A while loop that continues as long </a:t>
            </a:r>
            <a:br>
              <a:rPr b="1" dirty="0" lang="en-US" sz="2400">
                <a:solidFill>
                  <a:srgbClr val="000099"/>
                </a:solidFill>
                <a:latin charset="0" panose="020B0604020202020204" pitchFamily="34" typeface="Arial"/>
                <a:ea charset="0" panose="02020603050405020304" pitchFamily="18" typeface="Times New Roman"/>
                <a:cs charset="0" panose="02020603050405020304" pitchFamily="18" typeface="Times New Roman"/>
              </a:rPr>
            </a:br>
            <a:r>
              <a:rPr b="1" dirty="0" lang="en-US" sz="2400">
                <a:solidFill>
                  <a:srgbClr val="000099"/>
                </a:solidFill>
                <a:latin charset="0" panose="020B0604020202020204" pitchFamily="34" typeface="Arial"/>
                <a:ea charset="0" panose="02020603050405020304" pitchFamily="18" typeface="Times New Roman"/>
                <a:cs charset="0" panose="02020603050405020304" pitchFamily="18" typeface="Times New Roman"/>
              </a:rPr>
              <a:t>as the user enters ‘y’ or ‘Y’</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choice = "y"</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while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choice.lower</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"y":</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print("Hello!")</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choice = input("Say hello again? (y/n): ")</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print("Bye!")  # runs when loop ends</a:t>
            </a:r>
          </a:p>
          <a:p>
            <a:pPr marL="347345" marR="0">
              <a:spcBef>
                <a:spcPts val="900"/>
              </a:spcBef>
              <a:spcAft>
                <a:spcPts val="600"/>
              </a:spcAft>
              <a:tabLst>
                <a:tab algn="l" pos="1371600"/>
                <a:tab algn="l" pos="2743200"/>
              </a:tabLst>
            </a:pPr>
            <a:r>
              <a:rPr b="1" dirty="0" lang="en-US" spc="-10">
                <a:solidFill>
                  <a:srgbClr val="000099"/>
                </a:solidFill>
                <a:latin charset="0" panose="020B0604020202020204" pitchFamily="34" typeface="Arial"/>
                <a:ea charset="0" panose="02020603050405020304" pitchFamily="18" typeface="Times New Roman"/>
                <a:cs charset="0" panose="02020603050405020304" pitchFamily="18" typeface="Times New Roman"/>
              </a:rPr>
              <a:t>The console after the loop runs</a:t>
            </a:r>
          </a:p>
          <a:p>
            <a:endParaRPr dirty="0" lang="en-US"/>
          </a:p>
        </p:txBody>
      </p:sp>
      <p:sp>
        <p:nvSpPr>
          <p:cNvPr id="8" name="Text Placeholder 7">
            <a:extLst>
              <a:ext uri="{FF2B5EF4-FFF2-40B4-BE49-F238E27FC236}">
                <a16:creationId xmlns:a16="http://schemas.microsoft.com/office/drawing/2014/main" id="{24A3BF59-0FE8-4FBB-9474-CEF57954AAA5}"/>
              </a:ext>
            </a:extLst>
          </p:cNvPr>
          <p:cNvSpPr>
            <a:spLocks noGrp="1"/>
          </p:cNvSpPr>
          <p:nvPr>
            <p:ph idx="15" sz="quarter" type="body"/>
          </p:nvPr>
        </p:nvSpPr>
        <p:spPr>
          <a:xfrm>
            <a:off x="1295400" y="4343400"/>
            <a:ext cx="5105400" cy="1295400"/>
          </a:xfrm>
        </p:spPr>
        <p:txBody>
          <a:bodyPr/>
          <a:lstStyle/>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Hello!</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Say hello again? (y/n): </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y</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Hello!</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Say hello again? (y/n): </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n</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Bye!</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4EA1776F-FEDB-4D28-B1A3-596C661F9C45}"/>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30</a:t>
            </a:fld>
            <a:endParaRPr dirty="0" lang="en-US">
              <a:solidFill>
                <a:schemeClr val="bg1"/>
              </a:solidFill>
            </a:endParaRPr>
          </a:p>
        </p:txBody>
      </p:sp>
    </p:spTree>
    <p:extLst>
      <p:ext uri="{BB962C8B-B14F-4D97-AF65-F5344CB8AC3E}">
        <p14:creationId xmlns:p14="http://schemas.microsoft.com/office/powerpoint/2010/main" val="2019493341"/>
      </p:ext>
    </p:extLst>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1792"/>
            <a:ext cx="7315200" cy="685799"/>
          </a:xfrm>
        </p:spPr>
        <p:txBody>
          <a:bodyPr/>
          <a:lstStyle/>
          <a:p>
            <a:r>
              <a:rPr dirty="0" lang="en-US"/>
              <a:t>A while loop that prints the numbers 0 through 4 to the console</a:t>
            </a:r>
          </a:p>
        </p:txBody>
      </p:sp>
      <p:sp>
        <p:nvSpPr>
          <p:cNvPr id="7" name="Text Placeholder 6">
            <a:extLst>
              <a:ext uri="{FF2B5EF4-FFF2-40B4-BE49-F238E27FC236}">
                <a16:creationId xmlns:a16="http://schemas.microsoft.com/office/drawing/2014/main" id="{5F6FE052-2B90-45A3-B820-355CAA7DC41C}"/>
              </a:ext>
            </a:extLst>
          </p:cNvPr>
          <p:cNvSpPr>
            <a:spLocks noGrp="1"/>
          </p:cNvSpPr>
          <p:nvPr>
            <p:ph idx="13" sz="quarter" type="body"/>
          </p:nvPr>
        </p:nvSpPr>
        <p:spPr>
          <a:xfrm>
            <a:off x="838200" y="1307200"/>
            <a:ext cx="7391400" cy="1752600"/>
          </a:xfrm>
        </p:spPr>
        <p:txBody>
          <a:bodyPr/>
          <a:lstStyle/>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counter = 0</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while counter &lt; 5:</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print(counter, end=" ")</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counter += 1</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print("\</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nThe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loop has ended.")</a:t>
            </a:r>
          </a:p>
          <a:p>
            <a:pPr marL="347345" marR="0">
              <a:spcBef>
                <a:spcPts val="900"/>
              </a:spcBef>
              <a:spcAft>
                <a:spcPts val="600"/>
              </a:spcAft>
              <a:tabLst>
                <a:tab algn="l" pos="1371600"/>
                <a:tab algn="l" pos="2743200"/>
              </a:tabLst>
            </a:pPr>
            <a:r>
              <a:rPr b="1" dirty="0" lang="en-US" spc="-10">
                <a:solidFill>
                  <a:srgbClr val="000099"/>
                </a:solidFill>
                <a:latin charset="0" panose="020B0604020202020204" pitchFamily="34" typeface="Arial"/>
                <a:ea charset="0" panose="02020603050405020304" pitchFamily="18" typeface="Times New Roman"/>
                <a:cs charset="0" panose="02020603050405020304" pitchFamily="18" typeface="Times New Roman"/>
              </a:rPr>
              <a:t>The console after the loop runs</a:t>
            </a:r>
          </a:p>
          <a:p>
            <a:endParaRPr dirty="0" lang="en-US"/>
          </a:p>
        </p:txBody>
      </p:sp>
      <p:sp>
        <p:nvSpPr>
          <p:cNvPr id="8" name="Text Placeholder 7">
            <a:extLst>
              <a:ext uri="{FF2B5EF4-FFF2-40B4-BE49-F238E27FC236}">
                <a16:creationId xmlns:a16="http://schemas.microsoft.com/office/drawing/2014/main" id="{CC889D73-803E-4C7B-B159-58E27E278D9B}"/>
              </a:ext>
            </a:extLst>
          </p:cNvPr>
          <p:cNvSpPr>
            <a:spLocks noGrp="1"/>
          </p:cNvSpPr>
          <p:nvPr>
            <p:ph idx="15" sz="quarter" type="body"/>
          </p:nvPr>
        </p:nvSpPr>
        <p:spPr>
          <a:xfrm>
            <a:off x="1295400" y="3053900"/>
            <a:ext cx="5105400" cy="603700"/>
          </a:xfrm>
        </p:spPr>
        <p:txBody>
          <a:bodyPr/>
          <a:lstStyle/>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0 1 2 3 4</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The loop has ended.</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E6AA173D-33A1-4789-8A2C-07F89620DA52}"/>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31</a:t>
            </a:fld>
            <a:endParaRPr dirty="0" lang="en-US">
              <a:solidFill>
                <a:schemeClr val="bg1"/>
              </a:solidFill>
            </a:endParaRPr>
          </a:p>
        </p:txBody>
      </p:sp>
    </p:spTree>
    <p:extLst>
      <p:ext uri="{BB962C8B-B14F-4D97-AF65-F5344CB8AC3E}">
        <p14:creationId xmlns:p14="http://schemas.microsoft.com/office/powerpoint/2010/main" val="852244634"/>
      </p:ext>
    </p:extLst>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Code that causes an infinite loop</a:t>
            </a:r>
          </a:p>
        </p:txBody>
      </p:sp>
      <p:sp>
        <p:nvSpPr>
          <p:cNvPr id="7" name="Text Placeholder 6">
            <a:extLst>
              <a:ext uri="{FF2B5EF4-FFF2-40B4-BE49-F238E27FC236}">
                <a16:creationId xmlns:a16="http://schemas.microsoft.com/office/drawing/2014/main" id="{5D16D49C-9C00-4F8F-96CA-62D65B353194}"/>
              </a:ext>
            </a:extLst>
          </p:cNvPr>
          <p:cNvSpPr>
            <a:spLocks noGrp="1"/>
          </p:cNvSpPr>
          <p:nvPr>
            <p:ph idx="13" sz="quarter" type="body"/>
          </p:nvPr>
        </p:nvSpPr>
        <p:spPr>
          <a:xfrm>
            <a:off x="838200" y="1066800"/>
            <a:ext cx="7543800" cy="4876800"/>
          </a:xfrm>
        </p:spPr>
        <p:txBody>
          <a:bodyPr/>
          <a:lstStyle/>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while True:</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 any statements in this loop run forever</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 unless a break statement is executed as shown later</a:t>
            </a:r>
          </a:p>
          <a:p>
            <a:pPr>
              <a:spcBef>
                <a:spcPts val="1500"/>
              </a:spcBef>
              <a:spcAft>
                <a:spcPts val="600"/>
              </a:spcAft>
              <a:tabLst>
                <a:tab algn="l" pos="1371600"/>
              </a:tabLst>
            </a:pPr>
            <a:r>
              <a:rPr b="1" dirty="0" lang="en-US" sz="2400">
                <a:solidFill>
                  <a:srgbClr val="000099"/>
                </a:solidFill>
                <a:latin charset="0" panose="020B0604020202020204" pitchFamily="34" typeface="Arial"/>
                <a:ea charset="0" panose="02020603050405020304" pitchFamily="18" typeface="Times New Roman"/>
                <a:cs charset="0" panose="02020603050405020304" pitchFamily="18" typeface="Times New Roman"/>
              </a:rPr>
              <a:t>How to end an infinite loop</a:t>
            </a:r>
          </a:p>
          <a:p>
            <a:pPr indent="-342900" lvl="0" marL="342900" marR="274320">
              <a:spcBef>
                <a:spcPts val="0"/>
              </a:spcBef>
              <a:spcAft>
                <a:spcPts val="600"/>
              </a:spcAft>
              <a:buFont charset="2" panose="05050102010706020507" pitchFamily="18" typeface="Symbol"/>
              <a:buChar char=""/>
            </a:pPr>
            <a:r>
              <a:rPr dirty="0" lang="en-US" spc="-10">
                <a:latin charset="0" panose="02020603050405020304" pitchFamily="18" typeface="Times New Roman"/>
                <a:ea charset="0" panose="02020603050405020304" pitchFamily="18" typeface="Times New Roman"/>
              </a:rPr>
              <a:t>Press </a:t>
            </a:r>
            <a:r>
              <a:rPr dirty="0" err="1" lang="en-US" spc="-10">
                <a:latin charset="0" panose="02020603050405020304" pitchFamily="18" typeface="Times New Roman"/>
                <a:ea charset="0" panose="02020603050405020304" pitchFamily="18" typeface="Times New Roman"/>
              </a:rPr>
              <a:t>Ctrl+C</a:t>
            </a:r>
            <a:r>
              <a:rPr dirty="0" lang="en-US" spc="-10">
                <a:latin charset="0" panose="02020603050405020304" pitchFamily="18" typeface="Times New Roman"/>
                <a:ea charset="0" panose="02020603050405020304" pitchFamily="18" typeface="Times New Roman"/>
              </a:rPr>
              <a:t> (Windows) or </a:t>
            </a:r>
            <a:r>
              <a:rPr dirty="0" err="1" lang="en-US" spc="-10">
                <a:latin charset="0" panose="02020603050405020304" pitchFamily="18" typeface="Times New Roman"/>
                <a:ea charset="0" panose="02020603050405020304" pitchFamily="18" typeface="Times New Roman"/>
              </a:rPr>
              <a:t>Command+C</a:t>
            </a:r>
            <a:r>
              <a:rPr dirty="0" lang="en-US" spc="-10">
                <a:latin charset="0" panose="02020603050405020304" pitchFamily="18" typeface="Times New Roman"/>
                <a:ea charset="0" panose="02020603050405020304" pitchFamily="18" typeface="Times New Roman"/>
              </a:rPr>
              <a:t> (macOS).</a:t>
            </a: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17B91F40-CFF0-4B21-A1F8-CB58B14CD367}"/>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32</a:t>
            </a:fld>
            <a:endParaRPr dirty="0" lang="en-US">
              <a:solidFill>
                <a:schemeClr val="bg1"/>
              </a:solidFill>
            </a:endParaRPr>
          </a:p>
        </p:txBody>
      </p:sp>
    </p:spTree>
    <p:extLst>
      <p:ext uri="{BB962C8B-B14F-4D97-AF65-F5344CB8AC3E}">
        <p14:creationId xmlns:p14="http://schemas.microsoft.com/office/powerpoint/2010/main" val="4077390043"/>
      </p:ext>
    </p:extLst>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The syntax of a for loop with the range() function</a:t>
            </a:r>
          </a:p>
        </p:txBody>
      </p:sp>
      <p:sp>
        <p:nvSpPr>
          <p:cNvPr id="7" name="Text Placeholder 6">
            <a:extLst>
              <a:ext uri="{FF2B5EF4-FFF2-40B4-BE49-F238E27FC236}">
                <a16:creationId xmlns:a16="http://schemas.microsoft.com/office/drawing/2014/main" id="{2CA13927-8415-4B4C-B3D4-A98D461B3256}"/>
              </a:ext>
            </a:extLst>
          </p:cNvPr>
          <p:cNvSpPr>
            <a:spLocks noGrp="1"/>
          </p:cNvSpPr>
          <p:nvPr>
            <p:ph idx="13" sz="quarter" type="body"/>
          </p:nvPr>
        </p:nvSpPr>
        <p:spPr/>
        <p:txBody>
          <a:bodyPr/>
          <a:lstStyle/>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for </a:t>
            </a:r>
            <a:r>
              <a:rPr b="1" dirty="0" err="1" i="1" lang="en-US" sz="1600">
                <a:latin charset="0" panose="02070309020205020404" pitchFamily="49" typeface="Courier New"/>
                <a:ea charset="0" panose="02020603050405020304" pitchFamily="18" typeface="Times New Roman"/>
                <a:cs charset="0" panose="02020603050405020304" pitchFamily="18" typeface="Times New Roman"/>
              </a:rPr>
              <a:t>int_var</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in </a:t>
            </a:r>
            <a:r>
              <a:rPr b="1" dirty="0" err="1" i="1" lang="en-US" sz="1600">
                <a:latin charset="0" panose="02070309020205020404" pitchFamily="49" typeface="Courier New"/>
                <a:ea charset="0" panose="02020603050405020304" pitchFamily="18" typeface="Times New Roman"/>
                <a:cs charset="0" panose="02020603050405020304" pitchFamily="18" typeface="Times New Roman"/>
              </a:rPr>
              <a:t>range_function</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i="1" lang="en-US" sz="1600">
                <a:latin charset="0" panose="02070309020205020404" pitchFamily="49" typeface="Courier New"/>
                <a:ea charset="0" panose="02020603050405020304" pitchFamily="18" typeface="Times New Roman"/>
                <a:cs charset="0" panose="02020603050405020304" pitchFamily="18" typeface="Times New Roman"/>
              </a:rPr>
              <a:t>statements</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a:t>
            </a:r>
          </a:p>
          <a:p>
            <a:pPr>
              <a:spcBef>
                <a:spcPts val="1500"/>
              </a:spcBef>
              <a:spcAft>
                <a:spcPts val="600"/>
              </a:spcAft>
              <a:tabLst>
                <a:tab algn="l" pos="1371600"/>
              </a:tabLst>
            </a:pPr>
            <a:r>
              <a:rPr b="1" dirty="0" lang="en-US" sz="2400">
                <a:solidFill>
                  <a:srgbClr val="000099"/>
                </a:solidFill>
                <a:latin charset="0" panose="020B0604020202020204" pitchFamily="34" typeface="Arial"/>
                <a:ea charset="0" panose="02020603050405020304" pitchFamily="18" typeface="Times New Roman"/>
                <a:cs charset="0" panose="02020603050405020304" pitchFamily="18" typeface="Times New Roman"/>
              </a:rPr>
              <a:t>The range() function</a:t>
            </a:r>
          </a:p>
          <a:p>
            <a:pPr marL="347345" marR="274320">
              <a:spcBef>
                <a:spcPts val="0"/>
              </a:spcBef>
              <a:spcAft>
                <a:spcPts val="600"/>
              </a:spcAft>
            </a:pPr>
            <a:r>
              <a:rPr b="1" dirty="0" lang="en-US" spc="-10" sz="1600">
                <a:latin charset="0" panose="02070309020205020404" pitchFamily="49" typeface="Courier New"/>
                <a:ea charset="0" panose="02020603050405020304" pitchFamily="18" typeface="Times New Roman"/>
              </a:rPr>
              <a:t>range(</a:t>
            </a:r>
            <a:r>
              <a:rPr b="1" dirty="0" i="1" lang="en-US" spc="-10" sz="1600">
                <a:latin charset="0" panose="02070309020205020404" pitchFamily="49" typeface="Courier New"/>
                <a:ea charset="0" panose="02020603050405020304" pitchFamily="18" typeface="Times New Roman"/>
              </a:rPr>
              <a:t>stop</a:t>
            </a:r>
            <a:r>
              <a:rPr b="1" dirty="0" lang="en-US" spc="-10" sz="1600">
                <a:latin charset="0" panose="02070309020205020404" pitchFamily="49" typeface="Courier New"/>
                <a:ea charset="0" panose="02020603050405020304" pitchFamily="18" typeface="Times New Roman"/>
              </a:rPr>
              <a:t>)</a:t>
            </a:r>
            <a:endParaRPr dirty="0" lang="en-US" spc="-10" sz="1600">
              <a:latin charset="0" panose="02020603050405020304" pitchFamily="18" typeface="Times New Roman"/>
              <a:ea charset="0" panose="02020603050405020304" pitchFamily="18" typeface="Times New Roman"/>
            </a:endParaRPr>
          </a:p>
          <a:p>
            <a:pPr marL="347345" marR="274320">
              <a:spcBef>
                <a:spcPts val="0"/>
              </a:spcBef>
              <a:spcAft>
                <a:spcPts val="600"/>
              </a:spcAft>
            </a:pPr>
            <a:r>
              <a:rPr b="1" dirty="0" lang="en-US" spc="-10" sz="1600">
                <a:latin charset="0" panose="02070309020205020404" pitchFamily="49" typeface="Courier New"/>
                <a:ea charset="0" panose="02020603050405020304" pitchFamily="18" typeface="Times New Roman"/>
              </a:rPr>
              <a:t>range(</a:t>
            </a:r>
            <a:r>
              <a:rPr b="1" dirty="0" i="1" lang="en-US" spc="-10" sz="1600">
                <a:latin charset="0" panose="02070309020205020404" pitchFamily="49" typeface="Courier New"/>
                <a:ea charset="0" panose="02020603050405020304" pitchFamily="18" typeface="Times New Roman"/>
              </a:rPr>
              <a:t>start</a:t>
            </a:r>
            <a:r>
              <a:rPr b="1" dirty="0" lang="en-US" spc="-10" sz="1600">
                <a:latin charset="0" panose="02070309020205020404" pitchFamily="49" typeface="Courier New"/>
                <a:ea charset="0" panose="02020603050405020304" pitchFamily="18" typeface="Times New Roman"/>
              </a:rPr>
              <a:t>, </a:t>
            </a:r>
            <a:r>
              <a:rPr b="1" dirty="0" i="1" lang="en-US" spc="-10" sz="1600">
                <a:latin charset="0" panose="02070309020205020404" pitchFamily="49" typeface="Courier New"/>
                <a:ea charset="0" panose="02020603050405020304" pitchFamily="18" typeface="Times New Roman"/>
              </a:rPr>
              <a:t>stop</a:t>
            </a:r>
            <a:r>
              <a:rPr b="1" dirty="0" lang="en-US" spc="-10" sz="1600">
                <a:latin charset="0" panose="02070309020205020404" pitchFamily="49" typeface="Courier New"/>
                <a:ea charset="0" panose="02020603050405020304" pitchFamily="18" typeface="Times New Roman"/>
              </a:rPr>
              <a:t>[, </a:t>
            </a:r>
            <a:r>
              <a:rPr b="1" dirty="0" i="1" lang="en-US" spc="-10" sz="1600">
                <a:latin charset="0" panose="02070309020205020404" pitchFamily="49" typeface="Courier New"/>
                <a:ea charset="0" panose="02020603050405020304" pitchFamily="18" typeface="Times New Roman"/>
              </a:rPr>
              <a:t>step</a:t>
            </a:r>
            <a:r>
              <a:rPr b="1" dirty="0" lang="en-US" spc="-10" sz="1600">
                <a:latin charset="0" panose="02070309020205020404" pitchFamily="49" typeface="Courier New"/>
                <a:ea charset="0" panose="02020603050405020304" pitchFamily="18" typeface="Times New Roman"/>
              </a:rPr>
              <a:t>])</a:t>
            </a:r>
            <a:endParaRPr dirty="0" lang="en-US" spc="-10" sz="1600">
              <a:latin charset="0" panose="02020603050405020304" pitchFamily="18" typeface="Times New Roman"/>
              <a:ea charset="0" panose="02020603050405020304" pitchFamily="18" typeface="Times New Roman"/>
            </a:endParaRPr>
          </a:p>
          <a:p>
            <a:pPr>
              <a:spcBef>
                <a:spcPts val="1500"/>
              </a:spcBef>
              <a:spcAft>
                <a:spcPts val="600"/>
              </a:spcAft>
              <a:tabLst>
                <a:tab algn="l" pos="1371600"/>
              </a:tabLst>
            </a:pPr>
            <a:r>
              <a:rPr b="1" dirty="0" lang="en-US" sz="2400">
                <a:solidFill>
                  <a:srgbClr val="000099"/>
                </a:solidFill>
                <a:latin charset="0" panose="020B0604020202020204" pitchFamily="34" typeface="Arial"/>
                <a:ea charset="0" panose="02020603050405020304" pitchFamily="18" typeface="Times New Roman"/>
                <a:cs charset="0" panose="02020603050405020304" pitchFamily="18" typeface="Times New Roman"/>
              </a:rPr>
              <a:t>Examples of the range() function</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range(5)				# 0, 1, 2, 3, 4</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range(1, 6)			# 1, 2, 3, 4, 5</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range(2, 10, 2)		# 2, 4, 6, 8</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range(5, 0, -1)		# 5, 4, 3, 2, 1</a:t>
            </a: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A19B7EF5-3B3F-4D31-A30F-690EBE05FBB2}"/>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33</a:t>
            </a:fld>
            <a:endParaRPr dirty="0" lang="en-US">
              <a:solidFill>
                <a:schemeClr val="bg1"/>
              </a:solidFill>
            </a:endParaRPr>
          </a:p>
        </p:txBody>
      </p:sp>
    </p:spTree>
    <p:extLst>
      <p:ext uri="{BB962C8B-B14F-4D97-AF65-F5344CB8AC3E}">
        <p14:creationId xmlns:p14="http://schemas.microsoft.com/office/powerpoint/2010/main" val="761432444"/>
      </p:ext>
    </p:extLst>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A for loop that prints the numbers 0 through 4</a:t>
            </a:r>
          </a:p>
        </p:txBody>
      </p:sp>
      <p:sp>
        <p:nvSpPr>
          <p:cNvPr id="7" name="Text Placeholder 6">
            <a:extLst>
              <a:ext uri="{FF2B5EF4-FFF2-40B4-BE49-F238E27FC236}">
                <a16:creationId xmlns:a16="http://schemas.microsoft.com/office/drawing/2014/main" id="{DBB4EDB4-99DB-4614-9D1D-3CCEA35886E6}"/>
              </a:ext>
            </a:extLst>
          </p:cNvPr>
          <p:cNvSpPr>
            <a:spLocks noGrp="1"/>
          </p:cNvSpPr>
          <p:nvPr>
            <p:ph idx="13" sz="quarter" type="body"/>
          </p:nvPr>
        </p:nvSpPr>
        <p:spPr>
          <a:xfrm>
            <a:off x="838200" y="1066799"/>
            <a:ext cx="7391400" cy="1331654"/>
          </a:xfrm>
        </p:spPr>
        <p:txBody>
          <a:bodyPr/>
          <a:lstStyle/>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for i in range(5):</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print(i, end=" ")</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print("\</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nThe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loop has ended.")</a:t>
            </a:r>
          </a:p>
          <a:p>
            <a:pPr marL="347345" marR="0">
              <a:spcBef>
                <a:spcPts val="900"/>
              </a:spcBef>
              <a:spcAft>
                <a:spcPts val="600"/>
              </a:spcAft>
              <a:tabLst>
                <a:tab algn="l" pos="1371600"/>
                <a:tab algn="l" pos="2743200"/>
              </a:tabLst>
            </a:pPr>
            <a:r>
              <a:rPr b="1" dirty="0" lang="en-US" spc="-10">
                <a:solidFill>
                  <a:srgbClr val="000099"/>
                </a:solidFill>
                <a:latin charset="0" panose="020B0604020202020204" pitchFamily="34" typeface="Arial"/>
                <a:ea charset="0" panose="02020603050405020304" pitchFamily="18" typeface="Times New Roman"/>
                <a:cs charset="0" panose="02020603050405020304" pitchFamily="18" typeface="Times New Roman"/>
              </a:rPr>
              <a:t>The console after the loop runs</a:t>
            </a:r>
          </a:p>
          <a:p>
            <a:endParaRPr dirty="0" lang="en-US"/>
          </a:p>
        </p:txBody>
      </p:sp>
      <p:sp>
        <p:nvSpPr>
          <p:cNvPr id="9" name="Text Placeholder 8">
            <a:extLst>
              <a:ext uri="{FF2B5EF4-FFF2-40B4-BE49-F238E27FC236}">
                <a16:creationId xmlns:a16="http://schemas.microsoft.com/office/drawing/2014/main" id="{749B341D-EF1C-4E3E-899F-8A0086991ABB}"/>
              </a:ext>
            </a:extLst>
          </p:cNvPr>
          <p:cNvSpPr>
            <a:spLocks noGrp="1"/>
          </p:cNvSpPr>
          <p:nvPr>
            <p:ph idx="16" sz="quarter" type="body"/>
          </p:nvPr>
        </p:nvSpPr>
        <p:spPr>
          <a:xfrm>
            <a:off x="1295400" y="2362200"/>
            <a:ext cx="5136776" cy="596325"/>
          </a:xfrm>
        </p:spPr>
        <p:txBody>
          <a:bodyPr/>
          <a:lstStyle/>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0 1 2 3 4</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The loop has ended.</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endParaRPr dirty="0" lang="en-US"/>
          </a:p>
        </p:txBody>
      </p:sp>
      <p:sp>
        <p:nvSpPr>
          <p:cNvPr id="10" name="Text Placeholder 9">
            <a:extLst>
              <a:ext uri="{FF2B5EF4-FFF2-40B4-BE49-F238E27FC236}">
                <a16:creationId xmlns:a16="http://schemas.microsoft.com/office/drawing/2014/main" id="{ECB72F96-C93E-4497-9EB6-02CFCE25C46D}"/>
              </a:ext>
            </a:extLst>
          </p:cNvPr>
          <p:cNvSpPr>
            <a:spLocks noGrp="1"/>
          </p:cNvSpPr>
          <p:nvPr>
            <p:ph idx="17" sz="quarter" type="body"/>
          </p:nvPr>
        </p:nvSpPr>
        <p:spPr>
          <a:xfrm>
            <a:off x="838200" y="3200400"/>
            <a:ext cx="7391400" cy="1910266"/>
          </a:xfrm>
        </p:spPr>
        <p:txBody>
          <a:bodyPr/>
          <a:lstStyle/>
          <a:p>
            <a:pPr>
              <a:spcBef>
                <a:spcPts val="1500"/>
              </a:spcBef>
              <a:spcAft>
                <a:spcPts val="600"/>
              </a:spcAft>
              <a:tabLst>
                <a:tab algn="l" pos="1371600"/>
              </a:tabLst>
            </a:pPr>
            <a:r>
              <a:rPr b="1" dirty="0" lang="en-US" sz="2400">
                <a:solidFill>
                  <a:srgbClr val="000099"/>
                </a:solidFill>
                <a:latin charset="0" panose="020B0604020202020204" pitchFamily="34" typeface="Arial"/>
                <a:ea charset="0" panose="02020603050405020304" pitchFamily="18" typeface="Times New Roman"/>
                <a:cs charset="0" panose="02020603050405020304" pitchFamily="18" typeface="Times New Roman"/>
              </a:rPr>
              <a:t>A for loop that sums the numbers 1 through 4</a:t>
            </a:r>
          </a:p>
          <a:p>
            <a:pPr marL="347345" marR="0">
              <a:spcBef>
                <a:spcPts val="0"/>
              </a:spcBef>
              <a:spcAft>
                <a:spcPts val="0"/>
              </a:spcAft>
              <a:tabLst>
                <a:tab algn="l" pos="1371600"/>
              </a:tabLst>
            </a:pP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sum_of_numbers</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0</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for i in range(1,5):</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sum_of_numbers</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i</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print(</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sum_of_numbers</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a:t>
            </a:r>
          </a:p>
          <a:p>
            <a:pPr marL="347345" marR="0">
              <a:spcBef>
                <a:spcPts val="900"/>
              </a:spcBef>
              <a:spcAft>
                <a:spcPts val="600"/>
              </a:spcAft>
              <a:tabLst>
                <a:tab algn="l" pos="1371600"/>
                <a:tab algn="l" pos="2743200"/>
              </a:tabLst>
            </a:pPr>
            <a:r>
              <a:rPr b="1" dirty="0" lang="en-US" spc="-10">
                <a:solidFill>
                  <a:srgbClr val="000099"/>
                </a:solidFill>
                <a:latin charset="0" panose="020B0604020202020204" pitchFamily="34" typeface="Arial"/>
                <a:ea charset="0" panose="02020603050405020304" pitchFamily="18" typeface="Times New Roman"/>
                <a:cs charset="0" panose="02020603050405020304" pitchFamily="18" typeface="Times New Roman"/>
              </a:rPr>
              <a:t>The console after the loop runs</a:t>
            </a:r>
          </a:p>
          <a:p>
            <a:endParaRPr dirty="0" lang="en-US"/>
          </a:p>
        </p:txBody>
      </p:sp>
      <p:sp>
        <p:nvSpPr>
          <p:cNvPr id="8" name="Text Placeholder 7">
            <a:extLst>
              <a:ext uri="{FF2B5EF4-FFF2-40B4-BE49-F238E27FC236}">
                <a16:creationId xmlns:a16="http://schemas.microsoft.com/office/drawing/2014/main" id="{3AADAD71-4C09-4F6A-B132-D4E97CB8810A}"/>
              </a:ext>
            </a:extLst>
          </p:cNvPr>
          <p:cNvSpPr>
            <a:spLocks noGrp="1"/>
          </p:cNvSpPr>
          <p:nvPr>
            <p:ph idx="15" sz="quarter" type="body"/>
          </p:nvPr>
        </p:nvSpPr>
        <p:spPr>
          <a:xfrm>
            <a:off x="1295400" y="5186865"/>
            <a:ext cx="5136776" cy="299535"/>
          </a:xfrm>
        </p:spPr>
        <p:txBody>
          <a:bodyPr/>
          <a:lstStyle/>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10</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C37AE8B6-C218-4ACB-B7E7-B7518E6C74C4}"/>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34</a:t>
            </a:fld>
            <a:endParaRPr dirty="0" lang="en-US">
              <a:solidFill>
                <a:schemeClr val="bg1"/>
              </a:solidFill>
            </a:endParaRPr>
          </a:p>
        </p:txBody>
      </p:sp>
    </p:spTree>
    <p:extLst>
      <p:ext uri="{BB962C8B-B14F-4D97-AF65-F5344CB8AC3E}">
        <p14:creationId xmlns:p14="http://schemas.microsoft.com/office/powerpoint/2010/main" val="2409489161"/>
      </p:ext>
    </p:extLst>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A break statement that exits an infinite while loop</a:t>
            </a:r>
          </a:p>
        </p:txBody>
      </p:sp>
      <p:sp>
        <p:nvSpPr>
          <p:cNvPr id="7" name="Text Placeholder 6">
            <a:extLst>
              <a:ext uri="{FF2B5EF4-FFF2-40B4-BE49-F238E27FC236}">
                <a16:creationId xmlns:a16="http://schemas.microsoft.com/office/drawing/2014/main" id="{6DBDA54F-7073-4274-B222-43490BEBD6FB}"/>
              </a:ext>
            </a:extLst>
          </p:cNvPr>
          <p:cNvSpPr>
            <a:spLocks noGrp="1"/>
          </p:cNvSpPr>
          <p:nvPr>
            <p:ph idx="13" sz="quarter" type="body"/>
          </p:nvPr>
        </p:nvSpPr>
        <p:spPr>
          <a:xfrm>
            <a:off x="838200" y="990600"/>
            <a:ext cx="7391400" cy="2518956"/>
          </a:xfrm>
        </p:spPr>
        <p:txBody>
          <a:bodyPr/>
          <a:lstStyle/>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print("Enter 'exit' when you're done.\n")</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while True:</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data = input("Enter an integer to square: ")</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if data == "exit":</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lang="en-US" sz="16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break</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i = int(data)</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print(i, "squared is", i * i, "\n")</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print("Okay, bye!")</a:t>
            </a:r>
          </a:p>
          <a:p>
            <a:pPr marL="347345" marR="0">
              <a:spcBef>
                <a:spcPts val="900"/>
              </a:spcBef>
              <a:spcAft>
                <a:spcPts val="600"/>
              </a:spcAft>
              <a:tabLst>
                <a:tab algn="l" pos="1371600"/>
                <a:tab algn="l" pos="2743200"/>
              </a:tabLst>
            </a:pPr>
            <a:r>
              <a:rPr b="1" dirty="0" lang="en-US" spc="-10">
                <a:solidFill>
                  <a:srgbClr val="000099"/>
                </a:solidFill>
                <a:latin charset="0" panose="020B0604020202020204" pitchFamily="34" typeface="Arial"/>
                <a:ea charset="0" panose="02020603050405020304" pitchFamily="18" typeface="Times New Roman"/>
                <a:cs charset="0" panose="02020603050405020304" pitchFamily="18" typeface="Times New Roman"/>
              </a:rPr>
              <a:t>The console</a:t>
            </a:r>
          </a:p>
          <a:p>
            <a:endParaRPr dirty="0" lang="en-US"/>
          </a:p>
        </p:txBody>
      </p:sp>
      <p:sp>
        <p:nvSpPr>
          <p:cNvPr id="8" name="Text Placeholder 7">
            <a:extLst>
              <a:ext uri="{FF2B5EF4-FFF2-40B4-BE49-F238E27FC236}">
                <a16:creationId xmlns:a16="http://schemas.microsoft.com/office/drawing/2014/main" id="{896B0F1A-3A8D-4BA9-9931-37690CA5A7D1}"/>
              </a:ext>
            </a:extLst>
          </p:cNvPr>
          <p:cNvSpPr>
            <a:spLocks noGrp="1"/>
          </p:cNvSpPr>
          <p:nvPr>
            <p:ph idx="15" sz="quarter" type="body"/>
          </p:nvPr>
        </p:nvSpPr>
        <p:spPr>
          <a:xfrm>
            <a:off x="1295400" y="3429000"/>
            <a:ext cx="5105400" cy="2518956"/>
          </a:xfrm>
        </p:spPr>
        <p:txBody>
          <a:bodyPr/>
          <a:lstStyle/>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'exit' when you're done.</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an integer to square: </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10</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10 squared is 100</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an integer to square: </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23</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23 squared is 529</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an integer to square: </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exit</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Okay, bye!</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endParaRPr dirty="0" lang="en-US" sz="16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5A58FC55-44EA-4FD6-A2B2-EC8B63007F80}"/>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35</a:t>
            </a:fld>
            <a:endParaRPr dirty="0" lang="en-US">
              <a:solidFill>
                <a:schemeClr val="bg1"/>
              </a:solidFill>
            </a:endParaRPr>
          </a:p>
        </p:txBody>
      </p:sp>
    </p:spTree>
    <p:extLst>
      <p:ext uri="{BB962C8B-B14F-4D97-AF65-F5344CB8AC3E}">
        <p14:creationId xmlns:p14="http://schemas.microsoft.com/office/powerpoint/2010/main" val="2814742906"/>
      </p:ext>
    </p:extLst>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1792"/>
            <a:ext cx="7315200" cy="762000"/>
          </a:xfrm>
        </p:spPr>
        <p:txBody>
          <a:bodyPr/>
          <a:lstStyle/>
          <a:p>
            <a:r>
              <a:rPr dirty="0" lang="en-US"/>
              <a:t>A continue statement that jumps to the beginning of a while loop</a:t>
            </a:r>
          </a:p>
        </p:txBody>
      </p:sp>
      <p:sp>
        <p:nvSpPr>
          <p:cNvPr id="7" name="Text Placeholder 6">
            <a:extLst>
              <a:ext uri="{FF2B5EF4-FFF2-40B4-BE49-F238E27FC236}">
                <a16:creationId xmlns:a16="http://schemas.microsoft.com/office/drawing/2014/main" id="{61754F24-AA85-4E66-ABA3-C3DC8B35FAAF}"/>
              </a:ext>
            </a:extLst>
          </p:cNvPr>
          <p:cNvSpPr>
            <a:spLocks noGrp="1"/>
          </p:cNvSpPr>
          <p:nvPr>
            <p:ph idx="13" sz="quarter" type="body"/>
          </p:nvPr>
        </p:nvSpPr>
        <p:spPr>
          <a:xfrm>
            <a:off x="838200" y="1447800"/>
            <a:ext cx="7391400" cy="4648200"/>
          </a:xfrm>
        </p:spPr>
        <p:txBody>
          <a:bodyPr/>
          <a:lstStyle/>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more = "y"</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while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more.lower</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"y":</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miles_driven</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float(input("Enter miles driven:\t\t"))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gallons_used</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float(input("Enter gallons of gas used:\t"))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 validate input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if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miles_driven</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&lt;= 0 or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gallons_used</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&lt;= 0:</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print("Both entries must be greater than zero.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"Try again.\n")</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continue</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mpg = round(</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miles_driven</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gallons_used</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2)</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print("Miles Per Gallon:", mpg, "\n")</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more = input("Continue? (y/n):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print()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print("Okay, bye!")</a:t>
            </a:r>
          </a:p>
          <a:p>
            <a:endParaRPr dirty="0" lang="en-US" sz="14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0FF1FDCC-03B1-486C-8D8F-83FAADD38E9F}"/>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36</a:t>
            </a:fld>
            <a:endParaRPr dirty="0" lang="en-US">
              <a:solidFill>
                <a:schemeClr val="bg1"/>
              </a:solidFill>
            </a:endParaRPr>
          </a:p>
        </p:txBody>
      </p:sp>
    </p:spTree>
    <p:extLst>
      <p:ext uri="{BB962C8B-B14F-4D97-AF65-F5344CB8AC3E}">
        <p14:creationId xmlns:p14="http://schemas.microsoft.com/office/powerpoint/2010/main" val="1965235789"/>
      </p:ext>
    </p:extLst>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90862"/>
            <a:ext cx="7315200" cy="738664"/>
          </a:xfrm>
        </p:spPr>
        <p:txBody>
          <a:bodyPr/>
          <a:lstStyle/>
          <a:p>
            <a:r>
              <a:rPr dirty="0" lang="en-US"/>
              <a:t>Loops that calculates the future value </a:t>
            </a:r>
            <a:br>
              <a:rPr dirty="0" lang="en-US"/>
            </a:br>
            <a:r>
              <a:rPr dirty="0" lang="en-US"/>
              <a:t>of a one-time investment</a:t>
            </a:r>
          </a:p>
        </p:txBody>
      </p:sp>
      <p:sp>
        <p:nvSpPr>
          <p:cNvPr id="7" name="Text Placeholder 6">
            <a:extLst>
              <a:ext uri="{FF2B5EF4-FFF2-40B4-BE49-F238E27FC236}">
                <a16:creationId xmlns:a16="http://schemas.microsoft.com/office/drawing/2014/main" id="{27DB4607-4A15-4F36-AFB4-87930FAFE7C6}"/>
              </a:ext>
            </a:extLst>
          </p:cNvPr>
          <p:cNvSpPr>
            <a:spLocks noGrp="1"/>
          </p:cNvSpPr>
          <p:nvPr>
            <p:ph idx="13" sz="quarter" type="body"/>
          </p:nvPr>
        </p:nvSpPr>
        <p:spPr>
          <a:xfrm>
            <a:off x="838200" y="1371600"/>
            <a:ext cx="7391400" cy="4648200"/>
          </a:xfrm>
        </p:spPr>
        <p:txBody>
          <a:bodyPr/>
          <a:lstStyle/>
          <a:p>
            <a:pPr marL="347345">
              <a:spcBef>
                <a:spcPts val="900"/>
              </a:spcBef>
              <a:spcAft>
                <a:spcPts val="600"/>
              </a:spcAft>
              <a:tabLst>
                <a:tab algn="l" pos="1371600"/>
              </a:tabLst>
            </a:pPr>
            <a:r>
              <a:rPr b="1" dirty="0" lang="en-US" spc="-10">
                <a:solidFill>
                  <a:srgbClr val="000099"/>
                </a:solidFill>
                <a:latin charset="0" panose="020B0604020202020204" pitchFamily="34" typeface="Arial"/>
                <a:ea charset="0" panose="02020603050405020304" pitchFamily="18" typeface="Times New Roman"/>
                <a:cs charset="0" panose="02020603050405020304" pitchFamily="18" typeface="Times New Roman"/>
              </a:rPr>
              <a:t>A for loop</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investment = 10000</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for i in range(20):</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yearly_interest</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investment * .05</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investment = investment +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yearly_interest</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investment = round(investment, 2)</a:t>
            </a:r>
          </a:p>
          <a:p>
            <a:pPr marL="347345" marR="0">
              <a:spcBef>
                <a:spcPts val="900"/>
              </a:spcBef>
              <a:spcAft>
                <a:spcPts val="600"/>
              </a:spcAft>
              <a:tabLst>
                <a:tab algn="l" pos="1371600"/>
                <a:tab algn="l" pos="2743200"/>
              </a:tabLst>
            </a:pPr>
            <a:r>
              <a:rPr b="1" dirty="0" lang="en-US" spc="-10">
                <a:solidFill>
                  <a:srgbClr val="000099"/>
                </a:solidFill>
                <a:latin charset="0" panose="020B0604020202020204" pitchFamily="34" typeface="Arial"/>
                <a:ea charset="0" panose="02020603050405020304" pitchFamily="18" typeface="Times New Roman"/>
                <a:cs charset="0" panose="02020603050405020304" pitchFamily="18" typeface="Times New Roman"/>
              </a:rPr>
              <a:t>A while loop</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year = 0</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investment = 10000</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while year &lt; 20:</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yearly_interest</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investment * .05</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investment = investment +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yearly_interest</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year += 1</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investment = round(investment, 2)</a:t>
            </a: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55730B79-6F8E-4514-A0D0-632115903EC8}"/>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37</a:t>
            </a:fld>
            <a:endParaRPr dirty="0" lang="en-US">
              <a:solidFill>
                <a:schemeClr val="bg1"/>
              </a:solidFill>
            </a:endParaRPr>
          </a:p>
        </p:txBody>
      </p:sp>
    </p:spTree>
    <p:extLst>
      <p:ext uri="{BB962C8B-B14F-4D97-AF65-F5344CB8AC3E}">
        <p14:creationId xmlns:p14="http://schemas.microsoft.com/office/powerpoint/2010/main" val="1672071193"/>
      </p:ext>
    </p:extLst>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670411"/>
          </a:xfrm>
        </p:spPr>
        <p:txBody>
          <a:bodyPr/>
          <a:lstStyle/>
          <a:p>
            <a:r>
              <a:rPr dirty="0" lang="en-US"/>
              <a:t>A for loop that calculates the future value </a:t>
            </a:r>
            <a:br>
              <a:rPr dirty="0" lang="en-US"/>
            </a:br>
            <a:r>
              <a:rPr dirty="0" lang="en-US"/>
              <a:t>of a monthly investment</a:t>
            </a:r>
          </a:p>
        </p:txBody>
      </p:sp>
      <p:sp>
        <p:nvSpPr>
          <p:cNvPr id="7" name="Text Placeholder 6">
            <a:extLst>
              <a:ext uri="{FF2B5EF4-FFF2-40B4-BE49-F238E27FC236}">
                <a16:creationId xmlns:a16="http://schemas.microsoft.com/office/drawing/2014/main" id="{E8BEA590-D541-4B0C-9769-60370944E3BF}"/>
              </a:ext>
            </a:extLst>
          </p:cNvPr>
          <p:cNvSpPr>
            <a:spLocks noGrp="1"/>
          </p:cNvSpPr>
          <p:nvPr>
            <p:ph idx="13" sz="quarter" type="body"/>
          </p:nvPr>
        </p:nvSpPr>
        <p:spPr>
          <a:xfrm>
            <a:off x="838200" y="1371600"/>
            <a:ext cx="7391400" cy="4648200"/>
          </a:xfrm>
        </p:spPr>
        <p:txBody>
          <a:bodyPr/>
          <a:lstStyle/>
          <a:p>
            <a:pPr marL="347345" marR="0">
              <a:spcBef>
                <a:spcPts val="0"/>
              </a:spcBef>
              <a:spcAft>
                <a:spcPts val="0"/>
              </a:spcAft>
              <a:tabLst>
                <a:tab algn="l" pos="1371600"/>
              </a:tabLst>
            </a:pP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monthly_investment</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100</a:t>
            </a:r>
          </a:p>
          <a:p>
            <a:pPr marL="347345" marR="0">
              <a:spcBef>
                <a:spcPts val="0"/>
              </a:spcBef>
              <a:spcAft>
                <a:spcPts val="0"/>
              </a:spcAft>
              <a:tabLst>
                <a:tab algn="l" pos="1371600"/>
              </a:tabLst>
            </a:pP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monthly_interest_rate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.08 / 12</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months = 120</a:t>
            </a:r>
          </a:p>
          <a:p>
            <a:pPr marL="347345" marR="0">
              <a:spcBef>
                <a:spcPts val="0"/>
              </a:spcBef>
              <a:spcAft>
                <a:spcPts val="0"/>
              </a:spcAft>
              <a:tabLst>
                <a:tab algn="l" pos="1371600"/>
              </a:tabLst>
            </a:pP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future_value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0</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for month in range(months):</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future_value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monthly_investment</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monthly_interest_amount</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future_value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monthly_interest_rate</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future_value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monthly_interest_amount</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future_value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round(</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future_value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2)</a:t>
            </a:r>
          </a:p>
          <a:p>
            <a:endParaRPr dirty="0" lang="en-US" sz="16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5E268235-D0C1-495D-AEC0-73BAA70918DC}"/>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38</a:t>
            </a:fld>
            <a:endParaRPr dirty="0" lang="en-US">
              <a:solidFill>
                <a:schemeClr val="bg1"/>
              </a:solidFill>
            </a:endParaRPr>
          </a:p>
        </p:txBody>
      </p:sp>
    </p:spTree>
    <p:extLst>
      <p:ext uri="{BB962C8B-B14F-4D97-AF65-F5344CB8AC3E}">
        <p14:creationId xmlns:p14="http://schemas.microsoft.com/office/powerpoint/2010/main" val="3669139172"/>
      </p:ext>
    </p:extLst>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746611"/>
          </a:xfrm>
        </p:spPr>
        <p:txBody>
          <a:bodyPr/>
          <a:lstStyle/>
          <a:p>
            <a:r>
              <a:rPr dirty="0" lang="en-US"/>
              <a:t>Nested loops that get the total </a:t>
            </a:r>
            <a:br>
              <a:rPr dirty="0" lang="en-US"/>
            </a:br>
            <a:r>
              <a:rPr dirty="0" lang="en-US"/>
              <a:t>of 3 valid test scores</a:t>
            </a:r>
          </a:p>
        </p:txBody>
      </p:sp>
      <p:sp>
        <p:nvSpPr>
          <p:cNvPr id="7" name="Text Placeholder 6">
            <a:extLst>
              <a:ext uri="{FF2B5EF4-FFF2-40B4-BE49-F238E27FC236}">
                <a16:creationId xmlns:a16="http://schemas.microsoft.com/office/drawing/2014/main" id="{3A622E2F-3CAD-4A9E-BFA8-59AB512442CB}"/>
              </a:ext>
            </a:extLst>
          </p:cNvPr>
          <p:cNvSpPr>
            <a:spLocks noGrp="1"/>
          </p:cNvSpPr>
          <p:nvPr>
            <p:ph idx="13" sz="quarter" type="body"/>
          </p:nvPr>
        </p:nvSpPr>
        <p:spPr>
          <a:xfrm>
            <a:off x="838200" y="1373145"/>
            <a:ext cx="7391400" cy="2667000"/>
          </a:xfrm>
        </p:spPr>
        <p:txBody>
          <a:bodyPr/>
          <a:lstStyle/>
          <a:p>
            <a:pPr marL="347345" marR="0">
              <a:spcBef>
                <a:spcPts val="0"/>
              </a:spcBef>
              <a:spcAft>
                <a:spcPts val="0"/>
              </a:spcAft>
              <a:tabLst>
                <a:tab algn="l" pos="1371600"/>
              </a:tabLst>
            </a:pP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total_score</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0</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for i in range(3):</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while True:</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score = int(input("Enter test score: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if score &gt;= 0 and score &lt;= 100:</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total_score</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score</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break</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else:</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print("Test score must be from 0 - 100.")</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print("Total score:",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total_score</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a:t>
            </a:r>
          </a:p>
          <a:p>
            <a:pPr marL="347345" marR="0">
              <a:spcBef>
                <a:spcPts val="900"/>
              </a:spcBef>
              <a:spcAft>
                <a:spcPts val="600"/>
              </a:spcAft>
              <a:tabLst>
                <a:tab algn="l" pos="1371600"/>
                <a:tab algn="l" pos="2743200"/>
              </a:tabLst>
            </a:pPr>
            <a:r>
              <a:rPr b="1" dirty="0" lang="en-US" spc="-10">
                <a:solidFill>
                  <a:srgbClr val="000099"/>
                </a:solidFill>
                <a:latin charset="0" panose="020B0604020202020204" pitchFamily="34" typeface="Arial"/>
                <a:ea charset="0" panose="02020603050405020304" pitchFamily="18" typeface="Times New Roman"/>
                <a:cs charset="0" panose="02020603050405020304" pitchFamily="18" typeface="Times New Roman"/>
              </a:rPr>
              <a:t>The console</a:t>
            </a:r>
          </a:p>
          <a:p>
            <a:endParaRPr dirty="0" lang="en-US"/>
          </a:p>
        </p:txBody>
      </p:sp>
      <p:sp>
        <p:nvSpPr>
          <p:cNvPr id="8" name="Text Placeholder 7">
            <a:extLst>
              <a:ext uri="{FF2B5EF4-FFF2-40B4-BE49-F238E27FC236}">
                <a16:creationId xmlns:a16="http://schemas.microsoft.com/office/drawing/2014/main" id="{07D609B8-90F6-4909-AD8D-B06A1FC36679}"/>
              </a:ext>
            </a:extLst>
          </p:cNvPr>
          <p:cNvSpPr>
            <a:spLocks noGrp="1"/>
          </p:cNvSpPr>
          <p:nvPr>
            <p:ph idx="15" sz="quarter" type="body"/>
          </p:nvPr>
        </p:nvSpPr>
        <p:spPr>
          <a:xfrm>
            <a:off x="1295400" y="4040144"/>
            <a:ext cx="5105400" cy="1791835"/>
          </a:xfrm>
        </p:spPr>
        <p:txBody>
          <a:bodyPr/>
          <a:lstStyle/>
          <a:p>
            <a:pPr>
              <a:spcBef>
                <a:spcPts val="0"/>
              </a:spcBef>
              <a:spcAft>
                <a:spcPts val="0"/>
              </a:spcAft>
              <a:tabLst>
                <a:tab algn="l" pos="1371600"/>
              </a:tabLst>
            </a:pPr>
            <a:r>
              <a:rPr b="1"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test score: </a:t>
            </a:r>
            <a:r>
              <a:rPr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110</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Test score must be from 0 - 100.</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test score: </a:t>
            </a:r>
            <a:r>
              <a:rPr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-10</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Test score must be from 0 - 100.</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test score: </a:t>
            </a:r>
            <a:r>
              <a:rPr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100</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test score: </a:t>
            </a:r>
            <a:r>
              <a:rPr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90</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test score: </a:t>
            </a:r>
            <a:r>
              <a:rPr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0</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Total score: 190</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endParaRPr dirty="0" lang="en-US" sz="14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9CE4ECFC-694A-4415-A983-40D6AB3E7ED4}"/>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39</a:t>
            </a:fld>
            <a:endParaRPr dirty="0" lang="en-US">
              <a:solidFill>
                <a:schemeClr val="bg1"/>
              </a:solidFill>
            </a:endParaRPr>
          </a:p>
        </p:txBody>
      </p:sp>
    </p:spTree>
    <p:extLst>
      <p:ext uri="{BB962C8B-B14F-4D97-AF65-F5344CB8AC3E}">
        <p14:creationId xmlns:p14="http://schemas.microsoft.com/office/powerpoint/2010/main" val="4213224321"/>
      </p:ext>
    </p:extLst>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449B8-096E-4236-B89F-F360041F68F4}"/>
              </a:ext>
            </a:extLst>
          </p:cNvPr>
          <p:cNvSpPr>
            <a:spLocks noGrp="1"/>
          </p:cNvSpPr>
          <p:nvPr>
            <p:ph type="title"/>
          </p:nvPr>
        </p:nvSpPr>
        <p:spPr/>
        <p:txBody>
          <a:bodyPr/>
          <a:lstStyle/>
          <a:p>
            <a:r>
              <a:rPr dirty="0" lang="en-US"/>
              <a:t>Knowledge objectives (part 2)</a:t>
            </a:r>
          </a:p>
        </p:txBody>
      </p:sp>
      <p:sp>
        <p:nvSpPr>
          <p:cNvPr id="3" name="Text Placeholder 2">
            <a:extLst>
              <a:ext uri="{FF2B5EF4-FFF2-40B4-BE49-F238E27FC236}">
                <a16:creationId xmlns:a16="http://schemas.microsoft.com/office/drawing/2014/main" id="{D50A859B-8B7F-4EAD-9A84-59B47C7AC6F4}"/>
              </a:ext>
            </a:extLst>
          </p:cNvPr>
          <p:cNvSpPr>
            <a:spLocks noGrp="1"/>
          </p:cNvSpPr>
          <p:nvPr>
            <p:ph idx="13" sz="quarter" type="body"/>
          </p:nvPr>
        </p:nvSpPr>
        <p:spPr/>
        <p:txBody>
          <a:bodyPr/>
          <a:lstStyle/>
          <a:p>
            <a:pPr indent="-341313" lvl="0" marL="341313" marR="274320">
              <a:spcBef>
                <a:spcPts val="0"/>
              </a:spcBef>
              <a:spcAft>
                <a:spcPts val="600"/>
              </a:spcAft>
              <a:buFont typeface="+mj-lt"/>
              <a:buAutoNum startAt="7" type="arabicPeriod"/>
              <a:tabLst>
                <a:tab algn="l" pos="347345"/>
              </a:tabLst>
            </a:pPr>
            <a:r>
              <a:rPr dirty="0" lang="en-US" spc="-10">
                <a:latin charset="0" panose="02020603050405020304" pitchFamily="18" typeface="Times New Roman"/>
                <a:ea charset="0" panose="02020603050405020304" pitchFamily="18" typeface="Times New Roman"/>
              </a:rPr>
              <a:t>Explain how a while statement with an assignment expression can be used to replace a while statement with an </a:t>
            </a:r>
            <a:r>
              <a:rPr lang="en-US" spc="-10">
                <a:latin charset="0" panose="02020603050405020304" pitchFamily="18" typeface="Times New Roman"/>
                <a:ea charset="0" panose="02020603050405020304" pitchFamily="18" typeface="Times New Roman"/>
              </a:rPr>
              <a:t>infinite loop.</a:t>
            </a:r>
            <a:endParaRPr dirty="0" lang="en-US" spc="-10">
              <a:latin charset="0" panose="02020603050405020304" pitchFamily="18" typeface="Times New Roman"/>
              <a:ea charset="0" panose="02020603050405020304" pitchFamily="18" typeface="Times New Roman"/>
            </a:endParaRPr>
          </a:p>
          <a:p>
            <a:pPr indent="-342900" lvl="0" marL="342900" marR="274320">
              <a:spcBef>
                <a:spcPts val="0"/>
              </a:spcBef>
              <a:spcAft>
                <a:spcPts val="600"/>
              </a:spcAft>
              <a:buFont typeface="+mj-lt"/>
              <a:buAutoNum startAt="7" type="arabicPeriod"/>
            </a:pPr>
            <a:r>
              <a:rPr dirty="0" lang="en-US" spc="-10">
                <a:latin charset="0" panose="02020603050405020304" pitchFamily="18" typeface="Times New Roman"/>
                <a:ea charset="0" panose="02020603050405020304" pitchFamily="18" typeface="Times New Roman"/>
              </a:rPr>
              <a:t>Describe the use of pseudocode for planning a program and its control statements.</a:t>
            </a:r>
          </a:p>
        </p:txBody>
      </p:sp>
      <p:sp>
        <p:nvSpPr>
          <p:cNvPr id="4" name="Date Placeholder 3">
            <a:extLst>
              <a:ext uri="{FF2B5EF4-FFF2-40B4-BE49-F238E27FC236}">
                <a16:creationId xmlns:a16="http://schemas.microsoft.com/office/drawing/2014/main" id="{19A8E255-B911-4873-87D2-73F2D43051E8}"/>
              </a:ext>
            </a:extLst>
          </p:cNvPr>
          <p:cNvSpPr>
            <a:spLocks noGrp="1"/>
          </p:cNvSpPr>
          <p:nvPr>
            <p:ph idx="10" sz="half" type="dt"/>
          </p:nvPr>
        </p:nvSpPr>
        <p:spPr/>
        <p:txBody>
          <a:bodyPr/>
          <a:lstStyle/>
          <a:p>
            <a:pPr>
              <a:defRPr/>
            </a:pPr>
            <a:r>
              <a:rPr lang="en-US"/>
              <a:t>Murach's Python Programming (2nd Ed.)</a:t>
            </a:r>
            <a:endParaRPr dirty="0" lang="en-US"/>
          </a:p>
        </p:txBody>
      </p:sp>
      <p:sp>
        <p:nvSpPr>
          <p:cNvPr id="5" name="Footer Placeholder 4">
            <a:extLst>
              <a:ext uri="{FF2B5EF4-FFF2-40B4-BE49-F238E27FC236}">
                <a16:creationId xmlns:a16="http://schemas.microsoft.com/office/drawing/2014/main" id="{DE57456E-A3BC-4455-9E28-48D319C23EEA}"/>
              </a:ext>
            </a:extLst>
          </p:cNvPr>
          <p:cNvSpPr>
            <a:spLocks noGrp="1"/>
          </p:cNvSpPr>
          <p:nvPr>
            <p:ph idx="11" sz="quarter" type="ftr"/>
          </p:nvPr>
        </p:nvSpPr>
        <p:spPr/>
        <p:txBody>
          <a:bodyPr/>
          <a:lstStyle/>
          <a:p>
            <a:pPr>
              <a:defRPr/>
            </a:pPr>
            <a:r>
              <a:rPr lang="en-US" sz="1200"/>
              <a:t>© 2021, Mike Murach &amp; Associates, Inc.</a:t>
            </a:r>
            <a:endParaRPr dirty="0" lang="en-US"/>
          </a:p>
        </p:txBody>
      </p:sp>
      <p:sp>
        <p:nvSpPr>
          <p:cNvPr id="6" name="Slide Number Placeholder 5">
            <a:extLst>
              <a:ext uri="{FF2B5EF4-FFF2-40B4-BE49-F238E27FC236}">
                <a16:creationId xmlns:a16="http://schemas.microsoft.com/office/drawing/2014/main" id="{E3406AF0-47C7-4133-9FEB-4DEE4E88791B}"/>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4</a:t>
            </a:fld>
            <a:endParaRPr dirty="0" lang="en-US">
              <a:solidFill>
                <a:schemeClr val="bg1"/>
              </a:solidFill>
            </a:endParaRPr>
          </a:p>
        </p:txBody>
      </p:sp>
    </p:spTree>
    <p:extLst>
      <p:ext uri="{BB962C8B-B14F-4D97-AF65-F5344CB8AC3E}">
        <p14:creationId xmlns:p14="http://schemas.microsoft.com/office/powerpoint/2010/main" val="543993033"/>
      </p:ext>
    </p:extLst>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1504B-5BEF-4B2A-AD4C-158459FCB06E}"/>
              </a:ext>
            </a:extLst>
          </p:cNvPr>
          <p:cNvSpPr>
            <a:spLocks noGrp="1"/>
          </p:cNvSpPr>
          <p:nvPr>
            <p:ph type="title"/>
          </p:nvPr>
        </p:nvSpPr>
        <p:spPr>
          <a:xfrm>
            <a:off x="914400" y="624990"/>
            <a:ext cx="7315200" cy="369332"/>
          </a:xfrm>
        </p:spPr>
        <p:txBody>
          <a:bodyPr/>
          <a:lstStyle/>
          <a:p>
            <a:r>
              <a:rPr b="1" dirty="0" lang="en-US">
                <a:effectLst/>
                <a:latin charset="0" panose="020B0604020202020204" pitchFamily="34" typeface="Arial"/>
                <a:ea charset="0" panose="02020603050405020304" pitchFamily="18" typeface="Times New Roman"/>
                <a:cs charset="0" panose="02020603050405020304" pitchFamily="18" typeface="Times New Roman"/>
              </a:rPr>
              <a:t>The operator used with assignment expressions</a:t>
            </a:r>
            <a:endParaRPr dirty="0" lang="en-US"/>
          </a:p>
        </p:txBody>
      </p:sp>
      <p:sp>
        <p:nvSpPr>
          <p:cNvPr id="3" name="Text Placeholder 2">
            <a:extLst>
              <a:ext uri="{FF2B5EF4-FFF2-40B4-BE49-F238E27FC236}">
                <a16:creationId xmlns:a16="http://schemas.microsoft.com/office/drawing/2014/main" id="{2FCB28A6-A307-41B2-84E5-60D069BFE543}"/>
              </a:ext>
            </a:extLst>
          </p:cNvPr>
          <p:cNvSpPr>
            <a:spLocks noGrp="1"/>
          </p:cNvSpPr>
          <p:nvPr>
            <p:ph idx="13" sz="quarter" type="body"/>
          </p:nvPr>
        </p:nvSpPr>
        <p:spPr/>
        <p:txBody>
          <a:bodyPr/>
          <a:lstStyle/>
          <a:p>
            <a:pPr indent="-914400" marL="914400" marR="0">
              <a:spcBef>
                <a:spcPts val="300"/>
              </a:spcBef>
              <a:spcAft>
                <a:spcPts val="600"/>
              </a:spcAft>
              <a:tabLst>
                <a:tab algn="l" pos="914400"/>
                <a:tab algn="l" pos="2057400"/>
              </a:tabLst>
            </a:pPr>
            <a:r>
              <a:rPr b="1" dirty="0" lang="en-US">
                <a:effectLst/>
                <a:latin charset="0" panose="020B0604020202020204" pitchFamily="34" typeface="Arial"/>
                <a:ea charset="0" panose="02020603050405020304" pitchFamily="18" typeface="Times New Roman"/>
                <a:cs charset="0" panose="02020603050405020304" pitchFamily="18" typeface="Times New Roman"/>
              </a:rPr>
              <a:t>Operator	Name</a:t>
            </a:r>
          </a:p>
          <a:p>
            <a:pPr indent="-2062163" marL="2062163" marR="0">
              <a:spcBef>
                <a:spcPts val="0"/>
              </a:spcBef>
              <a:spcAft>
                <a:spcPts val="300"/>
              </a:spcAft>
              <a:tabLst>
                <a:tab algn="l" pos="2057400"/>
              </a:tabLst>
            </a:pPr>
            <a:r>
              <a:rPr b="1" dirty="0" lang="en-US" sz="1600">
                <a:effectLst/>
                <a:latin charset="0" panose="02070309020205020404" pitchFamily="49" typeface="Courier New"/>
                <a:ea charset="0" panose="02020603050405020304" pitchFamily="18" typeface="Times New Roman"/>
              </a:rPr>
              <a:t>:=</a:t>
            </a:r>
            <a:r>
              <a:rPr dirty="0" lang="en-US" sz="2400">
                <a:effectLst/>
                <a:latin charset="0" panose="02020603050405020304" pitchFamily="18" typeface="Times New Roman"/>
                <a:ea charset="0" panose="02020603050405020304" pitchFamily="18" typeface="Times New Roman"/>
              </a:rPr>
              <a:t>		Walrus</a:t>
            </a:r>
          </a:p>
          <a:p>
            <a:pPr marL="0" marR="0">
              <a:spcBef>
                <a:spcPts val="1200"/>
              </a:spcBef>
              <a:spcAft>
                <a:spcPts val="300"/>
              </a:spcAft>
            </a:pPr>
            <a:r>
              <a:rPr b="1" dirty="0" lang="en-US" sz="2400">
                <a:solidFill>
                  <a:srgbClr val="000099"/>
                </a:solidFill>
                <a:effectLst/>
                <a:latin charset="0" panose="020B0604020202020204" pitchFamily="34" typeface="Arial"/>
                <a:ea charset="0" panose="02020603050405020304" pitchFamily="18" typeface="Times New Roman"/>
                <a:cs charset="0" panose="02020603050405020304" pitchFamily="18" typeface="Times New Roman"/>
              </a:rPr>
              <a:t>A while statement that uses an infinite loop </a:t>
            </a:r>
            <a:br>
              <a:rPr b="1" dirty="0" lang="en-US" sz="2400">
                <a:solidFill>
                  <a:srgbClr val="000099"/>
                </a:solidFill>
                <a:effectLst/>
                <a:latin charset="0" panose="020B0604020202020204" pitchFamily="34" typeface="Arial"/>
                <a:ea charset="0" panose="02020603050405020304" pitchFamily="18" typeface="Times New Roman"/>
                <a:cs charset="0" panose="02020603050405020304" pitchFamily="18" typeface="Times New Roman"/>
              </a:rPr>
            </a:br>
            <a:r>
              <a:rPr b="1" dirty="0" lang="en-US" sz="2400">
                <a:solidFill>
                  <a:srgbClr val="000099"/>
                </a:solidFill>
                <a:effectLst/>
                <a:latin charset="0" panose="020B0604020202020204" pitchFamily="34" typeface="Arial"/>
                <a:ea charset="0" panose="02020603050405020304" pitchFamily="18" typeface="Times New Roman"/>
                <a:cs charset="0" panose="02020603050405020304" pitchFamily="18" typeface="Times New Roman"/>
              </a:rPr>
              <a:t>to process user data</a:t>
            </a:r>
          </a:p>
          <a:p>
            <a:pPr marL="228600" marR="0">
              <a:spcBef>
                <a:spcPts val="0"/>
              </a:spcBef>
              <a:spcAft>
                <a:spcPts val="0"/>
              </a:spcAft>
              <a:tabLst>
                <a:tab algn="l" pos="1371600"/>
              </a:tabLst>
            </a:pPr>
            <a:r>
              <a:rPr b="1" dirty="0" lang="en-US" sz="1600">
                <a:effectLst/>
                <a:latin charset="0" panose="02070309020205020404" pitchFamily="49" typeface="Courier New"/>
                <a:ea charset="0" panose="02020603050405020304" pitchFamily="18" typeface="Times New Roman"/>
                <a:cs charset="0" panose="02020603050405020304" pitchFamily="18" typeface="Times New Roman"/>
              </a:rPr>
              <a:t>print("Enter -1 to quit.")</a:t>
            </a:r>
          </a:p>
          <a:p>
            <a:pPr marL="228600" marR="0">
              <a:spcBef>
                <a:spcPts val="0"/>
              </a:spcBef>
              <a:spcAft>
                <a:spcPts val="0"/>
              </a:spcAft>
              <a:tabLst>
                <a:tab algn="l" pos="1371600"/>
              </a:tabLst>
            </a:pPr>
            <a:r>
              <a:rPr b="1" dirty="0" lang="en-US" sz="1600">
                <a:effectLst/>
                <a:latin charset="0" panose="02070309020205020404" pitchFamily="49" typeface="Courier New"/>
                <a:ea charset="0" panose="02020603050405020304" pitchFamily="18" typeface="Times New Roman"/>
                <a:cs charset="0" panose="02020603050405020304" pitchFamily="18" typeface="Times New Roman"/>
              </a:rPr>
              <a:t>print("=================")</a:t>
            </a:r>
          </a:p>
          <a:p>
            <a:pPr marL="228600" marR="0">
              <a:spcBef>
                <a:spcPts val="0"/>
              </a:spcBef>
              <a:spcAft>
                <a:spcPts val="0"/>
              </a:spcAft>
              <a:tabLst>
                <a:tab algn="l" pos="1371600"/>
              </a:tabLst>
            </a:pPr>
            <a:r>
              <a:rPr b="1" dirty="0" lang="en-US" sz="1600">
                <a:effectLst/>
                <a:latin charset="0" panose="02070309020205020404" pitchFamily="49" typeface="Courier New"/>
                <a:ea charset="0" panose="02020603050405020304" pitchFamily="18" typeface="Times New Roman"/>
                <a:cs charset="0" panose="02020603050405020304" pitchFamily="18" typeface="Times New Roman"/>
              </a:rPr>
              <a:t>while True:</a:t>
            </a:r>
          </a:p>
          <a:p>
            <a:pPr marL="228600" marR="0">
              <a:spcBef>
                <a:spcPts val="0"/>
              </a:spcBef>
              <a:spcAft>
                <a:spcPts val="0"/>
              </a:spcAft>
              <a:tabLst>
                <a:tab algn="l" pos="1371600"/>
              </a:tabLst>
            </a:pPr>
            <a:r>
              <a:rPr b="1" dirty="0" lang="en-US" sz="1600">
                <a:effectLst/>
                <a:latin charset="0" panose="02070309020205020404" pitchFamily="49" typeface="Courier New"/>
                <a:ea charset="0" panose="02020603050405020304" pitchFamily="18" typeface="Times New Roman"/>
                <a:cs charset="0" panose="02020603050405020304" pitchFamily="18" typeface="Times New Roman"/>
              </a:rPr>
              <a:t>    score = input("Enter a score: ") # assign</a:t>
            </a:r>
          </a:p>
          <a:p>
            <a:pPr marL="228600" marR="0">
              <a:spcBef>
                <a:spcPts val="0"/>
              </a:spcBef>
              <a:spcAft>
                <a:spcPts val="0"/>
              </a:spcAft>
              <a:tabLst>
                <a:tab algn="l" pos="1371600"/>
              </a:tabLst>
            </a:pPr>
            <a:r>
              <a:rPr b="1" dirty="0" lang="en-US" sz="1600">
                <a:effectLst/>
                <a:latin charset="0" panose="02070309020205020404" pitchFamily="49" typeface="Courier New"/>
                <a:ea charset="0" panose="02020603050405020304" pitchFamily="18" typeface="Times New Roman"/>
                <a:cs charset="0" panose="02020603050405020304" pitchFamily="18" typeface="Times New Roman"/>
              </a:rPr>
              <a:t>    if score == "-1":                # check</a:t>
            </a:r>
          </a:p>
          <a:p>
            <a:pPr marL="228600" marR="0">
              <a:spcBef>
                <a:spcPts val="0"/>
              </a:spcBef>
              <a:spcAft>
                <a:spcPts val="0"/>
              </a:spcAft>
              <a:tabLst>
                <a:tab algn="l" pos="1371600"/>
              </a:tabLst>
            </a:pPr>
            <a:r>
              <a:rPr b="1" dirty="0" lang="en-US" sz="1600">
                <a:effectLst/>
                <a:latin charset="0" panose="02070309020205020404" pitchFamily="49" typeface="Courier New"/>
                <a:ea charset="0" panose="02020603050405020304" pitchFamily="18" typeface="Times New Roman"/>
                <a:cs charset="0" panose="02020603050405020304" pitchFamily="18" typeface="Times New Roman"/>
              </a:rPr>
              <a:t>        break</a:t>
            </a:r>
          </a:p>
          <a:p>
            <a:pPr marL="228600" marR="0">
              <a:spcBef>
                <a:spcPts val="0"/>
              </a:spcBef>
              <a:spcAft>
                <a:spcPts val="0"/>
              </a:spcAft>
              <a:tabLst>
                <a:tab algn="l" pos="1371600"/>
              </a:tabLst>
            </a:pPr>
            <a:r>
              <a:rPr b="1" dirty="0" lang="en-US" sz="1600">
                <a:effectLst/>
                <a:latin charset="0" panose="02070309020205020404" pitchFamily="49" typeface="Courier New"/>
                <a:ea charset="0" panose="02020603050405020304" pitchFamily="18" typeface="Times New Roman"/>
                <a:cs charset="0" panose="02020603050405020304" pitchFamily="18" typeface="Times New Roman"/>
              </a:rPr>
              <a:t>    print(</a:t>
            </a:r>
            <a:r>
              <a:rPr b="1" dirty="0" err="1" lang="en-US" sz="1600">
                <a:effectLst/>
                <a:latin charset="0" panose="02070309020205020404" pitchFamily="49" typeface="Courier New"/>
                <a:ea charset="0" panose="02020603050405020304" pitchFamily="18" typeface="Times New Roman"/>
                <a:cs charset="0" panose="02020603050405020304" pitchFamily="18" typeface="Times New Roman"/>
              </a:rPr>
              <a:t>f"You</a:t>
            </a:r>
            <a:r>
              <a:rPr b="1" dirty="0" lang="en-US" sz="1600">
                <a:effectLst/>
                <a:latin charset="0" panose="02070309020205020404" pitchFamily="49" typeface="Courier New"/>
                <a:ea charset="0" panose="02020603050405020304" pitchFamily="18" typeface="Times New Roman"/>
                <a:cs charset="0" panose="02020603050405020304" pitchFamily="18" typeface="Times New Roman"/>
              </a:rPr>
              <a:t> entered {score}.")</a:t>
            </a:r>
          </a:p>
          <a:p>
            <a:pPr marL="228600" marR="0">
              <a:spcBef>
                <a:spcPts val="0"/>
              </a:spcBef>
              <a:spcAft>
                <a:spcPts val="0"/>
              </a:spcAft>
              <a:tabLst>
                <a:tab algn="l" pos="1371600"/>
              </a:tabLst>
            </a:pPr>
            <a:r>
              <a:rPr b="1" dirty="0" lang="en-US" sz="1600">
                <a:effectLst/>
                <a:latin charset="0" panose="02070309020205020404" pitchFamily="49" typeface="Courier New"/>
                <a:ea charset="0" panose="02020603050405020304" pitchFamily="18" typeface="Times New Roman"/>
                <a:cs charset="0" panose="02020603050405020304" pitchFamily="18" typeface="Times New Roman"/>
              </a:rPr>
              <a:t>print("Bye!")</a:t>
            </a:r>
          </a:p>
          <a:p>
            <a:endParaRPr dirty="0" lang="en-US"/>
          </a:p>
        </p:txBody>
      </p:sp>
      <p:sp>
        <p:nvSpPr>
          <p:cNvPr id="4" name="Date Placeholder 3">
            <a:extLst>
              <a:ext uri="{FF2B5EF4-FFF2-40B4-BE49-F238E27FC236}">
                <a16:creationId xmlns:a16="http://schemas.microsoft.com/office/drawing/2014/main" id="{901E8CA2-329A-4116-8AE6-F01B1A3A714E}"/>
              </a:ext>
            </a:extLst>
          </p:cNvPr>
          <p:cNvSpPr>
            <a:spLocks noGrp="1"/>
          </p:cNvSpPr>
          <p:nvPr>
            <p:ph idx="10" sz="half" type="dt"/>
          </p:nvPr>
        </p:nvSpPr>
        <p:spPr/>
        <p:txBody>
          <a:bodyPr/>
          <a:lstStyle/>
          <a:p>
            <a:pPr>
              <a:defRPr/>
            </a:pPr>
            <a:r>
              <a:rPr lang="en-US"/>
              <a:t>Murach's Python Programming (2nd Ed.)</a:t>
            </a:r>
            <a:endParaRPr dirty="0" lang="en-US"/>
          </a:p>
        </p:txBody>
      </p:sp>
      <p:sp>
        <p:nvSpPr>
          <p:cNvPr id="5" name="Footer Placeholder 4">
            <a:extLst>
              <a:ext uri="{FF2B5EF4-FFF2-40B4-BE49-F238E27FC236}">
                <a16:creationId xmlns:a16="http://schemas.microsoft.com/office/drawing/2014/main" id="{EAB9C6BD-E306-4B56-BB36-168FC27B878D}"/>
              </a:ext>
            </a:extLst>
          </p:cNvPr>
          <p:cNvSpPr>
            <a:spLocks noGrp="1"/>
          </p:cNvSpPr>
          <p:nvPr>
            <p:ph idx="11" sz="quarter" type="ftr"/>
          </p:nvPr>
        </p:nvSpPr>
        <p:spPr/>
        <p:txBody>
          <a:bodyPr/>
          <a:lstStyle/>
          <a:p>
            <a:pPr>
              <a:defRPr/>
            </a:pPr>
            <a:r>
              <a:rPr lang="en-US" sz="1200"/>
              <a:t>© 2021, Mike Murach &amp; Associates, Inc.</a:t>
            </a:r>
            <a:endParaRPr dirty="0" lang="en-US"/>
          </a:p>
        </p:txBody>
      </p:sp>
      <p:sp>
        <p:nvSpPr>
          <p:cNvPr id="6" name="Slide Number Placeholder 5">
            <a:extLst>
              <a:ext uri="{FF2B5EF4-FFF2-40B4-BE49-F238E27FC236}">
                <a16:creationId xmlns:a16="http://schemas.microsoft.com/office/drawing/2014/main" id="{E31AA3E8-C30F-4DD6-B5CC-C32BD0E49F8F}"/>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40</a:t>
            </a:fld>
            <a:endParaRPr dirty="0" lang="en-US">
              <a:solidFill>
                <a:schemeClr val="bg1"/>
              </a:solidFill>
            </a:endParaRPr>
          </a:p>
        </p:txBody>
      </p:sp>
    </p:spTree>
    <p:extLst>
      <p:ext uri="{BB962C8B-B14F-4D97-AF65-F5344CB8AC3E}">
        <p14:creationId xmlns:p14="http://schemas.microsoft.com/office/powerpoint/2010/main" val="2322233674"/>
      </p:ext>
    </p:extLst>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AF5BB-698A-43B0-902D-0157C7CDE048}"/>
              </a:ext>
            </a:extLst>
          </p:cNvPr>
          <p:cNvSpPr>
            <a:spLocks noGrp="1"/>
          </p:cNvSpPr>
          <p:nvPr>
            <p:ph type="title"/>
          </p:nvPr>
        </p:nvSpPr>
        <p:spPr>
          <a:xfrm>
            <a:off x="990600" y="440324"/>
            <a:ext cx="7239000" cy="738664"/>
          </a:xfrm>
        </p:spPr>
        <p:txBody>
          <a:bodyPr/>
          <a:lstStyle/>
          <a:p>
            <a:r>
              <a:rPr b="1" dirty="0" lang="en-US">
                <a:effectLst/>
                <a:latin charset="0" panose="020B0604020202020204" pitchFamily="34" typeface="Arial"/>
                <a:ea charset="0" panose="02020603050405020304" pitchFamily="18" typeface="Times New Roman"/>
                <a:cs charset="0" panose="02020603050405020304" pitchFamily="18" typeface="Times New Roman"/>
              </a:rPr>
              <a:t>How to rewrite the code using </a:t>
            </a:r>
            <a:br>
              <a:rPr b="1" dirty="0" lang="en-US">
                <a:effectLst/>
                <a:latin charset="0" panose="020B0604020202020204" pitchFamily="34" typeface="Arial"/>
                <a:ea charset="0" panose="02020603050405020304" pitchFamily="18" typeface="Times New Roman"/>
                <a:cs charset="0" panose="02020603050405020304" pitchFamily="18" typeface="Times New Roman"/>
              </a:rPr>
            </a:br>
            <a:r>
              <a:rPr b="1" dirty="0" lang="en-US">
                <a:effectLst/>
                <a:latin charset="0" panose="020B0604020202020204" pitchFamily="34" typeface="Arial"/>
                <a:ea charset="0" panose="02020603050405020304" pitchFamily="18" typeface="Times New Roman"/>
                <a:cs charset="0" panose="02020603050405020304" pitchFamily="18" typeface="Times New Roman"/>
              </a:rPr>
              <a:t>an assignment expression</a:t>
            </a:r>
            <a:endParaRPr dirty="0" lang="en-US"/>
          </a:p>
        </p:txBody>
      </p:sp>
      <p:sp>
        <p:nvSpPr>
          <p:cNvPr id="3" name="Text Placeholder 2">
            <a:extLst>
              <a:ext uri="{FF2B5EF4-FFF2-40B4-BE49-F238E27FC236}">
                <a16:creationId xmlns:a16="http://schemas.microsoft.com/office/drawing/2014/main" id="{14F02370-A2BE-4740-9B53-50B89F2D869F}"/>
              </a:ext>
            </a:extLst>
          </p:cNvPr>
          <p:cNvSpPr>
            <a:spLocks noGrp="1"/>
          </p:cNvSpPr>
          <p:nvPr>
            <p:ph idx="13" sz="quarter" type="body"/>
          </p:nvPr>
        </p:nvSpPr>
        <p:spPr>
          <a:xfrm>
            <a:off x="838200" y="1320966"/>
            <a:ext cx="7391400" cy="2049956"/>
          </a:xfrm>
        </p:spPr>
        <p:txBody>
          <a:bodyPr/>
          <a:lstStyle/>
          <a:p>
            <a:pPr marL="344488" marR="0">
              <a:spcBef>
                <a:spcPts val="0"/>
              </a:spcBef>
              <a:spcAft>
                <a:spcPts val="0"/>
              </a:spcAft>
              <a:tabLst>
                <a:tab algn="l" pos="1371600"/>
              </a:tabLst>
            </a:pPr>
            <a:r>
              <a:rPr b="1" dirty="0" lang="en-US" sz="1600">
                <a:effectLst/>
                <a:latin charset="0" panose="02070309020205020404" pitchFamily="49" typeface="Courier New"/>
                <a:ea charset="0" panose="02020603050405020304" pitchFamily="18" typeface="Times New Roman"/>
                <a:cs charset="0" panose="02020603050405020304" pitchFamily="18" typeface="Times New Roman"/>
              </a:rPr>
              <a:t>print("Enter -1 to quit.")</a:t>
            </a:r>
          </a:p>
          <a:p>
            <a:pPr marL="344488" marR="0">
              <a:spcBef>
                <a:spcPts val="0"/>
              </a:spcBef>
              <a:spcAft>
                <a:spcPts val="0"/>
              </a:spcAft>
              <a:tabLst>
                <a:tab algn="l" pos="1371600"/>
              </a:tabLst>
            </a:pPr>
            <a:r>
              <a:rPr b="1" dirty="0" lang="en-US" sz="1600">
                <a:effectLst/>
                <a:latin charset="0" panose="02070309020205020404" pitchFamily="49" typeface="Courier New"/>
                <a:ea charset="0" panose="02020603050405020304" pitchFamily="18" typeface="Times New Roman"/>
                <a:cs charset="0" panose="02020603050405020304" pitchFamily="18" typeface="Times New Roman"/>
              </a:rPr>
              <a:t>print("=================")</a:t>
            </a:r>
          </a:p>
          <a:p>
            <a:pPr marL="344488">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assign and check</a:t>
            </a:r>
          </a:p>
          <a:p>
            <a:pPr marL="344488" marR="0">
              <a:spcBef>
                <a:spcPts val="0"/>
              </a:spcBef>
              <a:spcAft>
                <a:spcPts val="0"/>
              </a:spcAft>
              <a:tabLst>
                <a:tab algn="l" pos="1371600"/>
              </a:tabLst>
            </a:pPr>
            <a:r>
              <a:rPr b="1" dirty="0" lang="en-US" sz="1600">
                <a:effectLst/>
                <a:latin charset="0" panose="02070309020205020404" pitchFamily="49" typeface="Courier New"/>
                <a:ea charset="0" panose="02020603050405020304" pitchFamily="18" typeface="Times New Roman"/>
                <a:cs charset="0" panose="02020603050405020304" pitchFamily="18" typeface="Times New Roman"/>
              </a:rPr>
              <a:t>while </a:t>
            </a:r>
            <a:r>
              <a:rPr b="1" dirty="0" lang="en-US" sz="1600">
                <a:effectLst/>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(score := input("Enter a score: ")) != "-1"</a:t>
            </a:r>
            <a:r>
              <a:rPr b="1" dirty="0" lang="en-US" sz="1600">
                <a:effectLst/>
                <a:latin charset="0" panose="02070309020205020404" pitchFamily="49" typeface="Courier New"/>
                <a:ea charset="0" panose="02020603050405020304" pitchFamily="18" typeface="Times New Roman"/>
                <a:cs charset="0" panose="02020603050405020304" pitchFamily="18" typeface="Times New Roman"/>
              </a:rPr>
              <a:t>:</a:t>
            </a:r>
          </a:p>
          <a:p>
            <a:pPr marL="344488" marR="0">
              <a:spcBef>
                <a:spcPts val="0"/>
              </a:spcBef>
              <a:spcAft>
                <a:spcPts val="0"/>
              </a:spcAft>
              <a:tabLst>
                <a:tab algn="l" pos="1371600"/>
              </a:tabLst>
            </a:pPr>
            <a:r>
              <a:rPr b="1" dirty="0" lang="en-US" sz="1600">
                <a:effectLst/>
                <a:latin charset="0" panose="02070309020205020404" pitchFamily="49" typeface="Courier New"/>
                <a:ea charset="0" panose="02020603050405020304" pitchFamily="18" typeface="Times New Roman"/>
                <a:cs charset="0" panose="02020603050405020304" pitchFamily="18" typeface="Times New Roman"/>
              </a:rPr>
              <a:t>    print(</a:t>
            </a:r>
            <a:r>
              <a:rPr b="1" dirty="0" err="1" lang="en-US" sz="1600">
                <a:effectLst/>
                <a:latin charset="0" panose="02070309020205020404" pitchFamily="49" typeface="Courier New"/>
                <a:ea charset="0" panose="02020603050405020304" pitchFamily="18" typeface="Times New Roman"/>
                <a:cs charset="0" panose="02020603050405020304" pitchFamily="18" typeface="Times New Roman"/>
              </a:rPr>
              <a:t>f"You</a:t>
            </a:r>
            <a:r>
              <a:rPr b="1" dirty="0" lang="en-US" sz="1600">
                <a:effectLst/>
                <a:latin charset="0" panose="02070309020205020404" pitchFamily="49" typeface="Courier New"/>
                <a:ea charset="0" panose="02020603050405020304" pitchFamily="18" typeface="Times New Roman"/>
                <a:cs charset="0" panose="02020603050405020304" pitchFamily="18" typeface="Times New Roman"/>
              </a:rPr>
              <a:t> entered {score}.")</a:t>
            </a:r>
          </a:p>
          <a:p>
            <a:pPr marL="344488" marR="0">
              <a:spcBef>
                <a:spcPts val="0"/>
              </a:spcBef>
              <a:spcAft>
                <a:spcPts val="0"/>
              </a:spcAft>
              <a:tabLst>
                <a:tab algn="l" pos="1371600"/>
              </a:tabLst>
            </a:pPr>
            <a:r>
              <a:rPr b="1" dirty="0" lang="en-US" sz="1600">
                <a:effectLst/>
                <a:latin charset="0" panose="02070309020205020404" pitchFamily="49" typeface="Courier New"/>
                <a:ea charset="0" panose="02020603050405020304" pitchFamily="18" typeface="Times New Roman"/>
                <a:cs charset="0" panose="02020603050405020304" pitchFamily="18" typeface="Times New Roman"/>
              </a:rPr>
              <a:t>print("Bye!")</a:t>
            </a:r>
          </a:p>
          <a:p>
            <a:pPr>
              <a:spcBef>
                <a:spcPts val="900"/>
              </a:spcBef>
              <a:spcAft>
                <a:spcPts val="600"/>
              </a:spcAft>
            </a:pPr>
            <a:r>
              <a:rPr b="1" dirty="0" lang="en-US">
                <a:solidFill>
                  <a:srgbClr val="000099"/>
                </a:solidFill>
                <a:effectLst/>
                <a:latin charset="0" panose="020B0604020202020204" pitchFamily="34" typeface="Arial"/>
                <a:ea charset="0" panose="02020603050405020304" pitchFamily="18" typeface="Times New Roman"/>
                <a:cs charset="0" panose="02020603050405020304" pitchFamily="18" typeface="Times New Roman"/>
              </a:rPr>
              <a:t>The console for both loops</a:t>
            </a:r>
          </a:p>
          <a:p>
            <a:endParaRPr dirty="0" lang="en-US"/>
          </a:p>
        </p:txBody>
      </p:sp>
      <p:sp>
        <p:nvSpPr>
          <p:cNvPr id="4" name="Text Placeholder 3">
            <a:extLst>
              <a:ext uri="{FF2B5EF4-FFF2-40B4-BE49-F238E27FC236}">
                <a16:creationId xmlns:a16="http://schemas.microsoft.com/office/drawing/2014/main" id="{97A98DC9-E329-4A61-9E1D-84EE36E0E84A}"/>
              </a:ext>
            </a:extLst>
          </p:cNvPr>
          <p:cNvSpPr>
            <a:spLocks noGrp="1"/>
          </p:cNvSpPr>
          <p:nvPr>
            <p:ph idx="15" sz="quarter" type="body"/>
          </p:nvPr>
        </p:nvSpPr>
        <p:spPr>
          <a:xfrm>
            <a:off x="1295400" y="3409741"/>
            <a:ext cx="5105400" cy="2049956"/>
          </a:xfrm>
        </p:spPr>
        <p:txBody>
          <a:bodyPr/>
          <a:lstStyle/>
          <a:p>
            <a:pPr marL="0" marR="0">
              <a:spcBef>
                <a:spcPts val="0"/>
              </a:spcBef>
              <a:spcAft>
                <a:spcPts val="0"/>
              </a:spcAft>
              <a:tabLst>
                <a:tab algn="l" pos="1371600"/>
              </a:tabLst>
            </a:pPr>
            <a:r>
              <a:rPr b="1" dirty="0" lang="en-US" sz="1600">
                <a:solidFill>
                  <a:srgbClr val="000000"/>
                </a:solidFill>
                <a:effectLst/>
                <a:latin charset="0" panose="02070309020205020404" pitchFamily="49" typeface="Courier New"/>
                <a:ea charset="0" panose="02020603050405020304" pitchFamily="18" typeface="Times New Roman"/>
                <a:cs charset="0" panose="02020603050405020304" pitchFamily="18" typeface="Times New Roman"/>
              </a:rPr>
              <a:t>Enter -1 to quit.</a:t>
            </a:r>
            <a:endParaRPr b="1" dirty="0" lang="en-US" sz="1600">
              <a:effectLst/>
              <a:latin charset="0" panose="02070309020205020404" pitchFamily="49" typeface="Courier New"/>
              <a:ea charset="0" panose="02020603050405020304" pitchFamily="18" typeface="Times New Roman"/>
              <a:cs charset="0" panose="02020603050405020304" pitchFamily="18" typeface="Times New Roman"/>
            </a:endParaRPr>
          </a:p>
          <a:p>
            <a:pPr marL="0" marR="0">
              <a:spcBef>
                <a:spcPts val="0"/>
              </a:spcBef>
              <a:spcAft>
                <a:spcPts val="0"/>
              </a:spcAft>
              <a:tabLst>
                <a:tab algn="l" pos="1371600"/>
              </a:tabLst>
            </a:pPr>
            <a:r>
              <a:rPr b="1" dirty="0" lang="en-US" sz="1600">
                <a:solidFill>
                  <a:srgbClr val="000000"/>
                </a:solidFill>
                <a:effectLst/>
                <a:latin charset="0" panose="02070309020205020404" pitchFamily="49" typeface="Courier New"/>
                <a:ea charset="0" panose="02020603050405020304" pitchFamily="18" typeface="Times New Roman"/>
                <a:cs charset="0" panose="02020603050405020304" pitchFamily="18" typeface="Times New Roman"/>
              </a:rPr>
              <a:t>=================</a:t>
            </a:r>
            <a:endParaRPr b="1" dirty="0" lang="en-US" sz="1600">
              <a:effectLst/>
              <a:latin charset="0" panose="02070309020205020404" pitchFamily="49" typeface="Courier New"/>
              <a:ea charset="0" panose="02020603050405020304" pitchFamily="18" typeface="Times New Roman"/>
              <a:cs charset="0" panose="02020603050405020304" pitchFamily="18" typeface="Times New Roman"/>
            </a:endParaRPr>
          </a:p>
          <a:p>
            <a:pPr marL="0" marR="0">
              <a:spcBef>
                <a:spcPts val="0"/>
              </a:spcBef>
              <a:spcAft>
                <a:spcPts val="0"/>
              </a:spcAft>
              <a:tabLst>
                <a:tab algn="l" pos="1371600"/>
              </a:tabLst>
            </a:pPr>
            <a:r>
              <a:rPr b="1" dirty="0" lang="en-US" sz="1600">
                <a:solidFill>
                  <a:srgbClr val="000000"/>
                </a:solidFill>
                <a:effectLst/>
                <a:latin charset="0" panose="02070309020205020404" pitchFamily="49" typeface="Courier New"/>
                <a:ea charset="0" panose="02020603050405020304" pitchFamily="18" typeface="Times New Roman"/>
                <a:cs charset="0" panose="02020603050405020304" pitchFamily="18" typeface="Times New Roman"/>
              </a:rPr>
              <a:t>Enter a score: </a:t>
            </a:r>
            <a:r>
              <a:rPr b="0" dirty="0" lang="en-US" sz="1600">
                <a:solidFill>
                  <a:srgbClr val="000000"/>
                </a:solidFill>
                <a:effectLst/>
                <a:latin charset="0" panose="02070309020205020404" pitchFamily="49" typeface="Courier New"/>
                <a:ea charset="0" panose="02020603050405020304" pitchFamily="18" typeface="Times New Roman"/>
                <a:cs charset="0" panose="02020603050405020304" pitchFamily="18" typeface="Times New Roman"/>
              </a:rPr>
              <a:t>90</a:t>
            </a:r>
            <a:endParaRPr b="1" dirty="0" lang="en-US" sz="1600">
              <a:effectLst/>
              <a:latin charset="0" panose="02070309020205020404" pitchFamily="49" typeface="Courier New"/>
              <a:ea charset="0" panose="02020603050405020304" pitchFamily="18" typeface="Times New Roman"/>
              <a:cs charset="0" panose="02020603050405020304" pitchFamily="18" typeface="Times New Roman"/>
            </a:endParaRPr>
          </a:p>
          <a:p>
            <a:pPr marL="0" marR="0">
              <a:spcBef>
                <a:spcPts val="0"/>
              </a:spcBef>
              <a:spcAft>
                <a:spcPts val="0"/>
              </a:spcAft>
              <a:tabLst>
                <a:tab algn="l" pos="1371600"/>
              </a:tabLst>
            </a:pPr>
            <a:r>
              <a:rPr b="1" dirty="0" lang="en-US" sz="1600">
                <a:solidFill>
                  <a:srgbClr val="000000"/>
                </a:solidFill>
                <a:effectLst/>
                <a:latin charset="0" panose="02070309020205020404" pitchFamily="49" typeface="Courier New"/>
                <a:ea charset="0" panose="02020603050405020304" pitchFamily="18" typeface="Times New Roman"/>
                <a:cs charset="0" panose="02020603050405020304" pitchFamily="18" typeface="Times New Roman"/>
              </a:rPr>
              <a:t>You entered 90.</a:t>
            </a:r>
            <a:endParaRPr b="1" dirty="0" lang="en-US" sz="1600">
              <a:effectLst/>
              <a:latin charset="0" panose="02070309020205020404" pitchFamily="49" typeface="Courier New"/>
              <a:ea charset="0" panose="02020603050405020304" pitchFamily="18" typeface="Times New Roman"/>
              <a:cs charset="0" panose="02020603050405020304" pitchFamily="18" typeface="Times New Roman"/>
            </a:endParaRPr>
          </a:p>
          <a:p>
            <a:pPr marL="0" marR="0">
              <a:spcBef>
                <a:spcPts val="0"/>
              </a:spcBef>
              <a:spcAft>
                <a:spcPts val="0"/>
              </a:spcAft>
              <a:tabLst>
                <a:tab algn="l" pos="1371600"/>
              </a:tabLst>
            </a:pPr>
            <a:r>
              <a:rPr b="1" dirty="0" lang="en-US" sz="1600">
                <a:solidFill>
                  <a:srgbClr val="000000"/>
                </a:solidFill>
                <a:effectLst/>
                <a:latin charset="0" panose="02070309020205020404" pitchFamily="49" typeface="Courier New"/>
                <a:ea charset="0" panose="02020603050405020304" pitchFamily="18" typeface="Times New Roman"/>
                <a:cs charset="0" panose="02020603050405020304" pitchFamily="18" typeface="Times New Roman"/>
              </a:rPr>
              <a:t>Enter a score: </a:t>
            </a:r>
            <a:r>
              <a:rPr b="0" dirty="0" lang="en-US" sz="1600">
                <a:solidFill>
                  <a:srgbClr val="000000"/>
                </a:solidFill>
                <a:effectLst/>
                <a:latin charset="0" panose="02070309020205020404" pitchFamily="49" typeface="Courier New"/>
                <a:ea charset="0" panose="02020603050405020304" pitchFamily="18" typeface="Times New Roman"/>
                <a:cs charset="0" panose="02020603050405020304" pitchFamily="18" typeface="Times New Roman"/>
              </a:rPr>
              <a:t>99</a:t>
            </a:r>
            <a:endParaRPr b="1" dirty="0" lang="en-US" sz="1600">
              <a:effectLst/>
              <a:latin charset="0" panose="02070309020205020404" pitchFamily="49" typeface="Courier New"/>
              <a:ea charset="0" panose="02020603050405020304" pitchFamily="18" typeface="Times New Roman"/>
              <a:cs charset="0" panose="02020603050405020304" pitchFamily="18" typeface="Times New Roman"/>
            </a:endParaRPr>
          </a:p>
          <a:p>
            <a:pPr marL="0" marR="0">
              <a:spcBef>
                <a:spcPts val="0"/>
              </a:spcBef>
              <a:spcAft>
                <a:spcPts val="0"/>
              </a:spcAft>
              <a:tabLst>
                <a:tab algn="l" pos="1371600"/>
              </a:tabLst>
            </a:pPr>
            <a:r>
              <a:rPr b="1" dirty="0" lang="en-US" sz="1600">
                <a:solidFill>
                  <a:srgbClr val="000000"/>
                </a:solidFill>
                <a:effectLst/>
                <a:latin charset="0" panose="02070309020205020404" pitchFamily="49" typeface="Courier New"/>
                <a:ea charset="0" panose="02020603050405020304" pitchFamily="18" typeface="Times New Roman"/>
                <a:cs charset="0" panose="02020603050405020304" pitchFamily="18" typeface="Times New Roman"/>
              </a:rPr>
              <a:t>You entered 99.</a:t>
            </a:r>
            <a:endParaRPr b="1" dirty="0" lang="en-US" sz="1600">
              <a:effectLst/>
              <a:latin charset="0" panose="02070309020205020404" pitchFamily="49" typeface="Courier New"/>
              <a:ea charset="0" panose="02020603050405020304" pitchFamily="18" typeface="Times New Roman"/>
              <a:cs charset="0" panose="02020603050405020304" pitchFamily="18" typeface="Times New Roman"/>
            </a:endParaRPr>
          </a:p>
          <a:p>
            <a:pPr marL="0" marR="0">
              <a:spcBef>
                <a:spcPts val="0"/>
              </a:spcBef>
              <a:spcAft>
                <a:spcPts val="0"/>
              </a:spcAft>
              <a:tabLst>
                <a:tab algn="l" pos="1371600"/>
              </a:tabLst>
            </a:pPr>
            <a:r>
              <a:rPr b="1" dirty="0" lang="en-US" sz="1600">
                <a:solidFill>
                  <a:srgbClr val="000000"/>
                </a:solidFill>
                <a:effectLst/>
                <a:latin charset="0" panose="02070309020205020404" pitchFamily="49" typeface="Courier New"/>
                <a:ea charset="0" panose="02020603050405020304" pitchFamily="18" typeface="Times New Roman"/>
                <a:cs charset="0" panose="02020603050405020304" pitchFamily="18" typeface="Times New Roman"/>
              </a:rPr>
              <a:t>Enter a score: </a:t>
            </a:r>
            <a:r>
              <a:rPr b="0" dirty="0" lang="en-US" sz="1600">
                <a:solidFill>
                  <a:srgbClr val="000000"/>
                </a:solidFill>
                <a:effectLst/>
                <a:latin charset="0" panose="02070309020205020404" pitchFamily="49" typeface="Courier New"/>
                <a:ea charset="0" panose="02020603050405020304" pitchFamily="18" typeface="Times New Roman"/>
                <a:cs charset="0" panose="02020603050405020304" pitchFamily="18" typeface="Times New Roman"/>
              </a:rPr>
              <a:t>-1</a:t>
            </a:r>
            <a:endParaRPr b="1" dirty="0" lang="en-US" sz="1600">
              <a:effectLst/>
              <a:latin charset="0" panose="02070309020205020404" pitchFamily="49" typeface="Courier New"/>
              <a:ea charset="0" panose="02020603050405020304" pitchFamily="18" typeface="Times New Roman"/>
              <a:cs charset="0" panose="02020603050405020304" pitchFamily="18" typeface="Times New Roman"/>
            </a:endParaRPr>
          </a:p>
          <a:p>
            <a:pPr marL="0" marR="0">
              <a:spcBef>
                <a:spcPts val="0"/>
              </a:spcBef>
              <a:spcAft>
                <a:spcPts val="0"/>
              </a:spcAft>
              <a:tabLst>
                <a:tab algn="l" pos="1371600"/>
              </a:tabLst>
            </a:pPr>
            <a:r>
              <a:rPr b="1" dirty="0" lang="en-US" sz="1600">
                <a:solidFill>
                  <a:srgbClr val="000000"/>
                </a:solidFill>
                <a:effectLst/>
                <a:latin charset="0" panose="02070309020205020404" pitchFamily="49" typeface="Courier New"/>
                <a:ea charset="0" panose="02020603050405020304" pitchFamily="18" typeface="Times New Roman"/>
                <a:cs charset="0" panose="02020603050405020304" pitchFamily="18" typeface="Times New Roman"/>
              </a:rPr>
              <a:t>Bye!</a:t>
            </a:r>
            <a:endParaRPr b="1" dirty="0" lang="en-US" sz="1600">
              <a:effectLst/>
              <a:latin charset="0" panose="02070309020205020404" pitchFamily="49" typeface="Courier New"/>
              <a:ea charset="0" panose="02020603050405020304" pitchFamily="18" typeface="Times New Roman"/>
              <a:cs charset="0" panose="02020603050405020304" pitchFamily="18" typeface="Times New Roman"/>
            </a:endParaRPr>
          </a:p>
          <a:p>
            <a:endParaRPr dirty="0" lang="en-US"/>
          </a:p>
        </p:txBody>
      </p:sp>
      <p:sp>
        <p:nvSpPr>
          <p:cNvPr id="5" name="Date Placeholder 4">
            <a:extLst>
              <a:ext uri="{FF2B5EF4-FFF2-40B4-BE49-F238E27FC236}">
                <a16:creationId xmlns:a16="http://schemas.microsoft.com/office/drawing/2014/main" id="{39F03890-F399-4009-A02C-9C7D151979FE}"/>
              </a:ext>
            </a:extLst>
          </p:cNvPr>
          <p:cNvSpPr>
            <a:spLocks noGrp="1"/>
          </p:cNvSpPr>
          <p:nvPr>
            <p:ph idx="10" sz="half" type="dt"/>
          </p:nvPr>
        </p:nvSpPr>
        <p:spPr/>
        <p:txBody>
          <a:bodyPr/>
          <a:lstStyle/>
          <a:p>
            <a:pPr>
              <a:defRPr/>
            </a:pPr>
            <a:r>
              <a:rPr lang="en-US"/>
              <a:t>Murach's Python Programming (2nd Ed.)</a:t>
            </a:r>
            <a:endParaRPr dirty="0" lang="en-US"/>
          </a:p>
        </p:txBody>
      </p:sp>
      <p:sp>
        <p:nvSpPr>
          <p:cNvPr id="6" name="Footer Placeholder 5">
            <a:extLst>
              <a:ext uri="{FF2B5EF4-FFF2-40B4-BE49-F238E27FC236}">
                <a16:creationId xmlns:a16="http://schemas.microsoft.com/office/drawing/2014/main" id="{C942A3D7-5E92-499B-9123-BF5F7BFB1CF7}"/>
              </a:ext>
            </a:extLst>
          </p:cNvPr>
          <p:cNvSpPr>
            <a:spLocks noGrp="1"/>
          </p:cNvSpPr>
          <p:nvPr>
            <p:ph idx="11" sz="quarter" type="ftr"/>
          </p:nvPr>
        </p:nvSpPr>
        <p:spPr/>
        <p:txBody>
          <a:bodyPr/>
          <a:lstStyle/>
          <a:p>
            <a:pPr>
              <a:defRPr/>
            </a:pPr>
            <a:r>
              <a:rPr lang="en-US" sz="1200"/>
              <a:t>© 2021, Mike Murach &amp; Associates, Inc.</a:t>
            </a:r>
            <a:endParaRPr dirty="0" lang="en-US"/>
          </a:p>
        </p:txBody>
      </p:sp>
      <p:sp>
        <p:nvSpPr>
          <p:cNvPr id="7" name="Slide Number Placeholder 6">
            <a:extLst>
              <a:ext uri="{FF2B5EF4-FFF2-40B4-BE49-F238E27FC236}">
                <a16:creationId xmlns:a16="http://schemas.microsoft.com/office/drawing/2014/main" id="{B2A854AD-0515-4BC2-B401-FA76F69EC734}"/>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41</a:t>
            </a:fld>
            <a:endParaRPr dirty="0" lang="en-US">
              <a:solidFill>
                <a:schemeClr val="bg1"/>
              </a:solidFill>
            </a:endParaRPr>
          </a:p>
        </p:txBody>
      </p:sp>
    </p:spTree>
    <p:extLst>
      <p:ext uri="{BB962C8B-B14F-4D97-AF65-F5344CB8AC3E}">
        <p14:creationId xmlns:p14="http://schemas.microsoft.com/office/powerpoint/2010/main" val="2288409061"/>
      </p:ext>
    </p:extLst>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lang="en-US"/>
              <a:t>Pseudocode</a:t>
            </a:r>
            <a:r>
              <a:rPr dirty="0" lang="en-US"/>
              <a:t> for a Test Scores program</a:t>
            </a:r>
          </a:p>
        </p:txBody>
      </p:sp>
      <p:sp>
        <p:nvSpPr>
          <p:cNvPr id="7" name="Text Placeholder 6">
            <a:extLst>
              <a:ext uri="{FF2B5EF4-FFF2-40B4-BE49-F238E27FC236}">
                <a16:creationId xmlns:a16="http://schemas.microsoft.com/office/drawing/2014/main" id="{BFC25137-712D-4826-BF4D-82BA15625847}"/>
              </a:ext>
            </a:extLst>
          </p:cNvPr>
          <p:cNvSpPr>
            <a:spLocks noGrp="1"/>
          </p:cNvSpPr>
          <p:nvPr>
            <p:ph idx="13" sz="quarter" type="body"/>
          </p:nvPr>
        </p:nvSpPr>
        <p:spPr/>
        <p:txBody>
          <a:bodyPr/>
          <a:lstStyle/>
          <a:p>
            <a:pPr marL="346075" marR="0">
              <a:spcBef>
                <a:spcPts val="0"/>
              </a:spcBef>
              <a:spcAft>
                <a:spcPts val="0"/>
              </a:spcAft>
              <a:tabLst>
                <a:tab algn="l" pos="577850"/>
                <a:tab algn="l" pos="1371600"/>
              </a:tabLst>
            </a:pPr>
            <a:r>
              <a:rPr dirty="0" lang="en-US">
                <a:latin charset="0" panose="02020603050405020304" pitchFamily="18" typeface="Times New Roman"/>
                <a:ea charset="0" panose="02020603050405020304" pitchFamily="18" typeface="Times New Roman"/>
                <a:cs charset="0" panose="02020603050405020304" pitchFamily="18" typeface="Times New Roman"/>
              </a:rPr>
              <a:t>Display user message</a:t>
            </a:r>
            <a:endParaRPr b="1" dirty="0" lang="en-US" sz="1800">
              <a:latin charset="0" panose="02070309020205020404" pitchFamily="49" typeface="Courier New"/>
              <a:ea charset="0" panose="02020603050405020304" pitchFamily="18" typeface="Times New Roman"/>
              <a:cs charset="0" panose="02020603050405020304" pitchFamily="18" typeface="Times New Roman"/>
            </a:endParaRPr>
          </a:p>
          <a:p>
            <a:pPr marL="346075" marR="0">
              <a:spcBef>
                <a:spcPts val="0"/>
              </a:spcBef>
              <a:spcAft>
                <a:spcPts val="0"/>
              </a:spcAft>
              <a:tabLst>
                <a:tab algn="l" pos="577850"/>
                <a:tab algn="l" pos="1371600"/>
              </a:tabLst>
            </a:pPr>
            <a:r>
              <a:rPr b="1" dirty="0" lang="en-US">
                <a:latin charset="0" panose="02020603050405020304" pitchFamily="18" typeface="Times New Roman"/>
                <a:ea charset="0" panose="02020603050405020304" pitchFamily="18" typeface="Times New Roman"/>
                <a:cs charset="0" panose="02020603050405020304" pitchFamily="18" typeface="Times New Roman"/>
              </a:rPr>
              <a:t>WHILE TRUE</a:t>
            </a:r>
            <a:endParaRPr b="1" dirty="0" lang="en-US" sz="1800">
              <a:latin charset="0" panose="02070309020205020404" pitchFamily="49" typeface="Courier New"/>
              <a:ea charset="0" panose="02020603050405020304" pitchFamily="18" typeface="Times New Roman"/>
              <a:cs charset="0" panose="02020603050405020304" pitchFamily="18" typeface="Times New Roman"/>
            </a:endParaRPr>
          </a:p>
          <a:p>
            <a:pPr marL="346075" marR="0">
              <a:spcBef>
                <a:spcPts val="0"/>
              </a:spcBef>
              <a:spcAft>
                <a:spcPts val="0"/>
              </a:spcAft>
              <a:tabLst>
                <a:tab algn="l" pos="577850"/>
                <a:tab algn="l" pos="1371600"/>
              </a:tabLst>
            </a:pPr>
            <a:r>
              <a:rPr b="1" dirty="0" lang="en-US">
                <a:latin charset="0" panose="02020603050405020304" pitchFamily="18" typeface="Times New Roman"/>
                <a:ea charset="0" panose="02020603050405020304" pitchFamily="18" typeface="Times New Roman"/>
                <a:cs charset="0" panose="02020603050405020304" pitchFamily="18" typeface="Times New Roman"/>
              </a:rPr>
              <a:t>	</a:t>
            </a:r>
            <a:r>
              <a:rPr dirty="0" lang="en-US">
                <a:latin charset="0" panose="02020603050405020304" pitchFamily="18" typeface="Times New Roman"/>
                <a:ea charset="0" panose="02020603050405020304" pitchFamily="18" typeface="Times New Roman"/>
                <a:cs charset="0" panose="02020603050405020304" pitchFamily="18" typeface="Times New Roman"/>
              </a:rPr>
              <a:t>get score</a:t>
            </a:r>
            <a:endParaRPr b="1" dirty="0" lang="en-US" sz="1800">
              <a:latin charset="0" panose="02070309020205020404" pitchFamily="49" typeface="Courier New"/>
              <a:ea charset="0" panose="02020603050405020304" pitchFamily="18" typeface="Times New Roman"/>
              <a:cs charset="0" panose="02020603050405020304" pitchFamily="18" typeface="Times New Roman"/>
            </a:endParaRPr>
          </a:p>
          <a:p>
            <a:pPr marL="346075" marR="0">
              <a:spcBef>
                <a:spcPts val="0"/>
              </a:spcBef>
              <a:spcAft>
                <a:spcPts val="0"/>
              </a:spcAft>
              <a:tabLst>
                <a:tab algn="l" pos="577850"/>
                <a:tab algn="l" pos="1371600"/>
              </a:tabLst>
            </a:pPr>
            <a:r>
              <a:rPr b="1" dirty="0" lang="en-US">
                <a:latin charset="0" panose="02020603050405020304" pitchFamily="18" typeface="Times New Roman"/>
                <a:ea charset="0" panose="02020603050405020304" pitchFamily="18" typeface="Times New Roman"/>
                <a:cs charset="0" panose="02020603050405020304" pitchFamily="18" typeface="Times New Roman"/>
              </a:rPr>
              <a:t>	IF</a:t>
            </a:r>
            <a:r>
              <a:rPr dirty="0" lang="en-US">
                <a:latin charset="0" panose="02020603050405020304" pitchFamily="18" typeface="Times New Roman"/>
                <a:ea charset="0" panose="02020603050405020304" pitchFamily="18" typeface="Times New Roman"/>
                <a:cs charset="0" panose="02020603050405020304" pitchFamily="18" typeface="Times New Roman"/>
              </a:rPr>
              <a:t> score is from 0 to 100</a:t>
            </a:r>
            <a:endParaRPr b="1" dirty="0" lang="en-US" sz="1800">
              <a:latin charset="0" panose="02070309020205020404" pitchFamily="49" typeface="Courier New"/>
              <a:ea charset="0" panose="02020603050405020304" pitchFamily="18" typeface="Times New Roman"/>
              <a:cs charset="0" panose="02020603050405020304" pitchFamily="18" typeface="Times New Roman"/>
            </a:endParaRPr>
          </a:p>
          <a:p>
            <a:pPr marL="346075" marR="0">
              <a:spcBef>
                <a:spcPts val="0"/>
              </a:spcBef>
              <a:spcAft>
                <a:spcPts val="0"/>
              </a:spcAft>
              <a:tabLst>
                <a:tab algn="l" pos="577850"/>
                <a:tab algn="l" pos="1371600"/>
              </a:tabLst>
            </a:pPr>
            <a:r>
              <a:rPr dirty="0" lang="en-US">
                <a:latin charset="0" panose="02020603050405020304" pitchFamily="18" typeface="Times New Roman"/>
                <a:ea charset="0" panose="02020603050405020304" pitchFamily="18" typeface="Times New Roman"/>
                <a:cs charset="0" panose="02020603050405020304" pitchFamily="18" typeface="Times New Roman"/>
              </a:rPr>
              <a:t>		add score to score total</a:t>
            </a:r>
            <a:endParaRPr b="1" dirty="0" lang="en-US" sz="1800">
              <a:latin charset="0" panose="02070309020205020404" pitchFamily="49" typeface="Courier New"/>
              <a:ea charset="0" panose="02020603050405020304" pitchFamily="18" typeface="Times New Roman"/>
              <a:cs charset="0" panose="02020603050405020304" pitchFamily="18" typeface="Times New Roman"/>
            </a:endParaRPr>
          </a:p>
          <a:p>
            <a:pPr marL="346075" marR="0">
              <a:spcBef>
                <a:spcPts val="0"/>
              </a:spcBef>
              <a:spcAft>
                <a:spcPts val="0"/>
              </a:spcAft>
              <a:tabLst>
                <a:tab algn="l" pos="577850"/>
                <a:tab algn="l" pos="1371600"/>
              </a:tabLst>
            </a:pPr>
            <a:r>
              <a:rPr dirty="0" lang="en-US">
                <a:latin charset="0" panose="02020603050405020304" pitchFamily="18" typeface="Times New Roman"/>
                <a:ea charset="0" panose="02020603050405020304" pitchFamily="18" typeface="Times New Roman"/>
                <a:cs charset="0" panose="02020603050405020304" pitchFamily="18" typeface="Times New Roman"/>
              </a:rPr>
              <a:t>		add 1 to number of scores</a:t>
            </a:r>
            <a:endParaRPr b="1" dirty="0" lang="en-US" sz="1800">
              <a:latin charset="0" panose="02070309020205020404" pitchFamily="49" typeface="Courier New"/>
              <a:ea charset="0" panose="02020603050405020304" pitchFamily="18" typeface="Times New Roman"/>
              <a:cs charset="0" panose="02020603050405020304" pitchFamily="18" typeface="Times New Roman"/>
            </a:endParaRPr>
          </a:p>
          <a:p>
            <a:pPr marL="346075" marR="0">
              <a:spcBef>
                <a:spcPts val="0"/>
              </a:spcBef>
              <a:spcAft>
                <a:spcPts val="0"/>
              </a:spcAft>
              <a:tabLst>
                <a:tab algn="l" pos="577850"/>
                <a:tab algn="l" pos="1371600"/>
              </a:tabLst>
            </a:pPr>
            <a:r>
              <a:rPr b="1" dirty="0" lang="en-US">
                <a:latin charset="0" panose="02020603050405020304" pitchFamily="18" typeface="Times New Roman"/>
                <a:ea charset="0" panose="02020603050405020304" pitchFamily="18" typeface="Times New Roman"/>
                <a:cs charset="0" panose="02020603050405020304" pitchFamily="18" typeface="Times New Roman"/>
              </a:rPr>
              <a:t>	ELSE IF</a:t>
            </a:r>
            <a:r>
              <a:rPr dirty="0" lang="en-US">
                <a:latin charset="0" panose="02020603050405020304" pitchFamily="18" typeface="Times New Roman"/>
                <a:ea charset="0" panose="02020603050405020304" pitchFamily="18" typeface="Times New Roman"/>
                <a:cs charset="0" panose="02020603050405020304" pitchFamily="18" typeface="Times New Roman"/>
              </a:rPr>
              <a:t> score is 999</a:t>
            </a:r>
            <a:endParaRPr b="1" dirty="0" lang="en-US" sz="1800">
              <a:latin charset="0" panose="02070309020205020404" pitchFamily="49" typeface="Courier New"/>
              <a:ea charset="0" panose="02020603050405020304" pitchFamily="18" typeface="Times New Roman"/>
              <a:cs charset="0" panose="02020603050405020304" pitchFamily="18" typeface="Times New Roman"/>
            </a:endParaRPr>
          </a:p>
          <a:p>
            <a:pPr marL="346075" marR="0">
              <a:spcBef>
                <a:spcPts val="0"/>
              </a:spcBef>
              <a:spcAft>
                <a:spcPts val="0"/>
              </a:spcAft>
              <a:tabLst>
                <a:tab algn="l" pos="577850"/>
                <a:tab algn="l" pos="1371600"/>
              </a:tabLst>
            </a:pPr>
            <a:r>
              <a:rPr dirty="0" lang="en-US">
                <a:latin charset="0" panose="02020603050405020304" pitchFamily="18" typeface="Times New Roman"/>
                <a:ea charset="0" panose="02020603050405020304" pitchFamily="18" typeface="Times New Roman"/>
                <a:cs charset="0" panose="02020603050405020304" pitchFamily="18" typeface="Times New Roman"/>
              </a:rPr>
              <a:t>		end loop</a:t>
            </a:r>
            <a:endParaRPr b="1" dirty="0" lang="en-US" sz="1800">
              <a:latin charset="0" panose="02070309020205020404" pitchFamily="49" typeface="Courier New"/>
              <a:ea charset="0" panose="02020603050405020304" pitchFamily="18" typeface="Times New Roman"/>
              <a:cs charset="0" panose="02020603050405020304" pitchFamily="18" typeface="Times New Roman"/>
            </a:endParaRPr>
          </a:p>
          <a:p>
            <a:pPr marL="346075" marR="0">
              <a:spcBef>
                <a:spcPts val="0"/>
              </a:spcBef>
              <a:spcAft>
                <a:spcPts val="0"/>
              </a:spcAft>
              <a:tabLst>
                <a:tab algn="l" pos="577850"/>
                <a:tab algn="l" pos="1371600"/>
              </a:tabLst>
            </a:pPr>
            <a:r>
              <a:rPr b="1" dirty="0" lang="en-US">
                <a:latin charset="0" panose="02020603050405020304" pitchFamily="18" typeface="Times New Roman"/>
                <a:ea charset="0" panose="02020603050405020304" pitchFamily="18" typeface="Times New Roman"/>
                <a:cs charset="0" panose="02020603050405020304" pitchFamily="18" typeface="Times New Roman"/>
              </a:rPr>
              <a:t>	ELSE</a:t>
            </a:r>
            <a:endParaRPr b="1" dirty="0" lang="en-US" sz="1800">
              <a:latin charset="0" panose="02070309020205020404" pitchFamily="49" typeface="Courier New"/>
              <a:ea charset="0" panose="02020603050405020304" pitchFamily="18" typeface="Times New Roman"/>
              <a:cs charset="0" panose="02020603050405020304" pitchFamily="18" typeface="Times New Roman"/>
            </a:endParaRPr>
          </a:p>
          <a:p>
            <a:pPr marL="346075" marR="0">
              <a:spcBef>
                <a:spcPts val="0"/>
              </a:spcBef>
              <a:spcAft>
                <a:spcPts val="0"/>
              </a:spcAft>
              <a:tabLst>
                <a:tab algn="l" pos="577850"/>
                <a:tab algn="l" pos="1371600"/>
              </a:tabLst>
            </a:pPr>
            <a:r>
              <a:rPr dirty="0" lang="en-US">
                <a:latin charset="0" panose="02020603050405020304" pitchFamily="18" typeface="Times New Roman"/>
                <a:ea charset="0" panose="02020603050405020304" pitchFamily="18" typeface="Times New Roman"/>
                <a:cs charset="0" panose="02020603050405020304" pitchFamily="18" typeface="Times New Roman"/>
              </a:rPr>
              <a:t>		print error message</a:t>
            </a:r>
            <a:endParaRPr b="1" dirty="0" lang="en-US" sz="1800">
              <a:latin charset="0" panose="02070309020205020404" pitchFamily="49" typeface="Courier New"/>
              <a:ea charset="0" panose="02020603050405020304" pitchFamily="18" typeface="Times New Roman"/>
              <a:cs charset="0" panose="02020603050405020304" pitchFamily="18" typeface="Times New Roman"/>
            </a:endParaRPr>
          </a:p>
          <a:p>
            <a:pPr marL="346075" marR="0">
              <a:spcBef>
                <a:spcPts val="0"/>
              </a:spcBef>
              <a:spcAft>
                <a:spcPts val="0"/>
              </a:spcAft>
              <a:tabLst>
                <a:tab algn="l" pos="577850"/>
                <a:tab algn="l" pos="1371600"/>
              </a:tabLst>
            </a:pPr>
            <a:r>
              <a:rPr dirty="0" lang="en-US">
                <a:latin charset="0" panose="02020603050405020304" pitchFamily="18" typeface="Times New Roman"/>
                <a:ea charset="0" panose="02020603050405020304" pitchFamily="18" typeface="Times New Roman"/>
                <a:cs charset="0" panose="02020603050405020304" pitchFamily="18" typeface="Times New Roman"/>
              </a:rPr>
              <a:t>Calculate average score</a:t>
            </a:r>
            <a:endParaRPr b="1" dirty="0" lang="en-US" sz="1800">
              <a:latin charset="0" panose="02070309020205020404" pitchFamily="49" typeface="Courier New"/>
              <a:ea charset="0" panose="02020603050405020304" pitchFamily="18" typeface="Times New Roman"/>
              <a:cs charset="0" panose="02020603050405020304" pitchFamily="18" typeface="Times New Roman"/>
            </a:endParaRPr>
          </a:p>
          <a:p>
            <a:pPr marL="346075" marR="0">
              <a:spcBef>
                <a:spcPts val="0"/>
              </a:spcBef>
              <a:spcAft>
                <a:spcPts val="0"/>
              </a:spcAft>
              <a:tabLst>
                <a:tab algn="l" pos="577850"/>
                <a:tab algn="l" pos="1371600"/>
              </a:tabLst>
            </a:pPr>
            <a:r>
              <a:rPr dirty="0" lang="en-US">
                <a:latin charset="0" panose="02020603050405020304" pitchFamily="18" typeface="Times New Roman"/>
                <a:ea charset="0" panose="02020603050405020304" pitchFamily="18" typeface="Times New Roman"/>
                <a:cs charset="0" panose="02020603050405020304" pitchFamily="18" typeface="Times New Roman"/>
              </a:rPr>
              <a:t>Display results</a:t>
            </a:r>
            <a:endParaRPr b="1" dirty="0" lang="en-US" sz="1800">
              <a:latin charset="0" panose="02070309020205020404" pitchFamily="49" typeface="Courier New"/>
              <a:ea charset="0" panose="02020603050405020304" pitchFamily="18" typeface="Times New Roman"/>
              <a:cs charset="0" panose="02020603050405020304" pitchFamily="18" typeface="Times New Roman"/>
            </a:endParaRP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E6005474-7CED-4502-8950-7B551DD0ABE5}"/>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42</a:t>
            </a:fld>
            <a:endParaRPr dirty="0" lang="en-US">
              <a:solidFill>
                <a:schemeClr val="bg1"/>
              </a:solidFill>
            </a:endParaRPr>
          </a:p>
        </p:txBody>
      </p:sp>
    </p:spTree>
    <p:extLst>
      <p:ext uri="{BB962C8B-B14F-4D97-AF65-F5344CB8AC3E}">
        <p14:creationId xmlns:p14="http://schemas.microsoft.com/office/powerpoint/2010/main" val="3887144535"/>
      </p:ext>
    </p:extLst>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The user interface for the Test Scores program</a:t>
            </a:r>
          </a:p>
        </p:txBody>
      </p:sp>
      <p:sp>
        <p:nvSpPr>
          <p:cNvPr id="7" name="Text Placeholder 6">
            <a:extLst>
              <a:ext uri="{FF2B5EF4-FFF2-40B4-BE49-F238E27FC236}">
                <a16:creationId xmlns:a16="http://schemas.microsoft.com/office/drawing/2014/main" id="{3DABF147-CFCE-4DA7-B946-8786D013E1B4}"/>
              </a:ext>
            </a:extLst>
          </p:cNvPr>
          <p:cNvSpPr>
            <a:spLocks noGrp="1"/>
          </p:cNvSpPr>
          <p:nvPr>
            <p:ph idx="15" sz="quarter" type="body"/>
          </p:nvPr>
        </p:nvSpPr>
        <p:spPr>
          <a:xfrm>
            <a:off x="1295400" y="1143000"/>
            <a:ext cx="6629400" cy="3733800"/>
          </a:xfrm>
        </p:spPr>
        <p:txBody>
          <a:bodyPr/>
          <a:lstStyle/>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The Test Scores program</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999 to end input</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test score: </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85</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test score: </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95</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test score: </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155</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Test score must be from 0 through 100. Try again.</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test score: </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75</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test score: </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999</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Total Score: 255</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Average Score: 85</a:t>
            </a:r>
          </a:p>
          <a:p>
            <a:pPr>
              <a:spcBef>
                <a:spcPts val="0"/>
              </a:spcBef>
              <a:spcAft>
                <a:spcPts val="0"/>
              </a:spcAft>
              <a:tabLst>
                <a:tab algn="l" pos="1371600"/>
              </a:tabLst>
            </a:pPr>
            <a:endPar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Bye!</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endParaRPr dirty="0" lang="en-US" sz="16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635A5C17-591C-433B-9532-55125CCD7541}"/>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43</a:t>
            </a:fld>
            <a:endParaRPr dirty="0" lang="en-US">
              <a:solidFill>
                <a:schemeClr val="bg1"/>
              </a:solidFill>
            </a:endParaRPr>
          </a:p>
        </p:txBody>
      </p:sp>
    </p:spTree>
    <p:extLst>
      <p:ext uri="{BB962C8B-B14F-4D97-AF65-F5344CB8AC3E}">
        <p14:creationId xmlns:p14="http://schemas.microsoft.com/office/powerpoint/2010/main" val="3773814326"/>
      </p:ext>
    </p:extLst>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The code for the Test Scores program (part 1)</a:t>
            </a:r>
          </a:p>
        </p:txBody>
      </p:sp>
      <p:sp>
        <p:nvSpPr>
          <p:cNvPr id="8" name="Text Placeholder 7">
            <a:extLst>
              <a:ext uri="{FF2B5EF4-FFF2-40B4-BE49-F238E27FC236}">
                <a16:creationId xmlns:a16="http://schemas.microsoft.com/office/drawing/2014/main" id="{94665846-4FDB-4081-B82A-AED9F656304A}"/>
              </a:ext>
            </a:extLst>
          </p:cNvPr>
          <p:cNvSpPr>
            <a:spLocks noGrp="1"/>
          </p:cNvSpPr>
          <p:nvPr>
            <p:ph idx="13" sz="quarter" type="body"/>
          </p:nvPr>
        </p:nvSpPr>
        <p:spPr/>
        <p:txBody>
          <a:bodyPr/>
          <a:lstStyle/>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usr</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/bin/env python3</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display a welcome message</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print("The Test Scores program")</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print()</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print("Enter 999 to end input")</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print("======================")</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initialize variables</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counter = 0</a:t>
            </a:r>
          </a:p>
          <a:p>
            <a:pPr marL="347345" marR="0">
              <a:spcBef>
                <a:spcPts val="0"/>
              </a:spcBef>
              <a:spcAft>
                <a:spcPts val="0"/>
              </a:spcAft>
              <a:tabLst>
                <a:tab algn="l" pos="1371600"/>
              </a:tabLst>
            </a:pP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score_total</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0</a:t>
            </a:r>
          </a:p>
          <a:p>
            <a:pPr marL="347345" marR="0">
              <a:spcBef>
                <a:spcPts val="0"/>
              </a:spcBef>
              <a:spcAft>
                <a:spcPts val="0"/>
              </a:spcAft>
              <a:tabLst>
                <a:tab algn="l" pos="1371600"/>
              </a:tabLst>
            </a:pP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test_score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0</a:t>
            </a:r>
          </a:p>
          <a:p>
            <a:endParaRPr dirty="0" lang="en-US" sz="16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CAD55213-BF24-4E41-89B3-9069D59F6F0E}"/>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44</a:t>
            </a:fld>
            <a:endParaRPr dirty="0" lang="en-US">
              <a:solidFill>
                <a:schemeClr val="bg1"/>
              </a:solidFill>
            </a:endParaRPr>
          </a:p>
        </p:txBody>
      </p:sp>
    </p:spTree>
    <p:extLst>
      <p:ext uri="{BB962C8B-B14F-4D97-AF65-F5344CB8AC3E}">
        <p14:creationId xmlns:p14="http://schemas.microsoft.com/office/powerpoint/2010/main" val="2551185742"/>
      </p:ext>
    </p:extLst>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The code for the Test Scores program (part 2)</a:t>
            </a:r>
          </a:p>
        </p:txBody>
      </p:sp>
      <p:sp>
        <p:nvSpPr>
          <p:cNvPr id="7" name="Text Placeholder 6">
            <a:extLst>
              <a:ext uri="{FF2B5EF4-FFF2-40B4-BE49-F238E27FC236}">
                <a16:creationId xmlns:a16="http://schemas.microsoft.com/office/drawing/2014/main" id="{73782DDC-FB69-4372-990B-3EFD8E2B9C89}"/>
              </a:ext>
            </a:extLst>
          </p:cNvPr>
          <p:cNvSpPr>
            <a:spLocks noGrp="1"/>
          </p:cNvSpPr>
          <p:nvPr>
            <p:ph idx="13" sz="quarter" type="body"/>
          </p:nvPr>
        </p:nvSpPr>
        <p:spPr>
          <a:xfrm>
            <a:off x="838200" y="1066800"/>
            <a:ext cx="7391400" cy="4953000"/>
          </a:xfrm>
        </p:spPr>
        <p:txBody>
          <a:bodyPr/>
          <a:lstStyle/>
          <a:p>
            <a:pPr marL="347345" marR="0">
              <a:spcBef>
                <a:spcPts val="0"/>
              </a:spcBef>
              <a:spcAft>
                <a:spcPts val="0"/>
              </a:spcAft>
              <a:tabLst>
                <a:tab algn="l" pos="1371600"/>
              </a:tabLst>
            </a:pPr>
            <a:r>
              <a:rPr b="1" dirty="0" lang="en-US" sz="16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while True:</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test_score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int(input("Enter test score: "))</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if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test_score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&gt;= 0 and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test_score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&lt;= 100:</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score_total</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test_score</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counter += 1</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elif</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test_score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999:</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lang="en-US" sz="16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break</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else:</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print("Test score must be from 0 through 100. ",</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"Score discarded. Try again.")</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calculate average score</a:t>
            </a:r>
          </a:p>
          <a:p>
            <a:pPr marL="347345" marR="0">
              <a:spcBef>
                <a:spcPts val="0"/>
              </a:spcBef>
              <a:spcAft>
                <a:spcPts val="0"/>
              </a:spcAft>
              <a:tabLst>
                <a:tab algn="l" pos="1371600"/>
              </a:tabLst>
            </a:pP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average_score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round(</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score_total</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counter)</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format and display the result</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print("======================")</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print(</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f"Total</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Score: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score_total</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f"\</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nAverage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Score: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average_score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print()</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print("Bye")</a:t>
            </a:r>
          </a:p>
          <a:p>
            <a:endParaRPr dirty="0" lang="en-US" sz="16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FA15E9CA-3890-4756-AAD5-17593575B02A}"/>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45</a:t>
            </a:fld>
            <a:endParaRPr dirty="0" lang="en-US">
              <a:solidFill>
                <a:schemeClr val="bg1"/>
              </a:solidFill>
            </a:endParaRPr>
          </a:p>
        </p:txBody>
      </p:sp>
    </p:spTree>
    <p:extLst>
      <p:ext uri="{BB962C8B-B14F-4D97-AF65-F5344CB8AC3E}">
        <p14:creationId xmlns:p14="http://schemas.microsoft.com/office/powerpoint/2010/main" val="2852519895"/>
      </p:ext>
    </p:extLst>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lang="en-US"/>
              <a:t>Pseudocode</a:t>
            </a:r>
            <a:r>
              <a:rPr dirty="0" lang="en-US"/>
              <a:t> for a Future Value program</a:t>
            </a:r>
          </a:p>
        </p:txBody>
      </p:sp>
      <p:sp>
        <p:nvSpPr>
          <p:cNvPr id="7" name="Text Placeholder 6">
            <a:extLst>
              <a:ext uri="{FF2B5EF4-FFF2-40B4-BE49-F238E27FC236}">
                <a16:creationId xmlns:a16="http://schemas.microsoft.com/office/drawing/2014/main" id="{865F111E-73E0-4359-B55F-4C0CA6EFE1C8}"/>
              </a:ext>
            </a:extLst>
          </p:cNvPr>
          <p:cNvSpPr>
            <a:spLocks noGrp="1"/>
          </p:cNvSpPr>
          <p:nvPr>
            <p:ph idx="13" sz="quarter" type="body"/>
          </p:nvPr>
        </p:nvSpPr>
        <p:spPr/>
        <p:txBody>
          <a:bodyPr/>
          <a:lstStyle/>
          <a:p>
            <a:pPr marL="347345" marR="0">
              <a:spcBef>
                <a:spcPts val="0"/>
              </a:spcBef>
              <a:spcAft>
                <a:spcPts val="0"/>
              </a:spcAft>
              <a:tabLst>
                <a:tab algn="l" pos="803275"/>
                <a:tab algn="l" pos="1431925"/>
              </a:tabLst>
            </a:pPr>
            <a:r>
              <a:rPr dirty="0" lang="en-US">
                <a:latin charset="0" panose="02020603050405020304" pitchFamily="18" typeface="Times New Roman"/>
                <a:ea charset="0" panose="02020603050405020304" pitchFamily="18" typeface="Times New Roman"/>
                <a:cs charset="0" panose="02020603050405020304" pitchFamily="18" typeface="Times New Roman"/>
              </a:rPr>
              <a:t>Display user message</a:t>
            </a:r>
            <a:endParaRPr b="1" dirty="0" lang="en-US" sz="18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803275"/>
                <a:tab algn="l" pos="1431925"/>
              </a:tabLst>
            </a:pPr>
            <a:r>
              <a:rPr b="1" dirty="0" lang="en-US">
                <a:latin charset="0" panose="02020603050405020304" pitchFamily="18" typeface="Times New Roman"/>
                <a:ea charset="0" panose="02020603050405020304" pitchFamily="18" typeface="Times New Roman"/>
                <a:cs charset="0" panose="02020603050405020304" pitchFamily="18" typeface="Times New Roman"/>
              </a:rPr>
              <a:t>WHILE </a:t>
            </a:r>
            <a:r>
              <a:rPr dirty="0" lang="en-US">
                <a:latin charset="0" panose="02020603050405020304" pitchFamily="18" typeface="Times New Roman"/>
                <a:ea charset="0" panose="02020603050405020304" pitchFamily="18" typeface="Times New Roman"/>
                <a:cs charset="0" panose="02020603050405020304" pitchFamily="18" typeface="Times New Roman"/>
              </a:rPr>
              <a:t>user wants to continue</a:t>
            </a:r>
            <a:endParaRPr b="1" dirty="0" lang="en-US" sz="18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803275"/>
                <a:tab algn="l" pos="1431925"/>
              </a:tabLst>
            </a:pPr>
            <a:r>
              <a:rPr b="1" dirty="0" lang="en-US">
                <a:latin charset="0" panose="02020603050405020304" pitchFamily="18" typeface="Times New Roman"/>
                <a:ea charset="0" panose="02020603050405020304" pitchFamily="18" typeface="Times New Roman"/>
                <a:cs charset="0" panose="02020603050405020304" pitchFamily="18" typeface="Times New Roman"/>
              </a:rPr>
              <a:t>	</a:t>
            </a:r>
            <a:r>
              <a:rPr dirty="0" lang="en-US">
                <a:latin charset="0" panose="02020603050405020304" pitchFamily="18" typeface="Times New Roman"/>
                <a:ea charset="0" panose="02020603050405020304" pitchFamily="18" typeface="Times New Roman"/>
                <a:cs charset="0" panose="02020603050405020304" pitchFamily="18" typeface="Times New Roman"/>
              </a:rPr>
              <a:t>get monthly investment, yearly interest rate, and years</a:t>
            </a:r>
            <a:endParaRPr b="1" dirty="0" lang="en-US" sz="18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803275"/>
                <a:tab algn="l" pos="1431925"/>
              </a:tabLst>
            </a:pPr>
            <a:r>
              <a:rPr dirty="0" lang="en-US">
                <a:latin charset="0" panose="02020603050405020304" pitchFamily="18" typeface="Times New Roman"/>
                <a:ea charset="0" panose="02020603050405020304" pitchFamily="18" typeface="Times New Roman"/>
                <a:cs charset="0" panose="02020603050405020304" pitchFamily="18" typeface="Times New Roman"/>
              </a:rPr>
              <a:t>	convert yearly interest rate to monthly interest rate</a:t>
            </a:r>
            <a:endParaRPr b="1" dirty="0" lang="en-US" sz="18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803275"/>
                <a:tab algn="l" pos="1431925"/>
              </a:tabLst>
            </a:pPr>
            <a:r>
              <a:rPr dirty="0" lang="en-US">
                <a:latin charset="0" panose="02020603050405020304" pitchFamily="18" typeface="Times New Roman"/>
                <a:ea charset="0" panose="02020603050405020304" pitchFamily="18" typeface="Times New Roman"/>
                <a:cs charset="0" panose="02020603050405020304" pitchFamily="18" typeface="Times New Roman"/>
              </a:rPr>
              <a:t>	convert years to months</a:t>
            </a:r>
            <a:endParaRPr b="1" dirty="0" lang="en-US" sz="18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803275"/>
                <a:tab algn="l" pos="1431925"/>
              </a:tabLst>
            </a:pPr>
            <a:r>
              <a:rPr dirty="0" lang="en-US">
                <a:latin charset="0" panose="02020603050405020304" pitchFamily="18" typeface="Times New Roman"/>
                <a:ea charset="0" panose="02020603050405020304" pitchFamily="18" typeface="Times New Roman"/>
                <a:cs charset="0" panose="02020603050405020304" pitchFamily="18" typeface="Times New Roman"/>
              </a:rPr>
              <a:t>	set the future value to zero</a:t>
            </a:r>
            <a:endParaRPr b="1" dirty="0" lang="en-US" sz="18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803275"/>
                <a:tab algn="l" pos="1431925"/>
              </a:tabLst>
            </a:pPr>
            <a:r>
              <a:rPr b="1" dirty="0" lang="en-US">
                <a:latin charset="0" panose="02020603050405020304" pitchFamily="18" typeface="Times New Roman"/>
                <a:ea charset="0" panose="02020603050405020304" pitchFamily="18" typeface="Times New Roman"/>
                <a:cs charset="0" panose="02020603050405020304" pitchFamily="18" typeface="Times New Roman"/>
              </a:rPr>
              <a:t>	FOR </a:t>
            </a:r>
            <a:r>
              <a:rPr dirty="0" lang="en-US">
                <a:latin charset="0" panose="02020603050405020304" pitchFamily="18" typeface="Times New Roman"/>
                <a:ea charset="0" panose="02020603050405020304" pitchFamily="18" typeface="Times New Roman"/>
                <a:cs charset="0" panose="02020603050405020304" pitchFamily="18" typeface="Times New Roman"/>
              </a:rPr>
              <a:t>each month</a:t>
            </a:r>
            <a:endParaRPr b="1" dirty="0" lang="en-US" sz="18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803275"/>
                <a:tab algn="l" pos="1431925"/>
              </a:tabLst>
            </a:pPr>
            <a:r>
              <a:rPr b="1" dirty="0" lang="en-US">
                <a:latin charset="0" panose="02020603050405020304" pitchFamily="18" typeface="Times New Roman"/>
                <a:ea charset="0" panose="02020603050405020304" pitchFamily="18" typeface="Times New Roman"/>
                <a:cs charset="0" panose="02020603050405020304" pitchFamily="18" typeface="Times New Roman"/>
              </a:rPr>
              <a:t>		</a:t>
            </a:r>
            <a:r>
              <a:rPr dirty="0" lang="en-US">
                <a:latin charset="0" panose="02020603050405020304" pitchFamily="18" typeface="Times New Roman"/>
                <a:ea charset="0" panose="02020603050405020304" pitchFamily="18" typeface="Times New Roman"/>
                <a:cs charset="0" panose="02020603050405020304" pitchFamily="18" typeface="Times New Roman"/>
              </a:rPr>
              <a:t>add monthly investment amount to future value</a:t>
            </a:r>
            <a:endParaRPr b="1" dirty="0" lang="en-US" sz="18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803275"/>
                <a:tab algn="l" pos="1431925"/>
              </a:tabLst>
            </a:pPr>
            <a:r>
              <a:rPr dirty="0" lang="en-US">
                <a:latin charset="0" panose="02020603050405020304" pitchFamily="18" typeface="Times New Roman"/>
                <a:ea charset="0" panose="02020603050405020304" pitchFamily="18" typeface="Times New Roman"/>
                <a:cs charset="0" panose="02020603050405020304" pitchFamily="18" typeface="Times New Roman"/>
              </a:rPr>
              <a:t>		calculate interest for month</a:t>
            </a:r>
            <a:endParaRPr b="1" dirty="0" lang="en-US" sz="18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803275"/>
                <a:tab algn="l" pos="1431925"/>
              </a:tabLst>
            </a:pPr>
            <a:r>
              <a:rPr dirty="0" lang="en-US">
                <a:latin charset="0" panose="02020603050405020304" pitchFamily="18" typeface="Times New Roman"/>
                <a:ea charset="0" panose="02020603050405020304" pitchFamily="18" typeface="Times New Roman"/>
                <a:cs charset="0" panose="02020603050405020304" pitchFamily="18" typeface="Times New Roman"/>
              </a:rPr>
              <a:t>		add interest to future value</a:t>
            </a:r>
            <a:endParaRPr b="1" dirty="0" lang="en-US" sz="18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803275"/>
                <a:tab algn="l" pos="1431925"/>
              </a:tabLst>
            </a:pPr>
            <a:r>
              <a:rPr dirty="0" lang="en-US">
                <a:latin charset="0" panose="02020603050405020304" pitchFamily="18" typeface="Times New Roman"/>
                <a:ea charset="0" panose="02020603050405020304" pitchFamily="18" typeface="Times New Roman"/>
                <a:cs charset="0" panose="02020603050405020304" pitchFamily="18" typeface="Times New Roman"/>
              </a:rPr>
              <a:t>	display future value</a:t>
            </a:r>
            <a:endParaRPr b="1" dirty="0" lang="en-US" sz="18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803275"/>
                <a:tab algn="l" pos="1431925"/>
              </a:tabLst>
            </a:pPr>
            <a:r>
              <a:rPr dirty="0" lang="en-US">
                <a:latin charset="0" panose="02020603050405020304" pitchFamily="18" typeface="Times New Roman"/>
                <a:ea charset="0" panose="02020603050405020304" pitchFamily="18" typeface="Times New Roman"/>
                <a:cs charset="0" panose="02020603050405020304" pitchFamily="18" typeface="Times New Roman"/>
              </a:rPr>
              <a:t>	ask if user wants to continue</a:t>
            </a:r>
            <a:endParaRPr b="1" dirty="0" lang="en-US" sz="18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803275"/>
                <a:tab algn="l" pos="1431925"/>
              </a:tabLst>
            </a:pPr>
            <a:r>
              <a:rPr dirty="0" lang="en-US">
                <a:latin charset="0" panose="02020603050405020304" pitchFamily="18" typeface="Times New Roman"/>
                <a:ea charset="0" panose="02020603050405020304" pitchFamily="18" typeface="Times New Roman"/>
                <a:cs charset="0" panose="02020603050405020304" pitchFamily="18" typeface="Times New Roman"/>
              </a:rPr>
              <a:t>Display end message</a:t>
            </a:r>
            <a:endParaRPr b="1" dirty="0" lang="en-US" sz="1800">
              <a:latin charset="0" panose="02070309020205020404" pitchFamily="49" typeface="Courier New"/>
              <a:ea charset="0" panose="02020603050405020304" pitchFamily="18" typeface="Times New Roman"/>
              <a:cs charset="0" panose="02020603050405020304" pitchFamily="18" typeface="Times New Roman"/>
            </a:endParaRP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2EF36715-210A-4102-9B65-5EF46617C6FC}"/>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46</a:t>
            </a:fld>
            <a:endParaRPr dirty="0" lang="en-US">
              <a:solidFill>
                <a:schemeClr val="bg1"/>
              </a:solidFill>
            </a:endParaRPr>
          </a:p>
        </p:txBody>
      </p:sp>
    </p:spTree>
    <p:extLst>
      <p:ext uri="{BB962C8B-B14F-4D97-AF65-F5344CB8AC3E}">
        <p14:creationId xmlns:p14="http://schemas.microsoft.com/office/powerpoint/2010/main" val="3655066925"/>
      </p:ext>
    </p:extLst>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The user interface for the Future Value Calculator</a:t>
            </a:r>
          </a:p>
        </p:txBody>
      </p:sp>
      <p:sp>
        <p:nvSpPr>
          <p:cNvPr id="7" name="Text Placeholder 6">
            <a:extLst>
              <a:ext uri="{FF2B5EF4-FFF2-40B4-BE49-F238E27FC236}">
                <a16:creationId xmlns:a16="http://schemas.microsoft.com/office/drawing/2014/main" id="{52C73AF5-7EFB-4EDD-9718-393B668F07DE}"/>
              </a:ext>
            </a:extLst>
          </p:cNvPr>
          <p:cNvSpPr>
            <a:spLocks noGrp="1"/>
          </p:cNvSpPr>
          <p:nvPr>
            <p:ph idx="15" sz="quarter" type="body"/>
          </p:nvPr>
        </p:nvSpPr>
        <p:spPr>
          <a:xfrm>
            <a:off x="1295400" y="1143000"/>
            <a:ext cx="5562600" cy="2057400"/>
          </a:xfrm>
        </p:spPr>
        <p:txBody>
          <a:bodyPr/>
          <a:lstStyle/>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Welcome to the Future Value Calculator</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monthly investment:       </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100</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yearly interest rate:     </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12</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number of years:          </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10</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Future value:                   23233.91</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Continue (y/n)?: </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83985D3A-2F0D-4896-98FF-5862C5A9A494}"/>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47</a:t>
            </a:fld>
            <a:endParaRPr dirty="0" lang="en-US">
              <a:solidFill>
                <a:schemeClr val="bg1"/>
              </a:solidFill>
            </a:endParaRPr>
          </a:p>
        </p:txBody>
      </p:sp>
    </p:spTree>
    <p:extLst>
      <p:ext uri="{BB962C8B-B14F-4D97-AF65-F5344CB8AC3E}">
        <p14:creationId xmlns:p14="http://schemas.microsoft.com/office/powerpoint/2010/main" val="2086132138"/>
      </p:ext>
    </p:extLst>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The code for the Future Value Calculator (part 1)</a:t>
            </a:r>
          </a:p>
        </p:txBody>
      </p:sp>
      <p:sp>
        <p:nvSpPr>
          <p:cNvPr id="7" name="Text Placeholder 6">
            <a:extLst>
              <a:ext uri="{FF2B5EF4-FFF2-40B4-BE49-F238E27FC236}">
                <a16:creationId xmlns:a16="http://schemas.microsoft.com/office/drawing/2014/main" id="{31570A27-90C6-4CF5-9C4C-AD7F388C893A}"/>
              </a:ext>
            </a:extLst>
          </p:cNvPr>
          <p:cNvSpPr>
            <a:spLocks noGrp="1"/>
          </p:cNvSpPr>
          <p:nvPr>
            <p:ph idx="13" sz="quarter" type="body"/>
          </p:nvPr>
        </p:nvSpPr>
        <p:spPr/>
        <p:txBody>
          <a:bodyPr/>
          <a:lstStyle/>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usr</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/bin/env python3</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display a welcome message</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print("Welcome to the Future Value Calculator")</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print()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choice = "y"</a:t>
            </a:r>
          </a:p>
          <a:p>
            <a:pPr marL="347345" marR="0">
              <a:spcBef>
                <a:spcPts val="0"/>
              </a:spcBef>
              <a:spcAft>
                <a:spcPts val="0"/>
              </a:spcAft>
              <a:tabLst>
                <a:tab algn="l" pos="1371600"/>
              </a:tabLst>
            </a:pPr>
            <a:r>
              <a:rPr b="1" dirty="0"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while </a:t>
            </a:r>
            <a:r>
              <a:rPr b="1" dirty="0" err="1"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choice.lower</a:t>
            </a:r>
            <a:r>
              <a:rPr b="1" dirty="0"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 == "y":</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 get input from the user</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monthly_investment</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float(input(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"Enter monthly investment:\t"))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yearly_interest_rate</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float(input(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"Enter yearly interest rate:\t"))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years = int(input(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"Enter number of years:\t\t"))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 convert yearly values to monthly values</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monthly_interest_rate</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yearly_interest_rate</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12 / 100</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months = years * 12</a:t>
            </a:r>
          </a:p>
          <a:p>
            <a:endParaRPr dirty="0" lang="en-US" sz="14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CDABC756-0EC1-47BA-B8F0-6C26A704734E}"/>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48</a:t>
            </a:fld>
            <a:endParaRPr dirty="0" lang="en-US">
              <a:solidFill>
                <a:schemeClr val="bg1"/>
              </a:solidFill>
            </a:endParaRPr>
          </a:p>
        </p:txBody>
      </p:sp>
    </p:spTree>
    <p:extLst>
      <p:ext uri="{BB962C8B-B14F-4D97-AF65-F5344CB8AC3E}">
        <p14:creationId xmlns:p14="http://schemas.microsoft.com/office/powerpoint/2010/main" val="1951715057"/>
      </p:ext>
    </p:extLst>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The code for the Future Value Calculator (part 2)</a:t>
            </a:r>
          </a:p>
        </p:txBody>
      </p:sp>
      <p:sp>
        <p:nvSpPr>
          <p:cNvPr id="7" name="Text Placeholder 6">
            <a:extLst>
              <a:ext uri="{FF2B5EF4-FFF2-40B4-BE49-F238E27FC236}">
                <a16:creationId xmlns:a16="http://schemas.microsoft.com/office/drawing/2014/main" id="{15632810-5B9D-437D-94B5-E58A53300564}"/>
              </a:ext>
            </a:extLst>
          </p:cNvPr>
          <p:cNvSpPr>
            <a:spLocks noGrp="1"/>
          </p:cNvSpPr>
          <p:nvPr>
            <p:ph idx="13" sz="quarter" type="body"/>
          </p:nvPr>
        </p:nvSpPr>
        <p:spPr/>
        <p:txBody>
          <a:bodyPr/>
          <a:lstStyle/>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 calculate the future value</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future_value</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0</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for i in range(months):</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future_value</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monthly_investment</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monthly_interest_amount</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future_value</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monthly_interest_rate</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future_value</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monthly_interest_amount</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 display the result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print(</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f"Future</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value:\t\t\t{round(</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future_value</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2)}")</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print()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 see if the user wants to continue</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choice = input("Continue (y/n)?: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print()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print("Bye!")</a:t>
            </a:r>
            <a:endParaRPr dirty="0" lang="en-US" sz="14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9941BDA6-BB91-4F8E-BD46-7C2A4A5EB348}"/>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49</a:t>
            </a:fld>
            <a:endParaRPr dirty="0" lang="en-US">
              <a:solidFill>
                <a:schemeClr val="bg1"/>
              </a:solidFill>
            </a:endParaRPr>
          </a:p>
        </p:txBody>
      </p:sp>
    </p:spTree>
    <p:extLst>
      <p:ext uri="{BB962C8B-B14F-4D97-AF65-F5344CB8AC3E}">
        <p14:creationId xmlns:p14="http://schemas.microsoft.com/office/powerpoint/2010/main" val="2501523188"/>
      </p:ext>
    </p:extLst>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Relational operators</a:t>
            </a:r>
          </a:p>
        </p:txBody>
      </p:sp>
      <p:sp>
        <p:nvSpPr>
          <p:cNvPr id="7" name="Text Placeholder 6">
            <a:extLst>
              <a:ext uri="{FF2B5EF4-FFF2-40B4-BE49-F238E27FC236}">
                <a16:creationId xmlns:a16="http://schemas.microsoft.com/office/drawing/2014/main" id="{F1FFFDE3-BC0C-49A3-8C4C-90CCC43275A9}"/>
              </a:ext>
            </a:extLst>
          </p:cNvPr>
          <p:cNvSpPr>
            <a:spLocks noGrp="1"/>
          </p:cNvSpPr>
          <p:nvPr>
            <p:ph idx="13" sz="quarter" type="body"/>
          </p:nvPr>
        </p:nvSpPr>
        <p:spPr/>
        <p:txBody>
          <a:bodyPr/>
          <a:lstStyle/>
          <a:p>
            <a:pPr indent="-2057400" marL="2057400" marR="0">
              <a:spcBef>
                <a:spcPts val="600"/>
              </a:spcBef>
              <a:spcAft>
                <a:spcPts val="600"/>
              </a:spcAft>
              <a:tabLst>
                <a:tab algn="l" pos="1828800"/>
                <a:tab algn="l" pos="2514600"/>
                <a:tab algn="l" pos="2514600"/>
              </a:tabLst>
            </a:pPr>
            <a:r>
              <a:rPr b="1" dirty="0" lang="en-US">
                <a:latin charset="0" panose="020B0604020202020204" pitchFamily="34" typeface="Arial"/>
                <a:ea charset="0" panose="02020603050405020304" pitchFamily="18" typeface="Times New Roman"/>
                <a:cs charset="0" panose="02020603050405020304" pitchFamily="18" typeface="Times New Roman"/>
              </a:rPr>
              <a:t>Operator	Name</a:t>
            </a:r>
          </a:p>
          <a:p>
            <a:pPr indent="-1828800" marL="1828800" marR="0">
              <a:spcBef>
                <a:spcPts val="600"/>
              </a:spcBef>
              <a:spcAft>
                <a:spcPts val="600"/>
              </a:spcAft>
              <a:tabLst>
                <a:tab algn="l" pos="1828800"/>
                <a:tab algn="l" pos="2514600"/>
                <a:tab algn="l" pos="2514600"/>
              </a:tabLst>
            </a:pPr>
            <a:r>
              <a:rPr b="1" dirty="0" lang="en-US" sz="1600">
                <a:solidFill>
                  <a:srgbClr val="000000"/>
                </a:solidFill>
                <a:latin charset="0" panose="02070309020205020404" pitchFamily="49" typeface="Courier New"/>
                <a:ea charset="0" panose="02020603050405020304" pitchFamily="18" typeface="Times New Roman"/>
              </a:rPr>
              <a:t>==</a:t>
            </a:r>
            <a:r>
              <a:rPr dirty="0" lang="en-US">
                <a:solidFill>
                  <a:srgbClr val="000000"/>
                </a:solidFill>
                <a:latin charset="0" panose="02020603050405020304" pitchFamily="18" typeface="Times New Roman"/>
                <a:ea charset="0" panose="02020603050405020304" pitchFamily="18" typeface="Times New Roman"/>
              </a:rPr>
              <a:t>	Equal to</a:t>
            </a:r>
            <a:endParaRPr dirty="0" lang="en-US">
              <a:latin charset="0" panose="02020603050405020304" pitchFamily="18" typeface="Times New Roman"/>
              <a:ea charset="0" panose="02020603050405020304" pitchFamily="18" typeface="Times New Roman"/>
            </a:endParaRPr>
          </a:p>
          <a:p>
            <a:pPr indent="-1828800" marL="1828800" marR="0">
              <a:spcBef>
                <a:spcPts val="600"/>
              </a:spcBef>
              <a:spcAft>
                <a:spcPts val="600"/>
              </a:spcAft>
              <a:tabLst>
                <a:tab algn="l" pos="1828800"/>
                <a:tab algn="l" pos="2514600"/>
                <a:tab algn="l" pos="2514600"/>
              </a:tabLst>
            </a:pPr>
            <a:r>
              <a:rPr b="1" dirty="0" lang="en-US" sz="1600">
                <a:solidFill>
                  <a:srgbClr val="000000"/>
                </a:solidFill>
                <a:latin charset="0" panose="02070309020205020404" pitchFamily="49" typeface="Courier New"/>
                <a:ea charset="0" panose="02020603050405020304" pitchFamily="18" typeface="Times New Roman"/>
              </a:rPr>
              <a:t>!=</a:t>
            </a:r>
            <a:r>
              <a:rPr dirty="0" lang="en-US">
                <a:solidFill>
                  <a:srgbClr val="000000"/>
                </a:solidFill>
                <a:latin charset="0" panose="02020603050405020304" pitchFamily="18" typeface="Times New Roman"/>
                <a:ea charset="0" panose="02020603050405020304" pitchFamily="18" typeface="Times New Roman"/>
              </a:rPr>
              <a:t>	Not equal to	</a:t>
            </a:r>
            <a:endParaRPr dirty="0" lang="en-US">
              <a:latin charset="0" panose="02020603050405020304" pitchFamily="18" typeface="Times New Roman"/>
              <a:ea charset="0" panose="02020603050405020304" pitchFamily="18" typeface="Times New Roman"/>
            </a:endParaRPr>
          </a:p>
          <a:p>
            <a:pPr indent="-1828800" marL="1828800" marR="0">
              <a:spcBef>
                <a:spcPts val="600"/>
              </a:spcBef>
              <a:spcAft>
                <a:spcPts val="600"/>
              </a:spcAft>
              <a:tabLst>
                <a:tab algn="l" pos="1828800"/>
                <a:tab algn="l" pos="2514600"/>
                <a:tab algn="l" pos="2514600"/>
              </a:tabLst>
            </a:pPr>
            <a:r>
              <a:rPr b="1" dirty="0" lang="en-US" sz="1600">
                <a:solidFill>
                  <a:srgbClr val="000000"/>
                </a:solidFill>
                <a:latin charset="0" panose="02070309020205020404" pitchFamily="49" typeface="Courier New"/>
                <a:ea charset="0" panose="02020603050405020304" pitchFamily="18" typeface="Times New Roman"/>
              </a:rPr>
              <a:t>&gt;</a:t>
            </a:r>
            <a:r>
              <a:rPr dirty="0" lang="en-US">
                <a:solidFill>
                  <a:srgbClr val="000000"/>
                </a:solidFill>
                <a:latin charset="0" panose="02020603050405020304" pitchFamily="18" typeface="Times New Roman"/>
                <a:ea charset="0" panose="02020603050405020304" pitchFamily="18" typeface="Times New Roman"/>
              </a:rPr>
              <a:t>	Greater than</a:t>
            </a:r>
            <a:endParaRPr dirty="0" lang="en-US">
              <a:latin charset="0" panose="02020603050405020304" pitchFamily="18" typeface="Times New Roman"/>
              <a:ea charset="0" panose="02020603050405020304" pitchFamily="18" typeface="Times New Roman"/>
            </a:endParaRPr>
          </a:p>
          <a:p>
            <a:pPr indent="-1828800" marL="1828800" marR="0">
              <a:spcBef>
                <a:spcPts val="600"/>
              </a:spcBef>
              <a:spcAft>
                <a:spcPts val="600"/>
              </a:spcAft>
              <a:tabLst>
                <a:tab algn="l" pos="1828800"/>
                <a:tab algn="l" pos="2514600"/>
                <a:tab algn="l" pos="2514600"/>
              </a:tabLst>
            </a:pPr>
            <a:r>
              <a:rPr b="1" dirty="0" lang="en-US" sz="1600">
                <a:solidFill>
                  <a:srgbClr val="000000"/>
                </a:solidFill>
                <a:latin charset="0" panose="02070309020205020404" pitchFamily="49" typeface="Courier New"/>
                <a:ea charset="0" panose="02020603050405020304" pitchFamily="18" typeface="Times New Roman"/>
              </a:rPr>
              <a:t>&lt;</a:t>
            </a:r>
            <a:r>
              <a:rPr dirty="0" lang="en-US">
                <a:solidFill>
                  <a:srgbClr val="000000"/>
                </a:solidFill>
                <a:latin charset="0" panose="02020603050405020304" pitchFamily="18" typeface="Times New Roman"/>
                <a:ea charset="0" panose="02020603050405020304" pitchFamily="18" typeface="Times New Roman"/>
              </a:rPr>
              <a:t>	Less than</a:t>
            </a:r>
            <a:endParaRPr dirty="0" lang="en-US">
              <a:latin charset="0" panose="02020603050405020304" pitchFamily="18" typeface="Times New Roman"/>
              <a:ea charset="0" panose="02020603050405020304" pitchFamily="18" typeface="Times New Roman"/>
            </a:endParaRPr>
          </a:p>
          <a:p>
            <a:pPr indent="-1828800" marL="1828800" marR="0">
              <a:spcBef>
                <a:spcPts val="600"/>
              </a:spcBef>
              <a:spcAft>
                <a:spcPts val="600"/>
              </a:spcAft>
              <a:tabLst>
                <a:tab algn="l" pos="1828800"/>
                <a:tab algn="l" pos="2514600"/>
                <a:tab algn="l" pos="2514600"/>
              </a:tabLst>
            </a:pPr>
            <a:r>
              <a:rPr b="1" dirty="0" lang="en-US" sz="1600">
                <a:solidFill>
                  <a:srgbClr val="000000"/>
                </a:solidFill>
                <a:latin charset="0" panose="02070309020205020404" pitchFamily="49" typeface="Courier New"/>
                <a:ea charset="0" panose="02020603050405020304" pitchFamily="18" typeface="Times New Roman"/>
              </a:rPr>
              <a:t>&gt;=</a:t>
            </a:r>
            <a:r>
              <a:rPr dirty="0" lang="en-US">
                <a:solidFill>
                  <a:srgbClr val="000000"/>
                </a:solidFill>
                <a:latin charset="0" panose="02020603050405020304" pitchFamily="18" typeface="Times New Roman"/>
                <a:ea charset="0" panose="02020603050405020304" pitchFamily="18" typeface="Times New Roman"/>
              </a:rPr>
              <a:t>	Greater than or equal to</a:t>
            </a:r>
            <a:endParaRPr dirty="0" lang="en-US">
              <a:latin charset="0" panose="02020603050405020304" pitchFamily="18" typeface="Times New Roman"/>
              <a:ea charset="0" panose="02020603050405020304" pitchFamily="18" typeface="Times New Roman"/>
            </a:endParaRPr>
          </a:p>
          <a:p>
            <a:pPr indent="-1828800" marL="1828800" marR="0">
              <a:spcBef>
                <a:spcPts val="600"/>
              </a:spcBef>
              <a:spcAft>
                <a:spcPts val="600"/>
              </a:spcAft>
              <a:tabLst>
                <a:tab algn="l" pos="1828800"/>
                <a:tab algn="l" pos="2514600"/>
                <a:tab algn="l" pos="2514600"/>
              </a:tabLst>
            </a:pPr>
            <a:r>
              <a:rPr b="1" dirty="0" lang="en-US" sz="1600">
                <a:solidFill>
                  <a:srgbClr val="000000"/>
                </a:solidFill>
                <a:latin charset="0" panose="02070309020205020404" pitchFamily="49" typeface="Courier New"/>
                <a:ea charset="0" panose="02020603050405020304" pitchFamily="18" typeface="Times New Roman"/>
              </a:rPr>
              <a:t>&lt;=</a:t>
            </a:r>
            <a:r>
              <a:rPr dirty="0" lang="en-US">
                <a:solidFill>
                  <a:srgbClr val="000000"/>
                </a:solidFill>
                <a:latin charset="0" panose="02020603050405020304" pitchFamily="18" typeface="Times New Roman"/>
                <a:ea charset="0" panose="02020603050405020304" pitchFamily="18" typeface="Times New Roman"/>
              </a:rPr>
              <a:t>	Less than or equal to</a:t>
            </a:r>
            <a:endParaRPr dirty="0" lang="en-US">
              <a:latin charset="0" panose="02020603050405020304" pitchFamily="18" typeface="Times New Roman"/>
              <a:ea charset="0" panose="02020603050405020304" pitchFamily="18" typeface="Times New Roman"/>
            </a:endParaRP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DA018524-5C4A-4ED1-B57E-E1C3ED6F75A5}"/>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5</a:t>
            </a:fld>
            <a:endParaRPr dirty="0" lang="en-US">
              <a:solidFill>
                <a:schemeClr val="bg1"/>
              </a:solidFill>
            </a:endParaRPr>
          </a:p>
        </p:txBody>
      </p:sp>
    </p:spTree>
    <p:extLst>
      <p:ext uri="{BB962C8B-B14F-4D97-AF65-F5344CB8AC3E}">
        <p14:creationId xmlns:p14="http://schemas.microsoft.com/office/powerpoint/2010/main" val="166747013"/>
      </p:ext>
    </p:extLst>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Boolean expressions</a:t>
            </a:r>
          </a:p>
        </p:txBody>
      </p:sp>
      <p:sp>
        <p:nvSpPr>
          <p:cNvPr id="7" name="Text Placeholder 6">
            <a:extLst>
              <a:ext uri="{FF2B5EF4-FFF2-40B4-BE49-F238E27FC236}">
                <a16:creationId xmlns:a16="http://schemas.microsoft.com/office/drawing/2014/main" id="{2C8EA5A0-642B-47BF-AD82-D6DABDC5F95D}"/>
              </a:ext>
            </a:extLst>
          </p:cNvPr>
          <p:cNvSpPr>
            <a:spLocks noGrp="1"/>
          </p:cNvSpPr>
          <p:nvPr>
            <p:ph idx="13" sz="quarter" type="body"/>
          </p:nvPr>
        </p:nvSpPr>
        <p:spPr>
          <a:xfrm>
            <a:off x="838200" y="1066800"/>
            <a:ext cx="7543800" cy="4876800"/>
          </a:xfrm>
        </p:spPr>
        <p:txBody>
          <a:bodyPr/>
          <a:lstStyle/>
          <a:p>
            <a:pPr>
              <a:spcBef>
                <a:spcPts val="0"/>
              </a:spcBef>
              <a:spcAft>
                <a:spcPts val="0"/>
              </a:spcAft>
              <a:tabLst>
                <a:tab algn="l" pos="65151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age == 5                # variable equal to numeric literal</a:t>
            </a:r>
          </a:p>
          <a:p>
            <a:pPr>
              <a:spcBef>
                <a:spcPts val="0"/>
              </a:spcBef>
              <a:spcAft>
                <a:spcPts val="0"/>
              </a:spcAft>
              <a:tabLst>
                <a:tab algn="l" pos="6515100"/>
              </a:tabLst>
            </a:pP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first_name</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"John"    # variable equal to string literal</a:t>
            </a:r>
          </a:p>
          <a:p>
            <a:pPr>
              <a:spcBef>
                <a:spcPts val="0"/>
              </a:spcBef>
              <a:spcAft>
                <a:spcPts val="0"/>
              </a:spcAft>
              <a:tabLst>
                <a:tab algn="l" pos="65151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pPr>
              <a:spcBef>
                <a:spcPts val="0"/>
              </a:spcBef>
              <a:spcAft>
                <a:spcPts val="0"/>
              </a:spcAft>
              <a:tabLst>
                <a:tab algn="l" pos="65151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quantity != 0           # variable not equal to numeric literal</a:t>
            </a:r>
          </a:p>
          <a:p>
            <a:pPr>
              <a:spcBef>
                <a:spcPts val="0"/>
              </a:spcBef>
              <a:spcAft>
                <a:spcPts val="0"/>
              </a:spcAft>
              <a:tabLst>
                <a:tab algn="l" pos="65151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pPr>
              <a:spcBef>
                <a:spcPts val="0"/>
              </a:spcBef>
              <a:spcAft>
                <a:spcPts val="0"/>
              </a:spcAft>
              <a:tabLst>
                <a:tab algn="l" pos="65151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distance &gt; 5.6          # variable greater than numeric literal</a:t>
            </a:r>
          </a:p>
          <a:p>
            <a:pPr>
              <a:spcBef>
                <a:spcPts val="0"/>
              </a:spcBef>
              <a:spcAft>
                <a:spcPts val="0"/>
              </a:spcAft>
              <a:tabLst>
                <a:tab algn="l" pos="6515100"/>
              </a:tabLst>
            </a:pP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fuel_req</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&lt;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fuel_cap</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variable less than variable</a:t>
            </a:r>
          </a:p>
          <a:p>
            <a:pPr>
              <a:spcBef>
                <a:spcPts val="0"/>
              </a:spcBef>
              <a:spcAft>
                <a:spcPts val="0"/>
              </a:spcAft>
              <a:tabLst>
                <a:tab algn="l" pos="65151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pPr>
              <a:spcBef>
                <a:spcPts val="0"/>
              </a:spcBef>
              <a:spcAft>
                <a:spcPts val="0"/>
              </a:spcAft>
              <a:tabLst>
                <a:tab algn="l" pos="65151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distance &gt;= limit       # variable greater than or equal to variable</a:t>
            </a:r>
          </a:p>
          <a:p>
            <a:pPr>
              <a:spcBef>
                <a:spcPts val="0"/>
              </a:spcBef>
              <a:spcAft>
                <a:spcPts val="0"/>
              </a:spcAft>
              <a:tabLst>
                <a:tab algn="l" pos="65151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stock &lt;=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reorder_point</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variable less than or equal to variable</a:t>
            </a:r>
          </a:p>
          <a:p>
            <a:pPr>
              <a:spcBef>
                <a:spcPts val="0"/>
              </a:spcBef>
              <a:spcAft>
                <a:spcPts val="0"/>
              </a:spcAft>
              <a:tabLst>
                <a:tab algn="l" pos="65151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pPr>
              <a:spcBef>
                <a:spcPts val="0"/>
              </a:spcBef>
              <a:spcAft>
                <a:spcPts val="0"/>
              </a:spcAft>
              <a:tabLst>
                <a:tab algn="l" pos="65151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rate / 100 &gt;= 0.1      # expression greater than or equal to literal</a:t>
            </a:r>
          </a:p>
          <a:p>
            <a:pPr>
              <a:spcBef>
                <a:spcPts val="1500"/>
              </a:spcBef>
              <a:spcAft>
                <a:spcPts val="600"/>
              </a:spcAft>
              <a:tabLst>
                <a:tab algn="l" pos="1371600"/>
              </a:tabLst>
            </a:pPr>
            <a:r>
              <a:rPr b="1" dirty="0" lang="en-US" sz="2400">
                <a:solidFill>
                  <a:srgbClr val="000099"/>
                </a:solidFill>
                <a:latin charset="0" panose="020B0604020202020204" pitchFamily="34" typeface="Arial"/>
                <a:ea charset="0" panose="02020603050405020304" pitchFamily="18" typeface="Times New Roman"/>
                <a:cs charset="0" panose="02020603050405020304" pitchFamily="18" typeface="Times New Roman"/>
              </a:rPr>
              <a:t>How to assign a Boolean value to a variable</a:t>
            </a:r>
          </a:p>
          <a:p>
            <a:pPr>
              <a:spcBef>
                <a:spcPts val="0"/>
              </a:spcBef>
              <a:spcAft>
                <a:spcPts val="0"/>
              </a:spcAft>
              <a:tabLst>
                <a:tab algn="l" pos="65151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active = True           # variable is set to Boolean True value</a:t>
            </a:r>
          </a:p>
          <a:p>
            <a:pPr>
              <a:spcBef>
                <a:spcPts val="0"/>
              </a:spcBef>
              <a:spcAft>
                <a:spcPts val="0"/>
              </a:spcAft>
              <a:tabLst>
                <a:tab algn="l" pos="65151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active = False          # variable is set to Boolean False value</a:t>
            </a: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64EDFD5A-1B15-4CC7-984D-4BBCD0F7D0B3}"/>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6</a:t>
            </a:fld>
            <a:endParaRPr dirty="0" lang="en-US">
              <a:solidFill>
                <a:schemeClr val="bg1"/>
              </a:solidFill>
            </a:endParaRPr>
          </a:p>
        </p:txBody>
      </p:sp>
    </p:spTree>
    <p:extLst>
      <p:ext uri="{BB962C8B-B14F-4D97-AF65-F5344CB8AC3E}">
        <p14:creationId xmlns:p14="http://schemas.microsoft.com/office/powerpoint/2010/main" val="185325306"/>
      </p:ext>
    </p:extLst>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Logical operators</a:t>
            </a:r>
          </a:p>
        </p:txBody>
      </p:sp>
      <p:sp>
        <p:nvSpPr>
          <p:cNvPr id="7" name="Text Placeholder 6">
            <a:extLst>
              <a:ext uri="{FF2B5EF4-FFF2-40B4-BE49-F238E27FC236}">
                <a16:creationId xmlns:a16="http://schemas.microsoft.com/office/drawing/2014/main" id="{E3439163-E8E6-45C9-BD9B-AEEDC95C7592}"/>
              </a:ext>
            </a:extLst>
          </p:cNvPr>
          <p:cNvSpPr>
            <a:spLocks noGrp="1"/>
          </p:cNvSpPr>
          <p:nvPr>
            <p:ph idx="13" sz="quarter" type="body"/>
          </p:nvPr>
        </p:nvSpPr>
        <p:spPr/>
        <p:txBody>
          <a:bodyPr/>
          <a:lstStyle/>
          <a:p>
            <a:pPr indent="-1600200" marL="1600200" marR="0">
              <a:spcBef>
                <a:spcPts val="600"/>
              </a:spcBef>
              <a:spcAft>
                <a:spcPts val="600"/>
              </a:spcAft>
              <a:tabLst>
                <a:tab algn="l" pos="2514600"/>
                <a:tab algn="l" pos="1828800"/>
                <a:tab algn="l" pos="2514600"/>
              </a:tabLst>
            </a:pPr>
            <a:r>
              <a:rPr b="1" dirty="0" lang="en-US">
                <a:latin charset="0" panose="020B0604020202020204" pitchFamily="34" typeface="Arial"/>
                <a:ea charset="0" panose="02020603050405020304" pitchFamily="18" typeface="Times New Roman"/>
                <a:cs charset="0" panose="02020603050405020304" pitchFamily="18" typeface="Times New Roman"/>
              </a:rPr>
              <a:t>Operator	Name</a:t>
            </a:r>
          </a:p>
          <a:p>
            <a:pPr indent="-1600200" marL="1600200" marR="0">
              <a:spcBef>
                <a:spcPts val="600"/>
              </a:spcBef>
              <a:spcAft>
                <a:spcPts val="600"/>
              </a:spcAft>
              <a:tabLst>
                <a:tab algn="l" pos="2514600"/>
                <a:tab algn="l" pos="1828800"/>
                <a:tab algn="l" pos="2514600"/>
              </a:tabLst>
            </a:pPr>
            <a:r>
              <a:rPr dirty="0" lang="en-US">
                <a:solidFill>
                  <a:srgbClr val="000000"/>
                </a:solidFill>
                <a:latin charset="0" panose="02020603050405020304" pitchFamily="18" typeface="Times New Roman"/>
                <a:ea charset="0" panose="02020603050405020304" pitchFamily="18" typeface="Times New Roman"/>
              </a:rPr>
              <a:t>and	AND</a:t>
            </a:r>
            <a:endParaRPr dirty="0" lang="en-US">
              <a:latin charset="0" panose="02020603050405020304" pitchFamily="18" typeface="Times New Roman"/>
              <a:ea charset="0" panose="02020603050405020304" pitchFamily="18" typeface="Times New Roman"/>
            </a:endParaRPr>
          </a:p>
          <a:p>
            <a:pPr indent="-1600200" marL="1600200" marR="0">
              <a:spcBef>
                <a:spcPts val="600"/>
              </a:spcBef>
              <a:spcAft>
                <a:spcPts val="600"/>
              </a:spcAft>
              <a:tabLst>
                <a:tab algn="l" pos="2514600"/>
                <a:tab algn="l" pos="1828800"/>
                <a:tab algn="l" pos="2514600"/>
              </a:tabLst>
            </a:pPr>
            <a:r>
              <a:rPr dirty="0" lang="en-US">
                <a:solidFill>
                  <a:srgbClr val="000000"/>
                </a:solidFill>
                <a:latin charset="0" panose="02020603050405020304" pitchFamily="18" typeface="Times New Roman"/>
                <a:ea charset="0" panose="02020603050405020304" pitchFamily="18" typeface="Times New Roman"/>
              </a:rPr>
              <a:t>or	OR</a:t>
            </a:r>
            <a:endParaRPr dirty="0" lang="en-US">
              <a:latin charset="0" panose="02020603050405020304" pitchFamily="18" typeface="Times New Roman"/>
              <a:ea charset="0" panose="02020603050405020304" pitchFamily="18" typeface="Times New Roman"/>
            </a:endParaRPr>
          </a:p>
          <a:p>
            <a:pPr indent="-1600200" marL="1600200" marR="0">
              <a:spcBef>
                <a:spcPts val="600"/>
              </a:spcBef>
              <a:spcAft>
                <a:spcPts val="600"/>
              </a:spcAft>
              <a:tabLst>
                <a:tab algn="l" pos="2514600"/>
                <a:tab algn="l" pos="1828800"/>
                <a:tab algn="l" pos="2514600"/>
              </a:tabLst>
            </a:pPr>
            <a:r>
              <a:rPr dirty="0" lang="en-US">
                <a:solidFill>
                  <a:srgbClr val="000000"/>
                </a:solidFill>
                <a:latin charset="0" panose="02020603050405020304" pitchFamily="18" typeface="Times New Roman"/>
                <a:ea charset="0" panose="02020603050405020304" pitchFamily="18" typeface="Times New Roman"/>
              </a:rPr>
              <a:t>not	NOT</a:t>
            </a:r>
            <a:endParaRPr dirty="0" lang="en-US">
              <a:latin charset="0" panose="02020603050405020304" pitchFamily="18" typeface="Times New Roman"/>
              <a:ea charset="0" panose="02020603050405020304" pitchFamily="18" typeface="Times New Roman"/>
            </a:endParaRPr>
          </a:p>
          <a:p>
            <a:pPr>
              <a:spcBef>
                <a:spcPts val="1500"/>
              </a:spcBef>
              <a:spcAft>
                <a:spcPts val="600"/>
              </a:spcAft>
              <a:tabLst>
                <a:tab algn="l" pos="1371600"/>
              </a:tabLst>
            </a:pPr>
            <a:r>
              <a:rPr b="1" dirty="0" lang="en-US" sz="2400">
                <a:solidFill>
                  <a:srgbClr val="000099"/>
                </a:solidFill>
                <a:latin charset="0" panose="020B0604020202020204" pitchFamily="34" typeface="Arial"/>
                <a:ea charset="0" panose="02020603050405020304" pitchFamily="18" typeface="Times New Roman"/>
                <a:cs charset="0" panose="02020603050405020304" pitchFamily="18" typeface="Times New Roman"/>
              </a:rPr>
              <a:t>Order of precedence</a:t>
            </a:r>
          </a:p>
          <a:p>
            <a:pPr indent="-342900" lvl="0" marL="342900" marR="0">
              <a:spcBef>
                <a:spcPts val="0"/>
              </a:spcBef>
              <a:spcAft>
                <a:spcPts val="600"/>
              </a:spcAft>
              <a:buFont typeface="+mj-lt"/>
              <a:buAutoNum type="arabicPeriod"/>
              <a:tabLst>
                <a:tab algn="l" pos="347345"/>
              </a:tabLst>
            </a:pPr>
            <a:r>
              <a:rPr dirty="0" lang="en-US">
                <a:latin charset="0" panose="02020603050405020304" pitchFamily="18" typeface="Times New Roman"/>
                <a:ea charset="0" panose="02020603050405020304" pitchFamily="18" typeface="Times New Roman"/>
              </a:rPr>
              <a:t>NOT operator</a:t>
            </a:r>
          </a:p>
          <a:p>
            <a:pPr indent="-342900" lvl="0" marL="342900" marR="0">
              <a:spcBef>
                <a:spcPts val="0"/>
              </a:spcBef>
              <a:spcAft>
                <a:spcPts val="600"/>
              </a:spcAft>
              <a:buFont typeface="+mj-lt"/>
              <a:buAutoNum type="arabicPeriod"/>
              <a:tabLst>
                <a:tab algn="l" pos="347345"/>
              </a:tabLst>
            </a:pPr>
            <a:r>
              <a:rPr dirty="0" lang="en-US">
                <a:latin charset="0" panose="02020603050405020304" pitchFamily="18" typeface="Times New Roman"/>
                <a:ea charset="0" panose="02020603050405020304" pitchFamily="18" typeface="Times New Roman"/>
              </a:rPr>
              <a:t>AND operator</a:t>
            </a:r>
          </a:p>
          <a:p>
            <a:pPr indent="-342900" lvl="0" marL="342900" marR="0">
              <a:spcBef>
                <a:spcPts val="0"/>
              </a:spcBef>
              <a:spcAft>
                <a:spcPts val="600"/>
              </a:spcAft>
              <a:buFont typeface="+mj-lt"/>
              <a:buAutoNum type="arabicPeriod"/>
              <a:tabLst>
                <a:tab algn="l" pos="347345"/>
              </a:tabLst>
            </a:pPr>
            <a:r>
              <a:rPr dirty="0" lang="en-US">
                <a:latin charset="0" panose="02020603050405020304" pitchFamily="18" typeface="Times New Roman"/>
                <a:ea charset="0" panose="02020603050405020304" pitchFamily="18" typeface="Times New Roman"/>
              </a:rPr>
              <a:t>OR operator</a:t>
            </a: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DB1108D6-61FC-4E27-A1F9-BF09533080AE}"/>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7</a:t>
            </a:fld>
            <a:endParaRPr dirty="0" lang="en-US">
              <a:solidFill>
                <a:schemeClr val="bg1"/>
              </a:solidFill>
            </a:endParaRPr>
          </a:p>
        </p:txBody>
      </p:sp>
    </p:spTree>
    <p:extLst>
      <p:ext uri="{BB962C8B-B14F-4D97-AF65-F5344CB8AC3E}">
        <p14:creationId xmlns:p14="http://schemas.microsoft.com/office/powerpoint/2010/main" val="1902546377"/>
      </p:ext>
    </p:extLst>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Boolean expressions that use logical operators</a:t>
            </a:r>
          </a:p>
        </p:txBody>
      </p:sp>
      <p:sp>
        <p:nvSpPr>
          <p:cNvPr id="7" name="Text Placeholder 6">
            <a:extLst>
              <a:ext uri="{FF2B5EF4-FFF2-40B4-BE49-F238E27FC236}">
                <a16:creationId xmlns:a16="http://schemas.microsoft.com/office/drawing/2014/main" id="{E0B098F6-F2C2-4439-A907-914BCF990C41}"/>
              </a:ext>
            </a:extLst>
          </p:cNvPr>
          <p:cNvSpPr>
            <a:spLocks noGrp="1"/>
          </p:cNvSpPr>
          <p:nvPr>
            <p:ph idx="13" sz="quarter" type="body"/>
          </p:nvPr>
        </p:nvSpPr>
        <p:spPr>
          <a:xfrm>
            <a:off x="838200" y="1066800"/>
            <a:ext cx="7467600" cy="4876800"/>
          </a:xfrm>
        </p:spPr>
        <p:txBody>
          <a:bodyPr/>
          <a:lstStyle/>
          <a:p>
            <a:pPr>
              <a:spcBef>
                <a:spcPts val="0"/>
              </a:spcBef>
              <a:spcAft>
                <a:spcPts val="0"/>
              </a:spcAft>
              <a:tabLst>
                <a:tab algn="l" pos="65151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The AND operator</a:t>
            </a:r>
          </a:p>
          <a:p>
            <a:pPr>
              <a:spcBef>
                <a:spcPts val="0"/>
              </a:spcBef>
              <a:spcAft>
                <a:spcPts val="0"/>
              </a:spcAft>
              <a:tabLst>
                <a:tab algn="l" pos="65151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age &gt;= 65 and city == "Chicago"</a:t>
            </a:r>
          </a:p>
          <a:p>
            <a:pPr>
              <a:spcBef>
                <a:spcPts val="0"/>
              </a:spcBef>
              <a:spcAft>
                <a:spcPts val="0"/>
              </a:spcAft>
              <a:tabLst>
                <a:tab algn="l" pos="65151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pPr>
              <a:spcBef>
                <a:spcPts val="0"/>
              </a:spcBef>
              <a:spcAft>
                <a:spcPts val="0"/>
              </a:spcAft>
              <a:tabLst>
                <a:tab algn="l" pos="65151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The OR operator</a:t>
            </a:r>
          </a:p>
          <a:p>
            <a:pPr>
              <a:spcBef>
                <a:spcPts val="0"/>
              </a:spcBef>
              <a:spcAft>
                <a:spcPts val="0"/>
              </a:spcAft>
              <a:tabLst>
                <a:tab algn="l" pos="65151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city == "Greenville" or age &gt;= 65</a:t>
            </a:r>
          </a:p>
          <a:p>
            <a:pPr>
              <a:spcBef>
                <a:spcPts val="0"/>
              </a:spcBef>
              <a:spcAft>
                <a:spcPts val="0"/>
              </a:spcAft>
              <a:tabLst>
                <a:tab algn="l" pos="65151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pPr>
              <a:spcBef>
                <a:spcPts val="0"/>
              </a:spcBef>
              <a:spcAft>
                <a:spcPts val="0"/>
              </a:spcAft>
              <a:tabLst>
                <a:tab algn="l" pos="65151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The NOT operator</a:t>
            </a:r>
          </a:p>
          <a:p>
            <a:pPr>
              <a:spcBef>
                <a:spcPts val="0"/>
              </a:spcBef>
              <a:spcAft>
                <a:spcPts val="0"/>
              </a:spcAft>
              <a:tabLst>
                <a:tab algn="l" pos="65151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not age &gt;= 65</a:t>
            </a:r>
          </a:p>
          <a:p>
            <a:pPr>
              <a:spcBef>
                <a:spcPts val="0"/>
              </a:spcBef>
              <a:spcAft>
                <a:spcPts val="0"/>
              </a:spcAft>
              <a:tabLst>
                <a:tab algn="l" pos="65151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pPr>
              <a:spcBef>
                <a:spcPts val="0"/>
              </a:spcBef>
              <a:spcAft>
                <a:spcPts val="0"/>
              </a:spcAft>
              <a:tabLst>
                <a:tab algn="l" pos="65151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Two AND operators</a:t>
            </a:r>
          </a:p>
          <a:p>
            <a:pPr>
              <a:spcBef>
                <a:spcPts val="0"/>
              </a:spcBef>
              <a:spcAft>
                <a:spcPts val="0"/>
              </a:spcAft>
              <a:tabLst>
                <a:tab algn="l" pos="65151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age &gt;= 65 and city == "Greenville" and state == "SC"</a:t>
            </a:r>
          </a:p>
          <a:p>
            <a:pPr>
              <a:spcBef>
                <a:spcPts val="0"/>
              </a:spcBef>
              <a:spcAft>
                <a:spcPts val="0"/>
              </a:spcAft>
              <a:tabLst>
                <a:tab algn="l" pos="65151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pPr>
              <a:spcBef>
                <a:spcPts val="0"/>
              </a:spcBef>
              <a:spcAft>
                <a:spcPts val="0"/>
              </a:spcAft>
              <a:tabLst>
                <a:tab algn="l" pos="65151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Two OR operators</a:t>
            </a:r>
          </a:p>
          <a:p>
            <a:pPr>
              <a:spcBef>
                <a:spcPts val="0"/>
              </a:spcBef>
              <a:spcAft>
                <a:spcPts val="0"/>
              </a:spcAft>
              <a:tabLst>
                <a:tab algn="l" pos="65151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age &gt;= 65 or age &lt;= 18 or status == "retired"</a:t>
            </a:r>
          </a:p>
          <a:p>
            <a:pPr>
              <a:spcBef>
                <a:spcPts val="0"/>
              </a:spcBef>
              <a:spcAft>
                <a:spcPts val="0"/>
              </a:spcAft>
              <a:tabLst>
                <a:tab algn="l" pos="65151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pPr>
              <a:spcBef>
                <a:spcPts val="0"/>
              </a:spcBef>
              <a:spcAft>
                <a:spcPts val="0"/>
              </a:spcAft>
              <a:tabLst>
                <a:tab algn="l" pos="65151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AND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and</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OR operators with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parens</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to clarify sequence of operations</a:t>
            </a:r>
          </a:p>
          <a:p>
            <a:pPr>
              <a:spcBef>
                <a:spcPts val="0"/>
              </a:spcBef>
              <a:spcAft>
                <a:spcPts val="0"/>
              </a:spcAft>
              <a:tabLst>
                <a:tab algn="l" pos="65151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(age &gt;= 65 and status == "retired") or age &lt; 18</a:t>
            </a:r>
          </a:p>
          <a:p>
            <a:pPr>
              <a:spcBef>
                <a:spcPts val="0"/>
              </a:spcBef>
              <a:spcAft>
                <a:spcPts val="0"/>
              </a:spcAft>
              <a:tabLst>
                <a:tab algn="l" pos="65151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pPr>
              <a:spcBef>
                <a:spcPts val="0"/>
              </a:spcBef>
              <a:spcAft>
                <a:spcPts val="0"/>
              </a:spcAft>
              <a:tabLst>
                <a:tab algn="l" pos="65151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AND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and</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OR operators with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parens</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to change sequence of operations</a:t>
            </a:r>
          </a:p>
          <a:p>
            <a:pPr>
              <a:spcBef>
                <a:spcPts val="0"/>
              </a:spcBef>
              <a:spcAft>
                <a:spcPts val="0"/>
              </a:spcAft>
              <a:tabLst>
                <a:tab algn="l" pos="65151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age &gt;= 65 and (status == "retired" or state == "SC")</a:t>
            </a:r>
          </a:p>
          <a:p>
            <a:endParaRPr dirty="0" lang="en-US" sz="14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82839A12-F85C-4BE1-A75B-41D54008DA60}"/>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8</a:t>
            </a:fld>
            <a:endParaRPr dirty="0" lang="en-US">
              <a:solidFill>
                <a:schemeClr val="bg1"/>
              </a:solidFill>
            </a:endParaRPr>
          </a:p>
        </p:txBody>
      </p:sp>
    </p:spTree>
    <p:extLst>
      <p:ext uri="{BB962C8B-B14F-4D97-AF65-F5344CB8AC3E}">
        <p14:creationId xmlns:p14="http://schemas.microsoft.com/office/powerpoint/2010/main" val="3674665214"/>
      </p:ext>
    </p:extLst>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Some string comparisons</a:t>
            </a:r>
          </a:p>
        </p:txBody>
      </p:sp>
      <p:sp>
        <p:nvSpPr>
          <p:cNvPr id="7" name="Text Placeholder 6">
            <a:extLst>
              <a:ext uri="{FF2B5EF4-FFF2-40B4-BE49-F238E27FC236}">
                <a16:creationId xmlns:a16="http://schemas.microsoft.com/office/drawing/2014/main" id="{062CC16F-D38B-4D18-87E5-D0B975372DA3}"/>
              </a:ext>
            </a:extLst>
          </p:cNvPr>
          <p:cNvSpPr>
            <a:spLocks noGrp="1"/>
          </p:cNvSpPr>
          <p:nvPr>
            <p:ph idx="13" sz="quarter" type="body"/>
          </p:nvPr>
        </p:nvSpPr>
        <p:spPr/>
        <p:txBody>
          <a:bodyPr/>
          <a:lstStyle/>
          <a:p>
            <a:pPr>
              <a:spcBef>
                <a:spcPts val="600"/>
              </a:spcBef>
              <a:spcAft>
                <a:spcPts val="600"/>
              </a:spcAft>
              <a:tabLst>
                <a:tab algn="l" pos="2743200"/>
              </a:tabLst>
            </a:pPr>
            <a:r>
              <a:rPr b="1" dirty="0" lang="en-US">
                <a:latin charset="0" panose="020B0604020202020204" pitchFamily="34" typeface="Arial"/>
                <a:ea charset="0" panose="02020603050405020304" pitchFamily="18" typeface="Times New Roman"/>
                <a:cs charset="0" panose="02020603050405020304" pitchFamily="18" typeface="Times New Roman"/>
              </a:rPr>
              <a:t>Condition	Boolean result</a:t>
            </a:r>
          </a:p>
          <a:p>
            <a:pPr>
              <a:spcBef>
                <a:spcPts val="600"/>
              </a:spcBef>
              <a:spcAft>
                <a:spcPts val="600"/>
              </a:spcAft>
              <a:tabLst>
                <a:tab algn="l" pos="2743200"/>
              </a:tabLst>
            </a:pPr>
            <a:r>
              <a:rPr b="1" dirty="0" lang="en-US" sz="1600">
                <a:solidFill>
                  <a:srgbClr val="000000"/>
                </a:solidFill>
                <a:latin charset="0" panose="02070309020205020404" pitchFamily="49" typeface="Courier New"/>
                <a:ea charset="0" panose="02020603050405020304" pitchFamily="18" typeface="Times New Roman"/>
              </a:rPr>
              <a:t>"apple" &lt; "Apple</a:t>
            </a:r>
            <a:r>
              <a:rPr dirty="0" lang="en-US" sz="1600">
                <a:solidFill>
                  <a:srgbClr val="000000"/>
                </a:solidFill>
                <a:latin charset="0" panose="02070309020205020404" pitchFamily="49" typeface="Courier New"/>
                <a:ea charset="0" panose="02020603050405020304" pitchFamily="18" typeface="Times New Roman"/>
              </a:rPr>
              <a:t>"</a:t>
            </a:r>
            <a:r>
              <a:rPr b="1" dirty="0" lang="en-US" sz="1600">
                <a:solidFill>
                  <a:srgbClr val="000000"/>
                </a:solidFill>
                <a:latin charset="0" panose="02070309020205020404" pitchFamily="49" typeface="Courier New"/>
                <a:ea charset="0" panose="02020603050405020304" pitchFamily="18" typeface="Times New Roman"/>
              </a:rPr>
              <a:t>	False</a:t>
            </a:r>
            <a:endParaRPr dirty="0" lang="en-US">
              <a:latin charset="0" panose="02020603050405020304" pitchFamily="18" typeface="Times New Roman"/>
              <a:ea charset="0" panose="02020603050405020304" pitchFamily="18" typeface="Times New Roman"/>
            </a:endParaRPr>
          </a:p>
          <a:p>
            <a:pPr>
              <a:spcBef>
                <a:spcPts val="600"/>
              </a:spcBef>
              <a:spcAft>
                <a:spcPts val="600"/>
              </a:spcAft>
              <a:tabLst>
                <a:tab algn="l" pos="2743200"/>
              </a:tabLst>
            </a:pPr>
            <a:r>
              <a:rPr b="1" dirty="0" lang="en-US" sz="1600">
                <a:solidFill>
                  <a:srgbClr val="000000"/>
                </a:solidFill>
                <a:latin charset="0" panose="02070309020205020404" pitchFamily="49" typeface="Courier New"/>
                <a:ea charset="0" panose="02020603050405020304" pitchFamily="18" typeface="Times New Roman"/>
              </a:rPr>
              <a:t>"App" &lt; "Apple"	True</a:t>
            </a:r>
            <a:endParaRPr dirty="0" lang="en-US">
              <a:latin charset="0" panose="02020603050405020304" pitchFamily="18" typeface="Times New Roman"/>
              <a:ea charset="0" panose="02020603050405020304" pitchFamily="18" typeface="Times New Roman"/>
            </a:endParaRPr>
          </a:p>
          <a:p>
            <a:pPr>
              <a:spcBef>
                <a:spcPts val="600"/>
              </a:spcBef>
              <a:spcAft>
                <a:spcPts val="600"/>
              </a:spcAft>
              <a:tabLst>
                <a:tab algn="l" pos="2743200"/>
              </a:tabLst>
            </a:pPr>
            <a:r>
              <a:rPr b="1" dirty="0" lang="en-US" sz="1600">
                <a:solidFill>
                  <a:srgbClr val="000000"/>
                </a:solidFill>
                <a:latin charset="0" panose="02070309020205020404" pitchFamily="49" typeface="Courier New"/>
                <a:ea charset="0" panose="02020603050405020304" pitchFamily="18" typeface="Times New Roman"/>
              </a:rPr>
              <a:t>"1" &lt; "5"	True</a:t>
            </a:r>
            <a:endParaRPr dirty="0" lang="en-US">
              <a:latin charset="0" panose="02020603050405020304" pitchFamily="18" typeface="Times New Roman"/>
              <a:ea charset="0" panose="02020603050405020304" pitchFamily="18" typeface="Times New Roman"/>
            </a:endParaRPr>
          </a:p>
          <a:p>
            <a:pPr>
              <a:spcBef>
                <a:spcPts val="600"/>
              </a:spcBef>
              <a:spcAft>
                <a:spcPts val="600"/>
              </a:spcAft>
              <a:tabLst>
                <a:tab algn="l" pos="2743200"/>
              </a:tabLst>
            </a:pPr>
            <a:r>
              <a:rPr b="1" dirty="0" lang="en-US" sz="1600">
                <a:solidFill>
                  <a:srgbClr val="000000"/>
                </a:solidFill>
                <a:latin charset="0" panose="02070309020205020404" pitchFamily="49" typeface="Courier New"/>
                <a:ea charset="0" panose="02020603050405020304" pitchFamily="18" typeface="Times New Roman"/>
              </a:rPr>
              <a:t>"10" &lt; "5"</a:t>
            </a:r>
            <a:r>
              <a:rPr b="1" lang="en-US" sz="1600">
                <a:solidFill>
                  <a:srgbClr val="000000"/>
                </a:solidFill>
                <a:latin charset="0" panose="02070309020205020404" pitchFamily="49" typeface="Courier New"/>
                <a:ea charset="0" panose="02020603050405020304" pitchFamily="18" typeface="Times New Roman"/>
              </a:rPr>
              <a:t>	True</a:t>
            </a:r>
            <a:endParaRPr dirty="0" lang="en-US">
              <a:latin charset="0" panose="02020603050405020304" pitchFamily="18" typeface="Times New Roman"/>
              <a:ea charset="0" panose="02020603050405020304" pitchFamily="18" typeface="Times New Roman"/>
            </a:endParaRPr>
          </a:p>
          <a:p>
            <a:pPr>
              <a:spcBef>
                <a:spcPts val="1500"/>
              </a:spcBef>
              <a:spcAft>
                <a:spcPts val="600"/>
              </a:spcAft>
              <a:tabLst>
                <a:tab algn="l" pos="1371600"/>
              </a:tabLst>
            </a:pPr>
            <a:r>
              <a:rPr b="1" dirty="0" lang="en-US" sz="2400">
                <a:solidFill>
                  <a:srgbClr val="000099"/>
                </a:solidFill>
                <a:latin charset="0" panose="020B0604020202020204" pitchFamily="34" typeface="Arial"/>
                <a:ea charset="0" panose="02020603050405020304" pitchFamily="18" typeface="Times New Roman"/>
                <a:cs charset="0" panose="02020603050405020304" pitchFamily="18" typeface="Times New Roman"/>
              </a:rPr>
              <a:t>The sort sequence of digits and letters</a:t>
            </a:r>
          </a:p>
          <a:p>
            <a:pPr indent="-342900" lvl="0" marL="342900" marR="274320">
              <a:spcBef>
                <a:spcPts val="0"/>
              </a:spcBef>
              <a:spcAft>
                <a:spcPts val="600"/>
              </a:spcAft>
              <a:buFont charset="2" panose="05050102010706020507" pitchFamily="18" typeface="Symbol"/>
              <a:buChar char=""/>
            </a:pPr>
            <a:r>
              <a:rPr dirty="0" lang="en-US" spc="-10">
                <a:latin charset="0" panose="02020603050405020304" pitchFamily="18" typeface="Times New Roman"/>
                <a:ea charset="0" panose="02020603050405020304" pitchFamily="18" typeface="Times New Roman"/>
              </a:rPr>
              <a:t>Digits from 0-9</a:t>
            </a:r>
          </a:p>
          <a:p>
            <a:pPr indent="-342900" lvl="0" marL="342900" marR="274320">
              <a:spcBef>
                <a:spcPts val="0"/>
              </a:spcBef>
              <a:spcAft>
                <a:spcPts val="600"/>
              </a:spcAft>
              <a:buFont charset="2" panose="05050102010706020507" pitchFamily="18" typeface="Symbol"/>
              <a:buChar char=""/>
            </a:pPr>
            <a:r>
              <a:rPr dirty="0" lang="en-US" spc="-10">
                <a:latin charset="0" panose="02020603050405020304" pitchFamily="18" typeface="Times New Roman"/>
                <a:ea charset="0" panose="02020603050405020304" pitchFamily="18" typeface="Times New Roman"/>
              </a:rPr>
              <a:t>Uppercase letters from A-Z</a:t>
            </a:r>
          </a:p>
          <a:p>
            <a:pPr indent="-342900" lvl="0" marL="342900" marR="274320">
              <a:spcBef>
                <a:spcPts val="0"/>
              </a:spcBef>
              <a:spcAft>
                <a:spcPts val="600"/>
              </a:spcAft>
              <a:buFont charset="2" panose="05050102010706020507" pitchFamily="18" typeface="Symbol"/>
              <a:buChar char=""/>
            </a:pPr>
            <a:r>
              <a:rPr dirty="0" lang="en-US" spc="-10">
                <a:latin charset="0" panose="02020603050405020304" pitchFamily="18" typeface="Times New Roman"/>
                <a:ea charset="0" panose="02020603050405020304" pitchFamily="18" typeface="Times New Roman"/>
              </a:rPr>
              <a:t>Lowercase letters from a-z</a:t>
            </a: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A7276BE8-BFB0-4FC8-878C-74C7E5B3BA80}"/>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9</a:t>
            </a:fld>
            <a:endParaRPr dirty="0" lang="en-US">
              <a:solidFill>
                <a:schemeClr val="bg1"/>
              </a:solidFill>
            </a:endParaRPr>
          </a:p>
        </p:txBody>
      </p:sp>
    </p:spTree>
    <p:extLst>
      <p:ext uri="{BB962C8B-B14F-4D97-AF65-F5344CB8AC3E}">
        <p14:creationId xmlns:p14="http://schemas.microsoft.com/office/powerpoint/2010/main" val="688050982"/>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accessible slides.potx" id="{FA774D23-CD87-4BB6-B365-D73C968B11E5}" vid="{78B8C40C-25A7-4077-896B-60A8EE8B832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MMA accessible slides</Template>
  <TotalTime>440</TotalTime>
  <Words>5517</Words>
  <Application>Microsoft Office PowerPoint</Application>
  <PresentationFormat>On-screen Show (4:3)</PresentationFormat>
  <Paragraphs>832</Paragraphs>
  <Slides>49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Arial Narrow</vt:lpstr>
      <vt:lpstr>Courier New</vt:lpstr>
      <vt:lpstr>Symbol</vt:lpstr>
      <vt:lpstr>Times New Roman</vt:lpstr>
      <vt:lpstr>Master slides_with_titles_logo</vt:lpstr>
      <vt:lpstr>Chapter 3</vt:lpstr>
      <vt:lpstr>Applied objectives</vt:lpstr>
      <vt:lpstr>Knowledge objectives (part 1)</vt:lpstr>
      <vt:lpstr>Knowledge objectives (part 2)</vt:lpstr>
      <vt:lpstr>Relational operators</vt:lpstr>
      <vt:lpstr>Boolean expressions</vt:lpstr>
      <vt:lpstr>Logical operators</vt:lpstr>
      <vt:lpstr>Boolean expressions that use logical operators</vt:lpstr>
      <vt:lpstr>Some string comparisons</vt:lpstr>
      <vt:lpstr>Two string methods</vt:lpstr>
      <vt:lpstr>How the lower() method can simplify code</vt:lpstr>
      <vt:lpstr>The syntax of the if statement</vt:lpstr>
      <vt:lpstr>Only an if clause</vt:lpstr>
      <vt:lpstr>The operation of an if statement</vt:lpstr>
      <vt:lpstr>An if statement used for grading</vt:lpstr>
      <vt:lpstr>An if statement that validates the range of a score</vt:lpstr>
      <vt:lpstr>An if statement that validates the customer type</vt:lpstr>
      <vt:lpstr>A table that summarizes the discount rules</vt:lpstr>
      <vt:lpstr>Nested if statements</vt:lpstr>
      <vt:lpstr>An if statement that gets the same results</vt:lpstr>
      <vt:lpstr>Pseudocode for customer discounts</vt:lpstr>
      <vt:lpstr>Pseudocode for test score entries</vt:lpstr>
      <vt:lpstr>The user interface with invalid data</vt:lpstr>
      <vt:lpstr>The code for the Miles Per Gallon program</vt:lpstr>
      <vt:lpstr>Another way the if statement could be coded</vt:lpstr>
      <vt:lpstr>The user interface for the Invoice program</vt:lpstr>
      <vt:lpstr>The code for the Invoice program (part 1)</vt:lpstr>
      <vt:lpstr>The code for the Invoice program (part 2)</vt:lpstr>
      <vt:lpstr>The code for the Invoice program (part 3)</vt:lpstr>
      <vt:lpstr>The syntax of the while statement</vt:lpstr>
      <vt:lpstr>A while loop that prints the numbers 0 through 4 to the console</vt:lpstr>
      <vt:lpstr>Code that causes an infinite loop</vt:lpstr>
      <vt:lpstr>The syntax of a for loop with the range() function</vt:lpstr>
      <vt:lpstr>A for loop that prints the numbers 0 through 4</vt:lpstr>
      <vt:lpstr>A break statement that exits an infinite while loop</vt:lpstr>
      <vt:lpstr>A continue statement that jumps to the beginning of a while loop</vt:lpstr>
      <vt:lpstr>Loops that calculates the future value  of a one-time investment</vt:lpstr>
      <vt:lpstr>A for loop that calculates the future value  of a monthly investment</vt:lpstr>
      <vt:lpstr>Nested loops that get the total  of 3 valid test scores</vt:lpstr>
      <vt:lpstr>The operator used with assignment expressions</vt:lpstr>
      <vt:lpstr>How to rewrite the code using  an assignment expression</vt:lpstr>
      <vt:lpstr>Pseudocode for a Test Scores program</vt:lpstr>
      <vt:lpstr>The user interface for the Test Scores program</vt:lpstr>
      <vt:lpstr>The code for the Test Scores program (part 1)</vt:lpstr>
      <vt:lpstr>The code for the Test Scores program (part 2)</vt:lpstr>
      <vt:lpstr>Pseudocode for a Future Value program</vt:lpstr>
      <vt:lpstr>The user interface for the Future Value Calculator</vt:lpstr>
      <vt:lpstr>The code for the Future Value Calculator (part 1)</vt:lpstr>
      <vt:lpstr>The code for the Future Value Calculator (part 2)</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2019-07-22T23:09:08Z</dcterms:created>
  <dc:creator>Judy Taylor</dc:creator>
  <cp:lastModifiedBy>Logan Sullwold</cp:lastModifiedBy>
  <cp:lastPrinted>2016-01-14T23:03:16Z</cp:lastPrinted>
  <dcterms:modified xsi:type="dcterms:W3CDTF">2023-08-13T22:52:05Z</dcterms:modified>
  <cp:revision>32</cp:revision>
  <dc:title>Chapter 3</dc:title>
</cp:coreProperties>
</file>

<file path=docProps/custom.xml><?xml version="1.0" encoding="utf-8"?>
<Properties xmlns="http://schemas.openxmlformats.org/officeDocument/2006/custom-properties" xmlns:vt="http://schemas.openxmlformats.org/officeDocument/2006/docPropsVTypes">
  <property pid="2" fmtid="{D5CDD505-2E9C-101B-9397-08002B2CF9AE}" name="ReadingOrderVerifiedPages">
    <vt:lpwstr>1,2,3,4,5,6,7,8,9,10,11,12,13,14,15,16,17,18,19,20,21,22,23,24,25,26,27,28,29,30,31,32,33,34,35,36,37,38,39,40,41,42,43,44,45,46,47,48,49</vt:lpwstr>
  </property>
</Properties>
</file>