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58" r:id="rId6"/>
    <p:sldId id="259" r:id="rId7"/>
    <p:sldId id="263" r:id="rId8"/>
    <p:sldId id="261" r:id="rId9"/>
    <p:sldId id="266" r:id="rId10"/>
    <p:sldId id="265" r:id="rId11"/>
    <p:sldId id="267" r:id="rId12"/>
    <p:sldId id="268" r:id="rId13"/>
    <p:sldId id="269" r:id="rId14"/>
    <p:sldId id="264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D94AAD-EA2F-4BEF-9F67-A6150D49E422}" v="24" dt="2022-10-21T08:53:04.379"/>
    <p1510:client id="{7DB0D614-643F-4BA8-A211-E55F565268B8}" v="28" dt="2022-10-21T09:41:34.6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2" d="100"/>
          <a:sy n="62" d="100"/>
        </p:scale>
        <p:origin x="7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ALONSO CALVO" userId="S::raul.alonso@upm.es::7f88ffbc-30bb-4f5f-9cb4-8b3707a1b6f4" providerId="AD" clId="Web-{7DB0D614-643F-4BA8-A211-E55F565268B8}"/>
    <pc:docChg chg="modSld">
      <pc:chgData name="RAUL ALONSO CALVO" userId="S::raul.alonso@upm.es::7f88ffbc-30bb-4f5f-9cb4-8b3707a1b6f4" providerId="AD" clId="Web-{7DB0D614-643F-4BA8-A211-E55F565268B8}" dt="2022-10-21T09:41:27.379" v="10" actId="20577"/>
      <pc:docMkLst>
        <pc:docMk/>
      </pc:docMkLst>
      <pc:sldChg chg="modSp">
        <pc:chgData name="RAUL ALONSO CALVO" userId="S::raul.alonso@upm.es::7f88ffbc-30bb-4f5f-9cb4-8b3707a1b6f4" providerId="AD" clId="Web-{7DB0D614-643F-4BA8-A211-E55F565268B8}" dt="2022-10-21T09:41:22.379" v="9" actId="20577"/>
        <pc:sldMkLst>
          <pc:docMk/>
          <pc:sldMk cId="2458146850" sldId="259"/>
        </pc:sldMkLst>
        <pc:spChg chg="mod">
          <ac:chgData name="RAUL ALONSO CALVO" userId="S::raul.alonso@upm.es::7f88ffbc-30bb-4f5f-9cb4-8b3707a1b6f4" providerId="AD" clId="Web-{7DB0D614-643F-4BA8-A211-E55F565268B8}" dt="2022-10-21T09:41:22.379" v="9" actId="20577"/>
          <ac:spMkLst>
            <pc:docMk/>
            <pc:sldMk cId="2458146850" sldId="259"/>
            <ac:spMk id="8" creationId="{7656D392-823B-AB5E-DC79-7DA8B3A1DE90}"/>
          </ac:spMkLst>
        </pc:spChg>
      </pc:sldChg>
      <pc:sldChg chg="modSp">
        <pc:chgData name="RAUL ALONSO CALVO" userId="S::raul.alonso@upm.es::7f88ffbc-30bb-4f5f-9cb4-8b3707a1b6f4" providerId="AD" clId="Web-{7DB0D614-643F-4BA8-A211-E55F565268B8}" dt="2022-10-21T09:41:27.379" v="10" actId="20577"/>
        <pc:sldMkLst>
          <pc:docMk/>
          <pc:sldMk cId="12107178" sldId="263"/>
        </pc:sldMkLst>
        <pc:spChg chg="mod">
          <ac:chgData name="RAUL ALONSO CALVO" userId="S::raul.alonso@upm.es::7f88ffbc-30bb-4f5f-9cb4-8b3707a1b6f4" providerId="AD" clId="Web-{7DB0D614-643F-4BA8-A211-E55F565268B8}" dt="2022-10-21T09:41:27.379" v="10" actId="20577"/>
          <ac:spMkLst>
            <pc:docMk/>
            <pc:sldMk cId="12107178" sldId="263"/>
            <ac:spMk id="8" creationId="{7656D392-823B-AB5E-DC79-7DA8B3A1DE90}"/>
          </ac:spMkLst>
        </pc:spChg>
      </pc:sldChg>
    </pc:docChg>
  </pc:docChgLst>
  <pc:docChgLst>
    <pc:chgData name="RAUL ALONSO CALVO" userId="S::raul.alonso@upm.es::7f88ffbc-30bb-4f5f-9cb4-8b3707a1b6f4" providerId="AD" clId="Web-{40D94AAD-EA2F-4BEF-9F67-A6150D49E422}"/>
    <pc:docChg chg="modSld">
      <pc:chgData name="RAUL ALONSO CALVO" userId="S::raul.alonso@upm.es::7f88ffbc-30bb-4f5f-9cb4-8b3707a1b6f4" providerId="AD" clId="Web-{40D94AAD-EA2F-4BEF-9F67-A6150D49E422}" dt="2022-10-21T08:53:01.238" v="13" actId="20577"/>
      <pc:docMkLst>
        <pc:docMk/>
      </pc:docMkLst>
      <pc:sldChg chg="modSp">
        <pc:chgData name="RAUL ALONSO CALVO" userId="S::raul.alonso@upm.es::7f88ffbc-30bb-4f5f-9cb4-8b3707a1b6f4" providerId="AD" clId="Web-{40D94AAD-EA2F-4BEF-9F67-A6150D49E422}" dt="2022-10-21T08:51:56.001" v="1" actId="20577"/>
        <pc:sldMkLst>
          <pc:docMk/>
          <pc:sldMk cId="3962292587" sldId="262"/>
        </pc:sldMkLst>
        <pc:spChg chg="mod">
          <ac:chgData name="RAUL ALONSO CALVO" userId="S::raul.alonso@upm.es::7f88ffbc-30bb-4f5f-9cb4-8b3707a1b6f4" providerId="AD" clId="Web-{40D94AAD-EA2F-4BEF-9F67-A6150D49E422}" dt="2022-10-21T08:51:56.001" v="1" actId="20577"/>
          <ac:spMkLst>
            <pc:docMk/>
            <pc:sldMk cId="3962292587" sldId="262"/>
            <ac:spMk id="3" creationId="{D3433EF1-9D1A-7BC0-6E0A-58FC038082D9}"/>
          </ac:spMkLst>
        </pc:spChg>
      </pc:sldChg>
      <pc:sldChg chg="addSp modSp">
        <pc:chgData name="RAUL ALONSO CALVO" userId="S::raul.alonso@upm.es::7f88ffbc-30bb-4f5f-9cb4-8b3707a1b6f4" providerId="AD" clId="Web-{40D94AAD-EA2F-4BEF-9F67-A6150D49E422}" dt="2022-10-21T08:53:01.238" v="13" actId="20577"/>
        <pc:sldMkLst>
          <pc:docMk/>
          <pc:sldMk cId="797389041" sldId="264"/>
        </pc:sldMkLst>
        <pc:spChg chg="add mod">
          <ac:chgData name="RAUL ALONSO CALVO" userId="S::raul.alonso@upm.es::7f88ffbc-30bb-4f5f-9cb4-8b3707a1b6f4" providerId="AD" clId="Web-{40D94AAD-EA2F-4BEF-9F67-A6150D49E422}" dt="2022-10-21T08:53:01.238" v="13" actId="20577"/>
          <ac:spMkLst>
            <pc:docMk/>
            <pc:sldMk cId="797389041" sldId="264"/>
            <ac:spMk id="2" creationId="{C1987AB4-C71C-FB71-9EC6-1377EDBE1032}"/>
          </ac:spMkLst>
        </pc:spChg>
        <pc:spChg chg="mod">
          <ac:chgData name="RAUL ALONSO CALVO" userId="S::raul.alonso@upm.es::7f88ffbc-30bb-4f5f-9cb4-8b3707a1b6f4" providerId="AD" clId="Web-{40D94AAD-EA2F-4BEF-9F67-A6150D49E422}" dt="2022-10-21T08:52:48.800" v="2" actId="1076"/>
          <ac:spMkLst>
            <pc:docMk/>
            <pc:sldMk cId="797389041" sldId="264"/>
            <ac:spMk id="9" creationId="{F14EF554-1682-25E1-FD13-741D332CD478}"/>
          </ac:spMkLst>
        </pc:spChg>
        <pc:spChg chg="mod">
          <ac:chgData name="RAUL ALONSO CALVO" userId="S::raul.alonso@upm.es::7f88ffbc-30bb-4f5f-9cb4-8b3707a1b6f4" providerId="AD" clId="Web-{40D94AAD-EA2F-4BEF-9F67-A6150D49E422}" dt="2022-10-21T08:52:48.800" v="3" actId="1076"/>
          <ac:spMkLst>
            <pc:docMk/>
            <pc:sldMk cId="797389041" sldId="264"/>
            <ac:spMk id="11" creationId="{077316F8-918F-E70D-E40D-918C72908265}"/>
          </ac:spMkLst>
        </pc:spChg>
        <pc:spChg chg="mod">
          <ac:chgData name="RAUL ALONSO CALVO" userId="S::raul.alonso@upm.es::7f88ffbc-30bb-4f5f-9cb4-8b3707a1b6f4" providerId="AD" clId="Web-{40D94AAD-EA2F-4BEF-9F67-A6150D49E422}" dt="2022-10-21T08:52:48.816" v="4" actId="1076"/>
          <ac:spMkLst>
            <pc:docMk/>
            <pc:sldMk cId="797389041" sldId="264"/>
            <ac:spMk id="18" creationId="{D1F38418-0247-DC09-BD23-D92661AE9F6D}"/>
          </ac:spMkLst>
        </pc:spChg>
        <pc:spChg chg="mod">
          <ac:chgData name="RAUL ALONSO CALVO" userId="S::raul.alonso@upm.es::7f88ffbc-30bb-4f5f-9cb4-8b3707a1b6f4" providerId="AD" clId="Web-{40D94AAD-EA2F-4BEF-9F67-A6150D49E422}" dt="2022-10-21T08:52:48.816" v="5" actId="1076"/>
          <ac:spMkLst>
            <pc:docMk/>
            <pc:sldMk cId="797389041" sldId="264"/>
            <ac:spMk id="30" creationId="{02832659-1318-D0DC-0DBB-369381B130C4}"/>
          </ac:spMkLst>
        </pc:spChg>
        <pc:spChg chg="mod">
          <ac:chgData name="RAUL ALONSO CALVO" userId="S::raul.alonso@upm.es::7f88ffbc-30bb-4f5f-9cb4-8b3707a1b6f4" providerId="AD" clId="Web-{40D94AAD-EA2F-4BEF-9F67-A6150D49E422}" dt="2022-10-21T08:52:48.831" v="6" actId="1076"/>
          <ac:spMkLst>
            <pc:docMk/>
            <pc:sldMk cId="797389041" sldId="264"/>
            <ac:spMk id="31" creationId="{8C4A88BC-B992-1000-FB20-5B9B2FE6C1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516DA-99C3-9CF2-8D70-DD26404F5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1E9F75-F8A0-FB9B-0BF4-080B1F27F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93DE08-E4C5-BCA7-8709-83E3545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C84B02-F519-5A25-E8F7-1E11332D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45F77D-A215-44A5-41BA-1C27F89D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67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A92D9-C283-D54C-16D2-F0F47C21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121F9B-2087-CCBA-272F-92B5EF3FA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7D5207-CBA8-9D59-D747-4A0D59A8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65B030-6907-BF55-FC1A-E0EFED1F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287DD5-C8BA-1289-8AA2-AE55FC1B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0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6A6FF6-6289-481D-EB7D-5CA3F845D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E35F4C-5BBB-F66B-D671-EC26A113E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3F30FC-B045-AE51-6100-FB5836E7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237A46-F210-FD80-5FA6-392FCAA2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EA17F5-943F-E92A-BFFB-636E3006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597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5F1CB-AC1C-240D-7851-61B4493D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4F9E97-F54D-C6CD-47A3-9FEA5240B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E97F0-D0D9-A215-C5D6-B183CBC5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F7ABE4-F9B6-19E7-0256-9E670C00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53411C-06AD-C65D-E8DF-F6D2D60B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14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BC1B2-01CE-4A7D-F2EA-B8269949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947B26-EDB5-C38D-2B3C-43E0B66BC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789E6B-702A-3D48-7FDB-AC1EEB0C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0B9CBA-D705-A058-FB11-88A75323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37B099-924C-2F4E-03C2-33160F4E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328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007BC-EC43-5855-52DD-A6D441A7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7BCAE8-ECFE-F74E-97E8-6EC084DCB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FAE4EC-C973-4AEE-5FC5-8665D5D01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67A84D-BDB3-2FFB-BB65-3E521BD5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092313-D151-B160-A741-1AA3F84B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D5AA2D-0272-E6B2-AEAD-00D4ECFE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57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202F5-63DB-8398-1A18-C6C9E5B5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DD36A7-A8EF-BEDA-0536-B3EDE63C5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458F01-1DCD-B700-F8E7-D40C7078D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BBC3F6-51AE-E4F7-2726-8C0145277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10BC072-A7E6-7EE9-5BE1-984BE9718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C5A67EC-9C0A-8ED3-9056-64E9FA2C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865ABE-A23A-FD34-C51B-35931BA9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46F36E-ADF8-509C-BA6D-3BBE3FC5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38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7BD67-3657-691F-4C16-A4694435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43853A-53F6-6290-511D-CFD9883B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72B630-91D0-2C5A-3A58-AE4999C5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CB28A5-6864-4CDC-9D0A-220668BF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603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FA4322-774E-C54F-8341-0883466F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BE9A57-D614-19F7-3956-DE569118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882A09-93B6-A6DC-FC65-7BB01031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99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EF7B4-94E0-AEB0-CD53-7B228588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96F9FD-F1FA-1DF1-0A3D-6CB3D831E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2A5F38-301F-3D2D-2278-CFD5A62D1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F9CD1D-449C-459E-186B-61AF539B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EFEE3D-B647-73BE-0B2B-8BFBDBE7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F3B9FE-FC99-4966-37BA-CB4FCCB4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98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7A197-C0CF-82AC-3C58-81F1CE36C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76A6E62-7B98-3944-8766-62A8C8D81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24F94A-ECB9-0A15-C091-A50C762B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72C69E-8935-3FE1-F745-962F8E44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A59244-BAD6-BBDC-950D-96430EFD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6A9B61-DCD8-04F7-48BE-D561DD71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638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816F71-AC90-2FF7-EF24-C9D8EF4B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BDFEED-2EE1-74DA-B72E-546368380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07D8D4-3C70-0631-75E5-66103C7DE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AEB32-9C4C-4882-7213-AE0A0FA8C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C73764-F606-76E3-7C2D-CAAF9A79F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540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>
            <a:extLst>
              <a:ext uri="{FF2B5EF4-FFF2-40B4-BE49-F238E27FC236}">
                <a16:creationId xmlns:a16="http://schemas.microsoft.com/office/drawing/2014/main" id="{451DA251-2E14-1D51-02DB-9FC14B6C33EE}"/>
              </a:ext>
            </a:extLst>
          </p:cNvPr>
          <p:cNvGrpSpPr/>
          <p:nvPr/>
        </p:nvGrpSpPr>
        <p:grpSpPr>
          <a:xfrm>
            <a:off x="7842603" y="1613690"/>
            <a:ext cx="2177896" cy="1409794"/>
            <a:chOff x="5503751" y="888715"/>
            <a:chExt cx="2455296" cy="1533229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6944792-0AA8-2E77-C7FC-288DE2B5E379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31B4EB58-E3C5-93A0-7597-CDB413BCEEFB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D1AC109A-8E80-6388-60CD-75F0CEDA57A9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F635DE96-D8EA-E547-FA17-B7B23CF83D25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975CC107-DB24-9372-2FA9-8C3F0A908FE7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E156455A-F762-AF33-0F49-1316C3A430C5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142BE951-083F-BAF4-8688-F858B445067D}"/>
                </a:ext>
              </a:extLst>
            </p:cNvPr>
            <p:cNvCxnSpPr>
              <a:stCxn id="46" idx="0"/>
              <a:endCxn id="43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732E7C2E-D713-1ED5-BC61-950061A43C38}"/>
                </a:ext>
              </a:extLst>
            </p:cNvPr>
            <p:cNvCxnSpPr>
              <a:stCxn id="44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79F46C93-0492-D156-97B0-9E52A3AEBE71}"/>
                </a:ext>
              </a:extLst>
            </p:cNvPr>
            <p:cNvCxnSpPr>
              <a:stCxn id="41" idx="3"/>
              <a:endCxn id="42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70FE1498-63A8-2408-17C9-FA22BFC379A8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BD9F617C-CBC9-9C96-D592-89121B20BD4C}"/>
                </a:ext>
              </a:extLst>
            </p:cNvPr>
            <p:cNvCxnSpPr>
              <a:stCxn id="42" idx="4"/>
              <a:endCxn id="45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52159E8-B8FA-D856-F769-F5433011E498}"/>
              </a:ext>
            </a:extLst>
          </p:cNvPr>
          <p:cNvGrpSpPr/>
          <p:nvPr/>
        </p:nvGrpSpPr>
        <p:grpSpPr>
          <a:xfrm>
            <a:off x="7239964" y="1474172"/>
            <a:ext cx="2177896" cy="1409794"/>
            <a:chOff x="5503751" y="888715"/>
            <a:chExt cx="2455296" cy="1533229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D59FB05B-9BF4-450F-13E1-8FB4DBEF4D04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976538E-0E61-BE33-B856-EB22AB85EBC7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C6BB50A-0C00-7A6E-5D2F-10305B78AC16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A634FD71-2D03-18E8-7582-B6F91EF85EDB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55FC8D6D-E5D5-DC39-6D67-D955829212A3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D9EBE3C-A155-C0E6-3645-0B3C1FEC4D57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9AE7248B-F7F4-4483-56E3-FCD2BC501BFA}"/>
                </a:ext>
              </a:extLst>
            </p:cNvPr>
            <p:cNvCxnSpPr>
              <a:stCxn id="34" idx="0"/>
              <a:endCxn id="31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BCE7D30-7D49-5A1E-3A90-004710A30828}"/>
                </a:ext>
              </a:extLst>
            </p:cNvPr>
            <p:cNvCxnSpPr>
              <a:stCxn id="32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1CF36B0E-C1B9-06F3-6688-415C0C9117F2}"/>
                </a:ext>
              </a:extLst>
            </p:cNvPr>
            <p:cNvCxnSpPr>
              <a:stCxn id="29" idx="3"/>
              <a:endCxn id="30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9C8BE1BE-8334-02AB-B183-E4B7AB9B2DDA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63F4547-7B3B-D9A6-F18E-36380BCE12DE}"/>
                </a:ext>
              </a:extLst>
            </p:cNvPr>
            <p:cNvCxnSpPr>
              <a:stCxn id="30" idx="4"/>
              <a:endCxn id="33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4" name="Cilindro 3">
            <a:extLst>
              <a:ext uri="{FF2B5EF4-FFF2-40B4-BE49-F238E27FC236}">
                <a16:creationId xmlns:a16="http://schemas.microsoft.com/office/drawing/2014/main" id="{9D19CB85-E80D-4E0F-8F37-DAB98743DC77}"/>
              </a:ext>
            </a:extLst>
          </p:cNvPr>
          <p:cNvSpPr/>
          <p:nvPr/>
        </p:nvSpPr>
        <p:spPr>
          <a:xfrm>
            <a:off x="1155843" y="888715"/>
            <a:ext cx="1428108" cy="1803114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BEDCA 2.1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29B28CE8-7320-8BE5-7A9D-D305F53B888C}"/>
              </a:ext>
            </a:extLst>
          </p:cNvPr>
          <p:cNvGrpSpPr/>
          <p:nvPr/>
        </p:nvGrpSpPr>
        <p:grpSpPr>
          <a:xfrm>
            <a:off x="6325680" y="1166114"/>
            <a:ext cx="2455296" cy="1533229"/>
            <a:chOff x="5503751" y="888715"/>
            <a:chExt cx="2455296" cy="1533229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2189DAF-7E0C-3A95-E8C0-2275D8156DE1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0C169E5-2FBE-57FF-D377-3532737A6EB8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A4D8717-DB2F-AAB2-BE16-4852AA817978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2AE654C4-B942-E3A0-BCED-F6CBF03AEC6F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D759A1A-FE5D-2B7A-99A4-0B87B5101B90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8FC4286-B143-0E9D-3E0E-27FB63B10B8A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8D8F96A3-B37A-32F4-D1C3-26D990D5847A}"/>
                </a:ext>
              </a:extLst>
            </p:cNvPr>
            <p:cNvCxnSpPr>
              <a:stCxn id="11" idx="0"/>
              <a:endCxn id="8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F77D175C-AA25-7605-7DB4-58DD96F0E99E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3AC1F53A-5442-8DC9-E563-7DCA09743D82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301ADBAE-E25F-3EA9-6CB6-0D9652FE334A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0CEBBDC-BA95-F78B-5078-999F45D2A7B6}"/>
                </a:ext>
              </a:extLst>
            </p:cNvPr>
            <p:cNvCxnSpPr>
              <a:stCxn id="7" idx="4"/>
              <a:endCxn id="10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4E9163A-67B8-2173-CE80-C6968CCD5815}"/>
              </a:ext>
            </a:extLst>
          </p:cNvPr>
          <p:cNvSpPr txBox="1"/>
          <p:nvPr/>
        </p:nvSpPr>
        <p:spPr>
          <a:xfrm>
            <a:off x="7356518" y="3020599"/>
            <a:ext cx="217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FoodEx2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0A1FFCA2-6221-BC2B-6E07-FC9B9C15B7DA}"/>
              </a:ext>
            </a:extLst>
          </p:cNvPr>
          <p:cNvSpPr txBox="1"/>
          <p:nvPr/>
        </p:nvSpPr>
        <p:spPr>
          <a:xfrm>
            <a:off x="6870094" y="764946"/>
            <a:ext cx="217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term</a:t>
            </a:r>
            <a:endParaRPr lang="es-ES" dirty="0"/>
          </a:p>
        </p:txBody>
      </p:sp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003013B7-A693-A545-C8BE-E03B87384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129915"/>
              </p:ext>
            </p:extLst>
          </p:nvPr>
        </p:nvGraphicFramePr>
        <p:xfrm>
          <a:off x="940083" y="4565781"/>
          <a:ext cx="2172987" cy="216535"/>
        </p:xfrm>
        <a:graphic>
          <a:graphicData uri="http://schemas.openxmlformats.org/drawingml/2006/table">
            <a:tbl>
              <a:tblPr/>
              <a:tblGrid>
                <a:gridCol w="2172987">
                  <a:extLst>
                    <a:ext uri="{9D8B030D-6E8A-4147-A177-3AD203B41FA5}">
                      <a16:colId xmlns:a16="http://schemas.microsoft.com/office/drawing/2014/main" val="55846091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griddle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05857"/>
                  </a:ext>
                </a:extLst>
              </a:tr>
            </a:tbl>
          </a:graphicData>
        </a:graphic>
      </p:graphicFrame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ABF96FFF-E720-EFD6-BD12-8EF232D362C2}"/>
              </a:ext>
            </a:extLst>
          </p:cNvPr>
          <p:cNvSpPr/>
          <p:nvPr/>
        </p:nvSpPr>
        <p:spPr>
          <a:xfrm>
            <a:off x="1751743" y="2792003"/>
            <a:ext cx="349321" cy="1078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F1958D0-CC06-3FA2-E3F6-99AC6921AF96}"/>
              </a:ext>
            </a:extLst>
          </p:cNvPr>
          <p:cNvSpPr/>
          <p:nvPr/>
        </p:nvSpPr>
        <p:spPr>
          <a:xfrm>
            <a:off x="770562" y="3940142"/>
            <a:ext cx="4181582" cy="400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packing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BE6E636-D38D-B914-493B-6E0765F31A01}"/>
              </a:ext>
            </a:extLst>
          </p:cNvPr>
          <p:cNvSpPr txBox="1"/>
          <p:nvPr/>
        </p:nvSpPr>
        <p:spPr>
          <a:xfrm>
            <a:off x="1995845" y="3073321"/>
            <a:ext cx="231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English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14" name="Flecha: a la izquierda y derecha 13">
            <a:extLst>
              <a:ext uri="{FF2B5EF4-FFF2-40B4-BE49-F238E27FC236}">
                <a16:creationId xmlns:a16="http://schemas.microsoft.com/office/drawing/2014/main" id="{2DEA9410-C6DD-7B1A-E431-B0D89A2D068C}"/>
              </a:ext>
            </a:extLst>
          </p:cNvPr>
          <p:cNvSpPr/>
          <p:nvPr/>
        </p:nvSpPr>
        <p:spPr>
          <a:xfrm>
            <a:off x="4826207" y="2691829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52B3D77-A5F9-E9E6-3D1C-8F814F644AAE}"/>
              </a:ext>
            </a:extLst>
          </p:cNvPr>
          <p:cNvSpPr txBox="1"/>
          <p:nvPr/>
        </p:nvSpPr>
        <p:spPr>
          <a:xfrm>
            <a:off x="9154727" y="134054"/>
            <a:ext cx="3180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Facets</a:t>
            </a:r>
            <a:r>
              <a:rPr lang="es-ES" dirty="0"/>
              <a:t>:</a:t>
            </a:r>
          </a:p>
          <a:p>
            <a:r>
              <a:rPr lang="es-ES" dirty="0"/>
              <a:t>   - F02 - </a:t>
            </a:r>
            <a:r>
              <a:rPr lang="es-ES" dirty="0" err="1"/>
              <a:t>Part-nature</a:t>
            </a:r>
            <a:endParaRPr lang="es-ES" dirty="0"/>
          </a:p>
          <a:p>
            <a:r>
              <a:rPr lang="es-ES" dirty="0"/>
              <a:t>   - F04 - </a:t>
            </a:r>
            <a:r>
              <a:rPr lang="es-ES" dirty="0" err="1"/>
              <a:t>Ingredient</a:t>
            </a:r>
            <a:endParaRPr lang="es-ES" dirty="0"/>
          </a:p>
          <a:p>
            <a:r>
              <a:rPr lang="es-ES" dirty="0"/>
              <a:t>      - F - </a:t>
            </a:r>
            <a:r>
              <a:rPr lang="es-ES" dirty="0" err="1"/>
              <a:t>Source</a:t>
            </a:r>
            <a:endParaRPr lang="es-ES" dirty="0"/>
          </a:p>
          <a:p>
            <a:r>
              <a:rPr lang="es-ES" dirty="0"/>
              <a:t>      - F27 - </a:t>
            </a:r>
            <a:r>
              <a:rPr lang="es-ES" dirty="0" err="1"/>
              <a:t>Source-commodities</a:t>
            </a:r>
            <a:endParaRPr lang="es-ES" dirty="0"/>
          </a:p>
          <a:p>
            <a:r>
              <a:rPr lang="es-ES" dirty="0"/>
              <a:t>   - F18 - </a:t>
            </a:r>
            <a:r>
              <a:rPr lang="es-ES" dirty="0" err="1"/>
              <a:t>Packaging-format</a:t>
            </a:r>
            <a:endParaRPr lang="es-ES" dirty="0"/>
          </a:p>
          <a:p>
            <a:r>
              <a:rPr lang="es-ES" dirty="0"/>
              <a:t>   - F28 - </a:t>
            </a:r>
            <a:r>
              <a:rPr lang="es-ES" dirty="0" err="1"/>
              <a:t>Process</a:t>
            </a:r>
            <a:endParaRPr lang="es-ES" dirty="0"/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96E5AF1E-073F-D3EC-A897-B4FF5EDD8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95713"/>
              </p:ext>
            </p:extLst>
          </p:nvPr>
        </p:nvGraphicFramePr>
        <p:xfrm>
          <a:off x="6764673" y="4560644"/>
          <a:ext cx="2390054" cy="433070"/>
        </p:xfrm>
        <a:graphic>
          <a:graphicData uri="http://schemas.openxmlformats.org/drawingml/2006/table">
            <a:tbl>
              <a:tblPr/>
              <a:tblGrid>
                <a:gridCol w="2390054">
                  <a:extLst>
                    <a:ext uri="{9D8B030D-6E8A-4147-A177-3AD203B41FA5}">
                      <a16:colId xmlns:a16="http://schemas.microsoft.com/office/drawing/2014/main" val="55846091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A02DX#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F04.</a:t>
                      </a:r>
                      <a:r>
                        <a:rPr lang="es-ES" sz="1400" u="none" strike="noStrike" dirty="0">
                          <a:effectLst/>
                        </a:rPr>
                        <a:t>A02DX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$F28.</a:t>
                      </a:r>
                      <a:r>
                        <a:rPr lang="es-ES" sz="1400" u="none" strike="noStrike" dirty="0">
                          <a:effectLst/>
                        </a:rPr>
                        <a:t>A07HA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05857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715138"/>
                  </a:ext>
                </a:extLst>
              </a:tr>
            </a:tbl>
          </a:graphicData>
        </a:graphic>
      </p:graphicFrame>
      <p:sp>
        <p:nvSpPr>
          <p:cNvPr id="20" name="Flecha: a la izquierda y derecha 19">
            <a:extLst>
              <a:ext uri="{FF2B5EF4-FFF2-40B4-BE49-F238E27FC236}">
                <a16:creationId xmlns:a16="http://schemas.microsoft.com/office/drawing/2014/main" id="{6FCD1D74-1A4B-E484-3A01-E5C95AA9C4AC}"/>
              </a:ext>
            </a:extLst>
          </p:cNvPr>
          <p:cNvSpPr/>
          <p:nvPr/>
        </p:nvSpPr>
        <p:spPr>
          <a:xfrm>
            <a:off x="4819252" y="4597848"/>
            <a:ext cx="1216152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121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adroTexto 80">
            <a:extLst>
              <a:ext uri="{FF2B5EF4-FFF2-40B4-BE49-F238E27FC236}">
                <a16:creationId xmlns:a16="http://schemas.microsoft.com/office/drawing/2014/main" id="{F5A0E246-5EFB-6CAA-3BC3-F0CE019FE07C}"/>
              </a:ext>
            </a:extLst>
          </p:cNvPr>
          <p:cNvSpPr txBox="1"/>
          <p:nvPr/>
        </p:nvSpPr>
        <p:spPr>
          <a:xfrm>
            <a:off x="480186" y="288589"/>
            <a:ext cx="4918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Compute ni, mi, </a:t>
            </a:r>
            <a:r>
              <a:rPr lang="es-ES" dirty="0" err="1"/>
              <a:t>nf</a:t>
            </a:r>
            <a:r>
              <a:rPr lang="es-ES" dirty="0"/>
              <a:t> and </a:t>
            </a:r>
            <a:r>
              <a:rPr lang="es-ES" dirty="0" err="1"/>
              <a:t>mf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match</a:t>
            </a:r>
          </a:p>
        </p:txBody>
      </p:sp>
      <p:graphicFrame>
        <p:nvGraphicFramePr>
          <p:cNvPr id="84" name="Tabla 84">
            <a:extLst>
              <a:ext uri="{FF2B5EF4-FFF2-40B4-BE49-F238E27FC236}">
                <a16:creationId xmlns:a16="http://schemas.microsoft.com/office/drawing/2014/main" id="{44A841D1-E709-9002-488C-8516DA183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136495"/>
              </p:ext>
            </p:extLst>
          </p:nvPr>
        </p:nvGraphicFramePr>
        <p:xfrm>
          <a:off x="945222" y="955871"/>
          <a:ext cx="9965933" cy="2936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848">
                  <a:extLst>
                    <a:ext uri="{9D8B030D-6E8A-4147-A177-3AD203B41FA5}">
                      <a16:colId xmlns:a16="http://schemas.microsoft.com/office/drawing/2014/main" val="2323036827"/>
                    </a:ext>
                  </a:extLst>
                </a:gridCol>
                <a:gridCol w="785973">
                  <a:extLst>
                    <a:ext uri="{9D8B030D-6E8A-4147-A177-3AD203B41FA5}">
                      <a16:colId xmlns:a16="http://schemas.microsoft.com/office/drawing/2014/main" val="4219651512"/>
                    </a:ext>
                  </a:extLst>
                </a:gridCol>
                <a:gridCol w="2774022">
                  <a:extLst>
                    <a:ext uri="{9D8B030D-6E8A-4147-A177-3AD203B41FA5}">
                      <a16:colId xmlns:a16="http://schemas.microsoft.com/office/drawing/2014/main" val="4260845430"/>
                    </a:ext>
                  </a:extLst>
                </a:gridCol>
                <a:gridCol w="863029">
                  <a:extLst>
                    <a:ext uri="{9D8B030D-6E8A-4147-A177-3AD203B41FA5}">
                      <a16:colId xmlns:a16="http://schemas.microsoft.com/office/drawing/2014/main" val="3954425737"/>
                    </a:ext>
                  </a:extLst>
                </a:gridCol>
                <a:gridCol w="924675">
                  <a:extLst>
                    <a:ext uri="{9D8B030D-6E8A-4147-A177-3AD203B41FA5}">
                      <a16:colId xmlns:a16="http://schemas.microsoft.com/office/drawing/2014/main" val="3348056202"/>
                    </a:ext>
                  </a:extLst>
                </a:gridCol>
                <a:gridCol w="785973">
                  <a:extLst>
                    <a:ext uri="{9D8B030D-6E8A-4147-A177-3AD203B41FA5}">
                      <a16:colId xmlns:a16="http://schemas.microsoft.com/office/drawing/2014/main" val="3042750458"/>
                    </a:ext>
                  </a:extLst>
                </a:gridCol>
                <a:gridCol w="791110">
                  <a:extLst>
                    <a:ext uri="{9D8B030D-6E8A-4147-A177-3AD203B41FA5}">
                      <a16:colId xmlns:a16="http://schemas.microsoft.com/office/drawing/2014/main" val="3737268772"/>
                    </a:ext>
                  </a:extLst>
                </a:gridCol>
                <a:gridCol w="873303">
                  <a:extLst>
                    <a:ext uri="{9D8B030D-6E8A-4147-A177-3AD203B41FA5}">
                      <a16:colId xmlns:a16="http://schemas.microsoft.com/office/drawing/2014/main" val="1304415790"/>
                    </a:ext>
                  </a:extLst>
                </a:gridCol>
              </a:tblGrid>
              <a:tr h="655925">
                <a:tc>
                  <a:txBody>
                    <a:bodyPr/>
                    <a:lstStyle/>
                    <a:p>
                      <a:r>
                        <a:rPr lang="es-ES" dirty="0" err="1"/>
                        <a:t>searchedText</a:t>
                      </a:r>
                      <a:br>
                        <a:rPr lang="es-ES" dirty="0"/>
                      </a:br>
                      <a:r>
                        <a:rPr lang="es-ES" dirty="0"/>
                        <a:t>(BEDCA)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Match </a:t>
                      </a:r>
                      <a:r>
                        <a:rPr lang="es-ES" dirty="0" err="1"/>
                        <a:t>from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facet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nf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mf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rf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19874"/>
                  </a:ext>
                </a:extLst>
              </a:tr>
              <a:tr h="380020">
                <a:tc>
                  <a:txBody>
                    <a:bodyPr/>
                    <a:lstStyle/>
                    <a:p>
                      <a:r>
                        <a:rPr lang="es-ES" dirty="0"/>
                        <a:t>Tuna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Tuna and bonito (</a:t>
                      </a:r>
                      <a:r>
                        <a:rPr lang="es-ES" dirty="0" err="1"/>
                        <a:t>generic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8497"/>
                  </a:ext>
                </a:extLst>
              </a:tr>
              <a:tr h="380020">
                <a:tc>
                  <a:txBody>
                    <a:bodyPr/>
                    <a:lstStyle/>
                    <a:p>
                      <a:r>
                        <a:rPr lang="es-ES" dirty="0"/>
                        <a:t>Tuna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24439"/>
                  </a:ext>
                </a:extLst>
              </a:tr>
              <a:tr h="380020">
                <a:tc>
                  <a:txBody>
                    <a:bodyPr/>
                    <a:lstStyle/>
                    <a:p>
                      <a:r>
                        <a:rPr lang="es-ES" dirty="0"/>
                        <a:t>Tuna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Tuna, </a:t>
                      </a:r>
                      <a:r>
                        <a:rPr lang="es-ES" dirty="0" err="1"/>
                        <a:t>bigeye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30061"/>
                  </a:ext>
                </a:extLst>
              </a:tr>
              <a:tr h="380020">
                <a:tc>
                  <a:txBody>
                    <a:bodyPr/>
                    <a:lstStyle/>
                    <a:p>
                      <a:r>
                        <a:rPr lang="es-ES" dirty="0"/>
                        <a:t>Tuna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Tuna, </a:t>
                      </a:r>
                      <a:r>
                        <a:rPr lang="es-ES" dirty="0" err="1"/>
                        <a:t>blackfin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796638"/>
                  </a:ext>
                </a:extLst>
              </a:tr>
              <a:tr h="380020"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89641"/>
                  </a:ext>
                </a:extLst>
              </a:tr>
              <a:tr h="380020">
                <a:tc>
                  <a:txBody>
                    <a:bodyPr/>
                    <a:lstStyle/>
                    <a:p>
                      <a:r>
                        <a:rPr lang="es-ES" dirty="0"/>
                        <a:t>Tuna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Northern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bluefin</a:t>
                      </a:r>
                      <a:r>
                        <a:rPr lang="es-ES" dirty="0"/>
                        <a:t> tuna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643404"/>
                  </a:ext>
                </a:extLst>
              </a:tr>
            </a:tbl>
          </a:graphicData>
        </a:graphic>
      </p:graphicFrame>
      <p:sp>
        <p:nvSpPr>
          <p:cNvPr id="86" name="CuadroTexto 85">
            <a:extLst>
              <a:ext uri="{FF2B5EF4-FFF2-40B4-BE49-F238E27FC236}">
                <a16:creationId xmlns:a16="http://schemas.microsoft.com/office/drawing/2014/main" id="{5FEE67E0-E64B-0D82-1828-5B4D775116A9}"/>
              </a:ext>
            </a:extLst>
          </p:cNvPr>
          <p:cNvSpPr txBox="1"/>
          <p:nvPr/>
        </p:nvSpPr>
        <p:spPr>
          <a:xfrm>
            <a:off x="3317388" y="4071015"/>
            <a:ext cx="6095144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 err="1"/>
              <a:t>Scoring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match in foodex2 </a:t>
            </a:r>
            <a:r>
              <a:rPr lang="es-ES" dirty="0" err="1"/>
              <a:t>facet</a:t>
            </a:r>
            <a:r>
              <a:rPr lang="es-ES" dirty="0"/>
              <a:t> </a:t>
            </a:r>
            <a:r>
              <a:rPr lang="es-ES" dirty="0" err="1"/>
              <a:t>involves</a:t>
            </a:r>
            <a:r>
              <a:rPr lang="es-ES" dirty="0"/>
              <a:t>:</a:t>
            </a:r>
          </a:p>
          <a:p>
            <a:r>
              <a:rPr lang="es-ES" dirty="0"/>
              <a:t>  ni =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lexemes</a:t>
            </a:r>
            <a:r>
              <a:rPr lang="es-ES" dirty="0"/>
              <a:t> in </a:t>
            </a:r>
            <a:r>
              <a:rPr lang="es-ES" dirty="0" err="1"/>
              <a:t>searched</a:t>
            </a:r>
            <a:r>
              <a:rPr lang="es-ES" dirty="0"/>
              <a:t>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dirty="0"/>
              <a:t>  mi =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lexemes</a:t>
            </a:r>
            <a:r>
              <a:rPr lang="es-ES" dirty="0"/>
              <a:t> in </a:t>
            </a:r>
            <a:r>
              <a:rPr lang="es-ES" dirty="0" err="1"/>
              <a:t>searched</a:t>
            </a:r>
            <a:r>
              <a:rPr lang="es-ES" dirty="0"/>
              <a:t>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dirty="0"/>
              <a:t>  </a:t>
            </a:r>
            <a:r>
              <a:rPr lang="es-ES" dirty="0" err="1"/>
              <a:t>nf</a:t>
            </a:r>
            <a:r>
              <a:rPr lang="es-ES" dirty="0"/>
              <a:t> =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lexemes</a:t>
            </a:r>
            <a:r>
              <a:rPr lang="es-ES" dirty="0"/>
              <a:t> in </a:t>
            </a:r>
            <a:r>
              <a:rPr lang="es-ES" dirty="0" err="1"/>
              <a:t>found</a:t>
            </a:r>
            <a:r>
              <a:rPr lang="es-ES" dirty="0"/>
              <a:t> </a:t>
            </a:r>
            <a:r>
              <a:rPr lang="es-ES" dirty="0" err="1"/>
              <a:t>string</a:t>
            </a:r>
          </a:p>
          <a:p>
            <a:r>
              <a:rPr lang="es-ES" dirty="0"/>
              <a:t>  </a:t>
            </a:r>
            <a:r>
              <a:rPr lang="es-ES" dirty="0" err="1"/>
              <a:t>mf</a:t>
            </a:r>
            <a:r>
              <a:rPr lang="es-ES" dirty="0"/>
              <a:t> =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lexemes</a:t>
            </a:r>
            <a:r>
              <a:rPr lang="es-ES" dirty="0"/>
              <a:t> in </a:t>
            </a:r>
            <a:r>
              <a:rPr lang="es-ES" dirty="0" err="1">
                <a:ea typeface="+mn-lt"/>
                <a:cs typeface="+mn-lt"/>
              </a:rPr>
              <a:t>found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/>
              <a:t>string</a:t>
            </a:r>
            <a:endParaRPr lang="es-ES" dirty="0" err="1">
              <a:cs typeface="Calibri"/>
            </a:endParaRPr>
          </a:p>
          <a:p>
            <a:endParaRPr lang="es-ES" dirty="0"/>
          </a:p>
          <a:p>
            <a:r>
              <a:rPr lang="es-ES" dirty="0"/>
              <a:t>  </a:t>
            </a:r>
            <a:r>
              <a:rPr lang="es-ES" dirty="0" err="1"/>
              <a:t>ri</a:t>
            </a:r>
            <a:r>
              <a:rPr lang="es-ES" dirty="0"/>
              <a:t> = mi/ni   -&gt; ratio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matching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input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dirty="0"/>
              <a:t>  </a:t>
            </a:r>
            <a:r>
              <a:rPr lang="es-ES" dirty="0" err="1"/>
              <a:t>rf</a:t>
            </a:r>
            <a:r>
              <a:rPr lang="es-ES" dirty="0"/>
              <a:t> = </a:t>
            </a:r>
            <a:r>
              <a:rPr lang="es-ES" dirty="0" err="1"/>
              <a:t>mf</a:t>
            </a:r>
            <a:r>
              <a:rPr lang="es-ES" dirty="0"/>
              <a:t>/</a:t>
            </a:r>
            <a:r>
              <a:rPr lang="es-ES" dirty="0" err="1"/>
              <a:t>nf</a:t>
            </a:r>
            <a:r>
              <a:rPr lang="es-ES" dirty="0"/>
              <a:t>   -&gt; ratio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matching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>
                <a:ea typeface="+mn-lt"/>
                <a:cs typeface="+mn-lt"/>
              </a:rPr>
              <a:t>found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/>
              <a:t>string</a:t>
            </a:r>
            <a:endParaRPr lang="es-ES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898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adroTexto 80">
            <a:extLst>
              <a:ext uri="{FF2B5EF4-FFF2-40B4-BE49-F238E27FC236}">
                <a16:creationId xmlns:a16="http://schemas.microsoft.com/office/drawing/2014/main" id="{F5A0E246-5EFB-6CAA-3BC3-F0CE019FE07C}"/>
              </a:ext>
            </a:extLst>
          </p:cNvPr>
          <p:cNvSpPr txBox="1"/>
          <p:nvPr/>
        </p:nvSpPr>
        <p:spPr>
          <a:xfrm>
            <a:off x="480186" y="288589"/>
            <a:ext cx="4918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higher</a:t>
            </a:r>
            <a:r>
              <a:rPr lang="es-ES" dirty="0"/>
              <a:t> ni, and </a:t>
            </a:r>
            <a:r>
              <a:rPr lang="es-ES" dirty="0" err="1"/>
              <a:t>nf</a:t>
            </a:r>
            <a:endParaRPr lang="es-ES" dirty="0"/>
          </a:p>
        </p:txBody>
      </p:sp>
      <p:graphicFrame>
        <p:nvGraphicFramePr>
          <p:cNvPr id="84" name="Tabla 84">
            <a:extLst>
              <a:ext uri="{FF2B5EF4-FFF2-40B4-BE49-F238E27FC236}">
                <a16:creationId xmlns:a16="http://schemas.microsoft.com/office/drawing/2014/main" id="{44A841D1-E709-9002-488C-8516DA183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00406"/>
              </p:ext>
            </p:extLst>
          </p:nvPr>
        </p:nvGraphicFramePr>
        <p:xfrm>
          <a:off x="945222" y="955871"/>
          <a:ext cx="9965933" cy="2936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848">
                  <a:extLst>
                    <a:ext uri="{9D8B030D-6E8A-4147-A177-3AD203B41FA5}">
                      <a16:colId xmlns:a16="http://schemas.microsoft.com/office/drawing/2014/main" val="2323036827"/>
                    </a:ext>
                  </a:extLst>
                </a:gridCol>
                <a:gridCol w="785973">
                  <a:extLst>
                    <a:ext uri="{9D8B030D-6E8A-4147-A177-3AD203B41FA5}">
                      <a16:colId xmlns:a16="http://schemas.microsoft.com/office/drawing/2014/main" val="4219651512"/>
                    </a:ext>
                  </a:extLst>
                </a:gridCol>
                <a:gridCol w="2774022">
                  <a:extLst>
                    <a:ext uri="{9D8B030D-6E8A-4147-A177-3AD203B41FA5}">
                      <a16:colId xmlns:a16="http://schemas.microsoft.com/office/drawing/2014/main" val="4260845430"/>
                    </a:ext>
                  </a:extLst>
                </a:gridCol>
                <a:gridCol w="863029">
                  <a:extLst>
                    <a:ext uri="{9D8B030D-6E8A-4147-A177-3AD203B41FA5}">
                      <a16:colId xmlns:a16="http://schemas.microsoft.com/office/drawing/2014/main" val="3954425737"/>
                    </a:ext>
                  </a:extLst>
                </a:gridCol>
                <a:gridCol w="924675">
                  <a:extLst>
                    <a:ext uri="{9D8B030D-6E8A-4147-A177-3AD203B41FA5}">
                      <a16:colId xmlns:a16="http://schemas.microsoft.com/office/drawing/2014/main" val="3348056202"/>
                    </a:ext>
                  </a:extLst>
                </a:gridCol>
                <a:gridCol w="785973">
                  <a:extLst>
                    <a:ext uri="{9D8B030D-6E8A-4147-A177-3AD203B41FA5}">
                      <a16:colId xmlns:a16="http://schemas.microsoft.com/office/drawing/2014/main" val="3042750458"/>
                    </a:ext>
                  </a:extLst>
                </a:gridCol>
                <a:gridCol w="791110">
                  <a:extLst>
                    <a:ext uri="{9D8B030D-6E8A-4147-A177-3AD203B41FA5}">
                      <a16:colId xmlns:a16="http://schemas.microsoft.com/office/drawing/2014/main" val="3737268772"/>
                    </a:ext>
                  </a:extLst>
                </a:gridCol>
                <a:gridCol w="873303">
                  <a:extLst>
                    <a:ext uri="{9D8B030D-6E8A-4147-A177-3AD203B41FA5}">
                      <a16:colId xmlns:a16="http://schemas.microsoft.com/office/drawing/2014/main" val="1304415790"/>
                    </a:ext>
                  </a:extLst>
                </a:gridCol>
              </a:tblGrid>
              <a:tr h="655925">
                <a:tc>
                  <a:txBody>
                    <a:bodyPr/>
                    <a:lstStyle/>
                    <a:p>
                      <a:r>
                        <a:rPr lang="es-ES" dirty="0" err="1"/>
                        <a:t>searchedText</a:t>
                      </a:r>
                      <a:br>
                        <a:rPr lang="es-ES" dirty="0"/>
                      </a:br>
                      <a:r>
                        <a:rPr lang="es-ES" dirty="0"/>
                        <a:t>(BEDCA)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Match </a:t>
                      </a:r>
                      <a:r>
                        <a:rPr lang="es-ES" dirty="0" err="1"/>
                        <a:t>from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facet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nf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mf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rf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19874"/>
                  </a:ext>
                </a:extLst>
              </a:tr>
              <a:tr h="380020">
                <a:tc>
                  <a:txBody>
                    <a:bodyPr/>
                    <a:lstStyle/>
                    <a:p>
                      <a:r>
                        <a:rPr lang="es-ES" dirty="0"/>
                        <a:t>Tuna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8497"/>
                  </a:ext>
                </a:extLst>
              </a:tr>
              <a:tr h="380020">
                <a:tc>
                  <a:txBody>
                    <a:bodyPr/>
                    <a:lstStyle/>
                    <a:p>
                      <a:r>
                        <a:rPr lang="es-ES" dirty="0"/>
                        <a:t>Tuna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Tuna, </a:t>
                      </a:r>
                      <a:r>
                        <a:rPr lang="es-ES" dirty="0" err="1"/>
                        <a:t>bigeye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24439"/>
                  </a:ext>
                </a:extLst>
              </a:tr>
              <a:tr h="380020">
                <a:tc>
                  <a:txBody>
                    <a:bodyPr/>
                    <a:lstStyle/>
                    <a:p>
                      <a:r>
                        <a:rPr lang="es-ES" dirty="0"/>
                        <a:t>Tuna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Tuna, </a:t>
                      </a:r>
                      <a:r>
                        <a:rPr lang="es-ES" dirty="0" err="1"/>
                        <a:t>blackfin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30061"/>
                  </a:ext>
                </a:extLst>
              </a:tr>
              <a:tr h="380020"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796638"/>
                  </a:ext>
                </a:extLst>
              </a:tr>
              <a:tr h="380020">
                <a:tc>
                  <a:txBody>
                    <a:bodyPr/>
                    <a:lstStyle/>
                    <a:p>
                      <a:r>
                        <a:rPr lang="es-ES" dirty="0"/>
                        <a:t>Tuna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Tuna and bonito (</a:t>
                      </a:r>
                      <a:r>
                        <a:rPr lang="es-ES" dirty="0" err="1"/>
                        <a:t>generic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89641"/>
                  </a:ext>
                </a:extLst>
              </a:tr>
              <a:tr h="380020">
                <a:tc>
                  <a:txBody>
                    <a:bodyPr/>
                    <a:lstStyle/>
                    <a:p>
                      <a:r>
                        <a:rPr lang="es-ES" dirty="0"/>
                        <a:t>Tuna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Northern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bluefin</a:t>
                      </a:r>
                      <a:r>
                        <a:rPr lang="es-ES" dirty="0"/>
                        <a:t> tuna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643404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5ED71958-5A6B-1FFB-EA78-E666FA687A1C}"/>
              </a:ext>
            </a:extLst>
          </p:cNvPr>
          <p:cNvSpPr txBox="1"/>
          <p:nvPr/>
        </p:nvSpPr>
        <p:spPr>
          <a:xfrm>
            <a:off x="1557819" y="4359282"/>
            <a:ext cx="6095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ri</a:t>
            </a:r>
            <a:r>
              <a:rPr lang="es-ES" dirty="0"/>
              <a:t> = 1</a:t>
            </a:r>
          </a:p>
          <a:p>
            <a:r>
              <a:rPr lang="es-ES" dirty="0"/>
              <a:t>  </a:t>
            </a:r>
            <a:r>
              <a:rPr lang="es-ES" dirty="0" err="1"/>
              <a:t>rf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highest</a:t>
            </a:r>
            <a:r>
              <a:rPr lang="es-ES" dirty="0"/>
              <a:t> (at </a:t>
            </a:r>
            <a:r>
              <a:rPr lang="es-ES" dirty="0" err="1"/>
              <a:t>least</a:t>
            </a:r>
            <a:r>
              <a:rPr lang="es-ES" dirty="0"/>
              <a:t> 0.6)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81F39AE-B6B2-0D6C-B191-BAFBA11E2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211925"/>
              </p:ext>
            </p:extLst>
          </p:nvPr>
        </p:nvGraphicFramePr>
        <p:xfrm>
          <a:off x="945221" y="5565418"/>
          <a:ext cx="9965933" cy="3800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67848">
                  <a:extLst>
                    <a:ext uri="{9D8B030D-6E8A-4147-A177-3AD203B41FA5}">
                      <a16:colId xmlns:a16="http://schemas.microsoft.com/office/drawing/2014/main" val="3746229235"/>
                    </a:ext>
                  </a:extLst>
                </a:gridCol>
                <a:gridCol w="785973">
                  <a:extLst>
                    <a:ext uri="{9D8B030D-6E8A-4147-A177-3AD203B41FA5}">
                      <a16:colId xmlns:a16="http://schemas.microsoft.com/office/drawing/2014/main" val="1628898954"/>
                    </a:ext>
                  </a:extLst>
                </a:gridCol>
                <a:gridCol w="2774022">
                  <a:extLst>
                    <a:ext uri="{9D8B030D-6E8A-4147-A177-3AD203B41FA5}">
                      <a16:colId xmlns:a16="http://schemas.microsoft.com/office/drawing/2014/main" val="3897002610"/>
                    </a:ext>
                  </a:extLst>
                </a:gridCol>
                <a:gridCol w="863029">
                  <a:extLst>
                    <a:ext uri="{9D8B030D-6E8A-4147-A177-3AD203B41FA5}">
                      <a16:colId xmlns:a16="http://schemas.microsoft.com/office/drawing/2014/main" val="821749581"/>
                    </a:ext>
                  </a:extLst>
                </a:gridCol>
                <a:gridCol w="924675">
                  <a:extLst>
                    <a:ext uri="{9D8B030D-6E8A-4147-A177-3AD203B41FA5}">
                      <a16:colId xmlns:a16="http://schemas.microsoft.com/office/drawing/2014/main" val="68598049"/>
                    </a:ext>
                  </a:extLst>
                </a:gridCol>
                <a:gridCol w="785973">
                  <a:extLst>
                    <a:ext uri="{9D8B030D-6E8A-4147-A177-3AD203B41FA5}">
                      <a16:colId xmlns:a16="http://schemas.microsoft.com/office/drawing/2014/main" val="2247109727"/>
                    </a:ext>
                  </a:extLst>
                </a:gridCol>
                <a:gridCol w="791110">
                  <a:extLst>
                    <a:ext uri="{9D8B030D-6E8A-4147-A177-3AD203B41FA5}">
                      <a16:colId xmlns:a16="http://schemas.microsoft.com/office/drawing/2014/main" val="986338938"/>
                    </a:ext>
                  </a:extLst>
                </a:gridCol>
                <a:gridCol w="873303">
                  <a:extLst>
                    <a:ext uri="{9D8B030D-6E8A-4147-A177-3AD203B41FA5}">
                      <a16:colId xmlns:a16="http://schemas.microsoft.com/office/drawing/2014/main" val="2025426748"/>
                    </a:ext>
                  </a:extLst>
                </a:gridCol>
              </a:tblGrid>
              <a:tr h="380020">
                <a:tc>
                  <a:txBody>
                    <a:bodyPr/>
                    <a:lstStyle/>
                    <a:p>
                      <a:r>
                        <a:rPr lang="es-ES" dirty="0"/>
                        <a:t>Tuna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8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47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adroTexto 80">
            <a:extLst>
              <a:ext uri="{FF2B5EF4-FFF2-40B4-BE49-F238E27FC236}">
                <a16:creationId xmlns:a16="http://schemas.microsoft.com/office/drawing/2014/main" id="{F5A0E246-5EFB-6CAA-3BC3-F0CE019FE07C}"/>
              </a:ext>
            </a:extLst>
          </p:cNvPr>
          <p:cNvSpPr txBox="1"/>
          <p:nvPr/>
        </p:nvSpPr>
        <p:spPr>
          <a:xfrm>
            <a:off x="480186" y="288589"/>
            <a:ext cx="4918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Compute ni, mi, </a:t>
            </a:r>
            <a:r>
              <a:rPr lang="es-ES" dirty="0" err="1"/>
              <a:t>nf</a:t>
            </a:r>
            <a:r>
              <a:rPr lang="es-ES" dirty="0"/>
              <a:t> and </a:t>
            </a:r>
            <a:r>
              <a:rPr lang="es-ES" dirty="0" err="1"/>
              <a:t>mf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match</a:t>
            </a:r>
          </a:p>
        </p:txBody>
      </p:sp>
      <p:graphicFrame>
        <p:nvGraphicFramePr>
          <p:cNvPr id="84" name="Tabla 84">
            <a:extLst>
              <a:ext uri="{FF2B5EF4-FFF2-40B4-BE49-F238E27FC236}">
                <a16:creationId xmlns:a16="http://schemas.microsoft.com/office/drawing/2014/main" id="{44A841D1-E709-9002-488C-8516DA183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258341"/>
              </p:ext>
            </p:extLst>
          </p:nvPr>
        </p:nvGraphicFramePr>
        <p:xfrm>
          <a:off x="945222" y="955871"/>
          <a:ext cx="9965933" cy="1795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848">
                  <a:extLst>
                    <a:ext uri="{9D8B030D-6E8A-4147-A177-3AD203B41FA5}">
                      <a16:colId xmlns:a16="http://schemas.microsoft.com/office/drawing/2014/main" val="2323036827"/>
                    </a:ext>
                  </a:extLst>
                </a:gridCol>
                <a:gridCol w="785973">
                  <a:extLst>
                    <a:ext uri="{9D8B030D-6E8A-4147-A177-3AD203B41FA5}">
                      <a16:colId xmlns:a16="http://schemas.microsoft.com/office/drawing/2014/main" val="4219651512"/>
                    </a:ext>
                  </a:extLst>
                </a:gridCol>
                <a:gridCol w="2994917">
                  <a:extLst>
                    <a:ext uri="{9D8B030D-6E8A-4147-A177-3AD203B41FA5}">
                      <a16:colId xmlns:a16="http://schemas.microsoft.com/office/drawing/2014/main" val="4260845430"/>
                    </a:ext>
                  </a:extLst>
                </a:gridCol>
                <a:gridCol w="642134">
                  <a:extLst>
                    <a:ext uri="{9D8B030D-6E8A-4147-A177-3AD203B41FA5}">
                      <a16:colId xmlns:a16="http://schemas.microsoft.com/office/drawing/2014/main" val="3954425737"/>
                    </a:ext>
                  </a:extLst>
                </a:gridCol>
                <a:gridCol w="924675">
                  <a:extLst>
                    <a:ext uri="{9D8B030D-6E8A-4147-A177-3AD203B41FA5}">
                      <a16:colId xmlns:a16="http://schemas.microsoft.com/office/drawing/2014/main" val="3348056202"/>
                    </a:ext>
                  </a:extLst>
                </a:gridCol>
                <a:gridCol w="785973">
                  <a:extLst>
                    <a:ext uri="{9D8B030D-6E8A-4147-A177-3AD203B41FA5}">
                      <a16:colId xmlns:a16="http://schemas.microsoft.com/office/drawing/2014/main" val="3042750458"/>
                    </a:ext>
                  </a:extLst>
                </a:gridCol>
                <a:gridCol w="791110">
                  <a:extLst>
                    <a:ext uri="{9D8B030D-6E8A-4147-A177-3AD203B41FA5}">
                      <a16:colId xmlns:a16="http://schemas.microsoft.com/office/drawing/2014/main" val="3737268772"/>
                    </a:ext>
                  </a:extLst>
                </a:gridCol>
                <a:gridCol w="873303">
                  <a:extLst>
                    <a:ext uri="{9D8B030D-6E8A-4147-A177-3AD203B41FA5}">
                      <a16:colId xmlns:a16="http://schemas.microsoft.com/office/drawing/2014/main" val="1304415790"/>
                    </a:ext>
                  </a:extLst>
                </a:gridCol>
              </a:tblGrid>
              <a:tr h="655925">
                <a:tc>
                  <a:txBody>
                    <a:bodyPr/>
                    <a:lstStyle/>
                    <a:p>
                      <a:r>
                        <a:rPr lang="es-ES" dirty="0" err="1"/>
                        <a:t>searchedText</a:t>
                      </a:r>
                      <a:br>
                        <a:rPr lang="es-ES" dirty="0"/>
                      </a:br>
                      <a:r>
                        <a:rPr lang="es-ES" dirty="0"/>
                        <a:t>(BEDCA)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Match </a:t>
                      </a:r>
                      <a:r>
                        <a:rPr lang="es-ES" dirty="0" err="1"/>
                        <a:t>from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facet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nf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mf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rf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19874"/>
                  </a:ext>
                </a:extLst>
              </a:tr>
              <a:tr h="380020">
                <a:tc>
                  <a:txBody>
                    <a:bodyPr/>
                    <a:lstStyle/>
                    <a:p>
                      <a:r>
                        <a:rPr lang="es-ES" dirty="0"/>
                        <a:t>Olive </a:t>
                      </a:r>
                      <a:r>
                        <a:rPr lang="es-ES" dirty="0" err="1"/>
                        <a:t>oil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Olive </a:t>
                      </a:r>
                      <a:r>
                        <a:rPr lang="es-ES" dirty="0" err="1"/>
                        <a:t>oils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8497"/>
                  </a:ext>
                </a:extLst>
              </a:tr>
              <a:tr h="380020">
                <a:tc>
                  <a:txBody>
                    <a:bodyPr/>
                    <a:lstStyle/>
                    <a:p>
                      <a:r>
                        <a:rPr lang="es-ES" dirty="0"/>
                        <a:t>Olive </a:t>
                      </a:r>
                      <a:r>
                        <a:rPr lang="es-ES" dirty="0" err="1"/>
                        <a:t>oil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Olive </a:t>
                      </a:r>
                      <a:r>
                        <a:rPr lang="es-ES" dirty="0" err="1"/>
                        <a:t>oil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virgin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or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extra-virgin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24439"/>
                  </a:ext>
                </a:extLst>
              </a:tr>
              <a:tr h="380020">
                <a:tc>
                  <a:txBody>
                    <a:bodyPr/>
                    <a:lstStyle/>
                    <a:p>
                      <a:r>
                        <a:rPr lang="es-ES" dirty="0"/>
                        <a:t>Olive </a:t>
                      </a:r>
                      <a:r>
                        <a:rPr lang="es-ES" dirty="0" err="1"/>
                        <a:t>oil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Olive </a:t>
                      </a:r>
                      <a:r>
                        <a:rPr lang="es-ES" dirty="0" err="1"/>
                        <a:t>oil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refined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30061"/>
                  </a:ext>
                </a:extLst>
              </a:tr>
            </a:tbl>
          </a:graphicData>
        </a:graphic>
      </p:graphicFrame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CE531B31-03B7-7C22-C16F-76E0B20A1B06}"/>
              </a:ext>
            </a:extLst>
          </p:cNvPr>
          <p:cNvSpPr/>
          <p:nvPr/>
        </p:nvSpPr>
        <p:spPr>
          <a:xfrm>
            <a:off x="282540" y="1707597"/>
            <a:ext cx="616449" cy="15924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9E3E1D-979D-472F-1C6A-486F33D5351B}"/>
              </a:ext>
            </a:extLst>
          </p:cNvPr>
          <p:cNvSpPr txBox="1"/>
          <p:nvPr/>
        </p:nvSpPr>
        <p:spPr>
          <a:xfrm>
            <a:off x="2057403" y="3367493"/>
            <a:ext cx="80771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ri</a:t>
            </a:r>
            <a:r>
              <a:rPr lang="es-ES" dirty="0"/>
              <a:t> = 1</a:t>
            </a:r>
          </a:p>
          <a:p>
            <a:r>
              <a:rPr lang="es-ES" dirty="0"/>
              <a:t>  </a:t>
            </a:r>
            <a:r>
              <a:rPr lang="es-ES" dirty="0" err="1"/>
              <a:t>rf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highest</a:t>
            </a:r>
            <a:r>
              <a:rPr lang="es-ES" dirty="0"/>
              <a:t> (at </a:t>
            </a:r>
            <a:r>
              <a:rPr lang="es-ES" dirty="0" err="1"/>
              <a:t>least</a:t>
            </a:r>
            <a:r>
              <a:rPr lang="es-ES" dirty="0"/>
              <a:t> 0.6)</a:t>
            </a:r>
          </a:p>
        </p:txBody>
      </p:sp>
    </p:spTree>
    <p:extLst>
      <p:ext uri="{BB962C8B-B14F-4D97-AF65-F5344CB8AC3E}">
        <p14:creationId xmlns:p14="http://schemas.microsoft.com/office/powerpoint/2010/main" val="191906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84">
            <a:extLst>
              <a:ext uri="{FF2B5EF4-FFF2-40B4-BE49-F238E27FC236}">
                <a16:creationId xmlns:a16="http://schemas.microsoft.com/office/drawing/2014/main" id="{EA7F25AA-E96E-B8C6-3E13-773278676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230823"/>
              </p:ext>
            </p:extLst>
          </p:nvPr>
        </p:nvGraphicFramePr>
        <p:xfrm>
          <a:off x="868165" y="543191"/>
          <a:ext cx="9965933" cy="305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848">
                  <a:extLst>
                    <a:ext uri="{9D8B030D-6E8A-4147-A177-3AD203B41FA5}">
                      <a16:colId xmlns:a16="http://schemas.microsoft.com/office/drawing/2014/main" val="2323036827"/>
                    </a:ext>
                  </a:extLst>
                </a:gridCol>
                <a:gridCol w="785973">
                  <a:extLst>
                    <a:ext uri="{9D8B030D-6E8A-4147-A177-3AD203B41FA5}">
                      <a16:colId xmlns:a16="http://schemas.microsoft.com/office/drawing/2014/main" val="4219651512"/>
                    </a:ext>
                  </a:extLst>
                </a:gridCol>
                <a:gridCol w="2994917">
                  <a:extLst>
                    <a:ext uri="{9D8B030D-6E8A-4147-A177-3AD203B41FA5}">
                      <a16:colId xmlns:a16="http://schemas.microsoft.com/office/drawing/2014/main" val="4260845430"/>
                    </a:ext>
                  </a:extLst>
                </a:gridCol>
                <a:gridCol w="642134">
                  <a:extLst>
                    <a:ext uri="{9D8B030D-6E8A-4147-A177-3AD203B41FA5}">
                      <a16:colId xmlns:a16="http://schemas.microsoft.com/office/drawing/2014/main" val="3954425737"/>
                    </a:ext>
                  </a:extLst>
                </a:gridCol>
                <a:gridCol w="924675">
                  <a:extLst>
                    <a:ext uri="{9D8B030D-6E8A-4147-A177-3AD203B41FA5}">
                      <a16:colId xmlns:a16="http://schemas.microsoft.com/office/drawing/2014/main" val="3348056202"/>
                    </a:ext>
                  </a:extLst>
                </a:gridCol>
                <a:gridCol w="785973">
                  <a:extLst>
                    <a:ext uri="{9D8B030D-6E8A-4147-A177-3AD203B41FA5}">
                      <a16:colId xmlns:a16="http://schemas.microsoft.com/office/drawing/2014/main" val="3042750458"/>
                    </a:ext>
                  </a:extLst>
                </a:gridCol>
                <a:gridCol w="791110">
                  <a:extLst>
                    <a:ext uri="{9D8B030D-6E8A-4147-A177-3AD203B41FA5}">
                      <a16:colId xmlns:a16="http://schemas.microsoft.com/office/drawing/2014/main" val="3737268772"/>
                    </a:ext>
                  </a:extLst>
                </a:gridCol>
                <a:gridCol w="873303">
                  <a:extLst>
                    <a:ext uri="{9D8B030D-6E8A-4147-A177-3AD203B41FA5}">
                      <a16:colId xmlns:a16="http://schemas.microsoft.com/office/drawing/2014/main" val="1304415790"/>
                    </a:ext>
                  </a:extLst>
                </a:gridCol>
              </a:tblGrid>
              <a:tr h="655925">
                <a:tc>
                  <a:txBody>
                    <a:bodyPr/>
                    <a:lstStyle/>
                    <a:p>
                      <a:r>
                        <a:rPr lang="es-ES" dirty="0" err="1"/>
                        <a:t>searchedText</a:t>
                      </a:r>
                      <a:br>
                        <a:rPr lang="es-ES" dirty="0"/>
                      </a:br>
                      <a:r>
                        <a:rPr lang="es-ES" dirty="0"/>
                        <a:t>(BEDCA)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Match </a:t>
                      </a:r>
                      <a:r>
                        <a:rPr lang="es-ES" dirty="0" err="1"/>
                        <a:t>from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facet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nf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mf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19874"/>
                  </a:ext>
                </a:extLst>
              </a:tr>
              <a:tr h="380020">
                <a:tc>
                  <a:txBody>
                    <a:bodyPr/>
                    <a:lstStyle/>
                    <a:p>
                      <a:r>
                        <a:rPr lang="es-ES" dirty="0"/>
                        <a:t>Vegetable </a:t>
                      </a:r>
                      <a:r>
                        <a:rPr lang="es-ES" dirty="0" err="1"/>
                        <a:t>oil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Animal and vegetable fats and oils and primary derivatives thereof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8497"/>
                  </a:ext>
                </a:extLst>
              </a:tr>
              <a:tr h="380020">
                <a:tc>
                  <a:txBody>
                    <a:bodyPr/>
                    <a:lstStyle/>
                    <a:p>
                      <a:r>
                        <a:rPr lang="es-ES" dirty="0"/>
                        <a:t>Vegetable </a:t>
                      </a:r>
                      <a:r>
                        <a:rPr lang="es-ES" dirty="0" err="1"/>
                        <a:t>oil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Vegetable fats and oils, edible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24439"/>
                  </a:ext>
                </a:extLst>
              </a:tr>
              <a:tr h="380020">
                <a:tc>
                  <a:txBody>
                    <a:bodyPr/>
                    <a:lstStyle/>
                    <a:p>
                      <a:r>
                        <a:rPr lang="es-ES" dirty="0"/>
                        <a:t>Vegetable </a:t>
                      </a:r>
                      <a:r>
                        <a:rPr lang="es-ES" dirty="0" err="1"/>
                        <a:t>oil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Herbs, vegetables and oil sauces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30061"/>
                  </a:ext>
                </a:extLst>
              </a:tr>
              <a:tr h="380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Vegetable </a:t>
                      </a:r>
                      <a:r>
                        <a:rPr lang="es-ES" dirty="0" err="1"/>
                        <a:t>oil</a:t>
                      </a:r>
                      <a:endParaRPr lang="es-ES" dirty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Animal and vegetable fats/oils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03892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224FFAFB-13B7-A51C-950B-8B646FDCE6FA}"/>
              </a:ext>
            </a:extLst>
          </p:cNvPr>
          <p:cNvSpPr txBox="1"/>
          <p:nvPr/>
        </p:nvSpPr>
        <p:spPr>
          <a:xfrm>
            <a:off x="2057403" y="3901749"/>
            <a:ext cx="80771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ri</a:t>
            </a:r>
            <a:r>
              <a:rPr lang="es-ES" dirty="0"/>
              <a:t> = 1</a:t>
            </a:r>
          </a:p>
          <a:p>
            <a:endParaRPr lang="es-ES" dirty="0"/>
          </a:p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more </a:t>
            </a:r>
            <a:r>
              <a:rPr lang="es-ES" dirty="0" err="1"/>
              <a:t>matches</a:t>
            </a:r>
            <a:r>
              <a:rPr lang="es-ES" dirty="0"/>
              <a:t> has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rf</a:t>
            </a:r>
            <a:endParaRPr lang="es-ES" dirty="0"/>
          </a:p>
          <a:p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facet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specific</a:t>
            </a:r>
            <a:r>
              <a:rPr lang="es-ES" dirty="0"/>
              <a:t> </a:t>
            </a:r>
          </a:p>
          <a:p>
            <a:r>
              <a:rPr lang="es-ES" dirty="0"/>
              <a:t>       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they’ld</a:t>
            </a:r>
            <a:r>
              <a:rPr lang="es-ES" dirty="0"/>
              <a:t> </a:t>
            </a:r>
            <a:r>
              <a:rPr lang="es-ES" dirty="0" err="1"/>
              <a:t>belong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hierarchy</a:t>
            </a:r>
            <a:r>
              <a:rPr lang="es-ES" dirty="0"/>
              <a:t> Branch</a:t>
            </a:r>
          </a:p>
          <a:p>
            <a:r>
              <a:rPr lang="es-ES" dirty="0"/>
              <a:t>   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specific</a:t>
            </a:r>
            <a:r>
              <a:rPr lang="es-ES" dirty="0"/>
              <a:t>:</a:t>
            </a:r>
          </a:p>
          <a:p>
            <a:endParaRPr lang="es-ES" dirty="0"/>
          </a:p>
          <a:p>
            <a:r>
              <a: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Vegetable fats and oils, edible</a:t>
            </a:r>
            <a:r>
              <a:rPr lang="es-E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in son </a:t>
            </a:r>
            <a:r>
              <a:rPr lang="es-ES" sz="1800" kern="12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es-E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800" kern="12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s-E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800" kern="12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rest</a:t>
            </a:r>
            <a:r>
              <a:rPr lang="es-E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" sz="1800" kern="12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check</a:t>
            </a:r>
            <a:r>
              <a:rPr lang="es-E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  <a:endParaRPr lang="en-US" sz="18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338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F14EF554-1682-25E1-FD13-741D332CD478}"/>
              </a:ext>
            </a:extLst>
          </p:cNvPr>
          <p:cNvSpPr txBox="1"/>
          <p:nvPr/>
        </p:nvSpPr>
        <p:spPr>
          <a:xfrm>
            <a:off x="904126" y="1170366"/>
            <a:ext cx="6852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 more complex food appearing in BEDCA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77316F8-918F-E70D-E40D-918C72908265}"/>
              </a:ext>
            </a:extLst>
          </p:cNvPr>
          <p:cNvSpPr txBox="1"/>
          <p:nvPr/>
        </p:nvSpPr>
        <p:spPr>
          <a:xfrm>
            <a:off x="904126" y="2720052"/>
            <a:ext cx="10448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we have to think if 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ost-processing using facet matching could be interesting to select main term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1F38418-0247-DC09-BD23-D92661AE9F6D}"/>
              </a:ext>
            </a:extLst>
          </p:cNvPr>
          <p:cNvSpPr txBox="1"/>
          <p:nvPr/>
        </p:nvSpPr>
        <p:spPr>
          <a:xfrm>
            <a:off x="1234614" y="1500314"/>
            <a:ext cx="6852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Yogurt, skimmed, with peach, raspberry and fiber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2832659-1318-D0DC-0DBB-369381B130C4}"/>
              </a:ext>
            </a:extLst>
          </p:cNvPr>
          <p:cNvSpPr txBox="1"/>
          <p:nvPr/>
        </p:nvSpPr>
        <p:spPr>
          <a:xfrm>
            <a:off x="1234614" y="3089384"/>
            <a:ext cx="7195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Cake, cheese     vs      Cheesecake</a:t>
            </a:r>
          </a:p>
          <a:p>
            <a:pPr fontAlgn="b"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Cake with cheese we can arrive to cheesecake specific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foodex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term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C4A88BC-B992-1000-FB20-5B9B2FE6C19B}"/>
              </a:ext>
            </a:extLst>
          </p:cNvPr>
          <p:cNvSpPr txBox="1"/>
          <p:nvPr/>
        </p:nvSpPr>
        <p:spPr>
          <a:xfrm>
            <a:off x="964059" y="4304306"/>
            <a:ext cx="10448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Check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when F02 and F04 have a matching in same part (same lexemes) we have to maintain both or only F02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1987AB4-C71C-FB71-9EC6-1377EDBE1032}"/>
              </a:ext>
            </a:extLst>
          </p:cNvPr>
          <p:cNvSpPr txBox="1"/>
          <p:nvPr/>
        </p:nvSpPr>
        <p:spPr>
          <a:xfrm>
            <a:off x="904126" y="298797"/>
            <a:ext cx="6852862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FUTURE WORK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738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>
            <a:extLst>
              <a:ext uri="{FF2B5EF4-FFF2-40B4-BE49-F238E27FC236}">
                <a16:creationId xmlns:a16="http://schemas.microsoft.com/office/drawing/2014/main" id="{451DA251-2E14-1D51-02DB-9FC14B6C33EE}"/>
              </a:ext>
            </a:extLst>
          </p:cNvPr>
          <p:cNvGrpSpPr/>
          <p:nvPr/>
        </p:nvGrpSpPr>
        <p:grpSpPr>
          <a:xfrm>
            <a:off x="7842603" y="1613690"/>
            <a:ext cx="2177896" cy="1409794"/>
            <a:chOff x="5503751" y="888715"/>
            <a:chExt cx="2455296" cy="1533229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6944792-0AA8-2E77-C7FC-288DE2B5E379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31B4EB58-E3C5-93A0-7597-CDB413BCEEFB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D1AC109A-8E80-6388-60CD-75F0CEDA57A9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F635DE96-D8EA-E547-FA17-B7B23CF83D25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975CC107-DB24-9372-2FA9-8C3F0A908FE7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E156455A-F762-AF33-0F49-1316C3A430C5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142BE951-083F-BAF4-8688-F858B445067D}"/>
                </a:ext>
              </a:extLst>
            </p:cNvPr>
            <p:cNvCxnSpPr>
              <a:stCxn id="46" idx="0"/>
              <a:endCxn id="43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732E7C2E-D713-1ED5-BC61-950061A43C38}"/>
                </a:ext>
              </a:extLst>
            </p:cNvPr>
            <p:cNvCxnSpPr>
              <a:stCxn id="44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79F46C93-0492-D156-97B0-9E52A3AEBE71}"/>
                </a:ext>
              </a:extLst>
            </p:cNvPr>
            <p:cNvCxnSpPr>
              <a:stCxn id="41" idx="3"/>
              <a:endCxn id="42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70FE1498-63A8-2408-17C9-FA22BFC379A8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BD9F617C-CBC9-9C96-D592-89121B20BD4C}"/>
                </a:ext>
              </a:extLst>
            </p:cNvPr>
            <p:cNvCxnSpPr>
              <a:stCxn id="42" idx="4"/>
              <a:endCxn id="45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52159E8-B8FA-D856-F769-F5433011E498}"/>
              </a:ext>
            </a:extLst>
          </p:cNvPr>
          <p:cNvGrpSpPr/>
          <p:nvPr/>
        </p:nvGrpSpPr>
        <p:grpSpPr>
          <a:xfrm>
            <a:off x="7239964" y="1474172"/>
            <a:ext cx="2177896" cy="1409794"/>
            <a:chOff x="5503751" y="888715"/>
            <a:chExt cx="2455296" cy="1533229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D59FB05B-9BF4-450F-13E1-8FB4DBEF4D04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976538E-0E61-BE33-B856-EB22AB85EBC7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C6BB50A-0C00-7A6E-5D2F-10305B78AC16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A634FD71-2D03-18E8-7582-B6F91EF85EDB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55FC8D6D-E5D5-DC39-6D67-D955829212A3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D9EBE3C-A155-C0E6-3645-0B3C1FEC4D57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9AE7248B-F7F4-4483-56E3-FCD2BC501BFA}"/>
                </a:ext>
              </a:extLst>
            </p:cNvPr>
            <p:cNvCxnSpPr>
              <a:stCxn id="34" idx="0"/>
              <a:endCxn id="31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BCE7D30-7D49-5A1E-3A90-004710A30828}"/>
                </a:ext>
              </a:extLst>
            </p:cNvPr>
            <p:cNvCxnSpPr>
              <a:stCxn id="32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1CF36B0E-C1B9-06F3-6688-415C0C9117F2}"/>
                </a:ext>
              </a:extLst>
            </p:cNvPr>
            <p:cNvCxnSpPr>
              <a:stCxn id="29" idx="3"/>
              <a:endCxn id="30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9C8BE1BE-8334-02AB-B183-E4B7AB9B2DDA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63F4547-7B3B-D9A6-F18E-36380BCE12DE}"/>
                </a:ext>
              </a:extLst>
            </p:cNvPr>
            <p:cNvCxnSpPr>
              <a:stCxn id="30" idx="4"/>
              <a:endCxn id="33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4" name="Cilindro 3">
            <a:extLst>
              <a:ext uri="{FF2B5EF4-FFF2-40B4-BE49-F238E27FC236}">
                <a16:creationId xmlns:a16="http://schemas.microsoft.com/office/drawing/2014/main" id="{9D19CB85-E80D-4E0F-8F37-DAB98743DC77}"/>
              </a:ext>
            </a:extLst>
          </p:cNvPr>
          <p:cNvSpPr/>
          <p:nvPr/>
        </p:nvSpPr>
        <p:spPr>
          <a:xfrm>
            <a:off x="1155843" y="888715"/>
            <a:ext cx="1428108" cy="1803114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BEDCA 2.1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29B28CE8-7320-8BE5-7A9D-D305F53B888C}"/>
              </a:ext>
            </a:extLst>
          </p:cNvPr>
          <p:cNvGrpSpPr/>
          <p:nvPr/>
        </p:nvGrpSpPr>
        <p:grpSpPr>
          <a:xfrm>
            <a:off x="6325680" y="1166114"/>
            <a:ext cx="2455296" cy="1533229"/>
            <a:chOff x="5503751" y="888715"/>
            <a:chExt cx="2455296" cy="1533229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2189DAF-7E0C-3A95-E8C0-2275D8156DE1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0C169E5-2FBE-57FF-D377-3532737A6EB8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A4D8717-DB2F-AAB2-BE16-4852AA817978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2AE654C4-B942-E3A0-BCED-F6CBF03AEC6F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D759A1A-FE5D-2B7A-99A4-0B87B5101B90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8FC4286-B143-0E9D-3E0E-27FB63B10B8A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8D8F96A3-B37A-32F4-D1C3-26D990D5847A}"/>
                </a:ext>
              </a:extLst>
            </p:cNvPr>
            <p:cNvCxnSpPr>
              <a:stCxn id="11" idx="0"/>
              <a:endCxn id="8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F77D175C-AA25-7605-7DB4-58DD96F0E99E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3AC1F53A-5442-8DC9-E563-7DCA09743D82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301ADBAE-E25F-3EA9-6CB6-0D9652FE334A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0CEBBDC-BA95-F78B-5078-999F45D2A7B6}"/>
                </a:ext>
              </a:extLst>
            </p:cNvPr>
            <p:cNvCxnSpPr>
              <a:stCxn id="7" idx="4"/>
              <a:endCxn id="10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4E9163A-67B8-2173-CE80-C6968CCD5815}"/>
              </a:ext>
            </a:extLst>
          </p:cNvPr>
          <p:cNvSpPr txBox="1"/>
          <p:nvPr/>
        </p:nvSpPr>
        <p:spPr>
          <a:xfrm>
            <a:off x="7356518" y="3020599"/>
            <a:ext cx="217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FoodEx2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0A1FFCA2-6221-BC2B-6E07-FC9B9C15B7DA}"/>
              </a:ext>
            </a:extLst>
          </p:cNvPr>
          <p:cNvSpPr txBox="1"/>
          <p:nvPr/>
        </p:nvSpPr>
        <p:spPr>
          <a:xfrm>
            <a:off x="6870094" y="764946"/>
            <a:ext cx="217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term</a:t>
            </a:r>
            <a:endParaRPr lang="es-ES" dirty="0"/>
          </a:p>
        </p:txBody>
      </p:sp>
      <p:sp>
        <p:nvSpPr>
          <p:cNvPr id="54" name="Flecha: hacia abajo 53">
            <a:extLst>
              <a:ext uri="{FF2B5EF4-FFF2-40B4-BE49-F238E27FC236}">
                <a16:creationId xmlns:a16="http://schemas.microsoft.com/office/drawing/2014/main" id="{973F328E-A4CE-D081-6106-EF4E2789B908}"/>
              </a:ext>
            </a:extLst>
          </p:cNvPr>
          <p:cNvSpPr/>
          <p:nvPr/>
        </p:nvSpPr>
        <p:spPr>
          <a:xfrm>
            <a:off x="1751743" y="2792003"/>
            <a:ext cx="349321" cy="1078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B7143BF8-96F3-7CF6-EC49-5902DE165A25}"/>
              </a:ext>
            </a:extLst>
          </p:cNvPr>
          <p:cNvSpPr/>
          <p:nvPr/>
        </p:nvSpPr>
        <p:spPr>
          <a:xfrm>
            <a:off x="770562" y="3940142"/>
            <a:ext cx="4181582" cy="400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packing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5E2E5B7-EE10-7308-CABA-C3947947050D}"/>
              </a:ext>
            </a:extLst>
          </p:cNvPr>
          <p:cNvSpPr txBox="1"/>
          <p:nvPr/>
        </p:nvSpPr>
        <p:spPr>
          <a:xfrm>
            <a:off x="2006118" y="3073321"/>
            <a:ext cx="253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English </a:t>
            </a:r>
            <a:r>
              <a:rPr lang="es-ES" dirty="0" err="1"/>
              <a:t>name</a:t>
            </a:r>
            <a:br>
              <a:rPr lang="es-ES" dirty="0"/>
            </a:br>
            <a:r>
              <a:rPr lang="es-ES" dirty="0"/>
              <a:t>As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term</a:t>
            </a:r>
            <a:r>
              <a:rPr lang="es-ES" dirty="0"/>
              <a:t> + </a:t>
            </a:r>
            <a:r>
              <a:rPr lang="es-ES" dirty="0" err="1"/>
              <a:t>modifiers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7103945-D2F4-C13E-B098-38446317E84A}"/>
              </a:ext>
            </a:extLst>
          </p:cNvPr>
          <p:cNvSpPr txBox="1"/>
          <p:nvPr/>
        </p:nvSpPr>
        <p:spPr>
          <a:xfrm>
            <a:off x="9154727" y="134054"/>
            <a:ext cx="3180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Facets</a:t>
            </a:r>
            <a:r>
              <a:rPr lang="es-ES" dirty="0"/>
              <a:t>:</a:t>
            </a:r>
          </a:p>
          <a:p>
            <a:r>
              <a:rPr lang="es-ES" dirty="0"/>
              <a:t>   - F02 - </a:t>
            </a:r>
            <a:r>
              <a:rPr lang="es-ES" dirty="0" err="1"/>
              <a:t>Part-nature</a:t>
            </a:r>
            <a:endParaRPr lang="es-ES" dirty="0"/>
          </a:p>
          <a:p>
            <a:r>
              <a:rPr lang="es-ES" dirty="0"/>
              <a:t>   - F04 - </a:t>
            </a:r>
            <a:r>
              <a:rPr lang="es-ES" dirty="0" err="1"/>
              <a:t>Ingredient</a:t>
            </a:r>
            <a:endParaRPr lang="es-ES" dirty="0"/>
          </a:p>
          <a:p>
            <a:r>
              <a:rPr lang="es-ES" dirty="0"/>
              <a:t>      - F - </a:t>
            </a:r>
            <a:r>
              <a:rPr lang="es-ES" dirty="0" err="1"/>
              <a:t>Source</a:t>
            </a:r>
            <a:endParaRPr lang="es-ES" dirty="0"/>
          </a:p>
          <a:p>
            <a:r>
              <a:rPr lang="es-ES" dirty="0"/>
              <a:t>      - F27 - </a:t>
            </a:r>
            <a:r>
              <a:rPr lang="es-ES" dirty="0" err="1"/>
              <a:t>Source-commodities</a:t>
            </a:r>
            <a:endParaRPr lang="es-ES" dirty="0"/>
          </a:p>
          <a:p>
            <a:r>
              <a:rPr lang="es-ES" dirty="0"/>
              <a:t>   - F18 - </a:t>
            </a:r>
            <a:r>
              <a:rPr lang="es-ES" dirty="0" err="1"/>
              <a:t>Packaging-format</a:t>
            </a:r>
            <a:endParaRPr lang="es-ES" dirty="0"/>
          </a:p>
          <a:p>
            <a:r>
              <a:rPr lang="es-ES" dirty="0"/>
              <a:t>   - F28 -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3433EF1-9D1A-7BC0-6E0A-58FC038082D9}"/>
              </a:ext>
            </a:extLst>
          </p:cNvPr>
          <p:cNvSpPr txBox="1"/>
          <p:nvPr/>
        </p:nvSpPr>
        <p:spPr>
          <a:xfrm>
            <a:off x="683456" y="4610430"/>
            <a:ext cx="10643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comma-separated</a:t>
            </a:r>
            <a:r>
              <a:rPr lang="es-ES" dirty="0"/>
              <a:t> </a:t>
            </a:r>
            <a:r>
              <a:rPr lang="es-ES" dirty="0" err="1"/>
              <a:t>part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BEDCA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looking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F04, F18 and F28 </a:t>
            </a:r>
            <a:r>
              <a:rPr lang="es-ES" dirty="0" err="1"/>
              <a:t>matchings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ingresdient</a:t>
            </a:r>
            <a:r>
              <a:rPr lang="es-ES" dirty="0"/>
              <a:t> </a:t>
            </a:r>
            <a:r>
              <a:rPr lang="es-ES" dirty="0" err="1"/>
              <a:t>term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appear</a:t>
            </a:r>
            <a:r>
              <a:rPr lang="es-ES" dirty="0"/>
              <a:t> in ‘</a:t>
            </a:r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’ </a:t>
            </a:r>
            <a:r>
              <a:rPr lang="es-ES" dirty="0" err="1"/>
              <a:t>part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</a:t>
            </a:r>
            <a:r>
              <a:rPr lang="es-ES" dirty="0" err="1"/>
              <a:t>part</a:t>
            </a:r>
            <a:r>
              <a:rPr lang="es-ES" dirty="0"/>
              <a:t> can </a:t>
            </a:r>
            <a:r>
              <a:rPr lang="es-ES" dirty="0" err="1"/>
              <a:t>contain</a:t>
            </a:r>
            <a:r>
              <a:rPr lang="es-ES" dirty="0"/>
              <a:t> </a:t>
            </a:r>
            <a:r>
              <a:rPr lang="es-ES" dirty="0" err="1"/>
              <a:t>ingredients</a:t>
            </a:r>
            <a:r>
              <a:rPr lang="es-ES" dirty="0"/>
              <a:t>, </a:t>
            </a:r>
            <a:r>
              <a:rPr lang="es-ES" dirty="0" err="1"/>
              <a:t>processes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packing</a:t>
            </a:r>
            <a:r>
              <a:rPr lang="es-ES" dirty="0"/>
              <a:t> </a:t>
            </a:r>
            <a:r>
              <a:rPr lang="es-ES" dirty="0" err="1"/>
              <a:t>formats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find</a:t>
            </a:r>
            <a:r>
              <a:rPr lang="es-ES" dirty="0"/>
              <a:t> more tan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ingredient</a:t>
            </a:r>
            <a:r>
              <a:rPr lang="es-ES" dirty="0"/>
              <a:t> in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part</a:t>
            </a:r>
            <a:r>
              <a:rPr lang="es-ES" dirty="0"/>
              <a:t>, so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pre-process</a:t>
            </a:r>
            <a:r>
              <a:rPr lang="es-ES" dirty="0"/>
              <a:t> </a:t>
            </a:r>
            <a:r>
              <a:rPr lang="es-ES" dirty="0" err="1"/>
              <a:t>parts</a:t>
            </a:r>
            <a:r>
              <a:rPr lang="es-ES" dirty="0"/>
              <a:t> </a:t>
            </a:r>
            <a:r>
              <a:rPr lang="es-ES" dirty="0" err="1"/>
              <a:t>looking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conjuctions</a:t>
            </a:r>
            <a:r>
              <a:rPr lang="es-ES" dirty="0"/>
              <a:t>:</a:t>
            </a:r>
          </a:p>
          <a:p>
            <a:r>
              <a:rPr lang="es-ES" dirty="0"/>
              <a:t>      - In, </a:t>
            </a:r>
            <a:r>
              <a:rPr lang="es-ES" dirty="0" err="1"/>
              <a:t>on</a:t>
            </a:r>
            <a:r>
              <a:rPr lang="es-ES" dirty="0"/>
              <a:t>, </a:t>
            </a:r>
            <a:r>
              <a:rPr lang="en-US" dirty="0"/>
              <a:t>with, without, and, or,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Sometimes a modifier to a facet is present: unspecified, n/e, not specified. Letting us know we should match with a generic term</a:t>
            </a:r>
          </a:p>
          <a:p>
            <a:endParaRPr lang="es-ES" dirty="0"/>
          </a:p>
        </p:txBody>
      </p:sp>
      <p:sp>
        <p:nvSpPr>
          <p:cNvPr id="5" name="Flecha: a la izquierda y derecha 4">
            <a:extLst>
              <a:ext uri="{FF2B5EF4-FFF2-40B4-BE49-F238E27FC236}">
                <a16:creationId xmlns:a16="http://schemas.microsoft.com/office/drawing/2014/main" id="{8CA02336-E597-D274-96FC-B90C60153112}"/>
              </a:ext>
            </a:extLst>
          </p:cNvPr>
          <p:cNvSpPr/>
          <p:nvPr/>
        </p:nvSpPr>
        <p:spPr>
          <a:xfrm>
            <a:off x="4826207" y="2691829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12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>
            <a:extLst>
              <a:ext uri="{FF2B5EF4-FFF2-40B4-BE49-F238E27FC236}">
                <a16:creationId xmlns:a16="http://schemas.microsoft.com/office/drawing/2014/main" id="{451DA251-2E14-1D51-02DB-9FC14B6C33EE}"/>
              </a:ext>
            </a:extLst>
          </p:cNvPr>
          <p:cNvGrpSpPr/>
          <p:nvPr/>
        </p:nvGrpSpPr>
        <p:grpSpPr>
          <a:xfrm>
            <a:off x="7842603" y="1613690"/>
            <a:ext cx="2177896" cy="1409794"/>
            <a:chOff x="5503751" y="888715"/>
            <a:chExt cx="2455296" cy="1533229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6944792-0AA8-2E77-C7FC-288DE2B5E379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31B4EB58-E3C5-93A0-7597-CDB413BCEEFB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D1AC109A-8E80-6388-60CD-75F0CEDA57A9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F635DE96-D8EA-E547-FA17-B7B23CF83D25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975CC107-DB24-9372-2FA9-8C3F0A908FE7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E156455A-F762-AF33-0F49-1316C3A430C5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142BE951-083F-BAF4-8688-F858B445067D}"/>
                </a:ext>
              </a:extLst>
            </p:cNvPr>
            <p:cNvCxnSpPr>
              <a:stCxn id="46" idx="0"/>
              <a:endCxn id="43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732E7C2E-D713-1ED5-BC61-950061A43C38}"/>
                </a:ext>
              </a:extLst>
            </p:cNvPr>
            <p:cNvCxnSpPr>
              <a:stCxn id="44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79F46C93-0492-D156-97B0-9E52A3AEBE71}"/>
                </a:ext>
              </a:extLst>
            </p:cNvPr>
            <p:cNvCxnSpPr>
              <a:stCxn id="41" idx="3"/>
              <a:endCxn id="42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70FE1498-63A8-2408-17C9-FA22BFC379A8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BD9F617C-CBC9-9C96-D592-89121B20BD4C}"/>
                </a:ext>
              </a:extLst>
            </p:cNvPr>
            <p:cNvCxnSpPr>
              <a:stCxn id="42" idx="4"/>
              <a:endCxn id="45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52159E8-B8FA-D856-F769-F5433011E498}"/>
              </a:ext>
            </a:extLst>
          </p:cNvPr>
          <p:cNvGrpSpPr/>
          <p:nvPr/>
        </p:nvGrpSpPr>
        <p:grpSpPr>
          <a:xfrm>
            <a:off x="7239964" y="1474172"/>
            <a:ext cx="2177896" cy="1409794"/>
            <a:chOff x="5503751" y="888715"/>
            <a:chExt cx="2455296" cy="1533229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D59FB05B-9BF4-450F-13E1-8FB4DBEF4D04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976538E-0E61-BE33-B856-EB22AB85EBC7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C6BB50A-0C00-7A6E-5D2F-10305B78AC16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A634FD71-2D03-18E8-7582-B6F91EF85EDB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55FC8D6D-E5D5-DC39-6D67-D955829212A3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D9EBE3C-A155-C0E6-3645-0B3C1FEC4D57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9AE7248B-F7F4-4483-56E3-FCD2BC501BFA}"/>
                </a:ext>
              </a:extLst>
            </p:cNvPr>
            <p:cNvCxnSpPr>
              <a:stCxn id="34" idx="0"/>
              <a:endCxn id="31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BCE7D30-7D49-5A1E-3A90-004710A30828}"/>
                </a:ext>
              </a:extLst>
            </p:cNvPr>
            <p:cNvCxnSpPr>
              <a:stCxn id="32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1CF36B0E-C1B9-06F3-6688-415C0C9117F2}"/>
                </a:ext>
              </a:extLst>
            </p:cNvPr>
            <p:cNvCxnSpPr>
              <a:stCxn id="29" idx="3"/>
              <a:endCxn id="30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9C8BE1BE-8334-02AB-B183-E4B7AB9B2DDA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63F4547-7B3B-D9A6-F18E-36380BCE12DE}"/>
                </a:ext>
              </a:extLst>
            </p:cNvPr>
            <p:cNvCxnSpPr>
              <a:stCxn id="30" idx="4"/>
              <a:endCxn id="33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4" name="Cilindro 3">
            <a:extLst>
              <a:ext uri="{FF2B5EF4-FFF2-40B4-BE49-F238E27FC236}">
                <a16:creationId xmlns:a16="http://schemas.microsoft.com/office/drawing/2014/main" id="{9D19CB85-E80D-4E0F-8F37-DAB98743DC77}"/>
              </a:ext>
            </a:extLst>
          </p:cNvPr>
          <p:cNvSpPr/>
          <p:nvPr/>
        </p:nvSpPr>
        <p:spPr>
          <a:xfrm>
            <a:off x="1155843" y="888715"/>
            <a:ext cx="1428108" cy="1803114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BEDCA 2.1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29B28CE8-7320-8BE5-7A9D-D305F53B888C}"/>
              </a:ext>
            </a:extLst>
          </p:cNvPr>
          <p:cNvGrpSpPr/>
          <p:nvPr/>
        </p:nvGrpSpPr>
        <p:grpSpPr>
          <a:xfrm>
            <a:off x="6325680" y="1166114"/>
            <a:ext cx="2455296" cy="1533229"/>
            <a:chOff x="5503751" y="888715"/>
            <a:chExt cx="2455296" cy="1533229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2189DAF-7E0C-3A95-E8C0-2275D8156DE1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0C169E5-2FBE-57FF-D377-3532737A6EB8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A4D8717-DB2F-AAB2-BE16-4852AA817978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2AE654C4-B942-E3A0-BCED-F6CBF03AEC6F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D759A1A-FE5D-2B7A-99A4-0B87B5101B90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8FC4286-B143-0E9D-3E0E-27FB63B10B8A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8D8F96A3-B37A-32F4-D1C3-26D990D5847A}"/>
                </a:ext>
              </a:extLst>
            </p:cNvPr>
            <p:cNvCxnSpPr>
              <a:stCxn id="11" idx="0"/>
              <a:endCxn id="8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F77D175C-AA25-7605-7DB4-58DD96F0E99E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3AC1F53A-5442-8DC9-E563-7DCA09743D82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301ADBAE-E25F-3EA9-6CB6-0D9652FE334A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0CEBBDC-BA95-F78B-5078-999F45D2A7B6}"/>
                </a:ext>
              </a:extLst>
            </p:cNvPr>
            <p:cNvCxnSpPr>
              <a:stCxn id="7" idx="4"/>
              <a:endCxn id="10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4E9163A-67B8-2173-CE80-C6968CCD5815}"/>
              </a:ext>
            </a:extLst>
          </p:cNvPr>
          <p:cNvSpPr txBox="1"/>
          <p:nvPr/>
        </p:nvSpPr>
        <p:spPr>
          <a:xfrm>
            <a:off x="7356518" y="3020599"/>
            <a:ext cx="217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FoodEx2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0A1FFCA2-6221-BC2B-6E07-FC9B9C15B7DA}"/>
              </a:ext>
            </a:extLst>
          </p:cNvPr>
          <p:cNvSpPr txBox="1"/>
          <p:nvPr/>
        </p:nvSpPr>
        <p:spPr>
          <a:xfrm>
            <a:off x="6870094" y="764946"/>
            <a:ext cx="217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term</a:t>
            </a:r>
            <a:endParaRPr lang="es-ES" dirty="0"/>
          </a:p>
        </p:txBody>
      </p:sp>
      <p:sp>
        <p:nvSpPr>
          <p:cNvPr id="54" name="Flecha: hacia abajo 53">
            <a:extLst>
              <a:ext uri="{FF2B5EF4-FFF2-40B4-BE49-F238E27FC236}">
                <a16:creationId xmlns:a16="http://schemas.microsoft.com/office/drawing/2014/main" id="{973F328E-A4CE-D081-6106-EF4E2789B908}"/>
              </a:ext>
            </a:extLst>
          </p:cNvPr>
          <p:cNvSpPr/>
          <p:nvPr/>
        </p:nvSpPr>
        <p:spPr>
          <a:xfrm>
            <a:off x="1751743" y="2792003"/>
            <a:ext cx="349321" cy="1078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B7143BF8-96F3-7CF6-EC49-5902DE165A25}"/>
              </a:ext>
            </a:extLst>
          </p:cNvPr>
          <p:cNvSpPr/>
          <p:nvPr/>
        </p:nvSpPr>
        <p:spPr>
          <a:xfrm>
            <a:off x="770562" y="3940142"/>
            <a:ext cx="4181582" cy="400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packing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5E2E5B7-EE10-7308-CABA-C3947947050D}"/>
              </a:ext>
            </a:extLst>
          </p:cNvPr>
          <p:cNvSpPr txBox="1"/>
          <p:nvPr/>
        </p:nvSpPr>
        <p:spPr>
          <a:xfrm>
            <a:off x="1995845" y="3073321"/>
            <a:ext cx="231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English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7103945-D2F4-C13E-B098-38446317E84A}"/>
              </a:ext>
            </a:extLst>
          </p:cNvPr>
          <p:cNvSpPr txBox="1"/>
          <p:nvPr/>
        </p:nvSpPr>
        <p:spPr>
          <a:xfrm>
            <a:off x="9154727" y="134054"/>
            <a:ext cx="3180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Facets</a:t>
            </a:r>
            <a:r>
              <a:rPr lang="es-ES" dirty="0"/>
              <a:t>:</a:t>
            </a:r>
          </a:p>
          <a:p>
            <a:r>
              <a:rPr lang="es-ES" dirty="0"/>
              <a:t>   - F02 - </a:t>
            </a:r>
            <a:r>
              <a:rPr lang="es-ES" dirty="0" err="1"/>
              <a:t>Part-nature</a:t>
            </a:r>
            <a:endParaRPr lang="es-ES" dirty="0"/>
          </a:p>
          <a:p>
            <a:r>
              <a:rPr lang="es-ES" dirty="0"/>
              <a:t>   - F04 - </a:t>
            </a:r>
            <a:r>
              <a:rPr lang="es-ES" dirty="0" err="1"/>
              <a:t>Ingredient</a:t>
            </a:r>
            <a:endParaRPr lang="es-ES" dirty="0"/>
          </a:p>
          <a:p>
            <a:r>
              <a:rPr lang="es-ES" dirty="0"/>
              <a:t>      - F - </a:t>
            </a:r>
            <a:r>
              <a:rPr lang="es-ES" dirty="0" err="1"/>
              <a:t>Source</a:t>
            </a:r>
            <a:endParaRPr lang="es-ES" dirty="0"/>
          </a:p>
          <a:p>
            <a:r>
              <a:rPr lang="es-ES" dirty="0"/>
              <a:t>      - F27 - </a:t>
            </a:r>
            <a:r>
              <a:rPr lang="es-ES" dirty="0" err="1"/>
              <a:t>Source-commodities</a:t>
            </a:r>
            <a:endParaRPr lang="es-ES" dirty="0"/>
          </a:p>
          <a:p>
            <a:r>
              <a:rPr lang="es-ES" dirty="0"/>
              <a:t>   - F18 - </a:t>
            </a:r>
            <a:r>
              <a:rPr lang="es-ES" dirty="0" err="1"/>
              <a:t>Packaging-format</a:t>
            </a:r>
            <a:endParaRPr lang="es-ES" dirty="0"/>
          </a:p>
          <a:p>
            <a:r>
              <a:rPr lang="es-ES" dirty="0"/>
              <a:t>   - F28 -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3433EF1-9D1A-7BC0-6E0A-58FC038082D9}"/>
              </a:ext>
            </a:extLst>
          </p:cNvPr>
          <p:cNvSpPr txBox="1"/>
          <p:nvPr/>
        </p:nvSpPr>
        <p:spPr>
          <a:xfrm>
            <a:off x="683456" y="4610430"/>
            <a:ext cx="10643801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dirty="0"/>
              <a:t>In </a:t>
            </a:r>
            <a:r>
              <a:rPr lang="es-ES" dirty="0" err="1"/>
              <a:t>foodex</a:t>
            </a:r>
            <a:r>
              <a:rPr lang="es-ES" dirty="0"/>
              <a:t> </a:t>
            </a:r>
            <a:r>
              <a:rPr lang="es-ES" dirty="0" err="1"/>
              <a:t>term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find</a:t>
            </a:r>
            <a:r>
              <a:rPr lang="es-ES" dirty="0"/>
              <a:t> </a:t>
            </a:r>
            <a:r>
              <a:rPr lang="es-ES" dirty="0" err="1"/>
              <a:t>also</a:t>
            </a:r>
            <a:r>
              <a:rPr lang="es-ES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commas</a:t>
            </a:r>
            <a:r>
              <a:rPr lang="es-ES" dirty="0"/>
              <a:t>  - </a:t>
            </a:r>
            <a:r>
              <a:rPr lang="es-ES" dirty="0" err="1"/>
              <a:t>indicating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term</a:t>
            </a:r>
            <a:r>
              <a:rPr lang="es-ES" dirty="0"/>
              <a:t> and </a:t>
            </a:r>
            <a:r>
              <a:rPr lang="es-ES" dirty="0" err="1"/>
              <a:t>specialization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explanation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Parenthesis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Slashes</a:t>
            </a:r>
            <a:r>
              <a:rPr lang="es-ES" dirty="0"/>
              <a:t> - </a:t>
            </a:r>
            <a:r>
              <a:rPr lang="es-ES" dirty="0" err="1"/>
              <a:t>denoting</a:t>
            </a:r>
            <a:r>
              <a:rPr lang="es-ES" dirty="0"/>
              <a:t> </a:t>
            </a:r>
            <a:r>
              <a:rPr lang="es-ES" dirty="0" err="1"/>
              <a:t>lexeme</a:t>
            </a:r>
            <a:r>
              <a:rPr lang="es-ES" dirty="0"/>
              <a:t> alternatives</a:t>
            </a:r>
          </a:p>
          <a:p>
            <a:endParaRPr lang="es-ES" dirty="0"/>
          </a:p>
        </p:txBody>
      </p:sp>
      <p:sp>
        <p:nvSpPr>
          <p:cNvPr id="5" name="Flecha: a la izquierda y derecha 4">
            <a:extLst>
              <a:ext uri="{FF2B5EF4-FFF2-40B4-BE49-F238E27FC236}">
                <a16:creationId xmlns:a16="http://schemas.microsoft.com/office/drawing/2014/main" id="{8CA02336-E597-D274-96FC-B90C60153112}"/>
              </a:ext>
            </a:extLst>
          </p:cNvPr>
          <p:cNvSpPr/>
          <p:nvPr/>
        </p:nvSpPr>
        <p:spPr>
          <a:xfrm>
            <a:off x="4826207" y="2691829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29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003013B7-A693-A545-C8BE-E03B87384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614840"/>
              </p:ext>
            </p:extLst>
          </p:nvPr>
        </p:nvGraphicFramePr>
        <p:xfrm>
          <a:off x="734600" y="625639"/>
          <a:ext cx="2244906" cy="1939290"/>
        </p:xfrm>
        <a:graphic>
          <a:graphicData uri="http://schemas.openxmlformats.org/drawingml/2006/table">
            <a:tbl>
              <a:tblPr/>
              <a:tblGrid>
                <a:gridCol w="2244906">
                  <a:extLst>
                    <a:ext uri="{9D8B030D-6E8A-4147-A177-3AD203B41FA5}">
                      <a16:colId xmlns:a16="http://schemas.microsoft.com/office/drawing/2014/main" val="55846091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baked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olive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42667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vegetable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5768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Pickled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tuna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7269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89168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raw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38026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griddle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05857"/>
                  </a:ext>
                </a:extLst>
              </a:tr>
            </a:tbl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57C10AD9-D2D9-2145-F031-9AC7C7491FF8}"/>
              </a:ext>
            </a:extLst>
          </p:cNvPr>
          <p:cNvSpPr txBox="1"/>
          <p:nvPr/>
        </p:nvSpPr>
        <p:spPr>
          <a:xfrm>
            <a:off x="8788685" y="343559"/>
            <a:ext cx="3180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Facets</a:t>
            </a:r>
            <a:r>
              <a:rPr lang="es-ES" dirty="0"/>
              <a:t>:</a:t>
            </a:r>
          </a:p>
          <a:p>
            <a:r>
              <a:rPr lang="es-ES" dirty="0"/>
              <a:t>   </a:t>
            </a:r>
            <a:r>
              <a:rPr lang="es-ES" b="1" dirty="0"/>
              <a:t>- F02 - </a:t>
            </a:r>
            <a:r>
              <a:rPr lang="es-ES" b="1" dirty="0" err="1"/>
              <a:t>Part-nature</a:t>
            </a:r>
            <a:endParaRPr lang="es-ES" b="1" dirty="0"/>
          </a:p>
          <a:p>
            <a:r>
              <a:rPr lang="es-ES" b="1" dirty="0"/>
              <a:t>   - F04 - </a:t>
            </a:r>
            <a:r>
              <a:rPr lang="es-ES" b="1" dirty="0" err="1"/>
              <a:t>Ingredient</a:t>
            </a:r>
            <a:endParaRPr lang="es-ES" b="1" dirty="0"/>
          </a:p>
          <a:p>
            <a:r>
              <a:rPr lang="es-ES" dirty="0"/>
              <a:t>      - F - </a:t>
            </a:r>
            <a:r>
              <a:rPr lang="es-ES" dirty="0" err="1"/>
              <a:t>Source</a:t>
            </a:r>
            <a:endParaRPr lang="es-ES" dirty="0"/>
          </a:p>
          <a:p>
            <a:r>
              <a:rPr lang="es-ES" dirty="0"/>
              <a:t>      - F27 - </a:t>
            </a:r>
            <a:r>
              <a:rPr lang="es-ES" dirty="0" err="1"/>
              <a:t>Source-commodities</a:t>
            </a:r>
            <a:endParaRPr lang="es-ES" dirty="0"/>
          </a:p>
          <a:p>
            <a:r>
              <a:rPr lang="es-ES" b="1" dirty="0"/>
              <a:t>   - F18 - </a:t>
            </a:r>
            <a:r>
              <a:rPr lang="es-ES" b="1" dirty="0" err="1"/>
              <a:t>Packaging-format</a:t>
            </a:r>
            <a:endParaRPr lang="es-ES" b="1" dirty="0"/>
          </a:p>
          <a:p>
            <a:r>
              <a:rPr lang="es-ES" b="1" dirty="0"/>
              <a:t>   - F28 - </a:t>
            </a:r>
            <a:r>
              <a:rPr lang="es-ES" b="1" dirty="0" err="1"/>
              <a:t>Process</a:t>
            </a:r>
            <a:endParaRPr lang="es-ES" b="1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3E2C6B6-C583-6B04-446B-33F04BE076D3}"/>
              </a:ext>
            </a:extLst>
          </p:cNvPr>
          <p:cNvSpPr txBox="1"/>
          <p:nvPr/>
        </p:nvSpPr>
        <p:spPr>
          <a:xfrm>
            <a:off x="3827660" y="2052067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Tuna,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griddle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9" name="Globo: línea 58">
            <a:extLst>
              <a:ext uri="{FF2B5EF4-FFF2-40B4-BE49-F238E27FC236}">
                <a16:creationId xmlns:a16="http://schemas.microsoft.com/office/drawing/2014/main" id="{3260D07D-8CF2-0A8C-5A41-1FA530524DC2}"/>
              </a:ext>
            </a:extLst>
          </p:cNvPr>
          <p:cNvSpPr/>
          <p:nvPr/>
        </p:nvSpPr>
        <p:spPr>
          <a:xfrm>
            <a:off x="3695275" y="1995286"/>
            <a:ext cx="2635544" cy="488023"/>
          </a:xfrm>
          <a:prstGeom prst="borderCallout1">
            <a:avLst>
              <a:gd name="adj1" fmla="val 51381"/>
              <a:gd name="adj2" fmla="val 828"/>
              <a:gd name="adj3" fmla="val 93553"/>
              <a:gd name="adj4" fmla="val -62308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0" name="Abrir llave 59">
            <a:extLst>
              <a:ext uri="{FF2B5EF4-FFF2-40B4-BE49-F238E27FC236}">
                <a16:creationId xmlns:a16="http://schemas.microsoft.com/office/drawing/2014/main" id="{16703E3B-D823-848D-9D87-A647619E50AE}"/>
              </a:ext>
            </a:extLst>
          </p:cNvPr>
          <p:cNvSpPr/>
          <p:nvPr/>
        </p:nvSpPr>
        <p:spPr>
          <a:xfrm rot="16200000">
            <a:off x="3904180" y="2337902"/>
            <a:ext cx="226032" cy="7705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Abrir llave 60">
            <a:extLst>
              <a:ext uri="{FF2B5EF4-FFF2-40B4-BE49-F238E27FC236}">
                <a16:creationId xmlns:a16="http://schemas.microsoft.com/office/drawing/2014/main" id="{07D9A024-1439-5E27-BD1B-35E89DD194C2}"/>
              </a:ext>
            </a:extLst>
          </p:cNvPr>
          <p:cNvSpPr/>
          <p:nvPr/>
        </p:nvSpPr>
        <p:spPr>
          <a:xfrm rot="16200000">
            <a:off x="5355740" y="1742522"/>
            <a:ext cx="197963" cy="19332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B33E2312-93C8-18AB-7F16-AE2D76AEEA38}"/>
              </a:ext>
            </a:extLst>
          </p:cNvPr>
          <p:cNvSpPr/>
          <p:nvPr/>
        </p:nvSpPr>
        <p:spPr>
          <a:xfrm rot="3129189">
            <a:off x="3332252" y="2498556"/>
            <a:ext cx="234819" cy="156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5F4317-D24C-CB82-1CD3-D1A331395FF9}"/>
              </a:ext>
            </a:extLst>
          </p:cNvPr>
          <p:cNvSpPr txBox="1"/>
          <p:nvPr/>
        </p:nvSpPr>
        <p:spPr>
          <a:xfrm>
            <a:off x="827067" y="3680538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F04 - </a:t>
            </a:r>
            <a:r>
              <a:rPr lang="es-ES" dirty="0" err="1"/>
              <a:t>Ingredient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516F504-32B8-2325-3782-9D440E6DD1FC}"/>
              </a:ext>
            </a:extLst>
          </p:cNvPr>
          <p:cNvSpPr txBox="1"/>
          <p:nvPr/>
        </p:nvSpPr>
        <p:spPr>
          <a:xfrm>
            <a:off x="6101129" y="3680538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F18 -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B8F43E6D-585B-5DB1-8ACA-5BD29F5AC3C0}"/>
              </a:ext>
            </a:extLst>
          </p:cNvPr>
          <p:cNvSpPr/>
          <p:nvPr/>
        </p:nvSpPr>
        <p:spPr>
          <a:xfrm rot="18351384">
            <a:off x="5982426" y="2412383"/>
            <a:ext cx="234819" cy="156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31177E27-3952-A0EE-3ED4-053BAB839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13099"/>
              </p:ext>
            </p:extLst>
          </p:nvPr>
        </p:nvGraphicFramePr>
        <p:xfrm>
          <a:off x="6613418" y="4049870"/>
          <a:ext cx="3691562" cy="374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4056">
                  <a:extLst>
                    <a:ext uri="{9D8B030D-6E8A-4147-A177-3AD203B41FA5}">
                      <a16:colId xmlns:a16="http://schemas.microsoft.com/office/drawing/2014/main" val="4179326708"/>
                    </a:ext>
                  </a:extLst>
                </a:gridCol>
                <a:gridCol w="2787506">
                  <a:extLst>
                    <a:ext uri="{9D8B030D-6E8A-4147-A177-3AD203B41FA5}">
                      <a16:colId xmlns:a16="http://schemas.microsoft.com/office/drawing/2014/main" val="1652926224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A0BYP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Canning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/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jarring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925347861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A0BYP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Canning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/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jarring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83696985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EB98AE55-C643-EC25-8C16-4A107DAAD79C}"/>
              </a:ext>
            </a:extLst>
          </p:cNvPr>
          <p:cNvSpPr txBox="1"/>
          <p:nvPr/>
        </p:nvSpPr>
        <p:spPr>
          <a:xfrm>
            <a:off x="4402477" y="4759985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‘</a:t>
            </a:r>
            <a:r>
              <a:rPr lang="es-ES" dirty="0" err="1"/>
              <a:t>Perfect</a:t>
            </a:r>
            <a:r>
              <a:rPr lang="es-ES" dirty="0"/>
              <a:t> </a:t>
            </a:r>
            <a:r>
              <a:rPr lang="es-ES" dirty="0" err="1"/>
              <a:t>matching</a:t>
            </a:r>
            <a:r>
              <a:rPr lang="es-ES" dirty="0"/>
              <a:t>’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99AE5729-8424-CF1B-479A-E1E6EDAF0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460968"/>
              </p:ext>
            </p:extLst>
          </p:nvPr>
        </p:nvGraphicFramePr>
        <p:xfrm>
          <a:off x="1339356" y="4049870"/>
          <a:ext cx="2489200" cy="2435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02739459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9416227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 and bonito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08962328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7585492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A02DZ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bigeye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34019045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blackfin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5477594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A02EB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bluefin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26272067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Southern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68919280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Northern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705227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longtail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5500687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A02EF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skipjack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128743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yellowfin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19958693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A07Y1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Bullet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6671609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A0F9X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Tunas, bonitos, billfishes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6782954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A0FBT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Canned</a:t>
                      </a:r>
                      <a:r>
                        <a:rPr lang="es-ES" sz="1100" u="none" strike="noStrike" dirty="0">
                          <a:effectLst/>
                        </a:rPr>
                        <a:t> tunas and similar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140975266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96E1674F-42F3-A3B9-E7FF-B40FF04385EE}"/>
              </a:ext>
            </a:extLst>
          </p:cNvPr>
          <p:cNvSpPr txBox="1"/>
          <p:nvPr/>
        </p:nvSpPr>
        <p:spPr>
          <a:xfrm>
            <a:off x="5133646" y="5708764"/>
            <a:ext cx="6095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Griddle</a:t>
            </a:r>
            <a:r>
              <a:rPr lang="es-ES" dirty="0"/>
              <a:t> – 1 </a:t>
            </a:r>
            <a:r>
              <a:rPr lang="es-ES" dirty="0" err="1"/>
              <a:t>lexeme</a:t>
            </a:r>
            <a:r>
              <a:rPr lang="es-ES" dirty="0"/>
              <a:t> -&gt; </a:t>
            </a:r>
            <a:r>
              <a:rPr lang="es-ES" dirty="0" err="1"/>
              <a:t>matched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2 </a:t>
            </a:r>
            <a:r>
              <a:rPr lang="es-ES" dirty="0" err="1"/>
              <a:t>processes</a:t>
            </a:r>
            <a:endParaRPr lang="es-ES" dirty="0"/>
          </a:p>
          <a:p>
            <a:r>
              <a:rPr lang="es-ES" dirty="0"/>
              <a:t>A07HA – has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lexems</a:t>
            </a:r>
            <a:r>
              <a:rPr lang="es-ES" dirty="0"/>
              <a:t> so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it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01D5E58-1AB1-4FD8-651D-CE7A3CD3D644}"/>
              </a:ext>
            </a:extLst>
          </p:cNvPr>
          <p:cNvSpPr txBox="1"/>
          <p:nvPr/>
        </p:nvSpPr>
        <p:spPr>
          <a:xfrm>
            <a:off x="5133646" y="5101709"/>
            <a:ext cx="6095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Tuna – 1 </a:t>
            </a:r>
            <a:r>
              <a:rPr lang="es-ES" dirty="0" err="1"/>
              <a:t>lexeme</a:t>
            </a:r>
            <a:r>
              <a:rPr lang="es-ES" dirty="0"/>
              <a:t> -&gt; </a:t>
            </a:r>
            <a:r>
              <a:rPr lang="es-ES" dirty="0" err="1"/>
              <a:t>matched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13 </a:t>
            </a:r>
            <a:r>
              <a:rPr lang="es-ES" dirty="0" err="1"/>
              <a:t>ingredients</a:t>
            </a:r>
            <a:endParaRPr lang="es-ES" dirty="0"/>
          </a:p>
          <a:p>
            <a:r>
              <a:rPr lang="es-ES" dirty="0"/>
              <a:t>A02DX – has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lexems</a:t>
            </a:r>
            <a:r>
              <a:rPr lang="es-ES" dirty="0"/>
              <a:t> so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817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003013B7-A693-A545-C8BE-E03B873841F4}"/>
              </a:ext>
            </a:extLst>
          </p:cNvPr>
          <p:cNvGraphicFramePr>
            <a:graphicFrameLocks noGrp="1"/>
          </p:cNvGraphicFramePr>
          <p:nvPr/>
        </p:nvGraphicFramePr>
        <p:xfrm>
          <a:off x="734600" y="625639"/>
          <a:ext cx="2244906" cy="1939290"/>
        </p:xfrm>
        <a:graphic>
          <a:graphicData uri="http://schemas.openxmlformats.org/drawingml/2006/table">
            <a:tbl>
              <a:tblPr/>
              <a:tblGrid>
                <a:gridCol w="2244906">
                  <a:extLst>
                    <a:ext uri="{9D8B030D-6E8A-4147-A177-3AD203B41FA5}">
                      <a16:colId xmlns:a16="http://schemas.microsoft.com/office/drawing/2014/main" val="55846091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baked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olive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42667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vegetable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5768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Pickled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tuna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7269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89168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raw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38026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griddle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05857"/>
                  </a:ext>
                </a:extLst>
              </a:tr>
            </a:tbl>
          </a:graphicData>
        </a:graphic>
      </p:graphicFrame>
      <p:sp>
        <p:nvSpPr>
          <p:cNvPr id="21" name="CuadroTexto 20">
            <a:extLst>
              <a:ext uri="{FF2B5EF4-FFF2-40B4-BE49-F238E27FC236}">
                <a16:creationId xmlns:a16="http://schemas.microsoft.com/office/drawing/2014/main" id="{E1442EFC-3BBC-E84F-5EE8-2A82D29246E6}"/>
              </a:ext>
            </a:extLst>
          </p:cNvPr>
          <p:cNvSpPr txBox="1"/>
          <p:nvPr/>
        </p:nvSpPr>
        <p:spPr>
          <a:xfrm>
            <a:off x="3764300" y="2121737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Tuna,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canned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water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2" name="Globo: línea 21">
            <a:extLst>
              <a:ext uri="{FF2B5EF4-FFF2-40B4-BE49-F238E27FC236}">
                <a16:creationId xmlns:a16="http://schemas.microsoft.com/office/drawing/2014/main" id="{15C642C5-512F-016D-37C4-8E0BA7EFC468}"/>
              </a:ext>
            </a:extLst>
          </p:cNvPr>
          <p:cNvSpPr/>
          <p:nvPr/>
        </p:nvSpPr>
        <p:spPr>
          <a:xfrm>
            <a:off x="3631915" y="2064956"/>
            <a:ext cx="2635544" cy="488023"/>
          </a:xfrm>
          <a:prstGeom prst="borderCallout1">
            <a:avLst>
              <a:gd name="adj1" fmla="val 51381"/>
              <a:gd name="adj2" fmla="val 828"/>
              <a:gd name="adj3" fmla="val -29605"/>
              <a:gd name="adj4" fmla="val -28392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301C7E2-E634-2683-1209-3DCBCA8DAF10}"/>
              </a:ext>
            </a:extLst>
          </p:cNvPr>
          <p:cNvSpPr/>
          <p:nvPr/>
        </p:nvSpPr>
        <p:spPr>
          <a:xfrm>
            <a:off x="5083363" y="2185968"/>
            <a:ext cx="271185" cy="282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A59835F9-95B4-FDDA-4E4A-D0A90086DF86}"/>
              </a:ext>
            </a:extLst>
          </p:cNvPr>
          <p:cNvSpPr txBox="1"/>
          <p:nvPr/>
        </p:nvSpPr>
        <p:spPr>
          <a:xfrm>
            <a:off x="8464500" y="420835"/>
            <a:ext cx="13972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With</a:t>
            </a:r>
            <a:endParaRPr lang="es-ES" sz="1000" dirty="0"/>
          </a:p>
          <a:p>
            <a:r>
              <a:rPr lang="es-ES" sz="1000" dirty="0" err="1"/>
              <a:t>Without</a:t>
            </a:r>
            <a:endParaRPr lang="es-ES" sz="1000" dirty="0"/>
          </a:p>
          <a:p>
            <a:r>
              <a:rPr lang="es-ES" sz="1000" dirty="0"/>
              <a:t>In</a:t>
            </a:r>
          </a:p>
          <a:p>
            <a:r>
              <a:rPr lang="es-ES" sz="1000" dirty="0"/>
              <a:t>And</a:t>
            </a:r>
          </a:p>
          <a:p>
            <a:r>
              <a:rPr lang="es-ES" sz="1000" dirty="0" err="1"/>
              <a:t>Or</a:t>
            </a:r>
            <a:endParaRPr lang="es-ES" sz="1000" dirty="0"/>
          </a:p>
          <a:p>
            <a:r>
              <a:rPr lang="es-ES" sz="1000" dirty="0" err="1"/>
              <a:t>On</a:t>
            </a:r>
            <a:endParaRPr lang="es-ES" sz="1000" dirty="0"/>
          </a:p>
          <a:p>
            <a:r>
              <a:rPr lang="es-ES" sz="1000" dirty="0" err="1"/>
              <a:t>Type</a:t>
            </a:r>
            <a:endParaRPr lang="es-ES" sz="1000" dirty="0"/>
          </a:p>
          <a:p>
            <a:r>
              <a:rPr lang="es-ES" sz="1000" dirty="0"/>
              <a:t>n/e</a:t>
            </a:r>
          </a:p>
          <a:p>
            <a:r>
              <a:rPr lang="es-ES" sz="1000" dirty="0" err="1"/>
              <a:t>Unspecified</a:t>
            </a:r>
            <a:endParaRPr lang="es-ES" sz="1000" dirty="0"/>
          </a:p>
          <a:p>
            <a:r>
              <a:rPr lang="es-ES" sz="1000" dirty="0" err="1"/>
              <a:t>not</a:t>
            </a:r>
            <a:r>
              <a:rPr lang="es-ES" sz="1000" dirty="0"/>
              <a:t> </a:t>
            </a:r>
            <a:r>
              <a:rPr lang="es-ES" sz="1000" dirty="0" err="1"/>
              <a:t>specified</a:t>
            </a:r>
            <a:endParaRPr lang="es-ES" sz="1000" dirty="0"/>
          </a:p>
          <a:p>
            <a:r>
              <a:rPr lang="es-ES" sz="1000" dirty="0"/>
              <a:t>()</a:t>
            </a:r>
          </a:p>
        </p:txBody>
      </p:sp>
      <p:sp>
        <p:nvSpPr>
          <p:cNvPr id="2" name="Abrir llave 1">
            <a:extLst>
              <a:ext uri="{FF2B5EF4-FFF2-40B4-BE49-F238E27FC236}">
                <a16:creationId xmlns:a16="http://schemas.microsoft.com/office/drawing/2014/main" id="{6444781A-D023-16A5-F309-1D93B545A860}"/>
              </a:ext>
            </a:extLst>
          </p:cNvPr>
          <p:cNvSpPr/>
          <p:nvPr/>
        </p:nvSpPr>
        <p:spPr>
          <a:xfrm rot="16200000">
            <a:off x="3904180" y="2337902"/>
            <a:ext cx="226032" cy="7705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Abrir llave 2">
            <a:extLst>
              <a:ext uri="{FF2B5EF4-FFF2-40B4-BE49-F238E27FC236}">
                <a16:creationId xmlns:a16="http://schemas.microsoft.com/office/drawing/2014/main" id="{3A80A276-FEB2-5AE5-EDE8-77242CDA9910}"/>
              </a:ext>
            </a:extLst>
          </p:cNvPr>
          <p:cNvSpPr/>
          <p:nvPr/>
        </p:nvSpPr>
        <p:spPr>
          <a:xfrm rot="16200000">
            <a:off x="5355740" y="1742522"/>
            <a:ext cx="197963" cy="19332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0FD0F008-3F4A-84DD-51D1-306DEFA4568A}"/>
              </a:ext>
            </a:extLst>
          </p:cNvPr>
          <p:cNvSpPr/>
          <p:nvPr/>
        </p:nvSpPr>
        <p:spPr>
          <a:xfrm rot="3129189">
            <a:off x="3332252" y="2498556"/>
            <a:ext cx="234819" cy="156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658A4AB-2AB9-34FE-2D51-F870FC87AE9A}"/>
              </a:ext>
            </a:extLst>
          </p:cNvPr>
          <p:cNvSpPr txBox="1"/>
          <p:nvPr/>
        </p:nvSpPr>
        <p:spPr>
          <a:xfrm>
            <a:off x="827067" y="3680538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F04 - </a:t>
            </a:r>
            <a:r>
              <a:rPr lang="es-ES" dirty="0" err="1"/>
              <a:t>Ingredient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4ACA1D-A217-DDFE-A473-0207E1B1D0A8}"/>
              </a:ext>
            </a:extLst>
          </p:cNvPr>
          <p:cNvSpPr txBox="1"/>
          <p:nvPr/>
        </p:nvSpPr>
        <p:spPr>
          <a:xfrm>
            <a:off x="4236371" y="3680538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F28 -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4BAF7210-EB03-E7F3-9DD8-A1C774391E03}"/>
              </a:ext>
            </a:extLst>
          </p:cNvPr>
          <p:cNvSpPr/>
          <p:nvPr/>
        </p:nvSpPr>
        <p:spPr>
          <a:xfrm rot="19851257">
            <a:off x="4997939" y="2762310"/>
            <a:ext cx="253057" cy="877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AA4725F-9902-B801-9883-0CECD74C1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58260"/>
              </p:ext>
            </p:extLst>
          </p:nvPr>
        </p:nvGraphicFramePr>
        <p:xfrm>
          <a:off x="1339356" y="4049870"/>
          <a:ext cx="2489200" cy="2435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02739459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9416227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 and bonito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08962328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A02DX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7585492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A02DZ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bigeye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34019045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blackfin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5477594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A02EB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bluefin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26272067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Southern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68919280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Northern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705227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longtail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5500687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A02EF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skipjack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128743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yellowfin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19958693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A07Y1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Bullet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6671609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A0F9X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Tunas, bonitos, billfishes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6782954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A0FBT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Canned</a:t>
                      </a:r>
                      <a:r>
                        <a:rPr lang="es-ES" sz="1100" u="none" strike="noStrike" dirty="0">
                          <a:effectLst/>
                        </a:rPr>
                        <a:t> tunas and similar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140975266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8FE73C4-A441-9579-BF50-1E3576600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769100"/>
              </p:ext>
            </p:extLst>
          </p:nvPr>
        </p:nvGraphicFramePr>
        <p:xfrm>
          <a:off x="4779489" y="4049870"/>
          <a:ext cx="2503489" cy="187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3099">
                  <a:extLst>
                    <a:ext uri="{9D8B030D-6E8A-4147-A177-3AD203B41FA5}">
                      <a16:colId xmlns:a16="http://schemas.microsoft.com/office/drawing/2014/main" val="4179326708"/>
                    </a:ext>
                  </a:extLst>
                </a:gridCol>
                <a:gridCol w="1890390">
                  <a:extLst>
                    <a:ext uri="{9D8B030D-6E8A-4147-A177-3AD203B41FA5}">
                      <a16:colId xmlns:a16="http://schemas.microsoft.com/office/drawing/2014/main" val="1652926224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A0BYP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Canning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/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jarring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83696985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BCCA639C-D2F9-2E7A-BDF3-5A8592FCBA9E}"/>
              </a:ext>
            </a:extLst>
          </p:cNvPr>
          <p:cNvSpPr txBox="1"/>
          <p:nvPr/>
        </p:nvSpPr>
        <p:spPr>
          <a:xfrm>
            <a:off x="5083363" y="1429051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Split in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terms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conjunctions</a:t>
            </a:r>
            <a:endParaRPr lang="es-ES" dirty="0"/>
          </a:p>
        </p:txBody>
      </p:sp>
      <p:sp>
        <p:nvSpPr>
          <p:cNvPr id="15" name="Abrir llave 14">
            <a:extLst>
              <a:ext uri="{FF2B5EF4-FFF2-40B4-BE49-F238E27FC236}">
                <a16:creationId xmlns:a16="http://schemas.microsoft.com/office/drawing/2014/main" id="{8B478858-5834-E623-28E2-FFD2703C5DF6}"/>
              </a:ext>
            </a:extLst>
          </p:cNvPr>
          <p:cNvSpPr/>
          <p:nvPr/>
        </p:nvSpPr>
        <p:spPr>
          <a:xfrm>
            <a:off x="8418781" y="379784"/>
            <a:ext cx="45719" cy="17489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872EFFB6-D9B1-EFA6-72CE-7EC22246F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381270"/>
              </p:ext>
            </p:extLst>
          </p:nvPr>
        </p:nvGraphicFramePr>
        <p:xfrm>
          <a:off x="8064632" y="2714249"/>
          <a:ext cx="3424434" cy="936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637">
                  <a:extLst>
                    <a:ext uri="{9D8B030D-6E8A-4147-A177-3AD203B41FA5}">
                      <a16:colId xmlns:a16="http://schemas.microsoft.com/office/drawing/2014/main" val="2344520542"/>
                    </a:ext>
                  </a:extLst>
                </a:gridCol>
                <a:gridCol w="2585797">
                  <a:extLst>
                    <a:ext uri="{9D8B030D-6E8A-4147-A177-3AD203B41FA5}">
                      <a16:colId xmlns:a16="http://schemas.microsoft.com/office/drawing/2014/main" val="3961922462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A07GG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Cooking in water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97848873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A07GN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Bain-marie cooking (in water bath)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81149952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A07KE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Subtraction of water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471565767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A07MP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Addition of water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715127501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A0BZS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Water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or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steam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extraction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92934893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6E6ADFD0-77CD-9430-C587-772BFDE21304}"/>
              </a:ext>
            </a:extLst>
          </p:cNvPr>
          <p:cNvSpPr txBox="1"/>
          <p:nvPr/>
        </p:nvSpPr>
        <p:spPr>
          <a:xfrm>
            <a:off x="7612093" y="2325182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F28 -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989966E5-7B2F-8F4C-BEDA-F2AF2FE39619}"/>
              </a:ext>
            </a:extLst>
          </p:cNvPr>
          <p:cNvSpPr/>
          <p:nvPr/>
        </p:nvSpPr>
        <p:spPr>
          <a:xfrm rot="17529840">
            <a:off x="7005029" y="2385776"/>
            <a:ext cx="222943" cy="1169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95B9BCF-4416-D093-4565-569AA27C0282}"/>
              </a:ext>
            </a:extLst>
          </p:cNvPr>
          <p:cNvSpPr txBox="1"/>
          <p:nvPr/>
        </p:nvSpPr>
        <p:spPr>
          <a:xfrm>
            <a:off x="7612093" y="3587561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F04 - </a:t>
            </a:r>
            <a:r>
              <a:rPr lang="es-ES" dirty="0" err="1"/>
              <a:t>Ingredient</a:t>
            </a:r>
            <a:endParaRPr lang="es-ES" dirty="0"/>
          </a:p>
        </p:txBody>
      </p:sp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41641109-33B1-7E2D-6798-6D6534FE9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026439"/>
              </p:ext>
            </p:extLst>
          </p:nvPr>
        </p:nvGraphicFramePr>
        <p:xfrm>
          <a:off x="8064633" y="3986557"/>
          <a:ext cx="3858528" cy="2018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683">
                  <a:extLst>
                    <a:ext uri="{9D8B030D-6E8A-4147-A177-3AD203B41FA5}">
                      <a16:colId xmlns:a16="http://schemas.microsoft.com/office/drawing/2014/main" val="3716989882"/>
                    </a:ext>
                  </a:extLst>
                </a:gridCol>
                <a:gridCol w="3030845">
                  <a:extLst>
                    <a:ext uri="{9D8B030D-6E8A-4147-A177-3AD203B41FA5}">
                      <a16:colId xmlns:a16="http://schemas.microsoft.com/office/drawing/2014/main" val="3307806398"/>
                    </a:ext>
                  </a:extLst>
                </a:gridCol>
              </a:tblGrid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A02GX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Water snails, conches and whelks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1102351933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A02MD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buffalo milk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1540884506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A036F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Water-based desserts spoonable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3097597172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A036J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Water-based ice creams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686526609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A04PD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Water-based sweet desserts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478552688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A0DGV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mint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086306980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A0DJB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dock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196995584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A0DJM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mimosas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3656831197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A0DJN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clovers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3769162672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A0DRH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pears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36804482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A0DRJ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berries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169968260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A0DRK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apples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3367497909"/>
                  </a:ext>
                </a:extLst>
              </a:tr>
              <a:tr h="1176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A0F0J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Water, water-based beverages and related ingredients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286316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5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Texto 20">
            <a:extLst>
              <a:ext uri="{FF2B5EF4-FFF2-40B4-BE49-F238E27FC236}">
                <a16:creationId xmlns:a16="http://schemas.microsoft.com/office/drawing/2014/main" id="{E1442EFC-3BBC-E84F-5EE8-2A82D29246E6}"/>
              </a:ext>
            </a:extLst>
          </p:cNvPr>
          <p:cNvSpPr txBox="1"/>
          <p:nvPr/>
        </p:nvSpPr>
        <p:spPr>
          <a:xfrm>
            <a:off x="4196673" y="1685091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Tuna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vegetable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oil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003013B7-A693-A545-C8BE-E03B873841F4}"/>
              </a:ext>
            </a:extLst>
          </p:cNvPr>
          <p:cNvGraphicFramePr>
            <a:graphicFrameLocks noGrp="1"/>
          </p:cNvGraphicFramePr>
          <p:nvPr/>
        </p:nvGraphicFramePr>
        <p:xfrm>
          <a:off x="734600" y="625639"/>
          <a:ext cx="2244906" cy="1939290"/>
        </p:xfrm>
        <a:graphic>
          <a:graphicData uri="http://schemas.openxmlformats.org/drawingml/2006/table">
            <a:tbl>
              <a:tblPr/>
              <a:tblGrid>
                <a:gridCol w="2244906">
                  <a:extLst>
                    <a:ext uri="{9D8B030D-6E8A-4147-A177-3AD203B41FA5}">
                      <a16:colId xmlns:a16="http://schemas.microsoft.com/office/drawing/2014/main" val="55846091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baked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olive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42667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vegetable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5768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Pickled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tuna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7269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89168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raw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38026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griddle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05857"/>
                  </a:ext>
                </a:extLst>
              </a:tr>
            </a:tbl>
          </a:graphicData>
        </a:graphic>
      </p:graphicFrame>
      <p:sp>
        <p:nvSpPr>
          <p:cNvPr id="22" name="Globo: línea 21">
            <a:extLst>
              <a:ext uri="{FF2B5EF4-FFF2-40B4-BE49-F238E27FC236}">
                <a16:creationId xmlns:a16="http://schemas.microsoft.com/office/drawing/2014/main" id="{15C642C5-512F-016D-37C4-8E0BA7EFC468}"/>
              </a:ext>
            </a:extLst>
          </p:cNvPr>
          <p:cNvSpPr/>
          <p:nvPr/>
        </p:nvSpPr>
        <p:spPr>
          <a:xfrm>
            <a:off x="4064288" y="1628310"/>
            <a:ext cx="2635544" cy="488023"/>
          </a:xfrm>
          <a:prstGeom prst="borderCallout1">
            <a:avLst>
              <a:gd name="adj1" fmla="val 51381"/>
              <a:gd name="adj2" fmla="val 828"/>
              <a:gd name="adj3" fmla="val -62236"/>
              <a:gd name="adj4" fmla="val -5197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Abrir llave 23">
            <a:extLst>
              <a:ext uri="{FF2B5EF4-FFF2-40B4-BE49-F238E27FC236}">
                <a16:creationId xmlns:a16="http://schemas.microsoft.com/office/drawing/2014/main" id="{9F95C254-26DE-55A1-4E7B-95288F0385BC}"/>
              </a:ext>
            </a:extLst>
          </p:cNvPr>
          <p:cNvSpPr/>
          <p:nvPr/>
        </p:nvSpPr>
        <p:spPr>
          <a:xfrm rot="16200000">
            <a:off x="5305320" y="1002159"/>
            <a:ext cx="244010" cy="27260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5B5CF1F5-9331-E4E2-C301-991A7C013E6D}"/>
              </a:ext>
            </a:extLst>
          </p:cNvPr>
          <p:cNvSpPr txBox="1"/>
          <p:nvPr/>
        </p:nvSpPr>
        <p:spPr>
          <a:xfrm>
            <a:off x="4199984" y="294841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Tuna in olive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oil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3" name="Globo: línea 62">
            <a:extLst>
              <a:ext uri="{FF2B5EF4-FFF2-40B4-BE49-F238E27FC236}">
                <a16:creationId xmlns:a16="http://schemas.microsoft.com/office/drawing/2014/main" id="{005940B1-190D-EFA7-FA04-6CF24A872A5E}"/>
              </a:ext>
            </a:extLst>
          </p:cNvPr>
          <p:cNvSpPr/>
          <p:nvPr/>
        </p:nvSpPr>
        <p:spPr>
          <a:xfrm>
            <a:off x="4067599" y="238060"/>
            <a:ext cx="2635544" cy="488023"/>
          </a:xfrm>
          <a:prstGeom prst="borderCallout1">
            <a:avLst>
              <a:gd name="adj1" fmla="val 51381"/>
              <a:gd name="adj2" fmla="val 828"/>
              <a:gd name="adj3" fmla="val 157764"/>
              <a:gd name="adj4" fmla="val -65036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Abrir llave 63">
            <a:extLst>
              <a:ext uri="{FF2B5EF4-FFF2-40B4-BE49-F238E27FC236}">
                <a16:creationId xmlns:a16="http://schemas.microsoft.com/office/drawing/2014/main" id="{D9592B0A-01F5-A44E-7439-1303E074B778}"/>
              </a:ext>
            </a:extLst>
          </p:cNvPr>
          <p:cNvSpPr/>
          <p:nvPr/>
        </p:nvSpPr>
        <p:spPr>
          <a:xfrm rot="16200000">
            <a:off x="5255714" y="-403673"/>
            <a:ext cx="244011" cy="26955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CAE7714E-7AAC-D550-A021-0353671B6293}"/>
              </a:ext>
            </a:extLst>
          </p:cNvPr>
          <p:cNvSpPr/>
          <p:nvPr/>
        </p:nvSpPr>
        <p:spPr>
          <a:xfrm>
            <a:off x="4750942" y="343559"/>
            <a:ext cx="271185" cy="282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301C7E2-E634-2683-1209-3DCBCA8DAF10}"/>
              </a:ext>
            </a:extLst>
          </p:cNvPr>
          <p:cNvSpPr/>
          <p:nvPr/>
        </p:nvSpPr>
        <p:spPr>
          <a:xfrm>
            <a:off x="4746031" y="1728717"/>
            <a:ext cx="271185" cy="282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CFCE398-B888-6FD0-D5AB-30269D2B3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774382"/>
              </p:ext>
            </p:extLst>
          </p:nvPr>
        </p:nvGraphicFramePr>
        <p:xfrm>
          <a:off x="3716106" y="3429000"/>
          <a:ext cx="2489200" cy="561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80662845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42376014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A036P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Olive oils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5984079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A036Q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Olive oil, virgin or extra-virgin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595286017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Olive </a:t>
                      </a:r>
                      <a:r>
                        <a:rPr lang="es-ES" sz="1100" u="none" strike="noStrike" dirty="0" err="1">
                          <a:effectLst/>
                        </a:rPr>
                        <a:t>oil</a:t>
                      </a:r>
                      <a:r>
                        <a:rPr lang="es-ES" sz="1100" u="none" strike="noStrike" dirty="0">
                          <a:effectLst/>
                        </a:rPr>
                        <a:t>, </a:t>
                      </a:r>
                      <a:r>
                        <a:rPr lang="es-ES" sz="1100" u="none" strike="noStrike" dirty="0" err="1">
                          <a:effectLst/>
                        </a:rPr>
                        <a:t>refined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693271367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247DFD9-0D37-69C7-5602-692D48EA4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155363"/>
              </p:ext>
            </p:extLst>
          </p:nvPr>
        </p:nvGraphicFramePr>
        <p:xfrm>
          <a:off x="805100" y="3429000"/>
          <a:ext cx="2489200" cy="2435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02739459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9416227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 and bonito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08962328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A02DX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7585492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A02DZ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bigeye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34019045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blackfin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5477594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A02EB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bluefin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26272067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Southern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68919280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Northern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705227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longtail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5500687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A02EF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skipjack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128743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yellowfin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19958693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A07Y1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Bullet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6671609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A0F9X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Tunas, bonitos, billfishes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6782954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A0FBT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Canned</a:t>
                      </a:r>
                      <a:r>
                        <a:rPr lang="es-ES" sz="1100" u="none" strike="noStrike" dirty="0">
                          <a:effectLst/>
                        </a:rPr>
                        <a:t> tunas and similar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140975266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20C7703-1847-677A-272F-DCCA6D480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31016"/>
              </p:ext>
            </p:extLst>
          </p:nvPr>
        </p:nvGraphicFramePr>
        <p:xfrm>
          <a:off x="6627112" y="3429000"/>
          <a:ext cx="4683019" cy="749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1532">
                  <a:extLst>
                    <a:ext uri="{9D8B030D-6E8A-4147-A177-3AD203B41FA5}">
                      <a16:colId xmlns:a16="http://schemas.microsoft.com/office/drawing/2014/main" val="1361401045"/>
                    </a:ext>
                  </a:extLst>
                </a:gridCol>
                <a:gridCol w="4031487">
                  <a:extLst>
                    <a:ext uri="{9D8B030D-6E8A-4147-A177-3AD203B41FA5}">
                      <a16:colId xmlns:a16="http://schemas.microsoft.com/office/drawing/2014/main" val="6048822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A036M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Animal and vegetable fats and oils and primary derivatives thereof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191565950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Vegetable fats and oils, edible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93906836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A045E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Herbs, vegetables and oil sauces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28776021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A0F3D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Animal and vegetable fats/oils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228715830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5FB33005-76C8-2887-C019-E97170C45781}"/>
              </a:ext>
            </a:extLst>
          </p:cNvPr>
          <p:cNvSpPr/>
          <p:nvPr/>
        </p:nvSpPr>
        <p:spPr>
          <a:xfrm>
            <a:off x="575348" y="3624207"/>
            <a:ext cx="821933" cy="1926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DD9B729-CDF6-8B22-9D21-D7024BC94CB6}"/>
              </a:ext>
            </a:extLst>
          </p:cNvPr>
          <p:cNvSpPr/>
          <p:nvPr/>
        </p:nvSpPr>
        <p:spPr>
          <a:xfrm>
            <a:off x="3537739" y="3437564"/>
            <a:ext cx="821933" cy="1926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9A6FD7A-0009-A52D-2C43-99F8270C8B80}"/>
              </a:ext>
            </a:extLst>
          </p:cNvPr>
          <p:cNvSpPr/>
          <p:nvPr/>
        </p:nvSpPr>
        <p:spPr>
          <a:xfrm>
            <a:off x="6445317" y="3630198"/>
            <a:ext cx="821933" cy="1926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56D392-823B-AB5E-DC79-7DA8B3A1DE90}"/>
              </a:ext>
            </a:extLst>
          </p:cNvPr>
          <p:cNvSpPr txBox="1"/>
          <p:nvPr/>
        </p:nvSpPr>
        <p:spPr>
          <a:xfrm>
            <a:off x="7103415" y="225356"/>
            <a:ext cx="6095144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 err="1"/>
              <a:t>Scoring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match in foodex2 </a:t>
            </a:r>
            <a:r>
              <a:rPr lang="es-ES" dirty="0" err="1"/>
              <a:t>facet</a:t>
            </a:r>
            <a:r>
              <a:rPr lang="es-ES" dirty="0"/>
              <a:t> </a:t>
            </a:r>
            <a:r>
              <a:rPr lang="es-ES" dirty="0" err="1"/>
              <a:t>involves</a:t>
            </a:r>
            <a:r>
              <a:rPr lang="es-ES" dirty="0"/>
              <a:t>:</a:t>
            </a:r>
          </a:p>
          <a:p>
            <a:r>
              <a:rPr lang="es-ES" dirty="0"/>
              <a:t>  ni =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lexemes</a:t>
            </a:r>
            <a:r>
              <a:rPr lang="es-ES" dirty="0"/>
              <a:t> in </a:t>
            </a:r>
            <a:r>
              <a:rPr lang="es-ES" dirty="0" err="1"/>
              <a:t>searched</a:t>
            </a:r>
            <a:r>
              <a:rPr lang="es-ES" dirty="0"/>
              <a:t>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dirty="0"/>
              <a:t>  mi =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lexemes</a:t>
            </a:r>
            <a:r>
              <a:rPr lang="es-ES" dirty="0"/>
              <a:t> in </a:t>
            </a:r>
            <a:r>
              <a:rPr lang="es-ES" dirty="0" err="1"/>
              <a:t>searched</a:t>
            </a:r>
            <a:r>
              <a:rPr lang="es-ES" dirty="0"/>
              <a:t>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dirty="0"/>
              <a:t>  </a:t>
            </a:r>
            <a:r>
              <a:rPr lang="es-ES" dirty="0" err="1"/>
              <a:t>nf</a:t>
            </a:r>
            <a:r>
              <a:rPr lang="es-ES" dirty="0"/>
              <a:t> =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lexemes</a:t>
            </a:r>
            <a:r>
              <a:rPr lang="es-ES" dirty="0"/>
              <a:t> in </a:t>
            </a:r>
            <a:r>
              <a:rPr lang="es-ES" dirty="0" err="1"/>
              <a:t>found</a:t>
            </a:r>
            <a:r>
              <a:rPr lang="es-ES" dirty="0"/>
              <a:t> </a:t>
            </a:r>
            <a:r>
              <a:rPr lang="es-ES" dirty="0" err="1"/>
              <a:t>string</a:t>
            </a:r>
          </a:p>
          <a:p>
            <a:r>
              <a:rPr lang="es-ES" dirty="0"/>
              <a:t>  </a:t>
            </a:r>
            <a:r>
              <a:rPr lang="es-ES" dirty="0" err="1"/>
              <a:t>mf</a:t>
            </a:r>
            <a:r>
              <a:rPr lang="es-ES" dirty="0"/>
              <a:t> =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lexemes</a:t>
            </a:r>
            <a:r>
              <a:rPr lang="es-ES" dirty="0"/>
              <a:t> in </a:t>
            </a:r>
            <a:r>
              <a:rPr lang="es-ES" dirty="0" err="1">
                <a:ea typeface="+mn-lt"/>
                <a:cs typeface="+mn-lt"/>
              </a:rPr>
              <a:t>found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/>
              <a:t>string</a:t>
            </a:r>
            <a:endParaRPr lang="es-ES" dirty="0" err="1">
              <a:cs typeface="Calibri"/>
            </a:endParaRPr>
          </a:p>
          <a:p>
            <a:endParaRPr lang="es-ES" dirty="0"/>
          </a:p>
          <a:p>
            <a:r>
              <a:rPr lang="es-ES" dirty="0"/>
              <a:t>  </a:t>
            </a:r>
            <a:r>
              <a:rPr lang="es-ES" dirty="0" err="1"/>
              <a:t>ri</a:t>
            </a:r>
            <a:r>
              <a:rPr lang="es-ES" dirty="0"/>
              <a:t> = mi/ni   -&gt; ratio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matching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input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dirty="0"/>
              <a:t>  </a:t>
            </a:r>
            <a:r>
              <a:rPr lang="es-ES" dirty="0" err="1"/>
              <a:t>rf</a:t>
            </a:r>
            <a:r>
              <a:rPr lang="es-ES" dirty="0"/>
              <a:t> = </a:t>
            </a:r>
            <a:r>
              <a:rPr lang="es-ES" dirty="0" err="1"/>
              <a:t>mf</a:t>
            </a:r>
            <a:r>
              <a:rPr lang="es-ES" dirty="0"/>
              <a:t>/</a:t>
            </a:r>
            <a:r>
              <a:rPr lang="es-ES" dirty="0" err="1"/>
              <a:t>nf</a:t>
            </a:r>
            <a:r>
              <a:rPr lang="es-ES" dirty="0"/>
              <a:t>   -&gt; ratio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matching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>
                <a:ea typeface="+mn-lt"/>
                <a:cs typeface="+mn-lt"/>
              </a:rPr>
              <a:t>found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/>
              <a:t>string</a:t>
            </a:r>
            <a:endParaRPr lang="es-ES" dirty="0" err="1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496DF0B-8E2D-03FA-BD9F-9950A4CAFEE0}"/>
              </a:ext>
            </a:extLst>
          </p:cNvPr>
          <p:cNvSpPr txBox="1"/>
          <p:nvPr/>
        </p:nvSpPr>
        <p:spPr>
          <a:xfrm>
            <a:off x="3953844" y="4379498"/>
            <a:ext cx="80771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ri</a:t>
            </a:r>
            <a:r>
              <a:rPr lang="es-ES" dirty="0"/>
              <a:t> = 1</a:t>
            </a:r>
          </a:p>
          <a:p>
            <a:r>
              <a:rPr lang="es-ES" dirty="0"/>
              <a:t>  </a:t>
            </a:r>
            <a:r>
              <a:rPr lang="es-ES" dirty="0" err="1"/>
              <a:t>rf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highest</a:t>
            </a:r>
            <a:r>
              <a:rPr lang="es-ES" dirty="0"/>
              <a:t> (at </a:t>
            </a:r>
            <a:r>
              <a:rPr lang="es-ES" dirty="0" err="1"/>
              <a:t>least</a:t>
            </a:r>
            <a:r>
              <a:rPr lang="es-ES" dirty="0"/>
              <a:t> 0.6)</a:t>
            </a:r>
          </a:p>
          <a:p>
            <a:endParaRPr lang="es-ES" dirty="0"/>
          </a:p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matches</a:t>
            </a:r>
            <a:r>
              <a:rPr lang="es-ES" dirty="0"/>
              <a:t> has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rf</a:t>
            </a:r>
            <a:endParaRPr lang="es-ES" dirty="0"/>
          </a:p>
          <a:p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facets</a:t>
            </a:r>
            <a:r>
              <a:rPr lang="es-ES" dirty="0"/>
              <a:t>,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both</a:t>
            </a:r>
            <a:endParaRPr lang="es-ES" dirty="0"/>
          </a:p>
          <a:p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facet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specific</a:t>
            </a:r>
            <a:r>
              <a:rPr lang="es-ES" dirty="0"/>
              <a:t> </a:t>
            </a:r>
          </a:p>
          <a:p>
            <a:r>
              <a:rPr lang="es-ES" dirty="0"/>
              <a:t>       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they’ld</a:t>
            </a:r>
            <a:r>
              <a:rPr lang="es-ES" dirty="0"/>
              <a:t> </a:t>
            </a:r>
            <a:r>
              <a:rPr lang="es-ES" dirty="0" err="1"/>
              <a:t>belong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hierarchy</a:t>
            </a:r>
            <a:r>
              <a:rPr lang="es-ES" dirty="0"/>
              <a:t> Branch</a:t>
            </a:r>
          </a:p>
          <a:p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more tan </a:t>
            </a:r>
            <a:r>
              <a:rPr lang="es-ES" dirty="0" err="1"/>
              <a:t>one</a:t>
            </a:r>
            <a:r>
              <a:rPr lang="es-ES" dirty="0"/>
              <a:t> at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, </a:t>
            </a:r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common</a:t>
            </a:r>
            <a:r>
              <a:rPr lang="es-ES" dirty="0"/>
              <a:t> </a:t>
            </a:r>
            <a:r>
              <a:rPr lang="es-ES" dirty="0" err="1"/>
              <a:t>parent</a:t>
            </a:r>
            <a:r>
              <a:rPr lang="es-ES" dirty="0"/>
              <a:t> in </a:t>
            </a:r>
            <a:r>
              <a:rPr lang="es-ES" dirty="0" err="1"/>
              <a:t>hierarchy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12A0743-4D68-F45B-51B5-8AD09318DC70}"/>
              </a:ext>
            </a:extLst>
          </p:cNvPr>
          <p:cNvSpPr txBox="1"/>
          <p:nvPr/>
        </p:nvSpPr>
        <p:spPr>
          <a:xfrm>
            <a:off x="446920" y="3002445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F04 - </a:t>
            </a:r>
            <a:r>
              <a:rPr lang="es-ES" dirty="0" err="1"/>
              <a:t>Ingredient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1775271-F222-9E11-C7B3-DF5B94F1D0C2}"/>
              </a:ext>
            </a:extLst>
          </p:cNvPr>
          <p:cNvSpPr txBox="1"/>
          <p:nvPr/>
        </p:nvSpPr>
        <p:spPr>
          <a:xfrm>
            <a:off x="3505204" y="3002445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F04 - </a:t>
            </a:r>
            <a:r>
              <a:rPr lang="es-ES" dirty="0" err="1"/>
              <a:t>Ingredient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B8023D-6CC4-6345-2D5D-BED3B05B8B31}"/>
              </a:ext>
            </a:extLst>
          </p:cNvPr>
          <p:cNvSpPr txBox="1"/>
          <p:nvPr/>
        </p:nvSpPr>
        <p:spPr>
          <a:xfrm>
            <a:off x="6322688" y="3011653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F04 - </a:t>
            </a:r>
            <a:r>
              <a:rPr lang="es-ES" dirty="0" err="1"/>
              <a:t>Ingredient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814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Texto 20">
            <a:extLst>
              <a:ext uri="{FF2B5EF4-FFF2-40B4-BE49-F238E27FC236}">
                <a16:creationId xmlns:a16="http://schemas.microsoft.com/office/drawing/2014/main" id="{E1442EFC-3BBC-E84F-5EE8-2A82D29246E6}"/>
              </a:ext>
            </a:extLst>
          </p:cNvPr>
          <p:cNvSpPr txBox="1"/>
          <p:nvPr/>
        </p:nvSpPr>
        <p:spPr>
          <a:xfrm>
            <a:off x="4196673" y="1685091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Tuna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vegetable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oil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003013B7-A693-A545-C8BE-E03B873841F4}"/>
              </a:ext>
            </a:extLst>
          </p:cNvPr>
          <p:cNvGraphicFramePr>
            <a:graphicFrameLocks noGrp="1"/>
          </p:cNvGraphicFramePr>
          <p:nvPr/>
        </p:nvGraphicFramePr>
        <p:xfrm>
          <a:off x="734600" y="625639"/>
          <a:ext cx="2244906" cy="1939290"/>
        </p:xfrm>
        <a:graphic>
          <a:graphicData uri="http://schemas.openxmlformats.org/drawingml/2006/table">
            <a:tbl>
              <a:tblPr/>
              <a:tblGrid>
                <a:gridCol w="2244906">
                  <a:extLst>
                    <a:ext uri="{9D8B030D-6E8A-4147-A177-3AD203B41FA5}">
                      <a16:colId xmlns:a16="http://schemas.microsoft.com/office/drawing/2014/main" val="55846091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baked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olive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42667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vegetable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5768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Pickled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tuna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7269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89168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raw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38026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griddle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05857"/>
                  </a:ext>
                </a:extLst>
              </a:tr>
            </a:tbl>
          </a:graphicData>
        </a:graphic>
      </p:graphicFrame>
      <p:sp>
        <p:nvSpPr>
          <p:cNvPr id="22" name="Globo: línea 21">
            <a:extLst>
              <a:ext uri="{FF2B5EF4-FFF2-40B4-BE49-F238E27FC236}">
                <a16:creationId xmlns:a16="http://schemas.microsoft.com/office/drawing/2014/main" id="{15C642C5-512F-016D-37C4-8E0BA7EFC468}"/>
              </a:ext>
            </a:extLst>
          </p:cNvPr>
          <p:cNvSpPr/>
          <p:nvPr/>
        </p:nvSpPr>
        <p:spPr>
          <a:xfrm>
            <a:off x="4064288" y="1628310"/>
            <a:ext cx="2635544" cy="488023"/>
          </a:xfrm>
          <a:prstGeom prst="borderCallout1">
            <a:avLst>
              <a:gd name="adj1" fmla="val 51381"/>
              <a:gd name="adj2" fmla="val 828"/>
              <a:gd name="adj3" fmla="val -62236"/>
              <a:gd name="adj4" fmla="val -5197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Abrir llave 23">
            <a:extLst>
              <a:ext uri="{FF2B5EF4-FFF2-40B4-BE49-F238E27FC236}">
                <a16:creationId xmlns:a16="http://schemas.microsoft.com/office/drawing/2014/main" id="{9F95C254-26DE-55A1-4E7B-95288F0385BC}"/>
              </a:ext>
            </a:extLst>
          </p:cNvPr>
          <p:cNvSpPr/>
          <p:nvPr/>
        </p:nvSpPr>
        <p:spPr>
          <a:xfrm rot="16200000">
            <a:off x="5305320" y="1002159"/>
            <a:ext cx="244010" cy="27260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5B5CF1F5-9331-E4E2-C301-991A7C013E6D}"/>
              </a:ext>
            </a:extLst>
          </p:cNvPr>
          <p:cNvSpPr txBox="1"/>
          <p:nvPr/>
        </p:nvSpPr>
        <p:spPr>
          <a:xfrm>
            <a:off x="4199984" y="294841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Tuna in olive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oil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3" name="Globo: línea 62">
            <a:extLst>
              <a:ext uri="{FF2B5EF4-FFF2-40B4-BE49-F238E27FC236}">
                <a16:creationId xmlns:a16="http://schemas.microsoft.com/office/drawing/2014/main" id="{005940B1-190D-EFA7-FA04-6CF24A872A5E}"/>
              </a:ext>
            </a:extLst>
          </p:cNvPr>
          <p:cNvSpPr/>
          <p:nvPr/>
        </p:nvSpPr>
        <p:spPr>
          <a:xfrm>
            <a:off x="4067599" y="238060"/>
            <a:ext cx="2635544" cy="488023"/>
          </a:xfrm>
          <a:prstGeom prst="borderCallout1">
            <a:avLst>
              <a:gd name="adj1" fmla="val 51381"/>
              <a:gd name="adj2" fmla="val 828"/>
              <a:gd name="adj3" fmla="val 157764"/>
              <a:gd name="adj4" fmla="val -65036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Abrir llave 63">
            <a:extLst>
              <a:ext uri="{FF2B5EF4-FFF2-40B4-BE49-F238E27FC236}">
                <a16:creationId xmlns:a16="http://schemas.microsoft.com/office/drawing/2014/main" id="{D9592B0A-01F5-A44E-7439-1303E074B778}"/>
              </a:ext>
            </a:extLst>
          </p:cNvPr>
          <p:cNvSpPr/>
          <p:nvPr/>
        </p:nvSpPr>
        <p:spPr>
          <a:xfrm rot="16200000">
            <a:off x="5255714" y="-403673"/>
            <a:ext cx="244011" cy="26955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CAE7714E-7AAC-D550-A021-0353671B6293}"/>
              </a:ext>
            </a:extLst>
          </p:cNvPr>
          <p:cNvSpPr/>
          <p:nvPr/>
        </p:nvSpPr>
        <p:spPr>
          <a:xfrm>
            <a:off x="4750942" y="343559"/>
            <a:ext cx="271185" cy="282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301C7E2-E634-2683-1209-3DCBCA8DAF10}"/>
              </a:ext>
            </a:extLst>
          </p:cNvPr>
          <p:cNvSpPr/>
          <p:nvPr/>
        </p:nvSpPr>
        <p:spPr>
          <a:xfrm>
            <a:off x="4746031" y="1728717"/>
            <a:ext cx="271185" cy="282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CFCE398-B888-6FD0-D5AB-30269D2B38F0}"/>
              </a:ext>
            </a:extLst>
          </p:cNvPr>
          <p:cNvGraphicFramePr>
            <a:graphicFrameLocks noGrp="1"/>
          </p:cNvGraphicFramePr>
          <p:nvPr/>
        </p:nvGraphicFramePr>
        <p:xfrm>
          <a:off x="3716106" y="3429000"/>
          <a:ext cx="2489200" cy="561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80662845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42376014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A036P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Olive oils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5984079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A036Q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Olive oil, virgin or extra-virgin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595286017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Olive </a:t>
                      </a:r>
                      <a:r>
                        <a:rPr lang="es-ES" sz="1100" u="none" strike="noStrike" dirty="0" err="1">
                          <a:effectLst/>
                        </a:rPr>
                        <a:t>oil</a:t>
                      </a:r>
                      <a:r>
                        <a:rPr lang="es-ES" sz="1100" u="none" strike="noStrike" dirty="0">
                          <a:effectLst/>
                        </a:rPr>
                        <a:t>, </a:t>
                      </a:r>
                      <a:r>
                        <a:rPr lang="es-ES" sz="1100" u="none" strike="noStrike" dirty="0" err="1">
                          <a:effectLst/>
                        </a:rPr>
                        <a:t>refined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693271367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247DFD9-0D37-69C7-5602-692D48EA4394}"/>
              </a:ext>
            </a:extLst>
          </p:cNvPr>
          <p:cNvGraphicFramePr>
            <a:graphicFrameLocks noGrp="1"/>
          </p:cNvGraphicFramePr>
          <p:nvPr/>
        </p:nvGraphicFramePr>
        <p:xfrm>
          <a:off x="805100" y="3429000"/>
          <a:ext cx="2489200" cy="2435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02739459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9416227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 and bonito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08962328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A02DX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7585492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A02DZ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bigeye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34019045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blackfin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5477594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A02EB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bluefin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26272067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Southern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68919280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Northern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705227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longtail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5500687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A02EF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skipjack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128743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yellowfin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19958693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A07Y1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Bullet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6671609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A0F9X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Tunas, bonitos, billfishes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6782954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A0FBT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Canned</a:t>
                      </a:r>
                      <a:r>
                        <a:rPr lang="es-ES" sz="1100" u="none" strike="noStrike" dirty="0">
                          <a:effectLst/>
                        </a:rPr>
                        <a:t> tunas and similar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140975266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20C7703-1847-677A-272F-DCCA6D4808A1}"/>
              </a:ext>
            </a:extLst>
          </p:cNvPr>
          <p:cNvGraphicFramePr>
            <a:graphicFrameLocks noGrp="1"/>
          </p:cNvGraphicFramePr>
          <p:nvPr/>
        </p:nvGraphicFramePr>
        <p:xfrm>
          <a:off x="6627112" y="3429000"/>
          <a:ext cx="4683019" cy="749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1532">
                  <a:extLst>
                    <a:ext uri="{9D8B030D-6E8A-4147-A177-3AD203B41FA5}">
                      <a16:colId xmlns:a16="http://schemas.microsoft.com/office/drawing/2014/main" val="1361401045"/>
                    </a:ext>
                  </a:extLst>
                </a:gridCol>
                <a:gridCol w="4031487">
                  <a:extLst>
                    <a:ext uri="{9D8B030D-6E8A-4147-A177-3AD203B41FA5}">
                      <a16:colId xmlns:a16="http://schemas.microsoft.com/office/drawing/2014/main" val="6048822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A036M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Animal and vegetable fats and oils and primary derivatives thereof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191565950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Vegetable fats and oils, edible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93906836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A045E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Herbs, vegetables and oil sauces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28776021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A0F3D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Animal and vegetable fats/oils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228715830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5FB33005-76C8-2887-C019-E97170C45781}"/>
              </a:ext>
            </a:extLst>
          </p:cNvPr>
          <p:cNvSpPr/>
          <p:nvPr/>
        </p:nvSpPr>
        <p:spPr>
          <a:xfrm>
            <a:off x="575348" y="3624207"/>
            <a:ext cx="821933" cy="1926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DD9B729-CDF6-8B22-9D21-D7024BC94CB6}"/>
              </a:ext>
            </a:extLst>
          </p:cNvPr>
          <p:cNvSpPr/>
          <p:nvPr/>
        </p:nvSpPr>
        <p:spPr>
          <a:xfrm>
            <a:off x="3537739" y="3437564"/>
            <a:ext cx="821933" cy="1926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9A6FD7A-0009-A52D-2C43-99F8270C8B80}"/>
              </a:ext>
            </a:extLst>
          </p:cNvPr>
          <p:cNvSpPr/>
          <p:nvPr/>
        </p:nvSpPr>
        <p:spPr>
          <a:xfrm>
            <a:off x="6445317" y="3630198"/>
            <a:ext cx="821933" cy="1926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56D392-823B-AB5E-DC79-7DA8B3A1DE90}"/>
              </a:ext>
            </a:extLst>
          </p:cNvPr>
          <p:cNvSpPr txBox="1"/>
          <p:nvPr/>
        </p:nvSpPr>
        <p:spPr>
          <a:xfrm>
            <a:off x="7103415" y="225356"/>
            <a:ext cx="6095144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 err="1">
                <a:ea typeface="+mn-lt"/>
                <a:cs typeface="+mn-lt"/>
              </a:rPr>
              <a:t>Scoring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for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each</a:t>
            </a:r>
            <a:r>
              <a:rPr lang="es-ES" dirty="0">
                <a:ea typeface="+mn-lt"/>
                <a:cs typeface="+mn-lt"/>
              </a:rPr>
              <a:t> match in foodex2 </a:t>
            </a:r>
            <a:r>
              <a:rPr lang="es-ES" dirty="0" err="1">
                <a:ea typeface="+mn-lt"/>
                <a:cs typeface="+mn-lt"/>
              </a:rPr>
              <a:t>facet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involves</a:t>
            </a:r>
            <a:r>
              <a:rPr lang="es-ES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  ni = </a:t>
            </a:r>
            <a:r>
              <a:rPr lang="es-ES" dirty="0" err="1">
                <a:ea typeface="+mn-lt"/>
                <a:cs typeface="+mn-lt"/>
              </a:rPr>
              <a:t>number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lexemes</a:t>
            </a:r>
            <a:r>
              <a:rPr lang="es-ES" dirty="0">
                <a:ea typeface="+mn-lt"/>
                <a:cs typeface="+mn-lt"/>
              </a:rPr>
              <a:t> in </a:t>
            </a:r>
            <a:r>
              <a:rPr lang="es-ES" dirty="0" err="1">
                <a:ea typeface="+mn-lt"/>
                <a:cs typeface="+mn-lt"/>
              </a:rPr>
              <a:t>searched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string</a:t>
            </a:r>
          </a:p>
          <a:p>
            <a:r>
              <a:rPr lang="es-ES" dirty="0">
                <a:ea typeface="+mn-lt"/>
                <a:cs typeface="+mn-lt"/>
              </a:rPr>
              <a:t>  mi = </a:t>
            </a:r>
            <a:r>
              <a:rPr lang="es-ES" dirty="0" err="1">
                <a:ea typeface="+mn-lt"/>
                <a:cs typeface="+mn-lt"/>
              </a:rPr>
              <a:t>number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lexemes</a:t>
            </a:r>
            <a:r>
              <a:rPr lang="es-ES" dirty="0">
                <a:ea typeface="+mn-lt"/>
                <a:cs typeface="+mn-lt"/>
              </a:rPr>
              <a:t> in </a:t>
            </a:r>
            <a:r>
              <a:rPr lang="es-ES" dirty="0" err="1">
                <a:ea typeface="+mn-lt"/>
                <a:cs typeface="+mn-lt"/>
              </a:rPr>
              <a:t>searched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string</a:t>
            </a:r>
          </a:p>
          <a:p>
            <a:r>
              <a:rPr lang="es-ES" dirty="0">
                <a:ea typeface="+mn-lt"/>
                <a:cs typeface="+mn-lt"/>
              </a:rPr>
              <a:t>  </a:t>
            </a:r>
            <a:r>
              <a:rPr lang="es-ES" dirty="0" err="1">
                <a:ea typeface="+mn-lt"/>
                <a:cs typeface="+mn-lt"/>
              </a:rPr>
              <a:t>nf</a:t>
            </a:r>
            <a:r>
              <a:rPr lang="es-ES" dirty="0">
                <a:ea typeface="+mn-lt"/>
                <a:cs typeface="+mn-lt"/>
              </a:rPr>
              <a:t> = </a:t>
            </a:r>
            <a:r>
              <a:rPr lang="es-ES" dirty="0" err="1">
                <a:ea typeface="+mn-lt"/>
                <a:cs typeface="+mn-lt"/>
              </a:rPr>
              <a:t>number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lexemes</a:t>
            </a:r>
            <a:r>
              <a:rPr lang="es-ES" dirty="0">
                <a:ea typeface="+mn-lt"/>
                <a:cs typeface="+mn-lt"/>
              </a:rPr>
              <a:t> in </a:t>
            </a:r>
            <a:r>
              <a:rPr lang="es-ES" dirty="0" err="1">
                <a:ea typeface="+mn-lt"/>
                <a:cs typeface="+mn-lt"/>
              </a:rPr>
              <a:t>found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string</a:t>
            </a:r>
            <a:endParaRPr lang="es-ES" dirty="0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  </a:t>
            </a:r>
            <a:r>
              <a:rPr lang="es-ES" dirty="0" err="1">
                <a:ea typeface="+mn-lt"/>
                <a:cs typeface="+mn-lt"/>
              </a:rPr>
              <a:t>mf</a:t>
            </a:r>
            <a:r>
              <a:rPr lang="es-ES" dirty="0">
                <a:ea typeface="+mn-lt"/>
                <a:cs typeface="+mn-lt"/>
              </a:rPr>
              <a:t> = </a:t>
            </a:r>
            <a:r>
              <a:rPr lang="es-ES" dirty="0" err="1">
                <a:ea typeface="+mn-lt"/>
                <a:cs typeface="+mn-lt"/>
              </a:rPr>
              <a:t>number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lexemes</a:t>
            </a:r>
            <a:r>
              <a:rPr lang="es-ES" dirty="0">
                <a:ea typeface="+mn-lt"/>
                <a:cs typeface="+mn-lt"/>
              </a:rPr>
              <a:t> in </a:t>
            </a:r>
            <a:r>
              <a:rPr lang="es-ES" dirty="0" err="1"/>
              <a:t>found</a:t>
            </a:r>
            <a:r>
              <a:rPr lang="es-ES" dirty="0"/>
              <a:t> </a:t>
            </a:r>
            <a:r>
              <a:rPr lang="es-ES" dirty="0" err="1">
                <a:ea typeface="+mn-lt"/>
                <a:cs typeface="+mn-lt"/>
              </a:rPr>
              <a:t>string</a:t>
            </a:r>
            <a:endParaRPr lang="en-US" dirty="0" err="1">
              <a:ea typeface="+mn-lt"/>
              <a:cs typeface="+mn-lt"/>
            </a:endParaRPr>
          </a:p>
          <a:p>
            <a:endParaRPr lang="es-ES" dirty="0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  </a:t>
            </a:r>
            <a:r>
              <a:rPr lang="es-ES" dirty="0" err="1">
                <a:ea typeface="+mn-lt"/>
                <a:cs typeface="+mn-lt"/>
              </a:rPr>
              <a:t>ri</a:t>
            </a:r>
            <a:r>
              <a:rPr lang="es-ES" dirty="0">
                <a:ea typeface="+mn-lt"/>
                <a:cs typeface="+mn-lt"/>
              </a:rPr>
              <a:t> = mi/ni   -&gt; ratio 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matching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 input </a:t>
            </a:r>
            <a:r>
              <a:rPr lang="es-ES" dirty="0" err="1">
                <a:ea typeface="+mn-lt"/>
                <a:cs typeface="+mn-lt"/>
              </a:rPr>
              <a:t>string</a:t>
            </a:r>
          </a:p>
          <a:p>
            <a:r>
              <a:rPr lang="es-ES">
                <a:ea typeface="+mn-lt"/>
                <a:cs typeface="+mn-lt"/>
              </a:rPr>
              <a:t>  rf = mf/nf   -&gt; ratio of matching of </a:t>
            </a:r>
            <a:r>
              <a:rPr lang="es-ES"/>
              <a:t>found </a:t>
            </a:r>
            <a:r>
              <a:rPr lang="es-ES">
                <a:ea typeface="+mn-lt"/>
                <a:cs typeface="+mn-lt"/>
              </a:rPr>
              <a:t>string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496DF0B-8E2D-03FA-BD9F-9950A4CAFEE0}"/>
              </a:ext>
            </a:extLst>
          </p:cNvPr>
          <p:cNvSpPr txBox="1"/>
          <p:nvPr/>
        </p:nvSpPr>
        <p:spPr>
          <a:xfrm>
            <a:off x="3953844" y="4379498"/>
            <a:ext cx="775355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ri</a:t>
            </a:r>
            <a:r>
              <a:rPr lang="es-ES" dirty="0"/>
              <a:t> &lt; 1</a:t>
            </a:r>
          </a:p>
          <a:p>
            <a:r>
              <a:rPr lang="es-ES" dirty="0"/>
              <a:t>  </a:t>
            </a:r>
            <a:r>
              <a:rPr lang="es-ES" dirty="0" err="1"/>
              <a:t>rf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highest</a:t>
            </a:r>
            <a:r>
              <a:rPr lang="es-ES" dirty="0"/>
              <a:t> (at </a:t>
            </a:r>
            <a:r>
              <a:rPr lang="es-ES" dirty="0" err="1"/>
              <a:t>least</a:t>
            </a:r>
            <a:r>
              <a:rPr lang="es-ES" dirty="0"/>
              <a:t> 0.6)</a:t>
            </a:r>
          </a:p>
          <a:p>
            <a:endParaRPr lang="es-ES" dirty="0"/>
          </a:p>
          <a:p>
            <a:r>
              <a:rPr lang="es-ES" dirty="0"/>
              <a:t>Here </a:t>
            </a:r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choosing</a:t>
            </a:r>
            <a:r>
              <a:rPr lang="es-ES" dirty="0"/>
              <a:t> a ‘more </a:t>
            </a:r>
            <a:r>
              <a:rPr lang="es-ES" dirty="0" err="1"/>
              <a:t>generic</a:t>
            </a:r>
            <a:r>
              <a:rPr lang="es-ES" dirty="0"/>
              <a:t>’ </a:t>
            </a:r>
            <a:r>
              <a:rPr lang="es-ES" dirty="0" err="1"/>
              <a:t>term</a:t>
            </a:r>
            <a:r>
              <a:rPr lang="es-ES" dirty="0"/>
              <a:t>, and has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manually</a:t>
            </a:r>
            <a:r>
              <a:rPr lang="es-ES" dirty="0"/>
              <a:t> </a:t>
            </a:r>
            <a:r>
              <a:rPr lang="es-ES" dirty="0" err="1"/>
              <a:t>reviewed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experts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Prioritizing</a:t>
            </a:r>
            <a:r>
              <a:rPr lang="es-ES" dirty="0"/>
              <a:t> </a:t>
            </a:r>
            <a:r>
              <a:rPr lang="es-ES" dirty="0" err="1"/>
              <a:t>ri</a:t>
            </a:r>
            <a:r>
              <a:rPr lang="es-ES" dirty="0"/>
              <a:t> &lt; 1 in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bedca</a:t>
            </a:r>
            <a:r>
              <a:rPr lang="es-ES" dirty="0"/>
              <a:t> </a:t>
            </a:r>
            <a:r>
              <a:rPr lang="es-ES" dirty="0" err="1"/>
              <a:t>term</a:t>
            </a:r>
            <a:r>
              <a:rPr lang="es-ES" dirty="0"/>
              <a:t>, and,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lowest</a:t>
            </a:r>
            <a:r>
              <a:rPr lang="es-ES" dirty="0"/>
              <a:t> </a:t>
            </a:r>
            <a:r>
              <a:rPr lang="es-ES" dirty="0" err="1"/>
              <a:t>ri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highest</a:t>
            </a:r>
            <a:r>
              <a:rPr lang="es-ES" dirty="0"/>
              <a:t> </a:t>
            </a:r>
            <a:r>
              <a:rPr lang="es-ES" dirty="0" err="1"/>
              <a:t>priority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2D409D1-EFCB-AED0-3E95-83516CCCE9D4}"/>
              </a:ext>
            </a:extLst>
          </p:cNvPr>
          <p:cNvSpPr txBox="1"/>
          <p:nvPr/>
        </p:nvSpPr>
        <p:spPr>
          <a:xfrm>
            <a:off x="446920" y="3002445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F04 - </a:t>
            </a:r>
            <a:r>
              <a:rPr lang="es-ES" dirty="0" err="1"/>
              <a:t>Ingredient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4AC30E-E647-4086-8676-1402EC65FB4F}"/>
              </a:ext>
            </a:extLst>
          </p:cNvPr>
          <p:cNvSpPr txBox="1"/>
          <p:nvPr/>
        </p:nvSpPr>
        <p:spPr>
          <a:xfrm>
            <a:off x="3505204" y="3002445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F04 - </a:t>
            </a:r>
            <a:r>
              <a:rPr lang="es-ES" dirty="0" err="1"/>
              <a:t>Ingredient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86CA6C6-C4D3-0B00-7DB4-B5DD053655D0}"/>
              </a:ext>
            </a:extLst>
          </p:cNvPr>
          <p:cNvSpPr txBox="1"/>
          <p:nvPr/>
        </p:nvSpPr>
        <p:spPr>
          <a:xfrm>
            <a:off x="6322688" y="3011653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F04 - </a:t>
            </a:r>
            <a:r>
              <a:rPr lang="es-ES" dirty="0" err="1"/>
              <a:t>Ingredient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0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003013B7-A693-A545-C8BE-E03B873841F4}"/>
              </a:ext>
            </a:extLst>
          </p:cNvPr>
          <p:cNvGraphicFramePr>
            <a:graphicFrameLocks noGrp="1"/>
          </p:cNvGraphicFramePr>
          <p:nvPr/>
        </p:nvGraphicFramePr>
        <p:xfrm>
          <a:off x="734600" y="625639"/>
          <a:ext cx="2244906" cy="1939290"/>
        </p:xfrm>
        <a:graphic>
          <a:graphicData uri="http://schemas.openxmlformats.org/drawingml/2006/table">
            <a:tbl>
              <a:tblPr/>
              <a:tblGrid>
                <a:gridCol w="2244906">
                  <a:extLst>
                    <a:ext uri="{9D8B030D-6E8A-4147-A177-3AD203B41FA5}">
                      <a16:colId xmlns:a16="http://schemas.microsoft.com/office/drawing/2014/main" val="55846091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baked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olive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42667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vegetable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5768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Pickled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tuna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7269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89168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raw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38026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griddle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05857"/>
                  </a:ext>
                </a:extLst>
              </a:tr>
            </a:tbl>
          </a:graphicData>
        </a:graphic>
      </p:graphicFrame>
      <p:sp>
        <p:nvSpPr>
          <p:cNvPr id="21" name="CuadroTexto 20">
            <a:extLst>
              <a:ext uri="{FF2B5EF4-FFF2-40B4-BE49-F238E27FC236}">
                <a16:creationId xmlns:a16="http://schemas.microsoft.com/office/drawing/2014/main" id="{E1442EFC-3BBC-E84F-5EE8-2A82D29246E6}"/>
              </a:ext>
            </a:extLst>
          </p:cNvPr>
          <p:cNvSpPr txBox="1"/>
          <p:nvPr/>
        </p:nvSpPr>
        <p:spPr>
          <a:xfrm>
            <a:off x="3764300" y="2121737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Tuna,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canned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water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2" name="Globo: línea 21">
            <a:extLst>
              <a:ext uri="{FF2B5EF4-FFF2-40B4-BE49-F238E27FC236}">
                <a16:creationId xmlns:a16="http://schemas.microsoft.com/office/drawing/2014/main" id="{15C642C5-512F-016D-37C4-8E0BA7EFC468}"/>
              </a:ext>
            </a:extLst>
          </p:cNvPr>
          <p:cNvSpPr/>
          <p:nvPr/>
        </p:nvSpPr>
        <p:spPr>
          <a:xfrm>
            <a:off x="3631915" y="2064956"/>
            <a:ext cx="2635544" cy="488023"/>
          </a:xfrm>
          <a:prstGeom prst="borderCallout1">
            <a:avLst>
              <a:gd name="adj1" fmla="val 51381"/>
              <a:gd name="adj2" fmla="val 828"/>
              <a:gd name="adj3" fmla="val -29605"/>
              <a:gd name="adj4" fmla="val -28392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301C7E2-E634-2683-1209-3DCBCA8DAF10}"/>
              </a:ext>
            </a:extLst>
          </p:cNvPr>
          <p:cNvSpPr/>
          <p:nvPr/>
        </p:nvSpPr>
        <p:spPr>
          <a:xfrm>
            <a:off x="5083363" y="2185968"/>
            <a:ext cx="271185" cy="282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A59835F9-95B4-FDDA-4E4A-D0A90086DF86}"/>
              </a:ext>
            </a:extLst>
          </p:cNvPr>
          <p:cNvSpPr txBox="1"/>
          <p:nvPr/>
        </p:nvSpPr>
        <p:spPr>
          <a:xfrm>
            <a:off x="8464500" y="420835"/>
            <a:ext cx="13972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With</a:t>
            </a:r>
            <a:endParaRPr lang="es-ES" sz="1000" dirty="0"/>
          </a:p>
          <a:p>
            <a:r>
              <a:rPr lang="es-ES" sz="1000" dirty="0" err="1"/>
              <a:t>Without</a:t>
            </a:r>
            <a:endParaRPr lang="es-ES" sz="1000" dirty="0"/>
          </a:p>
          <a:p>
            <a:r>
              <a:rPr lang="es-ES" sz="1000" dirty="0"/>
              <a:t>In</a:t>
            </a:r>
          </a:p>
          <a:p>
            <a:r>
              <a:rPr lang="es-ES" sz="1000" dirty="0"/>
              <a:t>And</a:t>
            </a:r>
          </a:p>
          <a:p>
            <a:r>
              <a:rPr lang="es-ES" sz="1000" dirty="0" err="1"/>
              <a:t>Or</a:t>
            </a:r>
            <a:endParaRPr lang="es-ES" sz="1000" dirty="0"/>
          </a:p>
          <a:p>
            <a:r>
              <a:rPr lang="es-ES" sz="1000" dirty="0" err="1"/>
              <a:t>On</a:t>
            </a:r>
            <a:endParaRPr lang="es-ES" sz="1000" dirty="0"/>
          </a:p>
          <a:p>
            <a:r>
              <a:rPr lang="es-ES" sz="1000" dirty="0" err="1"/>
              <a:t>Type</a:t>
            </a:r>
            <a:endParaRPr lang="es-ES" sz="1000" dirty="0"/>
          </a:p>
          <a:p>
            <a:r>
              <a:rPr lang="es-ES" sz="1000" dirty="0"/>
              <a:t>n/e</a:t>
            </a:r>
          </a:p>
          <a:p>
            <a:r>
              <a:rPr lang="es-ES" sz="1000" dirty="0" err="1"/>
              <a:t>Unspecified</a:t>
            </a:r>
            <a:endParaRPr lang="es-ES" sz="1000" dirty="0"/>
          </a:p>
          <a:p>
            <a:r>
              <a:rPr lang="es-ES" sz="1000" dirty="0" err="1"/>
              <a:t>not</a:t>
            </a:r>
            <a:r>
              <a:rPr lang="es-ES" sz="1000" dirty="0"/>
              <a:t> </a:t>
            </a:r>
            <a:r>
              <a:rPr lang="es-ES" sz="1000" dirty="0" err="1"/>
              <a:t>specified</a:t>
            </a:r>
            <a:endParaRPr lang="es-ES" sz="1000" dirty="0"/>
          </a:p>
          <a:p>
            <a:r>
              <a:rPr lang="es-ES" sz="1000" dirty="0"/>
              <a:t>()</a:t>
            </a:r>
          </a:p>
        </p:txBody>
      </p:sp>
      <p:sp>
        <p:nvSpPr>
          <p:cNvPr id="2" name="Abrir llave 1">
            <a:extLst>
              <a:ext uri="{FF2B5EF4-FFF2-40B4-BE49-F238E27FC236}">
                <a16:creationId xmlns:a16="http://schemas.microsoft.com/office/drawing/2014/main" id="{6444781A-D023-16A5-F309-1D93B545A860}"/>
              </a:ext>
            </a:extLst>
          </p:cNvPr>
          <p:cNvSpPr/>
          <p:nvPr/>
        </p:nvSpPr>
        <p:spPr>
          <a:xfrm rot="16200000">
            <a:off x="3904180" y="2337902"/>
            <a:ext cx="226032" cy="7705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Abrir llave 2">
            <a:extLst>
              <a:ext uri="{FF2B5EF4-FFF2-40B4-BE49-F238E27FC236}">
                <a16:creationId xmlns:a16="http://schemas.microsoft.com/office/drawing/2014/main" id="{3A80A276-FEB2-5AE5-EDE8-77242CDA9910}"/>
              </a:ext>
            </a:extLst>
          </p:cNvPr>
          <p:cNvSpPr/>
          <p:nvPr/>
        </p:nvSpPr>
        <p:spPr>
          <a:xfrm rot="16200000">
            <a:off x="5355740" y="1742522"/>
            <a:ext cx="197963" cy="19332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0FD0F008-3F4A-84DD-51D1-306DEFA4568A}"/>
              </a:ext>
            </a:extLst>
          </p:cNvPr>
          <p:cNvSpPr/>
          <p:nvPr/>
        </p:nvSpPr>
        <p:spPr>
          <a:xfrm rot="3129189">
            <a:off x="3332252" y="2498556"/>
            <a:ext cx="234819" cy="156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658A4AB-2AB9-34FE-2D51-F870FC87AE9A}"/>
              </a:ext>
            </a:extLst>
          </p:cNvPr>
          <p:cNvSpPr txBox="1"/>
          <p:nvPr/>
        </p:nvSpPr>
        <p:spPr>
          <a:xfrm>
            <a:off x="827067" y="3680538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F04 - </a:t>
            </a:r>
            <a:r>
              <a:rPr lang="es-ES" dirty="0" err="1"/>
              <a:t>Ingredient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4ACA1D-A217-DDFE-A473-0207E1B1D0A8}"/>
              </a:ext>
            </a:extLst>
          </p:cNvPr>
          <p:cNvSpPr txBox="1"/>
          <p:nvPr/>
        </p:nvSpPr>
        <p:spPr>
          <a:xfrm>
            <a:off x="4236371" y="3680538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F28 -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4BAF7210-EB03-E7F3-9DD8-A1C774391E03}"/>
              </a:ext>
            </a:extLst>
          </p:cNvPr>
          <p:cNvSpPr/>
          <p:nvPr/>
        </p:nvSpPr>
        <p:spPr>
          <a:xfrm rot="19851257">
            <a:off x="4997939" y="2762310"/>
            <a:ext cx="253057" cy="877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AA4725F-9902-B801-9883-0CECD74C1ABC}"/>
              </a:ext>
            </a:extLst>
          </p:cNvPr>
          <p:cNvGraphicFramePr>
            <a:graphicFrameLocks noGrp="1"/>
          </p:cNvGraphicFramePr>
          <p:nvPr/>
        </p:nvGraphicFramePr>
        <p:xfrm>
          <a:off x="1339356" y="4049870"/>
          <a:ext cx="2489200" cy="2435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02739459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9416227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 and bonito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08962328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A02DX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7585492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A02DZ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bigeye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34019045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blackfin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5477594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A02EB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bluefin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26272067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Southern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68919280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Northern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705227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longtail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5500687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A02EF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skipjack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128743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yellowfin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19958693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A07Y1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Bullet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6671609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A0F9X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Tunas, bonitos, billfishes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6782954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A0FBT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Canned</a:t>
                      </a:r>
                      <a:r>
                        <a:rPr lang="es-ES" sz="1100" u="none" strike="noStrike" dirty="0">
                          <a:effectLst/>
                        </a:rPr>
                        <a:t> tunas and similar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140975266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8FE73C4-A441-9579-BF50-1E3576600152}"/>
              </a:ext>
            </a:extLst>
          </p:cNvPr>
          <p:cNvGraphicFramePr>
            <a:graphicFrameLocks noGrp="1"/>
          </p:cNvGraphicFramePr>
          <p:nvPr/>
        </p:nvGraphicFramePr>
        <p:xfrm>
          <a:off x="4779489" y="4049870"/>
          <a:ext cx="2503489" cy="187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3099">
                  <a:extLst>
                    <a:ext uri="{9D8B030D-6E8A-4147-A177-3AD203B41FA5}">
                      <a16:colId xmlns:a16="http://schemas.microsoft.com/office/drawing/2014/main" val="4179326708"/>
                    </a:ext>
                  </a:extLst>
                </a:gridCol>
                <a:gridCol w="1890390">
                  <a:extLst>
                    <a:ext uri="{9D8B030D-6E8A-4147-A177-3AD203B41FA5}">
                      <a16:colId xmlns:a16="http://schemas.microsoft.com/office/drawing/2014/main" val="1652926224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A0BYP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Canning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/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jarring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83696985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BCCA639C-D2F9-2E7A-BDF3-5A8592FCBA9E}"/>
              </a:ext>
            </a:extLst>
          </p:cNvPr>
          <p:cNvSpPr txBox="1"/>
          <p:nvPr/>
        </p:nvSpPr>
        <p:spPr>
          <a:xfrm>
            <a:off x="5083363" y="1429051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Split in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terms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conjunctions</a:t>
            </a:r>
            <a:endParaRPr lang="es-ES" dirty="0"/>
          </a:p>
        </p:txBody>
      </p:sp>
      <p:sp>
        <p:nvSpPr>
          <p:cNvPr id="15" name="Abrir llave 14">
            <a:extLst>
              <a:ext uri="{FF2B5EF4-FFF2-40B4-BE49-F238E27FC236}">
                <a16:creationId xmlns:a16="http://schemas.microsoft.com/office/drawing/2014/main" id="{8B478858-5834-E623-28E2-FFD2703C5DF6}"/>
              </a:ext>
            </a:extLst>
          </p:cNvPr>
          <p:cNvSpPr/>
          <p:nvPr/>
        </p:nvSpPr>
        <p:spPr>
          <a:xfrm>
            <a:off x="8418781" y="379784"/>
            <a:ext cx="45719" cy="17489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872EFFB6-D9B1-EFA6-72CE-7EC22246F91D}"/>
              </a:ext>
            </a:extLst>
          </p:cNvPr>
          <p:cNvGraphicFramePr>
            <a:graphicFrameLocks noGrp="1"/>
          </p:cNvGraphicFramePr>
          <p:nvPr/>
        </p:nvGraphicFramePr>
        <p:xfrm>
          <a:off x="8064632" y="2714249"/>
          <a:ext cx="3424434" cy="936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637">
                  <a:extLst>
                    <a:ext uri="{9D8B030D-6E8A-4147-A177-3AD203B41FA5}">
                      <a16:colId xmlns:a16="http://schemas.microsoft.com/office/drawing/2014/main" val="2344520542"/>
                    </a:ext>
                  </a:extLst>
                </a:gridCol>
                <a:gridCol w="2585797">
                  <a:extLst>
                    <a:ext uri="{9D8B030D-6E8A-4147-A177-3AD203B41FA5}">
                      <a16:colId xmlns:a16="http://schemas.microsoft.com/office/drawing/2014/main" val="3961922462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A07GG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Cooking in water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97848873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A07GN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Bain-marie cooking (in water bath)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81149952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A07KE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Subtraction of water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471565767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A07MP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Addition of water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715127501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A0BZS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Water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or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steam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extraction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92934893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6E6ADFD0-77CD-9430-C587-772BFDE21304}"/>
              </a:ext>
            </a:extLst>
          </p:cNvPr>
          <p:cNvSpPr txBox="1"/>
          <p:nvPr/>
        </p:nvSpPr>
        <p:spPr>
          <a:xfrm>
            <a:off x="7612093" y="2325182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F28 -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989966E5-7B2F-8F4C-BEDA-F2AF2FE39619}"/>
              </a:ext>
            </a:extLst>
          </p:cNvPr>
          <p:cNvSpPr/>
          <p:nvPr/>
        </p:nvSpPr>
        <p:spPr>
          <a:xfrm rot="17529840">
            <a:off x="7005029" y="2385776"/>
            <a:ext cx="222943" cy="1169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95B9BCF-4416-D093-4565-569AA27C0282}"/>
              </a:ext>
            </a:extLst>
          </p:cNvPr>
          <p:cNvSpPr txBox="1"/>
          <p:nvPr/>
        </p:nvSpPr>
        <p:spPr>
          <a:xfrm>
            <a:off x="7612093" y="3587561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F04 - </a:t>
            </a:r>
            <a:r>
              <a:rPr lang="es-ES" dirty="0" err="1"/>
              <a:t>Ingredient</a:t>
            </a:r>
            <a:endParaRPr lang="es-ES" dirty="0"/>
          </a:p>
        </p:txBody>
      </p:sp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41641109-33B1-7E2D-6798-6D6534FE990B}"/>
              </a:ext>
            </a:extLst>
          </p:cNvPr>
          <p:cNvGraphicFramePr>
            <a:graphicFrameLocks noGrp="1"/>
          </p:cNvGraphicFramePr>
          <p:nvPr/>
        </p:nvGraphicFramePr>
        <p:xfrm>
          <a:off x="8064633" y="3986557"/>
          <a:ext cx="3858528" cy="2018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683">
                  <a:extLst>
                    <a:ext uri="{9D8B030D-6E8A-4147-A177-3AD203B41FA5}">
                      <a16:colId xmlns:a16="http://schemas.microsoft.com/office/drawing/2014/main" val="3716989882"/>
                    </a:ext>
                  </a:extLst>
                </a:gridCol>
                <a:gridCol w="3030845">
                  <a:extLst>
                    <a:ext uri="{9D8B030D-6E8A-4147-A177-3AD203B41FA5}">
                      <a16:colId xmlns:a16="http://schemas.microsoft.com/office/drawing/2014/main" val="3307806398"/>
                    </a:ext>
                  </a:extLst>
                </a:gridCol>
              </a:tblGrid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A02GX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Water snails, conches and whelks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1102351933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A02MD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buffalo milk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1540884506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A036F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Water-based desserts spoonable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3097597172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A036J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Water-based ice creams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686526609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A04PD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Water-based sweet desserts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478552688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A0DGV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mint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086306980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A0DJB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dock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196995584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A0DJM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mimosas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3656831197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A0DJN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clovers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3769162672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A0DRH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pears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36804482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A0DRJ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berries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169968260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A0DRK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apples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3367497909"/>
                  </a:ext>
                </a:extLst>
              </a:tr>
              <a:tr h="1176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A0F0J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Water, water-based beverages and related ingredients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286316941"/>
                  </a:ext>
                </a:extLst>
              </a:tr>
            </a:tbl>
          </a:graphicData>
        </a:graphic>
      </p:graphicFrame>
      <p:sp>
        <p:nvSpPr>
          <p:cNvPr id="8" name="Elipse 7">
            <a:extLst>
              <a:ext uri="{FF2B5EF4-FFF2-40B4-BE49-F238E27FC236}">
                <a16:creationId xmlns:a16="http://schemas.microsoft.com/office/drawing/2014/main" id="{BC9A377A-147B-2553-24E7-2AFBD58272E5}"/>
              </a:ext>
            </a:extLst>
          </p:cNvPr>
          <p:cNvSpPr/>
          <p:nvPr/>
        </p:nvSpPr>
        <p:spPr>
          <a:xfrm>
            <a:off x="1145564" y="4243368"/>
            <a:ext cx="821933" cy="1926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B747C20-4C4E-A86E-5F42-C39FC0C52E49}"/>
              </a:ext>
            </a:extLst>
          </p:cNvPr>
          <p:cNvSpPr/>
          <p:nvPr/>
        </p:nvSpPr>
        <p:spPr>
          <a:xfrm>
            <a:off x="4538720" y="4053797"/>
            <a:ext cx="821933" cy="1926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BD8F8CE-BAF9-D501-4F50-9E6A491CD56F}"/>
              </a:ext>
            </a:extLst>
          </p:cNvPr>
          <p:cNvSpPr/>
          <p:nvPr/>
        </p:nvSpPr>
        <p:spPr>
          <a:xfrm>
            <a:off x="7962346" y="3288734"/>
            <a:ext cx="821933" cy="1926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E29EB68-019D-25DA-4E3A-BA408850FD8E}"/>
              </a:ext>
            </a:extLst>
          </p:cNvPr>
          <p:cNvSpPr/>
          <p:nvPr/>
        </p:nvSpPr>
        <p:spPr>
          <a:xfrm>
            <a:off x="7965773" y="5829876"/>
            <a:ext cx="821933" cy="1926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3AB29DF-1B1B-3610-4DA8-5EE2FEC8E991}"/>
              </a:ext>
            </a:extLst>
          </p:cNvPr>
          <p:cNvSpPr txBox="1"/>
          <p:nvPr/>
        </p:nvSpPr>
        <p:spPr>
          <a:xfrm>
            <a:off x="7282978" y="6115763"/>
            <a:ext cx="4206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Highest</a:t>
            </a:r>
            <a:r>
              <a:rPr lang="es-ES" dirty="0"/>
              <a:t> </a:t>
            </a:r>
            <a:r>
              <a:rPr lang="es-ES" dirty="0" err="1"/>
              <a:t>rf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‘</a:t>
            </a:r>
            <a:r>
              <a:rPr lang="es-ES" dirty="0" err="1"/>
              <a:t>water</a:t>
            </a:r>
            <a:r>
              <a:rPr lang="es-ES" dirty="0"/>
              <a:t>’ </a:t>
            </a:r>
            <a:r>
              <a:rPr lang="es-ES" dirty="0" err="1"/>
              <a:t>matches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0.5</a:t>
            </a:r>
          </a:p>
          <a:p>
            <a:r>
              <a:rPr lang="es-ES" dirty="0" err="1"/>
              <a:t>None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choosed</a:t>
            </a:r>
            <a:r>
              <a:rPr lang="es-ES" dirty="0"/>
              <a:t> as </a:t>
            </a:r>
            <a:r>
              <a:rPr lang="es-ES" dirty="0" err="1"/>
              <a:t>preferred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191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125D8CF-85D6-6AD2-3CEF-31ACB09FAF85}"/>
              </a:ext>
            </a:extLst>
          </p:cNvPr>
          <p:cNvSpPr/>
          <p:nvPr/>
        </p:nvSpPr>
        <p:spPr>
          <a:xfrm>
            <a:off x="120595" y="1753828"/>
            <a:ext cx="3080213" cy="30849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CCA639C-D2F9-2E7A-BDF3-5A8592FCBA9E}"/>
              </a:ext>
            </a:extLst>
          </p:cNvPr>
          <p:cNvSpPr txBox="1"/>
          <p:nvPr/>
        </p:nvSpPr>
        <p:spPr>
          <a:xfrm>
            <a:off x="2966533" y="889627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Split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commas</a:t>
            </a:r>
            <a:endParaRPr lang="es-ES" dirty="0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989966E5-7B2F-8F4C-BEDA-F2AF2FE39619}"/>
              </a:ext>
            </a:extLst>
          </p:cNvPr>
          <p:cNvSpPr/>
          <p:nvPr/>
        </p:nvSpPr>
        <p:spPr>
          <a:xfrm rot="16200000">
            <a:off x="3738686" y="-431041"/>
            <a:ext cx="205271" cy="2162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CC6B4FF-F116-4EE4-1235-0B4459E120C3}"/>
              </a:ext>
            </a:extLst>
          </p:cNvPr>
          <p:cNvSpPr txBox="1"/>
          <p:nvPr/>
        </p:nvSpPr>
        <p:spPr>
          <a:xfrm>
            <a:off x="471433" y="474247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Tuna,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canned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water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D8FC710-31D3-752A-A958-2E9D86D4F6C4}"/>
              </a:ext>
            </a:extLst>
          </p:cNvPr>
          <p:cNvSpPr txBox="1"/>
          <p:nvPr/>
        </p:nvSpPr>
        <p:spPr>
          <a:xfrm>
            <a:off x="11032678" y="3723501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Modifier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97C3C0A-8B92-D29E-785E-1BB084DF4EB5}"/>
              </a:ext>
            </a:extLst>
          </p:cNvPr>
          <p:cNvSpPr txBox="1"/>
          <p:nvPr/>
        </p:nvSpPr>
        <p:spPr>
          <a:xfrm>
            <a:off x="8991192" y="2768194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Main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term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5679E603-C489-B27F-A70D-E9CAAA122C37}"/>
              </a:ext>
            </a:extLst>
          </p:cNvPr>
          <p:cNvSpPr/>
          <p:nvPr/>
        </p:nvSpPr>
        <p:spPr>
          <a:xfrm>
            <a:off x="7213762" y="2810315"/>
            <a:ext cx="1777430" cy="61229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B68CBD48-81CB-B307-A663-39FF63F241E4}"/>
              </a:ext>
            </a:extLst>
          </p:cNvPr>
          <p:cNvSpPr/>
          <p:nvPr/>
        </p:nvSpPr>
        <p:spPr>
          <a:xfrm>
            <a:off x="7213762" y="3569600"/>
            <a:ext cx="3623152" cy="61229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313B5DE5-7B96-A467-FD26-305BB73FFCE6}"/>
              </a:ext>
            </a:extLst>
          </p:cNvPr>
          <p:cNvSpPr/>
          <p:nvPr/>
        </p:nvSpPr>
        <p:spPr>
          <a:xfrm>
            <a:off x="7313936" y="2902613"/>
            <a:ext cx="1582281" cy="4294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Tuna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287F9471-6A32-B5B4-D63F-E562ED0304FF}"/>
              </a:ext>
            </a:extLst>
          </p:cNvPr>
          <p:cNvSpPr/>
          <p:nvPr/>
        </p:nvSpPr>
        <p:spPr>
          <a:xfrm>
            <a:off x="7311336" y="3649513"/>
            <a:ext cx="1624859" cy="4294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Canned</a:t>
            </a:r>
            <a:endParaRPr lang="es-ES" dirty="0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21A9A955-F502-03A3-E3EB-C89D71A3917B}"/>
              </a:ext>
            </a:extLst>
          </p:cNvPr>
          <p:cNvSpPr/>
          <p:nvPr/>
        </p:nvSpPr>
        <p:spPr>
          <a:xfrm>
            <a:off x="9097325" y="3663214"/>
            <a:ext cx="1582281" cy="4294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water</a:t>
            </a:r>
            <a:endParaRPr lang="es-ES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454B1695-1D1E-EF0B-B056-4BBF966A1F09}"/>
              </a:ext>
            </a:extLst>
          </p:cNvPr>
          <p:cNvSpPr txBox="1"/>
          <p:nvPr/>
        </p:nvSpPr>
        <p:spPr>
          <a:xfrm>
            <a:off x="7555919" y="1071871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Modifier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BA27F2D0-2738-80E0-5979-D3AA9307976A}"/>
              </a:ext>
            </a:extLst>
          </p:cNvPr>
          <p:cNvSpPr txBox="1"/>
          <p:nvPr/>
        </p:nvSpPr>
        <p:spPr>
          <a:xfrm>
            <a:off x="6584267" y="322897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Main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term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B9E4D46F-6507-5936-163C-4E73323AC5F6}"/>
              </a:ext>
            </a:extLst>
          </p:cNvPr>
          <p:cNvSpPr/>
          <p:nvPr/>
        </p:nvSpPr>
        <p:spPr>
          <a:xfrm>
            <a:off x="5293538" y="191106"/>
            <a:ext cx="1245967" cy="61229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Tuna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59996EE6-D1D9-4731-370F-9FE1484425C9}"/>
              </a:ext>
            </a:extLst>
          </p:cNvPr>
          <p:cNvSpPr/>
          <p:nvPr/>
        </p:nvSpPr>
        <p:spPr>
          <a:xfrm>
            <a:off x="5293538" y="950391"/>
            <a:ext cx="2191189" cy="61229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Canned</a:t>
            </a:r>
            <a:r>
              <a:rPr lang="es-ES" dirty="0"/>
              <a:t> in </a:t>
            </a:r>
            <a:r>
              <a:rPr lang="es-ES" dirty="0" err="1"/>
              <a:t>water</a:t>
            </a:r>
            <a:endParaRPr lang="es-ES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3F2AB272-06E8-1B4E-04F0-1FD93C47EDEA}"/>
              </a:ext>
            </a:extLst>
          </p:cNvPr>
          <p:cNvSpPr txBox="1"/>
          <p:nvPr/>
        </p:nvSpPr>
        <p:spPr>
          <a:xfrm>
            <a:off x="8218042" y="1753828"/>
            <a:ext cx="6562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Split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conjunctions</a:t>
            </a:r>
            <a:endParaRPr lang="es-ES" dirty="0"/>
          </a:p>
        </p:txBody>
      </p:sp>
      <p:sp>
        <p:nvSpPr>
          <p:cNvPr id="63" name="Flecha: hacia abajo 62">
            <a:extLst>
              <a:ext uri="{FF2B5EF4-FFF2-40B4-BE49-F238E27FC236}">
                <a16:creationId xmlns:a16="http://schemas.microsoft.com/office/drawing/2014/main" id="{50330066-DD06-437D-64E8-1A1E165D8B41}"/>
              </a:ext>
            </a:extLst>
          </p:cNvPr>
          <p:cNvSpPr/>
          <p:nvPr/>
        </p:nvSpPr>
        <p:spPr>
          <a:xfrm rot="18548057">
            <a:off x="7962541" y="1390859"/>
            <a:ext cx="261878" cy="1515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D7BA98EB-64E7-673B-DF00-64B7A592D155}"/>
              </a:ext>
            </a:extLst>
          </p:cNvPr>
          <p:cNvSpPr/>
          <p:nvPr/>
        </p:nvSpPr>
        <p:spPr>
          <a:xfrm>
            <a:off x="4676344" y="5263146"/>
            <a:ext cx="1777430" cy="61229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505E9951-1E98-CE51-808E-539125EB497E}"/>
              </a:ext>
            </a:extLst>
          </p:cNvPr>
          <p:cNvSpPr/>
          <p:nvPr/>
        </p:nvSpPr>
        <p:spPr>
          <a:xfrm>
            <a:off x="4676344" y="6022431"/>
            <a:ext cx="3623152" cy="61229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8457E4FA-F634-4474-A79F-F6C38BD39FBC}"/>
              </a:ext>
            </a:extLst>
          </p:cNvPr>
          <p:cNvSpPr/>
          <p:nvPr/>
        </p:nvSpPr>
        <p:spPr>
          <a:xfrm>
            <a:off x="4776518" y="5355444"/>
            <a:ext cx="1582281" cy="4294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Tuna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67090804-25CC-932F-8B04-4553834782A1}"/>
              </a:ext>
            </a:extLst>
          </p:cNvPr>
          <p:cNvSpPr/>
          <p:nvPr/>
        </p:nvSpPr>
        <p:spPr>
          <a:xfrm>
            <a:off x="4773918" y="6102344"/>
            <a:ext cx="1624859" cy="4294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Canned</a:t>
            </a:r>
            <a:endParaRPr lang="es-ES" dirty="0"/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F611BA54-F058-643C-D70C-B1C4535D32FA}"/>
              </a:ext>
            </a:extLst>
          </p:cNvPr>
          <p:cNvSpPr/>
          <p:nvPr/>
        </p:nvSpPr>
        <p:spPr>
          <a:xfrm>
            <a:off x="6559907" y="6116045"/>
            <a:ext cx="1582281" cy="4294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water</a:t>
            </a:r>
            <a:endParaRPr lang="es-ES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57B57E19-C3AA-9CD1-2B8C-BBFF50863B2A}"/>
              </a:ext>
            </a:extLst>
          </p:cNvPr>
          <p:cNvSpPr txBox="1"/>
          <p:nvPr/>
        </p:nvSpPr>
        <p:spPr>
          <a:xfrm>
            <a:off x="8067267" y="4750554"/>
            <a:ext cx="6562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Lemmatize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subset</a:t>
            </a:r>
            <a:endParaRPr lang="es-ES" dirty="0"/>
          </a:p>
        </p:txBody>
      </p:sp>
      <p:sp>
        <p:nvSpPr>
          <p:cNvPr id="74" name="Flecha: hacia abajo 73">
            <a:extLst>
              <a:ext uri="{FF2B5EF4-FFF2-40B4-BE49-F238E27FC236}">
                <a16:creationId xmlns:a16="http://schemas.microsoft.com/office/drawing/2014/main" id="{9045BD7F-59D9-2DDE-E6A6-A478DA7B0150}"/>
              </a:ext>
            </a:extLst>
          </p:cNvPr>
          <p:cNvSpPr/>
          <p:nvPr/>
        </p:nvSpPr>
        <p:spPr>
          <a:xfrm rot="2298079">
            <a:off x="7626918" y="4181051"/>
            <a:ext cx="261878" cy="1515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B3B97FD4-A980-7D38-16FD-16536A6E4337}"/>
              </a:ext>
            </a:extLst>
          </p:cNvPr>
          <p:cNvSpPr txBox="1"/>
          <p:nvPr/>
        </p:nvSpPr>
        <p:spPr>
          <a:xfrm>
            <a:off x="8352096" y="6206267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Modifier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023C0422-5A44-A733-3B5E-848246D4DAAB}"/>
              </a:ext>
            </a:extLst>
          </p:cNvPr>
          <p:cNvSpPr txBox="1"/>
          <p:nvPr/>
        </p:nvSpPr>
        <p:spPr>
          <a:xfrm>
            <a:off x="6551348" y="5534031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Main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term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2A50E4D1-A9FD-CF02-4A82-BA7D728A2EDE}"/>
              </a:ext>
            </a:extLst>
          </p:cNvPr>
          <p:cNvSpPr/>
          <p:nvPr/>
        </p:nvSpPr>
        <p:spPr>
          <a:xfrm rot="6724423">
            <a:off x="3092368" y="4274327"/>
            <a:ext cx="205271" cy="2162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CD5FBE5-BA41-BBD3-AE86-602EC5A227D9}"/>
              </a:ext>
            </a:extLst>
          </p:cNvPr>
          <p:cNvSpPr txBox="1"/>
          <p:nvPr/>
        </p:nvSpPr>
        <p:spPr>
          <a:xfrm>
            <a:off x="2966533" y="4582996"/>
            <a:ext cx="6562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Match </a:t>
            </a:r>
            <a:r>
              <a:rPr lang="es-ES" dirty="0" err="1"/>
              <a:t>each</a:t>
            </a:r>
            <a:r>
              <a:rPr lang="es-ES" dirty="0"/>
              <a:t> set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terms</a:t>
            </a:r>
            <a:r>
              <a:rPr lang="es-ES" dirty="0"/>
              <a:t> </a:t>
            </a:r>
            <a:r>
              <a:rPr lang="es-ES" dirty="0" err="1"/>
              <a:t>with</a:t>
            </a:r>
            <a:endParaRPr lang="es-ES" dirty="0"/>
          </a:p>
          <a:p>
            <a:r>
              <a:rPr lang="es-ES" dirty="0" err="1"/>
              <a:t>Each</a:t>
            </a:r>
            <a:r>
              <a:rPr lang="es-ES" dirty="0"/>
              <a:t> Foodex2 </a:t>
            </a:r>
            <a:r>
              <a:rPr lang="es-ES" dirty="0" err="1"/>
              <a:t>facet</a:t>
            </a:r>
            <a:endParaRPr lang="es-ES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2C7B1CA-3E2D-F254-8212-8F162742A72F}"/>
              </a:ext>
            </a:extLst>
          </p:cNvPr>
          <p:cNvSpPr/>
          <p:nvPr/>
        </p:nvSpPr>
        <p:spPr>
          <a:xfrm>
            <a:off x="655909" y="5256065"/>
            <a:ext cx="1582281" cy="4294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Tuna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0276568-CFFD-A669-2E2A-86997EC14700}"/>
              </a:ext>
            </a:extLst>
          </p:cNvPr>
          <p:cNvSpPr txBox="1"/>
          <p:nvPr/>
        </p:nvSpPr>
        <p:spPr>
          <a:xfrm>
            <a:off x="152698" y="1856279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F04 - </a:t>
            </a:r>
            <a:r>
              <a:rPr lang="es-ES" dirty="0" err="1"/>
              <a:t>Ingredient</a:t>
            </a:r>
            <a:endParaRPr lang="es-ES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8C1204F-3966-0FD2-E23E-F4DB7B289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3201"/>
              </p:ext>
            </p:extLst>
          </p:nvPr>
        </p:nvGraphicFramePr>
        <p:xfrm>
          <a:off x="402829" y="2203961"/>
          <a:ext cx="2489200" cy="2435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02739459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9416227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 and bonito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08962328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A02DX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Tuna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7585492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A02DZ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bigeye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34019045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Tuna, </a:t>
                      </a:r>
                      <a:r>
                        <a:rPr lang="es-ES" sz="1100" u="none" strike="noStrike" dirty="0" err="1">
                          <a:effectLst/>
                        </a:rPr>
                        <a:t>blackfin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5477594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A02EB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bluefin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26272067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Southern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68919280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Northern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bluefin</a:t>
                      </a:r>
                      <a:r>
                        <a:rPr lang="es-ES" sz="1100" u="none" strike="noStrike" dirty="0">
                          <a:effectLst/>
                        </a:rPr>
                        <a:t> tuna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705227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longtail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5500687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A02EF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skipjack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128743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yellowfin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19958693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A07Y1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Bullet</a:t>
                      </a:r>
                      <a:r>
                        <a:rPr lang="es-ES" sz="1100" u="none" strike="noStrike" dirty="0">
                          <a:effectLst/>
                        </a:rPr>
                        <a:t> tuna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6671609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A0F9X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Tunas, bonitos, billfishes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6782954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A0FBT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Canned</a:t>
                      </a:r>
                      <a:r>
                        <a:rPr lang="es-ES" sz="1100" u="none" strike="noStrike" dirty="0">
                          <a:effectLst/>
                        </a:rPr>
                        <a:t> tunas and similar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140975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594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2101</Words>
  <Application>Microsoft Office PowerPoint</Application>
  <PresentationFormat>Panorámica</PresentationFormat>
  <Paragraphs>681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RAUL ALONSO CALVO</dc:creator>
  <cp:lastModifiedBy>RAUL ALONSO CALVO</cp:lastModifiedBy>
  <cp:revision>15</cp:revision>
  <dcterms:created xsi:type="dcterms:W3CDTF">2022-10-19T08:49:40Z</dcterms:created>
  <dcterms:modified xsi:type="dcterms:W3CDTF">2022-10-21T12:41:10Z</dcterms:modified>
</cp:coreProperties>
</file>