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4AAD-EA2F-4BEF-9F67-A6150D49E422}" v="24" dt="2022-10-21T08:53:04.379"/>
    <p1510:client id="{7DB0D614-643F-4BA8-A211-E55F565268B8}" v="28" dt="2022-10-21T09:41:3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LONSO CALVO" userId="S::raul.alonso@upm.es::7f88ffbc-30bb-4f5f-9cb4-8b3707a1b6f4" providerId="AD" clId="Web-{7DB0D614-643F-4BA8-A211-E55F565268B8}"/>
    <pc:docChg chg="modSld">
      <pc:chgData name="RAUL ALONSO CALVO" userId="S::raul.alonso@upm.es::7f88ffbc-30bb-4f5f-9cb4-8b3707a1b6f4" providerId="AD" clId="Web-{7DB0D614-643F-4BA8-A211-E55F565268B8}" dt="2022-10-21T09:41:27.379" v="10" actId="20577"/>
      <pc:docMkLst>
        <pc:docMk/>
      </pc:docMkLst>
      <pc:sldChg chg="modSp">
        <pc:chgData name="RAUL ALONSO CALVO" userId="S::raul.alonso@upm.es::7f88ffbc-30bb-4f5f-9cb4-8b3707a1b6f4" providerId="AD" clId="Web-{7DB0D614-643F-4BA8-A211-E55F565268B8}" dt="2022-10-21T09:41:22.379" v="9" actId="20577"/>
        <pc:sldMkLst>
          <pc:docMk/>
          <pc:sldMk cId="2458146850" sldId="259"/>
        </pc:sldMkLst>
        <pc:spChg chg="mod">
          <ac:chgData name="RAUL ALONSO CALVO" userId="S::raul.alonso@upm.es::7f88ffbc-30bb-4f5f-9cb4-8b3707a1b6f4" providerId="AD" clId="Web-{7DB0D614-643F-4BA8-A211-E55F565268B8}" dt="2022-10-21T09:41:22.379" v="9" actId="20577"/>
          <ac:spMkLst>
            <pc:docMk/>
            <pc:sldMk cId="2458146850" sldId="259"/>
            <ac:spMk id="8" creationId="{7656D392-823B-AB5E-DC79-7DA8B3A1DE90}"/>
          </ac:spMkLst>
        </pc:spChg>
      </pc:sldChg>
      <pc:sldChg chg="modSp">
        <pc:chgData name="RAUL ALONSO CALVO" userId="S::raul.alonso@upm.es::7f88ffbc-30bb-4f5f-9cb4-8b3707a1b6f4" providerId="AD" clId="Web-{7DB0D614-643F-4BA8-A211-E55F565268B8}" dt="2022-10-21T09:41:27.379" v="10" actId="20577"/>
        <pc:sldMkLst>
          <pc:docMk/>
          <pc:sldMk cId="12107178" sldId="263"/>
        </pc:sldMkLst>
        <pc:spChg chg="mod">
          <ac:chgData name="RAUL ALONSO CALVO" userId="S::raul.alonso@upm.es::7f88ffbc-30bb-4f5f-9cb4-8b3707a1b6f4" providerId="AD" clId="Web-{7DB0D614-643F-4BA8-A211-E55F565268B8}" dt="2022-10-21T09:41:27.379" v="10" actId="20577"/>
          <ac:spMkLst>
            <pc:docMk/>
            <pc:sldMk cId="12107178" sldId="263"/>
            <ac:spMk id="8" creationId="{7656D392-823B-AB5E-DC79-7DA8B3A1DE90}"/>
          </ac:spMkLst>
        </pc:spChg>
      </pc:sldChg>
    </pc:docChg>
  </pc:docChgLst>
  <pc:docChgLst>
    <pc:chgData name="RAUL ALONSO CALVO" userId="S::raul.alonso@upm.es::7f88ffbc-30bb-4f5f-9cb4-8b3707a1b6f4" providerId="AD" clId="Web-{40D94AAD-EA2F-4BEF-9F67-A6150D49E422}"/>
    <pc:docChg chg="modSld">
      <pc:chgData name="RAUL ALONSO CALVO" userId="S::raul.alonso@upm.es::7f88ffbc-30bb-4f5f-9cb4-8b3707a1b6f4" providerId="AD" clId="Web-{40D94AAD-EA2F-4BEF-9F67-A6150D49E422}" dt="2022-10-21T08:53:01.238" v="13" actId="20577"/>
      <pc:docMkLst>
        <pc:docMk/>
      </pc:docMkLst>
      <pc:sldChg chg="modSp">
        <pc:chgData name="RAUL ALONSO CALVO" userId="S::raul.alonso@upm.es::7f88ffbc-30bb-4f5f-9cb4-8b3707a1b6f4" providerId="AD" clId="Web-{40D94AAD-EA2F-4BEF-9F67-A6150D49E422}" dt="2022-10-21T08:51:56.001" v="1" actId="20577"/>
        <pc:sldMkLst>
          <pc:docMk/>
          <pc:sldMk cId="3962292587" sldId="262"/>
        </pc:sldMkLst>
        <pc:spChg chg="mod">
          <ac:chgData name="RAUL ALONSO CALVO" userId="S::raul.alonso@upm.es::7f88ffbc-30bb-4f5f-9cb4-8b3707a1b6f4" providerId="AD" clId="Web-{40D94AAD-EA2F-4BEF-9F67-A6150D49E422}" dt="2022-10-21T08:51:56.001" v="1" actId="20577"/>
          <ac:spMkLst>
            <pc:docMk/>
            <pc:sldMk cId="3962292587" sldId="262"/>
            <ac:spMk id="3" creationId="{D3433EF1-9D1A-7BC0-6E0A-58FC038082D9}"/>
          </ac:spMkLst>
        </pc:spChg>
      </pc:sldChg>
      <pc:sldChg chg="addSp modSp">
        <pc:chgData name="RAUL ALONSO CALVO" userId="S::raul.alonso@upm.es::7f88ffbc-30bb-4f5f-9cb4-8b3707a1b6f4" providerId="AD" clId="Web-{40D94AAD-EA2F-4BEF-9F67-A6150D49E422}" dt="2022-10-21T08:53:01.238" v="13" actId="20577"/>
        <pc:sldMkLst>
          <pc:docMk/>
          <pc:sldMk cId="797389041" sldId="264"/>
        </pc:sldMkLst>
        <pc:spChg chg="add mod">
          <ac:chgData name="RAUL ALONSO CALVO" userId="S::raul.alonso@upm.es::7f88ffbc-30bb-4f5f-9cb4-8b3707a1b6f4" providerId="AD" clId="Web-{40D94AAD-EA2F-4BEF-9F67-A6150D49E422}" dt="2022-10-21T08:53:01.238" v="13" actId="20577"/>
          <ac:spMkLst>
            <pc:docMk/>
            <pc:sldMk cId="797389041" sldId="264"/>
            <ac:spMk id="2" creationId="{C1987AB4-C71C-FB71-9EC6-1377EDBE1032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2" actId="1076"/>
          <ac:spMkLst>
            <pc:docMk/>
            <pc:sldMk cId="797389041" sldId="264"/>
            <ac:spMk id="9" creationId="{F14EF554-1682-25E1-FD13-741D332CD478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3" actId="1076"/>
          <ac:spMkLst>
            <pc:docMk/>
            <pc:sldMk cId="797389041" sldId="264"/>
            <ac:spMk id="11" creationId="{077316F8-918F-E70D-E40D-918C72908265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4" actId="1076"/>
          <ac:spMkLst>
            <pc:docMk/>
            <pc:sldMk cId="797389041" sldId="264"/>
            <ac:spMk id="18" creationId="{D1F38418-0247-DC09-BD23-D92661AE9F6D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5" actId="1076"/>
          <ac:spMkLst>
            <pc:docMk/>
            <pc:sldMk cId="797389041" sldId="264"/>
            <ac:spMk id="30" creationId="{02832659-1318-D0DC-0DBB-369381B130C4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31" v="6" actId="1076"/>
          <ac:spMkLst>
            <pc:docMk/>
            <pc:sldMk cId="797389041" sldId="264"/>
            <ac:spMk id="31" creationId="{8C4A88BC-B992-1000-FB20-5B9B2FE6C1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16DA-99C3-9CF2-8D70-DD26404F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E9F75-F8A0-FB9B-0BF4-080B1F27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3DE08-E4C5-BCA7-8709-83E3545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84B02-F519-5A25-E8F7-1E11332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5F77D-A215-44A5-41BA-1C27F89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92D9-C283-D54C-16D2-F0F47C21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21F9B-2087-CCBA-272F-92B5EF3F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D5207-CBA8-9D59-D747-4A0D59A8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B030-6907-BF55-FC1A-E0EFED1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87DD5-C8BA-1289-8AA2-AE55FC1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A6FF6-6289-481D-EB7D-5CA3F845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35F4C-5BBB-F66B-D671-EC26A113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F30FC-B045-AE51-6100-FB5836E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37A46-F210-FD80-5FA6-392FCAA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A17F5-943F-E92A-BFFB-636E30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F1CB-AC1C-240D-7851-61B4493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F9E97-F54D-C6CD-47A3-9FEA524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97F0-D0D9-A215-C5D6-B183CBC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7ABE4-F9B6-19E7-0256-9E670C0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411C-06AD-C65D-E8DF-F6D2D60B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C1B2-01CE-4A7D-F2EA-B8269949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47B26-EDB5-C38D-2B3C-43E0B66B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89E6B-702A-3D48-7FDB-AC1EEB0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9CBA-D705-A058-FB11-88A7532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7B099-924C-2F4E-03C2-33160F4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07BC-EC43-5855-52DD-A6D441A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CAE8-ECFE-F74E-97E8-6EC084DC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AE4EC-C973-4AEE-5FC5-8665D5D0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7A84D-BDB3-2FFB-BB65-3E521BD5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2313-D151-B160-A741-1AA3F84B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5AA2D-0272-E6B2-AEAD-00D4ECFE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02F5-63DB-8398-1A18-C6C9E5B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D36A7-A8EF-BEDA-0536-B3EDE63C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58F01-1DCD-B700-F8E7-D40C7078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BC3F6-51AE-E4F7-2726-8C014527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0BC072-A7E6-7EE9-5BE1-984BE9718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A67EC-9C0A-8ED3-9056-64E9FA2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65ABE-A23A-FD34-C51B-35931BA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6F36E-ADF8-509C-BA6D-3BBE3FC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3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BD67-3657-691F-4C16-A469443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43853A-53F6-6290-511D-CFD9883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72B630-91D0-2C5A-3A58-AE4999C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B28A5-6864-4CDC-9D0A-220668B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0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A4322-774E-C54F-8341-0883466F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BE9A57-D614-19F7-3956-DE569118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882A09-93B6-A6DC-FC65-7BB01031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F7B4-94E0-AEB0-CD53-7B22858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6F9FD-F1FA-1DF1-0A3D-6CB3D831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2A5F38-301F-3D2D-2278-CFD5A62D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9CD1D-449C-459E-186B-61AF539B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FEE3D-B647-73BE-0B2B-8BFBDBE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F3B9FE-FC99-4966-37BA-CB4FCCB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A197-C0CF-82AC-3C58-81F1CE3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A6E62-7B98-3944-8766-62A8C8D8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4F94A-ECB9-0A15-C091-A50C762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2C69E-8935-3FE1-F745-962F8E4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59244-BAD6-BBDC-950D-96430EFD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A9B61-DCD8-04F7-48BE-D561DD7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16F71-AC90-2FF7-EF24-C9D8EF4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DFEED-2EE1-74DA-B72E-54636838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7D8D4-3C70-0631-75E5-66103C7D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AEB32-9C4C-4882-7213-AE0A0FA8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73764-F606-76E3-7C2D-CAAF9A79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9915"/>
              </p:ext>
            </p:extLst>
          </p:nvPr>
        </p:nvGraphicFramePr>
        <p:xfrm>
          <a:off x="940083" y="4565781"/>
          <a:ext cx="2172987" cy="216535"/>
        </p:xfrm>
        <a:graphic>
          <a:graphicData uri="http://schemas.openxmlformats.org/drawingml/2006/table">
            <a:tbl>
              <a:tblPr/>
              <a:tblGrid>
                <a:gridCol w="2172987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ABF96FFF-E720-EFD6-BD12-8EF232D362C2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958D0-CC06-3FA2-E3F6-99AC6921AF96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E6E636-D38D-B914-493B-6E0765F31A01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2DEA9410-C6DD-7B1A-E431-B0D89A2D068C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2B3D77-A5F9-E9E6-3D1C-8F814F644AAE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6E5AF1E-073F-D3EC-A897-B4FF5E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5713"/>
              </p:ext>
            </p:extLst>
          </p:nvPr>
        </p:nvGraphicFramePr>
        <p:xfrm>
          <a:off x="6764673" y="4560644"/>
          <a:ext cx="2390054" cy="433070"/>
        </p:xfrm>
        <a:graphic>
          <a:graphicData uri="http://schemas.openxmlformats.org/drawingml/2006/table">
            <a:tbl>
              <a:tblPr/>
              <a:tblGrid>
                <a:gridCol w="2390054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A02DX#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F04.</a:t>
                      </a:r>
                      <a:r>
                        <a:rPr lang="es-ES" sz="1400" u="none" strike="noStrike" dirty="0">
                          <a:effectLst/>
                        </a:rPr>
                        <a:t>A02DX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$F28.</a:t>
                      </a:r>
                      <a:r>
                        <a:rPr lang="es-ES" sz="1400" u="none" strike="noStrike" dirty="0">
                          <a:effectLst/>
                        </a:rPr>
                        <a:t>A07HA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15138"/>
                  </a:ext>
                </a:extLst>
              </a:tr>
            </a:tbl>
          </a:graphicData>
        </a:graphic>
      </p:graphicFrame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6FCD1D74-1A4B-E484-3A01-E5C95AA9C4AC}"/>
              </a:ext>
            </a:extLst>
          </p:cNvPr>
          <p:cNvSpPr/>
          <p:nvPr/>
        </p:nvSpPr>
        <p:spPr>
          <a:xfrm>
            <a:off x="4819252" y="4597848"/>
            <a:ext cx="1216152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1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comma-separated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BEDCA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F04, F18 and F28 </a:t>
            </a:r>
            <a:r>
              <a:rPr lang="es-ES" dirty="0" err="1"/>
              <a:t>matchings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ingresdient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in ‘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’ </a:t>
            </a:r>
            <a:r>
              <a:rPr lang="es-ES" dirty="0" err="1"/>
              <a:t>part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can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ingredients</a:t>
            </a:r>
            <a:r>
              <a:rPr lang="es-ES" dirty="0"/>
              <a:t>,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formats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ingredient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pre-process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conjuctions</a:t>
            </a:r>
            <a:r>
              <a:rPr lang="es-ES" dirty="0"/>
              <a:t>:</a:t>
            </a:r>
          </a:p>
          <a:p>
            <a:r>
              <a:rPr lang="es-ES" dirty="0"/>
              <a:t>      - In, </a:t>
            </a:r>
            <a:r>
              <a:rPr lang="es-ES" dirty="0" err="1"/>
              <a:t>on</a:t>
            </a:r>
            <a:r>
              <a:rPr lang="es-ES" dirty="0"/>
              <a:t>, </a:t>
            </a:r>
            <a:r>
              <a:rPr lang="en-US" dirty="0"/>
              <a:t>with, without, and, or,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a modifier to a facet is present: unspecified, n/e, not specified. Letting us know we should match with a generic term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foodex</a:t>
            </a:r>
            <a:r>
              <a:rPr lang="es-ES" dirty="0"/>
              <a:t> 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commas</a:t>
            </a:r>
            <a:r>
              <a:rPr lang="es-ES" dirty="0"/>
              <a:t>  - </a:t>
            </a:r>
            <a:r>
              <a:rPr lang="es-ES" dirty="0" err="1"/>
              <a:t>indicating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and </a:t>
            </a:r>
            <a:r>
              <a:rPr lang="es-ES" dirty="0" err="1"/>
              <a:t>specialization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explanation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Parenthesis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Slashes</a:t>
            </a:r>
            <a:r>
              <a:rPr lang="es-ES" dirty="0"/>
              <a:t> - </a:t>
            </a:r>
            <a:r>
              <a:rPr lang="es-ES" dirty="0" err="1"/>
              <a:t>denoting</a:t>
            </a:r>
            <a:r>
              <a:rPr lang="es-ES" dirty="0"/>
              <a:t> </a:t>
            </a:r>
            <a:r>
              <a:rPr lang="es-ES" dirty="0" err="1"/>
              <a:t>lexeme</a:t>
            </a:r>
            <a:r>
              <a:rPr lang="es-ES" dirty="0"/>
              <a:t> alternatives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14840"/>
              </p:ext>
            </p:extLst>
          </p:nvPr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57C10AD9-D2D9-2145-F031-9AC7C7491FF8}"/>
              </a:ext>
            </a:extLst>
          </p:cNvPr>
          <p:cNvSpPr txBox="1"/>
          <p:nvPr/>
        </p:nvSpPr>
        <p:spPr>
          <a:xfrm>
            <a:off x="8788685" y="343559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</a:t>
            </a:r>
            <a:r>
              <a:rPr lang="es-ES" b="1" dirty="0"/>
              <a:t>- F02 - </a:t>
            </a:r>
            <a:r>
              <a:rPr lang="es-ES" b="1" dirty="0" err="1"/>
              <a:t>Part-nature</a:t>
            </a:r>
            <a:endParaRPr lang="es-ES" b="1" dirty="0"/>
          </a:p>
          <a:p>
            <a:r>
              <a:rPr lang="es-ES" b="1" dirty="0"/>
              <a:t>   - F04 - </a:t>
            </a:r>
            <a:r>
              <a:rPr lang="es-ES" b="1" dirty="0" err="1"/>
              <a:t>Ingredient</a:t>
            </a:r>
            <a:endParaRPr lang="es-ES" b="1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b="1" dirty="0"/>
              <a:t>   - F18 - </a:t>
            </a:r>
            <a:r>
              <a:rPr lang="es-ES" b="1" dirty="0" err="1"/>
              <a:t>Packaging-format</a:t>
            </a:r>
            <a:endParaRPr lang="es-ES" b="1" dirty="0"/>
          </a:p>
          <a:p>
            <a:r>
              <a:rPr lang="es-ES" b="1" dirty="0"/>
              <a:t>   - F28 - </a:t>
            </a:r>
            <a:r>
              <a:rPr lang="es-ES" b="1" dirty="0" err="1"/>
              <a:t>Process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E2C6B6-C583-6B04-446B-33F04BE076D3}"/>
              </a:ext>
            </a:extLst>
          </p:cNvPr>
          <p:cNvSpPr txBox="1"/>
          <p:nvPr/>
        </p:nvSpPr>
        <p:spPr>
          <a:xfrm>
            <a:off x="3827660" y="205206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griddle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Globo: línea 58">
            <a:extLst>
              <a:ext uri="{FF2B5EF4-FFF2-40B4-BE49-F238E27FC236}">
                <a16:creationId xmlns:a16="http://schemas.microsoft.com/office/drawing/2014/main" id="{3260D07D-8CF2-0A8C-5A41-1FA530524DC2}"/>
              </a:ext>
            </a:extLst>
          </p:cNvPr>
          <p:cNvSpPr/>
          <p:nvPr/>
        </p:nvSpPr>
        <p:spPr>
          <a:xfrm>
            <a:off x="3695275" y="199528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93553"/>
              <a:gd name="adj4" fmla="val -6230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16703E3B-D823-848D-9D87-A647619E50AE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07D9A024-1439-5E27-BD1B-35E89DD194C2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B33E2312-93C8-18AB-7F16-AE2D76AEEA38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5F4317-D24C-CB82-1CD3-D1A331395FF9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6F504-32B8-2325-3782-9D440E6DD1FC}"/>
              </a:ext>
            </a:extLst>
          </p:cNvPr>
          <p:cNvSpPr txBox="1"/>
          <p:nvPr/>
        </p:nvSpPr>
        <p:spPr>
          <a:xfrm>
            <a:off x="6101129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F18 -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B8F43E6D-585B-5DB1-8ACA-5BD29F5AC3C0}"/>
              </a:ext>
            </a:extLst>
          </p:cNvPr>
          <p:cNvSpPr/>
          <p:nvPr/>
        </p:nvSpPr>
        <p:spPr>
          <a:xfrm rot="18351384">
            <a:off x="5982426" y="2412383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177E27-3952-A0EE-3ED4-053BAB83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099"/>
              </p:ext>
            </p:extLst>
          </p:nvPr>
        </p:nvGraphicFramePr>
        <p:xfrm>
          <a:off x="6613418" y="4049870"/>
          <a:ext cx="3691562" cy="37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056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2787506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534786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8AE55-C643-EC25-8C16-4A107DAAD79C}"/>
              </a:ext>
            </a:extLst>
          </p:cNvPr>
          <p:cNvSpPr txBox="1"/>
          <p:nvPr/>
        </p:nvSpPr>
        <p:spPr>
          <a:xfrm>
            <a:off x="4402477" y="475998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‘</a:t>
            </a:r>
            <a:r>
              <a:rPr lang="es-ES" dirty="0" err="1"/>
              <a:t>Perfect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’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9AE5729-8424-CF1B-479A-E1E6EDAF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0968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6E1674F-42F3-A3B9-E7FF-B40FF04385EE}"/>
              </a:ext>
            </a:extLst>
          </p:cNvPr>
          <p:cNvSpPr txBox="1"/>
          <p:nvPr/>
        </p:nvSpPr>
        <p:spPr>
          <a:xfrm>
            <a:off x="5133646" y="5708764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Griddle</a:t>
            </a:r>
            <a:r>
              <a:rPr lang="es-ES" dirty="0"/>
              <a:t>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 </a:t>
            </a:r>
            <a:r>
              <a:rPr lang="es-ES" dirty="0" err="1"/>
              <a:t>processes</a:t>
            </a:r>
            <a:endParaRPr lang="es-ES" dirty="0"/>
          </a:p>
          <a:p>
            <a:r>
              <a:rPr lang="es-ES" dirty="0"/>
              <a:t>A07HA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1D5E58-1AB1-4FD8-651D-CE7A3CD3D644}"/>
              </a:ext>
            </a:extLst>
          </p:cNvPr>
          <p:cNvSpPr txBox="1"/>
          <p:nvPr/>
        </p:nvSpPr>
        <p:spPr>
          <a:xfrm>
            <a:off x="5133646" y="5101709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Tuna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13 </a:t>
            </a:r>
            <a:r>
              <a:rPr lang="es-ES" dirty="0" err="1"/>
              <a:t>ingredients</a:t>
            </a:r>
            <a:endParaRPr lang="es-ES" dirty="0"/>
          </a:p>
          <a:p>
            <a:r>
              <a:rPr lang="es-ES" dirty="0"/>
              <a:t>A02DX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17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8260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9100"/>
              </p:ext>
            </p:extLst>
          </p:nvPr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81270"/>
              </p:ext>
            </p:extLst>
          </p:nvPr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6439"/>
              </p:ext>
            </p:extLst>
          </p:nvPr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4382"/>
              </p:ext>
            </p:extLst>
          </p:nvPr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55363"/>
              </p:ext>
            </p:extLst>
          </p:nvPr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1016"/>
              </p:ext>
            </p:extLst>
          </p:nvPr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string</a:t>
            </a:r>
          </a:p>
          <a:p>
            <a:r>
              <a:rPr lang="es-ES" dirty="0"/>
              <a:t> 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  <a:p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ri</a:t>
            </a:r>
            <a:r>
              <a:rPr lang="es-ES" dirty="0"/>
              <a:t> = mi/ni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 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  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/>
              <a:t>string</a:t>
            </a:r>
            <a:endParaRPr lang="es-ES" dirty="0" err="1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8077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rf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facets</a:t>
            </a:r>
            <a:r>
              <a:rPr lang="es-ES" dirty="0"/>
              <a:t>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both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</a:p>
          <a:p>
            <a:r>
              <a:rPr lang="es-ES" dirty="0"/>
              <a:t>       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they’ld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Branch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at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in </a:t>
            </a:r>
            <a:r>
              <a:rPr lang="es-ES" dirty="0" err="1"/>
              <a:t>hierarchy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1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/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/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/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Scoring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 match in foodex2 </a:t>
            </a:r>
            <a:r>
              <a:rPr lang="es-ES" dirty="0" err="1">
                <a:ea typeface="+mn-lt"/>
                <a:cs typeface="+mn-lt"/>
              </a:rPr>
              <a:t>facet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involves</a:t>
            </a:r>
            <a:r>
              <a:rPr lang="es-ES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 ni 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searched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 dirty="0">
                <a:ea typeface="+mn-lt"/>
                <a:cs typeface="+mn-lt"/>
              </a:rPr>
              <a:t>  mi 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searched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nf</a:t>
            </a:r>
            <a:r>
              <a:rPr lang="es-ES" dirty="0">
                <a:ea typeface="+mn-lt"/>
                <a:cs typeface="+mn-lt"/>
              </a:rPr>
              <a:t> 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mf</a:t>
            </a:r>
            <a:r>
              <a:rPr lang="es-ES" dirty="0">
                <a:ea typeface="+mn-lt"/>
                <a:cs typeface="+mn-lt"/>
              </a:rPr>
              <a:t> = 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lexemes</a:t>
            </a:r>
            <a:r>
              <a:rPr lang="es-ES" dirty="0">
                <a:ea typeface="+mn-lt"/>
                <a:cs typeface="+mn-lt"/>
              </a:rPr>
              <a:t> in </a:t>
            </a:r>
            <a:r>
              <a:rPr lang="es-ES" dirty="0" err="1"/>
              <a:t>found</a:t>
            </a:r>
            <a:r>
              <a:rPr lang="es-ES" dirty="0"/>
              <a:t> </a:t>
            </a:r>
            <a:r>
              <a:rPr lang="es-ES" dirty="0" err="1">
                <a:ea typeface="+mn-lt"/>
                <a:cs typeface="+mn-lt"/>
              </a:rPr>
              <a:t>string</a:t>
            </a:r>
            <a:endParaRPr lang="en-US" dirty="0" err="1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 </a:t>
            </a:r>
            <a:r>
              <a:rPr lang="es-ES" dirty="0" err="1">
                <a:ea typeface="+mn-lt"/>
                <a:cs typeface="+mn-lt"/>
              </a:rPr>
              <a:t>ri</a:t>
            </a:r>
            <a:r>
              <a:rPr lang="es-ES" dirty="0">
                <a:ea typeface="+mn-lt"/>
                <a:cs typeface="+mn-lt"/>
              </a:rPr>
              <a:t> = mi/ni   -&gt; ratio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matching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 input </a:t>
            </a:r>
            <a:r>
              <a:rPr lang="es-ES" dirty="0" err="1">
                <a:ea typeface="+mn-lt"/>
                <a:cs typeface="+mn-lt"/>
              </a:rPr>
              <a:t>string</a:t>
            </a:r>
          </a:p>
          <a:p>
            <a:r>
              <a:rPr lang="es-ES">
                <a:ea typeface="+mn-lt"/>
                <a:cs typeface="+mn-lt"/>
              </a:rPr>
              <a:t>  rf = mf/nf   -&gt; ratio of matching of </a:t>
            </a:r>
            <a:r>
              <a:rPr lang="es-ES"/>
              <a:t>found </a:t>
            </a:r>
            <a:r>
              <a:rPr lang="es-ES">
                <a:ea typeface="+mn-lt"/>
                <a:cs typeface="+mn-lt"/>
              </a:rPr>
              <a:t>string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77535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choosing</a:t>
            </a:r>
            <a:r>
              <a:rPr lang="es-ES" dirty="0"/>
              <a:t> a ‘more </a:t>
            </a:r>
            <a:r>
              <a:rPr lang="es-ES" dirty="0" err="1"/>
              <a:t>generic</a:t>
            </a:r>
            <a:r>
              <a:rPr lang="es-ES" dirty="0"/>
              <a:t>’ </a:t>
            </a:r>
            <a:r>
              <a:rPr lang="es-ES" dirty="0" err="1"/>
              <a:t>term</a:t>
            </a:r>
            <a:r>
              <a:rPr lang="es-ES" dirty="0"/>
              <a:t>, and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reviewed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experts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Prioritizing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 in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bedca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, and,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priority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/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/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/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/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C9A377A-147B-2553-24E7-2AFBD58272E5}"/>
              </a:ext>
            </a:extLst>
          </p:cNvPr>
          <p:cNvSpPr/>
          <p:nvPr/>
        </p:nvSpPr>
        <p:spPr>
          <a:xfrm>
            <a:off x="1145564" y="424336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747C20-4C4E-A86E-5F42-C39FC0C52E49}"/>
              </a:ext>
            </a:extLst>
          </p:cNvPr>
          <p:cNvSpPr/>
          <p:nvPr/>
        </p:nvSpPr>
        <p:spPr>
          <a:xfrm>
            <a:off x="4538720" y="405379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BD8F8CE-BAF9-D501-4F50-9E6A491CD56F}"/>
              </a:ext>
            </a:extLst>
          </p:cNvPr>
          <p:cNvSpPr/>
          <p:nvPr/>
        </p:nvSpPr>
        <p:spPr>
          <a:xfrm>
            <a:off x="7962346" y="3288734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E29EB68-019D-25DA-4E3A-BA408850FD8E}"/>
              </a:ext>
            </a:extLst>
          </p:cNvPr>
          <p:cNvSpPr/>
          <p:nvPr/>
        </p:nvSpPr>
        <p:spPr>
          <a:xfrm>
            <a:off x="7965773" y="5829876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AB29DF-1B1B-3610-4DA8-5EE2FEC8E991}"/>
              </a:ext>
            </a:extLst>
          </p:cNvPr>
          <p:cNvSpPr txBox="1"/>
          <p:nvPr/>
        </p:nvSpPr>
        <p:spPr>
          <a:xfrm>
            <a:off x="7282978" y="6115763"/>
            <a:ext cx="420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‘</a:t>
            </a:r>
            <a:r>
              <a:rPr lang="es-ES" dirty="0" err="1"/>
              <a:t>water</a:t>
            </a:r>
            <a:r>
              <a:rPr lang="es-ES" dirty="0"/>
              <a:t>’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0.5</a:t>
            </a:r>
          </a:p>
          <a:p>
            <a:r>
              <a:rPr lang="es-ES" dirty="0" err="1"/>
              <a:t>None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choosed</a:t>
            </a:r>
            <a:r>
              <a:rPr lang="es-ES" dirty="0"/>
              <a:t> as </a:t>
            </a:r>
            <a:r>
              <a:rPr lang="es-ES" dirty="0" err="1"/>
              <a:t>preferred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14EF554-1682-25E1-FD13-741D332CD478}"/>
              </a:ext>
            </a:extLst>
          </p:cNvPr>
          <p:cNvSpPr txBox="1"/>
          <p:nvPr/>
        </p:nvSpPr>
        <p:spPr>
          <a:xfrm>
            <a:off x="904126" y="1170366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more complex food appearing in BEDCA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7316F8-918F-E70D-E40D-918C72908265}"/>
              </a:ext>
            </a:extLst>
          </p:cNvPr>
          <p:cNvSpPr txBox="1"/>
          <p:nvPr/>
        </p:nvSpPr>
        <p:spPr>
          <a:xfrm>
            <a:off x="904126" y="2720052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we have to think if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ost-processing using facet matching could be interesting to select main term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F38418-0247-DC09-BD23-D92661AE9F6D}"/>
              </a:ext>
            </a:extLst>
          </p:cNvPr>
          <p:cNvSpPr txBox="1"/>
          <p:nvPr/>
        </p:nvSpPr>
        <p:spPr>
          <a:xfrm>
            <a:off x="1234614" y="1500314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Yogurt, skimmed, with peach, raspberry and fiber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832659-1318-D0DC-0DBB-369381B130C4}"/>
              </a:ext>
            </a:extLst>
          </p:cNvPr>
          <p:cNvSpPr txBox="1"/>
          <p:nvPr/>
        </p:nvSpPr>
        <p:spPr>
          <a:xfrm>
            <a:off x="1234614" y="3089384"/>
            <a:ext cx="719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Cake, cheese     vs      Cheesecake</a:t>
            </a:r>
          </a:p>
          <a:p>
            <a:pPr fontAlgn="b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Cake with cheese we can arrive to cheesecake specific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foodex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term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4A88BC-B992-1000-FB20-5B9B2FE6C19B}"/>
              </a:ext>
            </a:extLst>
          </p:cNvPr>
          <p:cNvSpPr txBox="1"/>
          <p:nvPr/>
        </p:nvSpPr>
        <p:spPr>
          <a:xfrm>
            <a:off x="964059" y="4304306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when F02 and F04 have a matching in same part (same lexemes) we have to maintain both or only F02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987AB4-C71C-FB71-9EC6-1377EDBE1032}"/>
              </a:ext>
            </a:extLst>
          </p:cNvPr>
          <p:cNvSpPr txBox="1"/>
          <p:nvPr/>
        </p:nvSpPr>
        <p:spPr>
          <a:xfrm>
            <a:off x="904126" y="298797"/>
            <a:ext cx="685286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FUTURE 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38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1495</Words>
  <Application>Microsoft Office PowerPoint</Application>
  <PresentationFormat>Panorámica</PresentationFormat>
  <Paragraphs>411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ALONSO CALVO</dc:creator>
  <cp:lastModifiedBy>RAUL ALONSO CALVO</cp:lastModifiedBy>
  <cp:revision>13</cp:revision>
  <dcterms:created xsi:type="dcterms:W3CDTF">2022-10-19T08:49:40Z</dcterms:created>
  <dcterms:modified xsi:type="dcterms:W3CDTF">2022-10-21T09:41:40Z</dcterms:modified>
</cp:coreProperties>
</file>