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16DA-99C3-9CF2-8D70-DD26404F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E9F75-F8A0-FB9B-0BF4-080B1F27F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3DE08-E4C5-BCA7-8709-83E3545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84B02-F519-5A25-E8F7-1E11332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5F77D-A215-44A5-41BA-1C27F89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92D9-C283-D54C-16D2-F0F47C21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21F9B-2087-CCBA-272F-92B5EF3F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D5207-CBA8-9D59-D747-4A0D59A8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B030-6907-BF55-FC1A-E0EFED1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87DD5-C8BA-1289-8AA2-AE55FC1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A6FF6-6289-481D-EB7D-5CA3F845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35F4C-5BBB-F66B-D671-EC26A113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F30FC-B045-AE51-6100-FB5836E7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37A46-F210-FD80-5FA6-392FCAA2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A17F5-943F-E92A-BFFB-636E30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9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F1CB-AC1C-240D-7851-61B4493D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F9E97-F54D-C6CD-47A3-9FEA5240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97F0-D0D9-A215-C5D6-B183CBC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7ABE4-F9B6-19E7-0256-9E670C0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3411C-06AD-C65D-E8DF-F6D2D60B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1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C1B2-01CE-4A7D-F2EA-B8269949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47B26-EDB5-C38D-2B3C-43E0B66B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89E6B-702A-3D48-7FDB-AC1EEB0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B9CBA-D705-A058-FB11-88A7532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7B099-924C-2F4E-03C2-33160F4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28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07BC-EC43-5855-52DD-A6D441A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CAE8-ECFE-F74E-97E8-6EC084DCB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AE4EC-C973-4AEE-5FC5-8665D5D0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7A84D-BDB3-2FFB-BB65-3E521BD5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92313-D151-B160-A741-1AA3F84B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5AA2D-0272-E6B2-AEAD-00D4ECFE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02F5-63DB-8398-1A18-C6C9E5B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D36A7-A8EF-BEDA-0536-B3EDE63C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58F01-1DCD-B700-F8E7-D40C7078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BC3F6-51AE-E4F7-2726-8C014527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0BC072-A7E6-7EE9-5BE1-984BE9718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5A67EC-9C0A-8ED3-9056-64E9FA2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865ABE-A23A-FD34-C51B-35931BA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46F36E-ADF8-509C-BA6D-3BBE3FC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3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BD67-3657-691F-4C16-A469443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43853A-53F6-6290-511D-CFD9883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72B630-91D0-2C5A-3A58-AE4999C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CB28A5-6864-4CDC-9D0A-220668B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0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A4322-774E-C54F-8341-0883466F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BE9A57-D614-19F7-3956-DE569118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882A09-93B6-A6DC-FC65-7BB01031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9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F7B4-94E0-AEB0-CD53-7B22858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6F9FD-F1FA-1DF1-0A3D-6CB3D831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2A5F38-301F-3D2D-2278-CFD5A62D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F9CD1D-449C-459E-186B-61AF539B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FEE3D-B647-73BE-0B2B-8BFBDBE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F3B9FE-FC99-4966-37BA-CB4FCCB4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A197-C0CF-82AC-3C58-81F1CE36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A6E62-7B98-3944-8766-62A8C8D8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24F94A-ECB9-0A15-C091-A50C762B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2C69E-8935-3FE1-F745-962F8E4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59244-BAD6-BBDC-950D-96430EFD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A9B61-DCD8-04F7-48BE-D561DD7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816F71-AC90-2FF7-EF24-C9D8EF4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DFEED-2EE1-74DA-B72E-54636838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7D8D4-3C70-0631-75E5-66103C7D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518F-12EC-41D3-A609-71BCFC6B5CFA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AEB32-9C4C-4882-7213-AE0A0FA8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73764-F606-76E3-7C2D-CAAF9A79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D1C1-82DF-431B-AF5E-D226EAE45C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40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29915"/>
              </p:ext>
            </p:extLst>
          </p:nvPr>
        </p:nvGraphicFramePr>
        <p:xfrm>
          <a:off x="940083" y="4565781"/>
          <a:ext cx="2172987" cy="216535"/>
        </p:xfrm>
        <a:graphic>
          <a:graphicData uri="http://schemas.openxmlformats.org/drawingml/2006/table">
            <a:tbl>
              <a:tblPr/>
              <a:tblGrid>
                <a:gridCol w="2172987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ABF96FFF-E720-EFD6-BD12-8EF232D362C2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958D0-CC06-3FA2-E3F6-99AC6921AF96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E6E636-D38D-B914-493B-6E0765F31A01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2DEA9410-C6DD-7B1A-E431-B0D89A2D068C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2B3D77-A5F9-E9E6-3D1C-8F814F644AAE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6E5AF1E-073F-D3EC-A897-B4FF5E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5713"/>
              </p:ext>
            </p:extLst>
          </p:nvPr>
        </p:nvGraphicFramePr>
        <p:xfrm>
          <a:off x="6764673" y="4560644"/>
          <a:ext cx="2390054" cy="433070"/>
        </p:xfrm>
        <a:graphic>
          <a:graphicData uri="http://schemas.openxmlformats.org/drawingml/2006/table">
            <a:tbl>
              <a:tblPr/>
              <a:tblGrid>
                <a:gridCol w="2390054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A02DX#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F04.</a:t>
                      </a:r>
                      <a:r>
                        <a:rPr lang="es-ES" sz="1400" u="none" strike="noStrike" dirty="0">
                          <a:effectLst/>
                        </a:rPr>
                        <a:t>A02DX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$F28.</a:t>
                      </a:r>
                      <a:r>
                        <a:rPr lang="es-ES" sz="1400" u="none" strike="noStrike" dirty="0">
                          <a:effectLst/>
                        </a:rPr>
                        <a:t>A07HA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15138"/>
                  </a:ext>
                </a:extLst>
              </a:tr>
            </a:tbl>
          </a:graphicData>
        </a:graphic>
      </p:graphicFrame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6FCD1D74-1A4B-E484-3A01-E5C95AA9C4AC}"/>
              </a:ext>
            </a:extLst>
          </p:cNvPr>
          <p:cNvSpPr/>
          <p:nvPr/>
        </p:nvSpPr>
        <p:spPr>
          <a:xfrm>
            <a:off x="4819252" y="4597848"/>
            <a:ext cx="1216152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1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comma-separated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BEDCA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F04, F18 and F28 </a:t>
            </a:r>
            <a:r>
              <a:rPr lang="es-ES" dirty="0" err="1"/>
              <a:t>matchings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ingresdient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 in ‘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’ </a:t>
            </a:r>
            <a:r>
              <a:rPr lang="es-ES" dirty="0" err="1"/>
              <a:t>part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can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ingredients</a:t>
            </a:r>
            <a:r>
              <a:rPr lang="es-ES" dirty="0"/>
              <a:t>,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formats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ingredient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pre-process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conjuctions</a:t>
            </a:r>
            <a:r>
              <a:rPr lang="es-ES" dirty="0"/>
              <a:t>:</a:t>
            </a:r>
          </a:p>
          <a:p>
            <a:r>
              <a:rPr lang="es-ES" dirty="0"/>
              <a:t>      - In, </a:t>
            </a:r>
            <a:r>
              <a:rPr lang="es-ES" dirty="0" err="1"/>
              <a:t>on</a:t>
            </a:r>
            <a:r>
              <a:rPr lang="es-ES" dirty="0"/>
              <a:t>, </a:t>
            </a:r>
            <a:r>
              <a:rPr lang="en-US" dirty="0"/>
              <a:t>with, without, and, or,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a modifier to a facet is present: unspecified, n/e, not specified. Letting us know we should match with a generic term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1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451DA251-2E14-1D51-02DB-9FC14B6C33EE}"/>
              </a:ext>
            </a:extLst>
          </p:cNvPr>
          <p:cNvGrpSpPr/>
          <p:nvPr/>
        </p:nvGrpSpPr>
        <p:grpSpPr>
          <a:xfrm>
            <a:off x="7842603" y="1613690"/>
            <a:ext cx="2177896" cy="1409794"/>
            <a:chOff x="5503751" y="888715"/>
            <a:chExt cx="2455296" cy="153322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6944792-0AA8-2E77-C7FC-288DE2B5E379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1B4EB58-E3C5-93A0-7597-CDB413BCEEFB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1AC109A-8E80-6388-60CD-75F0CEDA57A9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635DE96-D8EA-E547-FA17-B7B23CF83D25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75CC107-DB24-9372-2FA9-8C3F0A908FE7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156455A-F762-AF33-0F49-1316C3A430C5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2BE951-083F-BAF4-8688-F858B445067D}"/>
                </a:ext>
              </a:extLst>
            </p:cNvPr>
            <p:cNvCxnSpPr>
              <a:stCxn id="46" idx="0"/>
              <a:endCxn id="43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32E7C2E-D713-1ED5-BC61-950061A43C38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9F46C93-0492-D156-97B0-9E52A3AEBE71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0FE1498-63A8-2408-17C9-FA22BFC379A8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D9F617C-CBC9-9C96-D592-89121B20BD4C}"/>
                </a:ext>
              </a:extLst>
            </p:cNvPr>
            <p:cNvCxnSpPr>
              <a:stCxn id="42" idx="4"/>
              <a:endCxn id="45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159E8-B8FA-D856-F769-F5433011E498}"/>
              </a:ext>
            </a:extLst>
          </p:cNvPr>
          <p:cNvGrpSpPr/>
          <p:nvPr/>
        </p:nvGrpSpPr>
        <p:grpSpPr>
          <a:xfrm>
            <a:off x="7239964" y="1474172"/>
            <a:ext cx="2177896" cy="1409794"/>
            <a:chOff x="5503751" y="888715"/>
            <a:chExt cx="2455296" cy="15332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59FB05B-9BF4-450F-13E1-8FB4DBEF4D04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6538E-0E61-BE33-B856-EB22AB85EBC7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C6BB50A-0C00-7A6E-5D2F-10305B78AC16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634FD71-2D03-18E8-7582-B6F91EF85EDB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5FC8D6D-E5D5-DC39-6D67-D955829212A3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D9EBE3C-A155-C0E6-3645-0B3C1FEC4D57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AE7248B-F7F4-4483-56E3-FCD2BC501BFA}"/>
                </a:ext>
              </a:extLst>
            </p:cNvPr>
            <p:cNvCxnSpPr>
              <a:stCxn id="34" idx="0"/>
              <a:endCxn id="31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BCE7D30-7D49-5A1E-3A90-004710A30828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F36B0E-C1B9-06F3-6688-415C0C9117F2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C8BE1BE-8334-02AB-B183-E4B7AB9B2DD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63F4547-7B3B-D9A6-F18E-36380BCE12DE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9D19CB85-E80D-4E0F-8F37-DAB98743DC77}"/>
              </a:ext>
            </a:extLst>
          </p:cNvPr>
          <p:cNvSpPr/>
          <p:nvPr/>
        </p:nvSpPr>
        <p:spPr>
          <a:xfrm>
            <a:off x="1155843" y="888715"/>
            <a:ext cx="1428108" cy="180311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BEDCA 2.1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9B28CE8-7320-8BE5-7A9D-D305F53B888C}"/>
              </a:ext>
            </a:extLst>
          </p:cNvPr>
          <p:cNvGrpSpPr/>
          <p:nvPr/>
        </p:nvGrpSpPr>
        <p:grpSpPr>
          <a:xfrm>
            <a:off x="6325680" y="1166114"/>
            <a:ext cx="2455296" cy="1533229"/>
            <a:chOff x="5503751" y="888715"/>
            <a:chExt cx="2455296" cy="153322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2189DAF-7E0C-3A95-E8C0-2275D8156DE1}"/>
                </a:ext>
              </a:extLst>
            </p:cNvPr>
            <p:cNvSpPr/>
            <p:nvPr/>
          </p:nvSpPr>
          <p:spPr>
            <a:xfrm>
              <a:off x="6282648" y="888715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C169E5-2FBE-57FF-D377-3532737A6EB8}"/>
                </a:ext>
              </a:extLst>
            </p:cNvPr>
            <p:cNvSpPr/>
            <p:nvPr/>
          </p:nvSpPr>
          <p:spPr>
            <a:xfrm>
              <a:off x="5726130" y="1431533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4D8717-DB2F-AAB2-BE16-4852AA817978}"/>
                </a:ext>
              </a:extLst>
            </p:cNvPr>
            <p:cNvSpPr/>
            <p:nvPr/>
          </p:nvSpPr>
          <p:spPr>
            <a:xfrm>
              <a:off x="6767244" y="1445232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AE654C4-B942-E3A0-BCED-F6CBF03AEC6F}"/>
                </a:ext>
              </a:extLst>
            </p:cNvPr>
            <p:cNvSpPr/>
            <p:nvPr/>
          </p:nvSpPr>
          <p:spPr>
            <a:xfrm>
              <a:off x="6397374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D759A1A-FE5D-2B7A-99A4-0B87B5101B90}"/>
                </a:ext>
              </a:extLst>
            </p:cNvPr>
            <p:cNvSpPr/>
            <p:nvPr/>
          </p:nvSpPr>
          <p:spPr>
            <a:xfrm>
              <a:off x="5503751" y="203152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8FC4286-B143-0E9D-3E0E-27FB63B10B8A}"/>
                </a:ext>
              </a:extLst>
            </p:cNvPr>
            <p:cNvSpPr/>
            <p:nvPr/>
          </p:nvSpPr>
          <p:spPr>
            <a:xfrm>
              <a:off x="7219308" y="2024866"/>
              <a:ext cx="739739" cy="3904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D8F96A3-B37A-32F4-D1C3-26D990D5847A}"/>
                </a:ext>
              </a:extLst>
            </p:cNvPr>
            <p:cNvCxnSpPr>
              <a:stCxn id="11" idx="0"/>
              <a:endCxn id="8" idx="5"/>
            </p:cNvCxnSpPr>
            <p:nvPr/>
          </p:nvCxnSpPr>
          <p:spPr>
            <a:xfrm flipH="1" flipV="1">
              <a:off x="7398651" y="1778475"/>
              <a:ext cx="190527" cy="24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77D175C-AA25-7605-7DB4-58DD96F0E99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6767244" y="1807063"/>
              <a:ext cx="215757" cy="21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AC1F53A-5442-8DC9-E563-7DCA09743D8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096000" y="1221958"/>
              <a:ext cx="294980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01ADBAE-E25F-3EA9-6CB6-0D9652FE334A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914055" y="1221958"/>
              <a:ext cx="223059" cy="22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0CEBBDC-BA95-F78B-5078-999F45D2A7B6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873621" y="1821951"/>
              <a:ext cx="222379" cy="20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4E9163A-67B8-2173-CE80-C6968CCD5815}"/>
              </a:ext>
            </a:extLst>
          </p:cNvPr>
          <p:cNvSpPr txBox="1"/>
          <p:nvPr/>
        </p:nvSpPr>
        <p:spPr>
          <a:xfrm>
            <a:off x="7356518" y="3020599"/>
            <a:ext cx="21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FoodEx2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1FFCA2-6221-BC2B-6E07-FC9B9C15B7DA}"/>
              </a:ext>
            </a:extLst>
          </p:cNvPr>
          <p:cNvSpPr txBox="1"/>
          <p:nvPr/>
        </p:nvSpPr>
        <p:spPr>
          <a:xfrm>
            <a:off x="6870094" y="764946"/>
            <a:ext cx="2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73F328E-A4CE-D081-6106-EF4E2789B908}"/>
              </a:ext>
            </a:extLst>
          </p:cNvPr>
          <p:cNvSpPr/>
          <p:nvPr/>
        </p:nvSpPr>
        <p:spPr>
          <a:xfrm>
            <a:off x="1751743" y="2792003"/>
            <a:ext cx="349321" cy="107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7143BF8-96F3-7CF6-EC49-5902DE165A25}"/>
              </a:ext>
            </a:extLst>
          </p:cNvPr>
          <p:cNvSpPr/>
          <p:nvPr/>
        </p:nvSpPr>
        <p:spPr>
          <a:xfrm>
            <a:off x="770562" y="3940142"/>
            <a:ext cx="4181582" cy="400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packing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5E2E5B7-EE10-7308-CABA-C3947947050D}"/>
              </a:ext>
            </a:extLst>
          </p:cNvPr>
          <p:cNvSpPr txBox="1"/>
          <p:nvPr/>
        </p:nvSpPr>
        <p:spPr>
          <a:xfrm>
            <a:off x="1995845" y="3073321"/>
            <a:ext cx="23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103945-D2F4-C13E-B098-38446317E84A}"/>
              </a:ext>
            </a:extLst>
          </p:cNvPr>
          <p:cNvSpPr txBox="1"/>
          <p:nvPr/>
        </p:nvSpPr>
        <p:spPr>
          <a:xfrm>
            <a:off x="9154727" y="134054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- F02 - </a:t>
            </a:r>
            <a:r>
              <a:rPr lang="es-ES" dirty="0" err="1"/>
              <a:t>Part-nature</a:t>
            </a:r>
            <a:endParaRPr lang="es-ES" dirty="0"/>
          </a:p>
          <a:p>
            <a:r>
              <a:rPr lang="es-ES" dirty="0"/>
              <a:t>   - F04 - </a:t>
            </a:r>
            <a:r>
              <a:rPr lang="es-ES" dirty="0" err="1"/>
              <a:t>Ingredient</a:t>
            </a:r>
            <a:endParaRPr lang="es-ES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dirty="0"/>
              <a:t>   - F18 - </a:t>
            </a:r>
            <a:r>
              <a:rPr lang="es-ES" dirty="0" err="1"/>
              <a:t>Packaging-format</a:t>
            </a:r>
            <a:endParaRPr lang="es-ES" dirty="0"/>
          </a:p>
          <a:p>
            <a:r>
              <a:rPr lang="es-ES" dirty="0"/>
              <a:t>   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433EF1-9D1A-7BC0-6E0A-58FC038082D9}"/>
              </a:ext>
            </a:extLst>
          </p:cNvPr>
          <p:cNvSpPr txBox="1"/>
          <p:nvPr/>
        </p:nvSpPr>
        <p:spPr>
          <a:xfrm>
            <a:off x="683456" y="4610430"/>
            <a:ext cx="1064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foodex</a:t>
            </a:r>
            <a:r>
              <a:rPr lang="es-ES" dirty="0"/>
              <a:t> </a:t>
            </a:r>
            <a:r>
              <a:rPr lang="es-ES" dirty="0" err="1"/>
              <a:t>erm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commas</a:t>
            </a:r>
            <a:r>
              <a:rPr lang="es-ES" dirty="0"/>
              <a:t>  - </a:t>
            </a:r>
            <a:r>
              <a:rPr lang="es-ES" dirty="0" err="1"/>
              <a:t>indicating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and </a:t>
            </a:r>
            <a:r>
              <a:rPr lang="es-ES" dirty="0" err="1"/>
              <a:t>specialization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explanation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Parenthesis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Slashes</a:t>
            </a:r>
            <a:r>
              <a:rPr lang="es-ES" dirty="0"/>
              <a:t> - </a:t>
            </a:r>
            <a:r>
              <a:rPr lang="es-ES" dirty="0" err="1"/>
              <a:t>denoting</a:t>
            </a:r>
            <a:r>
              <a:rPr lang="es-ES" dirty="0"/>
              <a:t> </a:t>
            </a:r>
            <a:r>
              <a:rPr lang="es-ES" dirty="0" err="1"/>
              <a:t>lexeme</a:t>
            </a:r>
            <a:r>
              <a:rPr lang="es-ES" dirty="0"/>
              <a:t> alternatives</a:t>
            </a:r>
          </a:p>
          <a:p>
            <a:endParaRPr lang="es-ES" dirty="0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8CA02336-E597-D274-96FC-B90C60153112}"/>
              </a:ext>
            </a:extLst>
          </p:cNvPr>
          <p:cNvSpPr/>
          <p:nvPr/>
        </p:nvSpPr>
        <p:spPr>
          <a:xfrm>
            <a:off x="4826207" y="269182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14840"/>
              </p:ext>
            </p:extLst>
          </p:nvPr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57C10AD9-D2D9-2145-F031-9AC7C7491FF8}"/>
              </a:ext>
            </a:extLst>
          </p:cNvPr>
          <p:cNvSpPr txBox="1"/>
          <p:nvPr/>
        </p:nvSpPr>
        <p:spPr>
          <a:xfrm>
            <a:off x="8788685" y="343559"/>
            <a:ext cx="3180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Facets</a:t>
            </a:r>
            <a:r>
              <a:rPr lang="es-ES" dirty="0"/>
              <a:t>:</a:t>
            </a:r>
          </a:p>
          <a:p>
            <a:r>
              <a:rPr lang="es-ES" dirty="0"/>
              <a:t>   </a:t>
            </a:r>
            <a:r>
              <a:rPr lang="es-ES" b="1" dirty="0"/>
              <a:t>- F02 - </a:t>
            </a:r>
            <a:r>
              <a:rPr lang="es-ES" b="1" dirty="0" err="1"/>
              <a:t>Part-nature</a:t>
            </a:r>
            <a:endParaRPr lang="es-ES" b="1" dirty="0"/>
          </a:p>
          <a:p>
            <a:r>
              <a:rPr lang="es-ES" b="1" dirty="0"/>
              <a:t>   - F04 - </a:t>
            </a:r>
            <a:r>
              <a:rPr lang="es-ES" b="1" dirty="0" err="1"/>
              <a:t>Ingredient</a:t>
            </a:r>
            <a:endParaRPr lang="es-ES" b="1" dirty="0"/>
          </a:p>
          <a:p>
            <a:r>
              <a:rPr lang="es-ES" dirty="0"/>
              <a:t>      - F -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      - F27 - </a:t>
            </a:r>
            <a:r>
              <a:rPr lang="es-ES" dirty="0" err="1"/>
              <a:t>Source-commodities</a:t>
            </a:r>
            <a:endParaRPr lang="es-ES" dirty="0"/>
          </a:p>
          <a:p>
            <a:r>
              <a:rPr lang="es-ES" b="1" dirty="0"/>
              <a:t>   - F18 - </a:t>
            </a:r>
            <a:r>
              <a:rPr lang="es-ES" b="1" dirty="0" err="1"/>
              <a:t>Packaging-format</a:t>
            </a:r>
            <a:endParaRPr lang="es-ES" b="1" dirty="0"/>
          </a:p>
          <a:p>
            <a:r>
              <a:rPr lang="es-ES" b="1" dirty="0"/>
              <a:t>   - F28 - </a:t>
            </a:r>
            <a:r>
              <a:rPr lang="es-ES" b="1" dirty="0" err="1"/>
              <a:t>Process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E2C6B6-C583-6B04-446B-33F04BE076D3}"/>
              </a:ext>
            </a:extLst>
          </p:cNvPr>
          <p:cNvSpPr txBox="1"/>
          <p:nvPr/>
        </p:nvSpPr>
        <p:spPr>
          <a:xfrm>
            <a:off x="3827660" y="205206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griddle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9" name="Globo: línea 58">
            <a:extLst>
              <a:ext uri="{FF2B5EF4-FFF2-40B4-BE49-F238E27FC236}">
                <a16:creationId xmlns:a16="http://schemas.microsoft.com/office/drawing/2014/main" id="{3260D07D-8CF2-0A8C-5A41-1FA530524DC2}"/>
              </a:ext>
            </a:extLst>
          </p:cNvPr>
          <p:cNvSpPr/>
          <p:nvPr/>
        </p:nvSpPr>
        <p:spPr>
          <a:xfrm>
            <a:off x="3695275" y="199528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93553"/>
              <a:gd name="adj4" fmla="val -6230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Abrir llave 59">
            <a:extLst>
              <a:ext uri="{FF2B5EF4-FFF2-40B4-BE49-F238E27FC236}">
                <a16:creationId xmlns:a16="http://schemas.microsoft.com/office/drawing/2014/main" id="{16703E3B-D823-848D-9D87-A647619E50AE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07D9A024-1439-5E27-BD1B-35E89DD194C2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B33E2312-93C8-18AB-7F16-AE2D76AEEA38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5F4317-D24C-CB82-1CD3-D1A331395FF9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16F504-32B8-2325-3782-9D440E6DD1FC}"/>
              </a:ext>
            </a:extLst>
          </p:cNvPr>
          <p:cNvSpPr txBox="1"/>
          <p:nvPr/>
        </p:nvSpPr>
        <p:spPr>
          <a:xfrm>
            <a:off x="6101129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F18 -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B8F43E6D-585B-5DB1-8ACA-5BD29F5AC3C0}"/>
              </a:ext>
            </a:extLst>
          </p:cNvPr>
          <p:cNvSpPr/>
          <p:nvPr/>
        </p:nvSpPr>
        <p:spPr>
          <a:xfrm rot="18351384">
            <a:off x="5982426" y="2412383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177E27-3952-A0EE-3ED4-053BAB839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099"/>
              </p:ext>
            </p:extLst>
          </p:nvPr>
        </p:nvGraphicFramePr>
        <p:xfrm>
          <a:off x="6613418" y="4049870"/>
          <a:ext cx="3691562" cy="37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056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2787506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534786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B98AE55-C643-EC25-8C16-4A107DAAD79C}"/>
              </a:ext>
            </a:extLst>
          </p:cNvPr>
          <p:cNvSpPr txBox="1"/>
          <p:nvPr/>
        </p:nvSpPr>
        <p:spPr>
          <a:xfrm>
            <a:off x="4402477" y="4759985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‘</a:t>
            </a:r>
            <a:r>
              <a:rPr lang="es-ES" dirty="0" err="1"/>
              <a:t>Perfect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’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9AE5729-8424-CF1B-479A-E1E6EDAF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0968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6E1674F-42F3-A3B9-E7FF-B40FF04385EE}"/>
              </a:ext>
            </a:extLst>
          </p:cNvPr>
          <p:cNvSpPr txBox="1"/>
          <p:nvPr/>
        </p:nvSpPr>
        <p:spPr>
          <a:xfrm>
            <a:off x="5133646" y="5708764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Griddle</a:t>
            </a:r>
            <a:r>
              <a:rPr lang="es-ES" dirty="0"/>
              <a:t>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 </a:t>
            </a:r>
            <a:r>
              <a:rPr lang="es-ES" dirty="0" err="1"/>
              <a:t>processes</a:t>
            </a:r>
            <a:endParaRPr lang="es-ES" dirty="0"/>
          </a:p>
          <a:p>
            <a:r>
              <a:rPr lang="es-ES" dirty="0"/>
              <a:t>A07HA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1D5E58-1AB1-4FD8-651D-CE7A3CD3D644}"/>
              </a:ext>
            </a:extLst>
          </p:cNvPr>
          <p:cNvSpPr txBox="1"/>
          <p:nvPr/>
        </p:nvSpPr>
        <p:spPr>
          <a:xfrm>
            <a:off x="5133646" y="5101709"/>
            <a:ext cx="609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Tuna – 1 </a:t>
            </a:r>
            <a:r>
              <a:rPr lang="es-ES" dirty="0" err="1"/>
              <a:t>lexeme</a:t>
            </a:r>
            <a:r>
              <a:rPr lang="es-ES" dirty="0"/>
              <a:t> -&gt; </a:t>
            </a:r>
            <a:r>
              <a:rPr lang="es-ES" dirty="0" err="1"/>
              <a:t>matched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13 </a:t>
            </a:r>
            <a:r>
              <a:rPr lang="es-ES" dirty="0" err="1"/>
              <a:t>ingredients</a:t>
            </a:r>
            <a:endParaRPr lang="es-ES" dirty="0"/>
          </a:p>
          <a:p>
            <a:r>
              <a:rPr lang="es-ES" dirty="0"/>
              <a:t>A02DX –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lexems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17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58260"/>
              </p:ext>
            </p:extLst>
          </p:nvPr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9100"/>
              </p:ext>
            </p:extLst>
          </p:nvPr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81270"/>
              </p:ext>
            </p:extLst>
          </p:nvPr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26439"/>
              </p:ext>
            </p:extLst>
          </p:nvPr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4382"/>
              </p:ext>
            </p:extLst>
          </p:nvPr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55363"/>
              </p:ext>
            </p:extLst>
          </p:nvPr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31016"/>
              </p:ext>
            </p:extLst>
          </p:nvPr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ri</a:t>
            </a:r>
            <a:r>
              <a:rPr lang="es-ES" dirty="0"/>
              <a:t> = mi/ni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80771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=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rf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facets</a:t>
            </a:r>
            <a:r>
              <a:rPr lang="es-ES" dirty="0"/>
              <a:t>,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both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</a:p>
          <a:p>
            <a:r>
              <a:rPr lang="es-ES" dirty="0"/>
              <a:t>       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they’ld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hierarchy</a:t>
            </a:r>
            <a:r>
              <a:rPr lang="es-ES" dirty="0"/>
              <a:t> Branch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more tan </a:t>
            </a:r>
            <a:r>
              <a:rPr lang="es-ES" dirty="0" err="1"/>
              <a:t>one</a:t>
            </a:r>
            <a:r>
              <a:rPr lang="es-ES" dirty="0"/>
              <a:t> at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in </a:t>
            </a:r>
            <a:r>
              <a:rPr lang="es-ES" dirty="0" err="1"/>
              <a:t>hierarchy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1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4196673" y="168509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vegetable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4064288" y="162831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62236"/>
              <a:gd name="adj4" fmla="val -5197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9F95C254-26DE-55A1-4E7B-95288F0385BC}"/>
              </a:ext>
            </a:extLst>
          </p:cNvPr>
          <p:cNvSpPr/>
          <p:nvPr/>
        </p:nvSpPr>
        <p:spPr>
          <a:xfrm rot="16200000">
            <a:off x="5305320" y="1002159"/>
            <a:ext cx="244010" cy="2726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B5CF1F5-9331-E4E2-C301-991A7C013E6D}"/>
              </a:ext>
            </a:extLst>
          </p:cNvPr>
          <p:cNvSpPr txBox="1"/>
          <p:nvPr/>
        </p:nvSpPr>
        <p:spPr>
          <a:xfrm>
            <a:off x="4199984" y="294841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 in olive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oil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3" name="Globo: línea 62">
            <a:extLst>
              <a:ext uri="{FF2B5EF4-FFF2-40B4-BE49-F238E27FC236}">
                <a16:creationId xmlns:a16="http://schemas.microsoft.com/office/drawing/2014/main" id="{005940B1-190D-EFA7-FA04-6CF24A872A5E}"/>
              </a:ext>
            </a:extLst>
          </p:cNvPr>
          <p:cNvSpPr/>
          <p:nvPr/>
        </p:nvSpPr>
        <p:spPr>
          <a:xfrm>
            <a:off x="4067599" y="238060"/>
            <a:ext cx="2635544" cy="488023"/>
          </a:xfrm>
          <a:prstGeom prst="borderCallout1">
            <a:avLst>
              <a:gd name="adj1" fmla="val 51381"/>
              <a:gd name="adj2" fmla="val 828"/>
              <a:gd name="adj3" fmla="val 157764"/>
              <a:gd name="adj4" fmla="val -6503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D9592B0A-01F5-A44E-7439-1303E074B778}"/>
              </a:ext>
            </a:extLst>
          </p:cNvPr>
          <p:cNvSpPr/>
          <p:nvPr/>
        </p:nvSpPr>
        <p:spPr>
          <a:xfrm rot="16200000">
            <a:off x="5255714" y="-403673"/>
            <a:ext cx="244011" cy="2695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AE7714E-7AAC-D550-A021-0353671B6293}"/>
              </a:ext>
            </a:extLst>
          </p:cNvPr>
          <p:cNvSpPr/>
          <p:nvPr/>
        </p:nvSpPr>
        <p:spPr>
          <a:xfrm>
            <a:off x="4750942" y="343559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4746031" y="1728717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FCE398-B888-6FD0-D5AB-30269D2B38F0}"/>
              </a:ext>
            </a:extLst>
          </p:cNvPr>
          <p:cNvGraphicFramePr>
            <a:graphicFrameLocks noGrp="1"/>
          </p:cNvGraphicFramePr>
          <p:nvPr/>
        </p:nvGraphicFramePr>
        <p:xfrm>
          <a:off x="3716106" y="3429000"/>
          <a:ext cx="2489200" cy="56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662845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2376014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Olive oils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984079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Olive oil, virgin or extra-virgin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9528601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Olive </a:t>
                      </a:r>
                      <a:r>
                        <a:rPr lang="es-ES" sz="1100" u="none" strike="noStrike" dirty="0" err="1">
                          <a:effectLst/>
                        </a:rPr>
                        <a:t>oil</a:t>
                      </a:r>
                      <a:r>
                        <a:rPr lang="es-ES" sz="1100" u="none" strike="noStrike" dirty="0">
                          <a:effectLst/>
                        </a:rPr>
                        <a:t>, </a:t>
                      </a:r>
                      <a:r>
                        <a:rPr lang="es-ES" sz="1100" u="none" strike="noStrike" dirty="0" err="1">
                          <a:effectLst/>
                        </a:rPr>
                        <a:t>refined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932713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47DFD9-0D37-69C7-5602-692D48EA4394}"/>
              </a:ext>
            </a:extLst>
          </p:cNvPr>
          <p:cNvGraphicFramePr>
            <a:graphicFrameLocks noGrp="1"/>
          </p:cNvGraphicFramePr>
          <p:nvPr/>
        </p:nvGraphicFramePr>
        <p:xfrm>
          <a:off x="805100" y="342900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C7703-1847-677A-272F-DCCA6D4808A1}"/>
              </a:ext>
            </a:extLst>
          </p:cNvPr>
          <p:cNvGraphicFramePr>
            <a:graphicFrameLocks noGrp="1"/>
          </p:cNvGraphicFramePr>
          <p:nvPr/>
        </p:nvGraphicFramePr>
        <p:xfrm>
          <a:off x="6627112" y="3429000"/>
          <a:ext cx="4683019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32">
                  <a:extLst>
                    <a:ext uri="{9D8B030D-6E8A-4147-A177-3AD203B41FA5}">
                      <a16:colId xmlns:a16="http://schemas.microsoft.com/office/drawing/2014/main" val="1361401045"/>
                    </a:ext>
                  </a:extLst>
                </a:gridCol>
                <a:gridCol w="4031487">
                  <a:extLst>
                    <a:ext uri="{9D8B030D-6E8A-4147-A177-3AD203B41FA5}">
                      <a16:colId xmlns:a16="http://schemas.microsoft.com/office/drawing/2014/main" val="6048822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Animal and vegetable fats and oils and primary derivatives thereof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156595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A036N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Vegetable fats and oils, edible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3906836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A045E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Herbs, vegetables and oil sauces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8776021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A0F3D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Animal and vegetable fats/oils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2871583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FB33005-76C8-2887-C019-E97170C45781}"/>
              </a:ext>
            </a:extLst>
          </p:cNvPr>
          <p:cNvSpPr/>
          <p:nvPr/>
        </p:nvSpPr>
        <p:spPr>
          <a:xfrm>
            <a:off x="575348" y="362420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D9B729-CDF6-8B22-9D21-D7024BC94CB6}"/>
              </a:ext>
            </a:extLst>
          </p:cNvPr>
          <p:cNvSpPr/>
          <p:nvPr/>
        </p:nvSpPr>
        <p:spPr>
          <a:xfrm>
            <a:off x="3537739" y="3437564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6FD7A-0009-A52D-2C43-99F8270C8B80}"/>
              </a:ext>
            </a:extLst>
          </p:cNvPr>
          <p:cNvSpPr/>
          <p:nvPr/>
        </p:nvSpPr>
        <p:spPr>
          <a:xfrm>
            <a:off x="6445317" y="363019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56D392-823B-AB5E-DC79-7DA8B3A1DE90}"/>
              </a:ext>
            </a:extLst>
          </p:cNvPr>
          <p:cNvSpPr txBox="1"/>
          <p:nvPr/>
        </p:nvSpPr>
        <p:spPr>
          <a:xfrm>
            <a:off x="7103415" y="225356"/>
            <a:ext cx="609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Scoring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match in foodex2 </a:t>
            </a:r>
            <a:r>
              <a:rPr lang="es-ES" dirty="0" err="1"/>
              <a:t>facet</a:t>
            </a:r>
            <a:r>
              <a:rPr lang="es-ES" dirty="0"/>
              <a:t> </a:t>
            </a:r>
            <a:r>
              <a:rPr lang="es-ES" dirty="0" err="1"/>
              <a:t>involves</a:t>
            </a:r>
            <a:r>
              <a:rPr lang="es-ES" dirty="0"/>
              <a:t>:</a:t>
            </a:r>
          </a:p>
          <a:p>
            <a:r>
              <a:rPr lang="es-ES" dirty="0"/>
              <a:t>  ni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mi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mf</a:t>
            </a:r>
            <a:r>
              <a:rPr lang="es-ES" dirty="0"/>
              <a:t> =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lexemes</a:t>
            </a:r>
            <a:r>
              <a:rPr lang="es-ES" dirty="0"/>
              <a:t> in </a:t>
            </a:r>
            <a:r>
              <a:rPr lang="es-ES" dirty="0" err="1"/>
              <a:t>searched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ri</a:t>
            </a:r>
            <a:r>
              <a:rPr lang="es-ES" dirty="0"/>
              <a:t> = mi/ni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= </a:t>
            </a:r>
            <a:r>
              <a:rPr lang="es-ES" dirty="0" err="1"/>
              <a:t>mf</a:t>
            </a:r>
            <a:r>
              <a:rPr lang="es-ES" dirty="0"/>
              <a:t>/</a:t>
            </a:r>
            <a:r>
              <a:rPr lang="es-ES" dirty="0" err="1"/>
              <a:t>nf</a:t>
            </a:r>
            <a:r>
              <a:rPr lang="es-ES" dirty="0"/>
              <a:t>   -&gt;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matchon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6DF0B-8E2D-03FA-BD9F-9950A4CAFEE0}"/>
              </a:ext>
            </a:extLst>
          </p:cNvPr>
          <p:cNvSpPr txBox="1"/>
          <p:nvPr/>
        </p:nvSpPr>
        <p:spPr>
          <a:xfrm>
            <a:off x="3953844" y="4379498"/>
            <a:ext cx="77535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</a:t>
            </a:r>
          </a:p>
          <a:p>
            <a:r>
              <a:rPr lang="es-ES" dirty="0"/>
              <a:t> 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(at </a:t>
            </a:r>
            <a:r>
              <a:rPr lang="es-ES" dirty="0" err="1"/>
              <a:t>least</a:t>
            </a:r>
            <a:r>
              <a:rPr lang="es-ES" dirty="0"/>
              <a:t> 0.6)</a:t>
            </a:r>
          </a:p>
          <a:p>
            <a:endParaRPr lang="es-ES" dirty="0"/>
          </a:p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choosing</a:t>
            </a:r>
            <a:r>
              <a:rPr lang="es-ES" dirty="0"/>
              <a:t> a ‘more </a:t>
            </a:r>
            <a:r>
              <a:rPr lang="es-ES" dirty="0" err="1"/>
              <a:t>generic</a:t>
            </a:r>
            <a:r>
              <a:rPr lang="es-ES" dirty="0"/>
              <a:t>’ </a:t>
            </a:r>
            <a:r>
              <a:rPr lang="es-ES" dirty="0" err="1"/>
              <a:t>term</a:t>
            </a:r>
            <a:r>
              <a:rPr lang="es-ES" dirty="0"/>
              <a:t>, and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reviewed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experts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Prioritizing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&lt; 1 in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bedca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, and,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lowest</a:t>
            </a:r>
            <a:r>
              <a:rPr lang="es-ES" dirty="0"/>
              <a:t> </a:t>
            </a:r>
            <a:r>
              <a:rPr lang="es-ES" dirty="0" err="1"/>
              <a:t>ri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priority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003013B7-A693-A545-C8BE-E03B873841F4}"/>
              </a:ext>
            </a:extLst>
          </p:cNvPr>
          <p:cNvGraphicFramePr>
            <a:graphicFrameLocks noGrp="1"/>
          </p:cNvGraphicFramePr>
          <p:nvPr/>
        </p:nvGraphicFramePr>
        <p:xfrm>
          <a:off x="734600" y="625639"/>
          <a:ext cx="2244906" cy="1939290"/>
        </p:xfrm>
        <a:graphic>
          <a:graphicData uri="http://schemas.openxmlformats.org/drawingml/2006/table">
            <a:tbl>
              <a:tblPr/>
              <a:tblGrid>
                <a:gridCol w="2244906">
                  <a:extLst>
                    <a:ext uri="{9D8B030D-6E8A-4147-A177-3AD203B41FA5}">
                      <a16:colId xmlns:a16="http://schemas.microsoft.com/office/drawing/2014/main" val="5584609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baked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olive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266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 in vegetable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68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Pickled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tuna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7269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canned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9168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raw</a:t>
                      </a: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38026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Tuna,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griddle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05857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442EFC-3BBC-E84F-5EE8-2A82D29246E6}"/>
              </a:ext>
            </a:extLst>
          </p:cNvPr>
          <p:cNvSpPr txBox="1"/>
          <p:nvPr/>
        </p:nvSpPr>
        <p:spPr>
          <a:xfrm>
            <a:off x="3764300" y="2121737"/>
            <a:ext cx="235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Tuna,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canned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Globo: línea 21">
            <a:extLst>
              <a:ext uri="{FF2B5EF4-FFF2-40B4-BE49-F238E27FC236}">
                <a16:creationId xmlns:a16="http://schemas.microsoft.com/office/drawing/2014/main" id="{15C642C5-512F-016D-37C4-8E0BA7EFC468}"/>
              </a:ext>
            </a:extLst>
          </p:cNvPr>
          <p:cNvSpPr/>
          <p:nvPr/>
        </p:nvSpPr>
        <p:spPr>
          <a:xfrm>
            <a:off x="3631915" y="2064956"/>
            <a:ext cx="2635544" cy="488023"/>
          </a:xfrm>
          <a:prstGeom prst="borderCallout1">
            <a:avLst>
              <a:gd name="adj1" fmla="val 51381"/>
              <a:gd name="adj2" fmla="val 828"/>
              <a:gd name="adj3" fmla="val -29605"/>
              <a:gd name="adj4" fmla="val -2839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01C7E2-E634-2683-1209-3DCBCA8DAF10}"/>
              </a:ext>
            </a:extLst>
          </p:cNvPr>
          <p:cNvSpPr/>
          <p:nvPr/>
        </p:nvSpPr>
        <p:spPr>
          <a:xfrm>
            <a:off x="5083363" y="2185968"/>
            <a:ext cx="271185" cy="28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9835F9-95B4-FDDA-4E4A-D0A90086DF86}"/>
              </a:ext>
            </a:extLst>
          </p:cNvPr>
          <p:cNvSpPr txBox="1"/>
          <p:nvPr/>
        </p:nvSpPr>
        <p:spPr>
          <a:xfrm>
            <a:off x="8464500" y="420835"/>
            <a:ext cx="1397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With</a:t>
            </a:r>
            <a:endParaRPr lang="es-ES" sz="1000" dirty="0"/>
          </a:p>
          <a:p>
            <a:r>
              <a:rPr lang="es-ES" sz="1000" dirty="0" err="1"/>
              <a:t>Without</a:t>
            </a:r>
            <a:endParaRPr lang="es-ES" sz="1000" dirty="0"/>
          </a:p>
          <a:p>
            <a:r>
              <a:rPr lang="es-ES" sz="1000" dirty="0"/>
              <a:t>In</a:t>
            </a:r>
          </a:p>
          <a:p>
            <a:r>
              <a:rPr lang="es-ES" sz="1000" dirty="0"/>
              <a:t>And</a:t>
            </a:r>
          </a:p>
          <a:p>
            <a:r>
              <a:rPr lang="es-ES" sz="1000" dirty="0" err="1"/>
              <a:t>Or</a:t>
            </a:r>
            <a:endParaRPr lang="es-ES" sz="1000" dirty="0"/>
          </a:p>
          <a:p>
            <a:r>
              <a:rPr lang="es-ES" sz="1000" dirty="0" err="1"/>
              <a:t>On</a:t>
            </a:r>
            <a:endParaRPr lang="es-ES" sz="1000" dirty="0"/>
          </a:p>
          <a:p>
            <a:r>
              <a:rPr lang="es-ES" sz="1000" dirty="0" err="1"/>
              <a:t>Type</a:t>
            </a:r>
            <a:endParaRPr lang="es-ES" sz="1000" dirty="0"/>
          </a:p>
          <a:p>
            <a:r>
              <a:rPr lang="es-ES" sz="1000" dirty="0"/>
              <a:t>n/e</a:t>
            </a:r>
          </a:p>
          <a:p>
            <a:r>
              <a:rPr lang="es-ES" sz="1000" dirty="0" err="1"/>
              <a:t>Unspecified</a:t>
            </a:r>
            <a:endParaRPr lang="es-ES" sz="1000" dirty="0"/>
          </a:p>
          <a:p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specified</a:t>
            </a:r>
            <a:endParaRPr lang="es-ES" sz="1000" dirty="0"/>
          </a:p>
          <a:p>
            <a:r>
              <a:rPr lang="es-ES" sz="1000" dirty="0"/>
              <a:t>()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6444781A-D023-16A5-F309-1D93B545A860}"/>
              </a:ext>
            </a:extLst>
          </p:cNvPr>
          <p:cNvSpPr/>
          <p:nvPr/>
        </p:nvSpPr>
        <p:spPr>
          <a:xfrm rot="16200000">
            <a:off x="3904180" y="2337902"/>
            <a:ext cx="226032" cy="77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3A80A276-FEB2-5AE5-EDE8-77242CDA9910}"/>
              </a:ext>
            </a:extLst>
          </p:cNvPr>
          <p:cNvSpPr/>
          <p:nvPr/>
        </p:nvSpPr>
        <p:spPr>
          <a:xfrm rot="16200000">
            <a:off x="5355740" y="1742522"/>
            <a:ext cx="197963" cy="193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FD0F008-3F4A-84DD-51D1-306DEFA4568A}"/>
              </a:ext>
            </a:extLst>
          </p:cNvPr>
          <p:cNvSpPr/>
          <p:nvPr/>
        </p:nvSpPr>
        <p:spPr>
          <a:xfrm rot="3129189">
            <a:off x="3332252" y="2498556"/>
            <a:ext cx="234819" cy="156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58A4AB-2AB9-34FE-2D51-F870FC87AE9A}"/>
              </a:ext>
            </a:extLst>
          </p:cNvPr>
          <p:cNvSpPr txBox="1"/>
          <p:nvPr/>
        </p:nvSpPr>
        <p:spPr>
          <a:xfrm>
            <a:off x="827067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4ACA1D-A217-DDFE-A473-0207E1B1D0A8}"/>
              </a:ext>
            </a:extLst>
          </p:cNvPr>
          <p:cNvSpPr txBox="1"/>
          <p:nvPr/>
        </p:nvSpPr>
        <p:spPr>
          <a:xfrm>
            <a:off x="4236371" y="3680538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BAF7210-EB03-E7F3-9DD8-A1C774391E03}"/>
              </a:ext>
            </a:extLst>
          </p:cNvPr>
          <p:cNvSpPr/>
          <p:nvPr/>
        </p:nvSpPr>
        <p:spPr>
          <a:xfrm rot="19851257">
            <a:off x="4997939" y="2762310"/>
            <a:ext cx="253057" cy="87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AA4725F-9902-B801-9883-0CECD74C1ABC}"/>
              </a:ext>
            </a:extLst>
          </p:cNvPr>
          <p:cNvGraphicFramePr>
            <a:graphicFrameLocks noGrp="1"/>
          </p:cNvGraphicFramePr>
          <p:nvPr/>
        </p:nvGraphicFramePr>
        <p:xfrm>
          <a:off x="1339356" y="4049870"/>
          <a:ext cx="2489200" cy="2435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273945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94162274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 and bonito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962328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A02DX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7585492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A02DZ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bigeye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4019045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blackfin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477594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A02EB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bluefin (generic)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6272067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8919280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Northern bluefin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05227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longtail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5006874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skipjack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128743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A02EG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Tuna, yellowfin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995869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A07Y1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Bullet tuna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6671609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A0F9X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Tunas, bonitos, billfishes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7829542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A0FBT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Canned</a:t>
                      </a:r>
                      <a:r>
                        <a:rPr lang="es-ES" sz="1100" u="none" strike="noStrike" dirty="0">
                          <a:effectLst/>
                        </a:rPr>
                        <a:t> tunas and similar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097526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8FE73C4-A441-9579-BF50-1E3576600152}"/>
              </a:ext>
            </a:extLst>
          </p:cNvPr>
          <p:cNvGraphicFramePr>
            <a:graphicFrameLocks noGrp="1"/>
          </p:cNvGraphicFramePr>
          <p:nvPr/>
        </p:nvGraphicFramePr>
        <p:xfrm>
          <a:off x="4779489" y="4049870"/>
          <a:ext cx="2503489" cy="18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9">
                  <a:extLst>
                    <a:ext uri="{9D8B030D-6E8A-4147-A177-3AD203B41FA5}">
                      <a16:colId xmlns:a16="http://schemas.microsoft.com/office/drawing/2014/main" val="4179326708"/>
                    </a:ext>
                  </a:extLst>
                </a:gridCol>
                <a:gridCol w="1890390">
                  <a:extLst>
                    <a:ext uri="{9D8B030D-6E8A-4147-A177-3AD203B41FA5}">
                      <a16:colId xmlns:a16="http://schemas.microsoft.com/office/drawing/2014/main" val="1652926224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A0BYP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jarring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369698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CCA639C-D2F9-2E7A-BDF3-5A8592FCBA9E}"/>
              </a:ext>
            </a:extLst>
          </p:cNvPr>
          <p:cNvSpPr txBox="1"/>
          <p:nvPr/>
        </p:nvSpPr>
        <p:spPr>
          <a:xfrm>
            <a:off x="5083363" y="142905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Split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conjunctions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B478858-5834-E623-28E2-FFD2703C5DF6}"/>
              </a:ext>
            </a:extLst>
          </p:cNvPr>
          <p:cNvSpPr/>
          <p:nvPr/>
        </p:nvSpPr>
        <p:spPr>
          <a:xfrm>
            <a:off x="8418781" y="379784"/>
            <a:ext cx="45719" cy="1748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72EFFB6-D9B1-EFA6-72CE-7EC22246F91D}"/>
              </a:ext>
            </a:extLst>
          </p:cNvPr>
          <p:cNvGraphicFramePr>
            <a:graphicFrameLocks noGrp="1"/>
          </p:cNvGraphicFramePr>
          <p:nvPr/>
        </p:nvGraphicFramePr>
        <p:xfrm>
          <a:off x="8064632" y="2714249"/>
          <a:ext cx="3424434" cy="936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37">
                  <a:extLst>
                    <a:ext uri="{9D8B030D-6E8A-4147-A177-3AD203B41FA5}">
                      <a16:colId xmlns:a16="http://schemas.microsoft.com/office/drawing/2014/main" val="2344520542"/>
                    </a:ext>
                  </a:extLst>
                </a:gridCol>
                <a:gridCol w="2585797">
                  <a:extLst>
                    <a:ext uri="{9D8B030D-6E8A-4147-A177-3AD203B41FA5}">
                      <a16:colId xmlns:a16="http://schemas.microsoft.com/office/drawing/2014/main" val="3961922462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Cooking in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784887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A07GN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Bain-marie cooking (in water bath)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49952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A07KE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Subtraction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7156576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A07MP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Addition of water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151275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A0BZS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Water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or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steam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extraction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2934893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E6ADFD0-77CD-9430-C587-772BFDE21304}"/>
              </a:ext>
            </a:extLst>
          </p:cNvPr>
          <p:cNvSpPr txBox="1"/>
          <p:nvPr/>
        </p:nvSpPr>
        <p:spPr>
          <a:xfrm>
            <a:off x="7612093" y="2325182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F28 -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89966E5-7B2F-8F4C-BEDA-F2AF2FE39619}"/>
              </a:ext>
            </a:extLst>
          </p:cNvPr>
          <p:cNvSpPr/>
          <p:nvPr/>
        </p:nvSpPr>
        <p:spPr>
          <a:xfrm rot="17529840">
            <a:off x="7005029" y="2385776"/>
            <a:ext cx="222943" cy="1169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B9BCF-4416-D093-4565-569AA27C0282}"/>
              </a:ext>
            </a:extLst>
          </p:cNvPr>
          <p:cNvSpPr txBox="1"/>
          <p:nvPr/>
        </p:nvSpPr>
        <p:spPr>
          <a:xfrm>
            <a:off x="7612093" y="3587561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- F04 - </a:t>
            </a:r>
            <a:r>
              <a:rPr lang="es-ES" dirty="0" err="1"/>
              <a:t>Ingredient</a:t>
            </a:r>
            <a:endParaRPr lang="es-ES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1641109-33B1-7E2D-6798-6D6534FE990B}"/>
              </a:ext>
            </a:extLst>
          </p:cNvPr>
          <p:cNvGraphicFramePr>
            <a:graphicFrameLocks noGrp="1"/>
          </p:cNvGraphicFramePr>
          <p:nvPr/>
        </p:nvGraphicFramePr>
        <p:xfrm>
          <a:off x="8064633" y="3986557"/>
          <a:ext cx="3858528" cy="20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83">
                  <a:extLst>
                    <a:ext uri="{9D8B030D-6E8A-4147-A177-3AD203B41FA5}">
                      <a16:colId xmlns:a16="http://schemas.microsoft.com/office/drawing/2014/main" val="3716989882"/>
                    </a:ext>
                  </a:extLst>
                </a:gridCol>
                <a:gridCol w="3030845">
                  <a:extLst>
                    <a:ext uri="{9D8B030D-6E8A-4147-A177-3AD203B41FA5}">
                      <a16:colId xmlns:a16="http://schemas.microsoft.com/office/drawing/2014/main" val="3307806398"/>
                    </a:ext>
                  </a:extLst>
                </a:gridCol>
              </a:tblGrid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A02GX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snails, conches and whelks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102351933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A02MD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buffalo milk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1540884506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desserts spoonable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0975971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A036J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ice creams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686526609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A04PD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Water-based sweet desserts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478552688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A0DGV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mint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08630698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A0DJB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dock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96995584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A0DJM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mimosas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656831197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A0DJN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clovers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76916267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A0DRH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pears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36804482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berries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169968260"/>
                  </a:ext>
                </a:extLst>
              </a:tr>
              <a:tr h="8954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A0DRK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Water apples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3367497909"/>
                  </a:ext>
                </a:extLst>
              </a:tr>
              <a:tr h="11765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A0F0J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Water, water-based beverages and related ingredients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7" marR="2877" marT="2877" marB="0" anchor="b"/>
                </a:tc>
                <a:extLst>
                  <a:ext uri="{0D108BD9-81ED-4DB2-BD59-A6C34878D82A}">
                    <a16:rowId xmlns:a16="http://schemas.microsoft.com/office/drawing/2014/main" val="2286316941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C9A377A-147B-2553-24E7-2AFBD58272E5}"/>
              </a:ext>
            </a:extLst>
          </p:cNvPr>
          <p:cNvSpPr/>
          <p:nvPr/>
        </p:nvSpPr>
        <p:spPr>
          <a:xfrm>
            <a:off x="1145564" y="4243368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747C20-4C4E-A86E-5F42-C39FC0C52E49}"/>
              </a:ext>
            </a:extLst>
          </p:cNvPr>
          <p:cNvSpPr/>
          <p:nvPr/>
        </p:nvSpPr>
        <p:spPr>
          <a:xfrm>
            <a:off x="4538720" y="4053797"/>
            <a:ext cx="821933" cy="1926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BD8F8CE-BAF9-D501-4F50-9E6A491CD56F}"/>
              </a:ext>
            </a:extLst>
          </p:cNvPr>
          <p:cNvSpPr/>
          <p:nvPr/>
        </p:nvSpPr>
        <p:spPr>
          <a:xfrm>
            <a:off x="7962346" y="3288734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E29EB68-019D-25DA-4E3A-BA408850FD8E}"/>
              </a:ext>
            </a:extLst>
          </p:cNvPr>
          <p:cNvSpPr/>
          <p:nvPr/>
        </p:nvSpPr>
        <p:spPr>
          <a:xfrm>
            <a:off x="7965773" y="5829876"/>
            <a:ext cx="821933" cy="1926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AB29DF-1B1B-3610-4DA8-5EE2FEC8E991}"/>
              </a:ext>
            </a:extLst>
          </p:cNvPr>
          <p:cNvSpPr txBox="1"/>
          <p:nvPr/>
        </p:nvSpPr>
        <p:spPr>
          <a:xfrm>
            <a:off x="7282978" y="6115763"/>
            <a:ext cx="420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rf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‘</a:t>
            </a:r>
            <a:r>
              <a:rPr lang="es-ES" dirty="0" err="1"/>
              <a:t>water</a:t>
            </a:r>
            <a:r>
              <a:rPr lang="es-ES" dirty="0"/>
              <a:t>’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0.5</a:t>
            </a:r>
          </a:p>
          <a:p>
            <a:r>
              <a:rPr lang="es-ES" dirty="0" err="1"/>
              <a:t>None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choosed</a:t>
            </a:r>
            <a:r>
              <a:rPr lang="es-ES" dirty="0"/>
              <a:t> as </a:t>
            </a:r>
            <a:r>
              <a:rPr lang="es-ES" dirty="0" err="1"/>
              <a:t>preferred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14EF554-1682-25E1-FD13-741D332CD478}"/>
              </a:ext>
            </a:extLst>
          </p:cNvPr>
          <p:cNvSpPr txBox="1"/>
          <p:nvPr/>
        </p:nvSpPr>
        <p:spPr>
          <a:xfrm>
            <a:off x="904126" y="453190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more complex food appearing in BEDCA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7316F8-918F-E70D-E40D-918C72908265}"/>
              </a:ext>
            </a:extLst>
          </p:cNvPr>
          <p:cNvSpPr txBox="1"/>
          <p:nvPr/>
        </p:nvSpPr>
        <p:spPr>
          <a:xfrm>
            <a:off x="904126" y="2002876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we have to think if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ost-processing using facet matching could be interesting to select main term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F38418-0247-DC09-BD23-D92661AE9F6D}"/>
              </a:ext>
            </a:extLst>
          </p:cNvPr>
          <p:cNvSpPr txBox="1"/>
          <p:nvPr/>
        </p:nvSpPr>
        <p:spPr>
          <a:xfrm>
            <a:off x="1234614" y="783138"/>
            <a:ext cx="685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Yogurt, skimmed, with peach, raspberry and fiber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832659-1318-D0DC-0DBB-369381B130C4}"/>
              </a:ext>
            </a:extLst>
          </p:cNvPr>
          <p:cNvSpPr txBox="1"/>
          <p:nvPr/>
        </p:nvSpPr>
        <p:spPr>
          <a:xfrm>
            <a:off x="1234614" y="2372208"/>
            <a:ext cx="719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Cake, cheese     vs      Cheesecake</a:t>
            </a:r>
          </a:p>
          <a:p>
            <a:pPr fontAlgn="b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Cake with cheese we can arrive to cheesecake specific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foodex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term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C4A88BC-B992-1000-FB20-5B9B2FE6C19B}"/>
              </a:ext>
            </a:extLst>
          </p:cNvPr>
          <p:cNvSpPr txBox="1"/>
          <p:nvPr/>
        </p:nvSpPr>
        <p:spPr>
          <a:xfrm>
            <a:off x="964059" y="3587130"/>
            <a:ext cx="1044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when F02 and F04 have a matching in same part (same lexemes) we have to maintain both or only F02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8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1495</Words>
  <Application>Microsoft Office PowerPoint</Application>
  <PresentationFormat>Panorámica</PresentationFormat>
  <Paragraphs>411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ALONSO CALVO</dc:creator>
  <cp:lastModifiedBy>RAUL ALONSO CALVO</cp:lastModifiedBy>
  <cp:revision>3</cp:revision>
  <dcterms:created xsi:type="dcterms:W3CDTF">2022-10-19T08:49:40Z</dcterms:created>
  <dcterms:modified xsi:type="dcterms:W3CDTF">2022-10-21T08:50:12Z</dcterms:modified>
</cp:coreProperties>
</file>