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60" r:id="rId2"/>
    <p:sldId id="2147376387" r:id="rId3"/>
    <p:sldId id="2147376384" r:id="rId4"/>
    <p:sldId id="2147376385" r:id="rId5"/>
    <p:sldId id="1168" r:id="rId6"/>
    <p:sldId id="1175" r:id="rId7"/>
    <p:sldId id="214737638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orient="horz" pos="1188">
          <p15:clr>
            <a:srgbClr val="A4A3A4"/>
          </p15:clr>
        </p15:guide>
        <p15:guide id="3" orient="horz" pos="420">
          <p15:clr>
            <a:srgbClr val="A4A3A4"/>
          </p15:clr>
        </p15:guide>
        <p15:guide id="4" orient="horz" pos="228">
          <p15:clr>
            <a:srgbClr val="A4A3A4"/>
          </p15:clr>
        </p15:guide>
        <p15:guide id="5" pos="5424">
          <p15:clr>
            <a:srgbClr val="A4A3A4"/>
          </p15:clr>
        </p15:guide>
        <p15:guide id="6" pos="2832">
          <p15:clr>
            <a:srgbClr val="A4A3A4"/>
          </p15:clr>
        </p15:guide>
        <p15:guide id="7" pos="2880">
          <p15:clr>
            <a:srgbClr val="A4A3A4"/>
          </p15:clr>
        </p15:guide>
        <p15:guide id="8" pos="336">
          <p15:clr>
            <a:srgbClr val="A4A3A4"/>
          </p15:clr>
        </p15:guide>
        <p15:guide id="9" pos="1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6E6"/>
    <a:srgbClr val="599300"/>
    <a:srgbClr val="2B3C4B"/>
    <a:srgbClr val="4C7D00"/>
    <a:srgbClr val="6AAE00"/>
    <a:srgbClr val="19358A"/>
    <a:srgbClr val="343E48"/>
    <a:srgbClr val="254BBD"/>
    <a:srgbClr val="048BE6"/>
    <a:srgbClr val="10A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19" autoAdjust="0"/>
    <p:restoredTop sz="94422" autoAdjust="0"/>
  </p:normalViewPr>
  <p:slideViewPr>
    <p:cSldViewPr>
      <p:cViewPr varScale="1">
        <p:scale>
          <a:sx n="255" d="100"/>
          <a:sy n="255" d="100"/>
        </p:scale>
        <p:origin x="208" y="792"/>
      </p:cViewPr>
      <p:guideLst>
        <p:guide orient="horz" pos="2148"/>
        <p:guide orient="horz" pos="1188"/>
        <p:guide orient="horz" pos="420"/>
        <p:guide orient="horz" pos="228"/>
        <p:guide pos="5424"/>
        <p:guide pos="2832"/>
        <p:guide pos="2880"/>
        <p:guide pos="336"/>
        <p:guide pos="1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04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Calibri"/>
              </a:rPr>
              <a:t>11/17/23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Calibri"/>
              </a:rPr>
              <a:t>‹Nº›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7D7D0FC4-79A4-4CD6-9D21-6D2AFDDF42EC}" type="datetimeFigureOut">
              <a:rPr lang="en-JM" smtClean="0"/>
              <a:pPr/>
              <a:t>17/11/2023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FEA829E4-7B8F-48ED-BCF8-1C0A3C644052}" type="slidenum">
              <a:rPr lang="en-JM" smtClean="0"/>
              <a:pPr/>
              <a:t>‹Nº›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ipos de ondas">
            <a:extLst>
              <a:ext uri="{FF2B5EF4-FFF2-40B4-BE49-F238E27FC236}">
                <a16:creationId xmlns:a16="http://schemas.microsoft.com/office/drawing/2014/main" id="{11639D1E-BC9E-5377-E66A-57CD72DC98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2B267F7-33E3-08E2-477A-C7301E45EC29}"/>
              </a:ext>
            </a:extLst>
          </p:cNvPr>
          <p:cNvSpPr/>
          <p:nvPr userDrawn="1"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rgbClr val="2B3C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1961CD-0340-C5CC-4B86-5BBA352CFCDA}"/>
              </a:ext>
            </a:extLst>
          </p:cNvPr>
          <p:cNvSpPr txBox="1">
            <a:spLocks/>
          </p:cNvSpPr>
          <p:nvPr userDrawn="1"/>
        </p:nvSpPr>
        <p:spPr>
          <a:xfrm>
            <a:off x="5562600" y="133350"/>
            <a:ext cx="3429000" cy="3238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B4B4B4"/>
                </a:solidFill>
                <a:latin typeface="Roboto Light"/>
                <a:ea typeface="+mn-ea"/>
                <a:cs typeface="Roboto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B4B4B4"/>
                </a:solidFill>
                <a:latin typeface="Roboto Light"/>
                <a:ea typeface="+mn-ea"/>
                <a:cs typeface="Roboto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rgbClr val="B4B4B4"/>
                </a:solidFill>
                <a:latin typeface="Roboto Light"/>
                <a:ea typeface="+mn-ea"/>
                <a:cs typeface="Roboto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rgbClr val="B4B4B4"/>
                </a:solidFill>
                <a:latin typeface="Roboto Light"/>
                <a:ea typeface="+mn-ea"/>
                <a:cs typeface="Roboto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rgbClr val="B4B4B4"/>
                </a:solidFill>
                <a:latin typeface="Roboto Light"/>
                <a:ea typeface="+mn-ea"/>
                <a:cs typeface="Robot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000"/>
              </a:lnSpc>
              <a:buFont typeface="Arial" pitchFamily="34" charset="0"/>
              <a:buNone/>
            </a:pPr>
            <a:r>
              <a:rPr lang="es-ES" sz="105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El Camino de la Programación Funcional</a:t>
            </a:r>
          </a:p>
          <a:p>
            <a:pPr marL="0" indent="0" algn="r">
              <a:lnSpc>
                <a:spcPts val="1460"/>
              </a:lnSpc>
              <a:buFont typeface="Arial" pitchFamily="34" charset="0"/>
              <a:buNone/>
            </a:pPr>
            <a:r>
              <a:rPr lang="es-ES" sz="8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Codemotion Noviembre 2023</a:t>
            </a:r>
          </a:p>
        </p:txBody>
      </p:sp>
    </p:spTree>
    <p:extLst>
      <p:ext uri="{BB962C8B-B14F-4D97-AF65-F5344CB8AC3E}">
        <p14:creationId xmlns:p14="http://schemas.microsoft.com/office/powerpoint/2010/main" val="4001571455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056561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05656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transition spd="slow">
    <p:pull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43E48"/>
          </a:solidFill>
          <a:latin typeface="Roboto Light"/>
          <a:ea typeface="Calibri"/>
          <a:cs typeface="Roboto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B4B4B4"/>
          </a:solidFill>
          <a:latin typeface="Roboto Light"/>
          <a:ea typeface="+mn-ea"/>
          <a:cs typeface="Roboto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rgbClr val="B4B4B4"/>
          </a:solidFill>
          <a:latin typeface="Roboto Light"/>
          <a:ea typeface="+mn-ea"/>
          <a:cs typeface="Roboto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rgbClr val="B4B4B4"/>
          </a:solidFill>
          <a:latin typeface="Roboto Light"/>
          <a:ea typeface="+mn-ea"/>
          <a:cs typeface="Roboto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rgbClr val="B4B4B4"/>
          </a:solidFill>
          <a:latin typeface="Roboto Light"/>
          <a:ea typeface="+mn-ea"/>
          <a:cs typeface="Roboto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rgbClr val="B4B4B4"/>
          </a:solidFill>
          <a:latin typeface="Roboto Light"/>
          <a:ea typeface="+mn-ea"/>
          <a:cs typeface="Roboto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58D3B16-2976-64F1-FE91-760AA3A103B5}"/>
              </a:ext>
            </a:extLst>
          </p:cNvPr>
          <p:cNvSpPr/>
          <p:nvPr/>
        </p:nvSpPr>
        <p:spPr>
          <a:xfrm flipH="1">
            <a:off x="5410200" y="0"/>
            <a:ext cx="3733800" cy="5143500"/>
          </a:xfrm>
          <a:prstGeom prst="rect">
            <a:avLst/>
          </a:prstGeom>
          <a:solidFill>
            <a:srgbClr val="2B3C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53B3BF-D1B0-31E3-27D6-7E2EBA97EBC0}"/>
              </a:ext>
            </a:extLst>
          </p:cNvPr>
          <p:cNvSpPr txBox="1">
            <a:spLocks/>
          </p:cNvSpPr>
          <p:nvPr/>
        </p:nvSpPr>
        <p:spPr>
          <a:xfrm>
            <a:off x="6324600" y="3486150"/>
            <a:ext cx="2286000" cy="3000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Regular"/>
                <a:cs typeface="Roboto Regular"/>
              </a:rPr>
              <a:t>Javier Vélez Reyes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D1D97C0-DA69-8A52-63A3-05D04029DC45}"/>
              </a:ext>
            </a:extLst>
          </p:cNvPr>
          <p:cNvSpPr txBox="1">
            <a:spLocks/>
          </p:cNvSpPr>
          <p:nvPr/>
        </p:nvSpPr>
        <p:spPr>
          <a:xfrm>
            <a:off x="6324600" y="3795712"/>
            <a:ext cx="2667000" cy="3000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Roboto Regular"/>
                <a:cs typeface="Roboto Regular"/>
              </a:rPr>
              <a:t>javiervelezreyes.com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F63A5A-2B94-6021-3EEB-A7BBB53E161F}"/>
              </a:ext>
            </a:extLst>
          </p:cNvPr>
          <p:cNvSpPr txBox="1">
            <a:spLocks/>
          </p:cNvSpPr>
          <p:nvPr/>
        </p:nvSpPr>
        <p:spPr>
          <a:xfrm>
            <a:off x="6477000" y="666750"/>
            <a:ext cx="1981199" cy="228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bg1"/>
                </a:solidFill>
                <a:latin typeface="Roboto Light"/>
                <a:cs typeface="Roboto Light"/>
              </a:rPr>
              <a:t>22 Noviembre 2023 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09AFF888-DC70-F80E-F98E-72C66C3C9D63}"/>
              </a:ext>
            </a:extLst>
          </p:cNvPr>
          <p:cNvSpPr txBox="1"/>
          <p:nvPr/>
        </p:nvSpPr>
        <p:spPr>
          <a:xfrm>
            <a:off x="228600" y="1123950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s-ES_tradnl" sz="4400" dirty="0">
                <a:solidFill>
                  <a:schemeClr val="bg1"/>
                </a:solidFill>
                <a:latin typeface="+mn-lt"/>
              </a:rPr>
              <a:t>El Camino de la Programación Funcional</a:t>
            </a:r>
            <a:endParaRPr lang="es-ES_tradnl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231294F-173C-17EE-87A4-8CAD6B7D4BB5}"/>
              </a:ext>
            </a:extLst>
          </p:cNvPr>
          <p:cNvSpPr/>
          <p:nvPr/>
        </p:nvSpPr>
        <p:spPr>
          <a:xfrm>
            <a:off x="4648200" y="2952750"/>
            <a:ext cx="1525181" cy="1524000"/>
          </a:xfrm>
          <a:prstGeom prst="roundRect">
            <a:avLst>
              <a:gd name="adj" fmla="val 50000"/>
            </a:avLst>
          </a:prstGeom>
          <a:blipFill rotWithShape="1">
            <a:blip r:embed="rId2"/>
            <a:srcRect/>
            <a:stretch>
              <a:fillRect l="-17074" r="-31970"/>
            </a:stretch>
          </a:blipFill>
          <a:ln w="38100" cmpd="sng">
            <a:solidFill>
              <a:srgbClr val="2B3C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1B4B6BC-C0BD-87C6-DF29-983A85DA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550"/>
            <a:ext cx="2667000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299F854-7A63-0CDB-BB76-D52436D417E0}"/>
              </a:ext>
            </a:extLst>
          </p:cNvPr>
          <p:cNvSpPr txBox="1"/>
          <p:nvPr/>
        </p:nvSpPr>
        <p:spPr>
          <a:xfrm>
            <a:off x="2356093" y="683982"/>
            <a:ext cx="4431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C2185B"/>
                </a:solidFill>
              </a:defRPr>
            </a:lvl1pPr>
          </a:lstStyle>
          <a:p>
            <a:pPr algn="ctr"/>
            <a:r>
              <a:rPr lang="es-E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 Camino de la Programación Funcional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5188D1-E4A2-C9F5-247C-95AF952C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573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7817CD-8197-DEC7-E7C9-89D1D314DC16}"/>
              </a:ext>
            </a:extLst>
          </p:cNvPr>
          <p:cNvSpPr txBox="1"/>
          <p:nvPr/>
        </p:nvSpPr>
        <p:spPr>
          <a:xfrm>
            <a:off x="3886200" y="3333750"/>
            <a:ext cx="137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000" dirty="0">
                <a:solidFill>
                  <a:schemeClr val="bg1">
                    <a:lumMod val="95000"/>
                  </a:schemeClr>
                </a:solidFill>
              </a:rPr>
              <a:t>tinyurl.com/yr27mb4o</a:t>
            </a:r>
          </a:p>
        </p:txBody>
      </p:sp>
    </p:spTree>
    <p:extLst>
      <p:ext uri="{BB962C8B-B14F-4D97-AF65-F5344CB8AC3E}">
        <p14:creationId xmlns:p14="http://schemas.microsoft.com/office/powerpoint/2010/main" val="136359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curvado 179">
            <a:extLst>
              <a:ext uri="{FF2B5EF4-FFF2-40B4-BE49-F238E27FC236}">
                <a16:creationId xmlns:a16="http://schemas.microsoft.com/office/drawing/2014/main" id="{D49AFBAE-7E0A-FC68-E73D-F189C1612535}"/>
              </a:ext>
            </a:extLst>
          </p:cNvPr>
          <p:cNvCxnSpPr/>
          <p:nvPr/>
        </p:nvCxnSpPr>
        <p:spPr>
          <a:xfrm>
            <a:off x="4334012" y="3364083"/>
            <a:ext cx="2376697" cy="0"/>
          </a:xfrm>
          <a:prstGeom prst="straightConnector1">
            <a:avLst/>
          </a:prstGeom>
          <a:ln w="28575" cap="rnd" cmpd="sng">
            <a:solidFill>
              <a:schemeClr val="bg1">
                <a:lumMod val="85000"/>
              </a:schemeClr>
            </a:solidFill>
            <a:prstDash val="solid"/>
            <a:headEnd type="none" w="sm" len="med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curvado 179">
            <a:extLst>
              <a:ext uri="{FF2B5EF4-FFF2-40B4-BE49-F238E27FC236}">
                <a16:creationId xmlns:a16="http://schemas.microsoft.com/office/drawing/2014/main" id="{B5BC6106-36F5-4B45-E367-31F8515AE7C2}"/>
              </a:ext>
            </a:extLst>
          </p:cNvPr>
          <p:cNvCxnSpPr>
            <a:cxnSpLocks/>
          </p:cNvCxnSpPr>
          <p:nvPr/>
        </p:nvCxnSpPr>
        <p:spPr>
          <a:xfrm flipV="1">
            <a:off x="2752748" y="3364083"/>
            <a:ext cx="1581264" cy="1147099"/>
          </a:xfrm>
          <a:prstGeom prst="straightConnector1">
            <a:avLst/>
          </a:prstGeom>
          <a:ln w="28575" cap="rnd" cmpd="sng">
            <a:solidFill>
              <a:schemeClr val="bg1">
                <a:lumMod val="85000"/>
              </a:schemeClr>
            </a:solidFill>
            <a:prstDash val="solid"/>
            <a:headEnd type="none" w="sm" len="med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6F4AA8-429B-D1F5-3B2A-4032C9619C25}"/>
              </a:ext>
            </a:extLst>
          </p:cNvPr>
          <p:cNvSpPr/>
          <p:nvPr/>
        </p:nvSpPr>
        <p:spPr>
          <a:xfrm>
            <a:off x="4334012" y="1579754"/>
            <a:ext cx="0" cy="14132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C0AB2C0-4094-C525-7075-3D7A806BD1CC}"/>
              </a:ext>
            </a:extLst>
          </p:cNvPr>
          <p:cNvSpPr/>
          <p:nvPr/>
        </p:nvSpPr>
        <p:spPr>
          <a:xfrm>
            <a:off x="5832006" y="3365554"/>
            <a:ext cx="145652" cy="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0CE561-993E-1FAD-1407-50257156DD52}"/>
              </a:ext>
            </a:extLst>
          </p:cNvPr>
          <p:cNvSpPr/>
          <p:nvPr/>
        </p:nvSpPr>
        <p:spPr>
          <a:xfrm>
            <a:off x="3097627" y="4225425"/>
            <a:ext cx="51062" cy="54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0E47BD-426E-5F60-F10C-6DD09EB1652A}"/>
              </a:ext>
            </a:extLst>
          </p:cNvPr>
          <p:cNvSpPr txBox="1"/>
          <p:nvPr/>
        </p:nvSpPr>
        <p:spPr>
          <a:xfrm>
            <a:off x="3338896" y="1275564"/>
            <a:ext cx="1101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19F941-2EA4-E51B-E0CE-F49B64290C7C}"/>
              </a:ext>
            </a:extLst>
          </p:cNvPr>
          <p:cNvSpPr txBox="1"/>
          <p:nvPr/>
        </p:nvSpPr>
        <p:spPr>
          <a:xfrm>
            <a:off x="6010724" y="2995066"/>
            <a:ext cx="1101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Mecanismos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DF0FFD5-D752-F63D-3BD2-C44968A1F28B}"/>
              </a:ext>
            </a:extLst>
          </p:cNvPr>
          <p:cNvSpPr txBox="1"/>
          <p:nvPr/>
        </p:nvSpPr>
        <p:spPr>
          <a:xfrm>
            <a:off x="1600200" y="4206540"/>
            <a:ext cx="1101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Principios</a:t>
            </a:r>
          </a:p>
        </p:txBody>
      </p:sp>
      <p:cxnSp>
        <p:nvCxnSpPr>
          <p:cNvPr id="66" name="Conector curvado 179">
            <a:extLst>
              <a:ext uri="{FF2B5EF4-FFF2-40B4-BE49-F238E27FC236}">
                <a16:creationId xmlns:a16="http://schemas.microsoft.com/office/drawing/2014/main" id="{B4390168-B570-2075-696D-4A63172A81F0}"/>
              </a:ext>
            </a:extLst>
          </p:cNvPr>
          <p:cNvCxnSpPr/>
          <p:nvPr/>
        </p:nvCxnSpPr>
        <p:spPr>
          <a:xfrm>
            <a:off x="4334012" y="1401194"/>
            <a:ext cx="0" cy="1962889"/>
          </a:xfrm>
          <a:prstGeom prst="straightConnector1">
            <a:avLst/>
          </a:prstGeom>
          <a:ln w="28575" cap="rnd" cmpd="sng">
            <a:solidFill>
              <a:schemeClr val="bg1">
                <a:lumMod val="85000"/>
              </a:schemeClr>
            </a:solidFill>
            <a:prstDash val="solid"/>
            <a:headEnd type="none" w="sm" len="med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DDFDD27-1032-623B-D843-AE7F87E1DC2A}"/>
              </a:ext>
            </a:extLst>
          </p:cNvPr>
          <p:cNvSpPr txBox="1"/>
          <p:nvPr/>
        </p:nvSpPr>
        <p:spPr>
          <a:xfrm>
            <a:off x="2927254" y="1745555"/>
            <a:ext cx="1304940" cy="14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Declaratividad</a:t>
            </a:r>
          </a:p>
          <a:p>
            <a:pPr algn="r"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Fiabilidad</a:t>
            </a:r>
          </a:p>
          <a:p>
            <a:pPr algn="r"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Verificabilidad</a:t>
            </a:r>
          </a:p>
          <a:p>
            <a:pPr algn="r"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Reproducibilidad</a:t>
            </a:r>
          </a:p>
          <a:p>
            <a:pPr algn="r"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Escalabilidad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CC4DD9-78A4-19EF-E442-D294656613DB}"/>
              </a:ext>
            </a:extLst>
          </p:cNvPr>
          <p:cNvSpPr txBox="1"/>
          <p:nvPr/>
        </p:nvSpPr>
        <p:spPr>
          <a:xfrm rot="16200000">
            <a:off x="4563465" y="1918407"/>
            <a:ext cx="1304940" cy="14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Casos </a:t>
            </a:r>
          </a:p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Recursividad</a:t>
            </a:r>
          </a:p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Orden Superior</a:t>
            </a:r>
          </a:p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Evaluación Parcial</a:t>
            </a:r>
          </a:p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Retención Léxica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AF6F81-4D65-84CF-B17F-B7A0754E266E}"/>
              </a:ext>
            </a:extLst>
          </p:cNvPr>
          <p:cNvSpPr txBox="1"/>
          <p:nvPr/>
        </p:nvSpPr>
        <p:spPr>
          <a:xfrm>
            <a:off x="4095796" y="3489713"/>
            <a:ext cx="1304940" cy="32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Abstracción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B10DD5-A882-6088-66D1-91E162194063}"/>
              </a:ext>
            </a:extLst>
          </p:cNvPr>
          <p:cNvSpPr txBox="1"/>
          <p:nvPr/>
        </p:nvSpPr>
        <p:spPr>
          <a:xfrm>
            <a:off x="3732604" y="3702834"/>
            <a:ext cx="1304940" cy="32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Transparencia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DF6A30C-6ED0-F560-7B0B-7152837D88A6}"/>
              </a:ext>
            </a:extLst>
          </p:cNvPr>
          <p:cNvSpPr txBox="1"/>
          <p:nvPr/>
        </p:nvSpPr>
        <p:spPr>
          <a:xfrm>
            <a:off x="3443326" y="3942034"/>
            <a:ext cx="1304940" cy="32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Inmutabilidad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67EA048-836C-2F6D-FE2A-83F3256E931A}"/>
              </a:ext>
            </a:extLst>
          </p:cNvPr>
          <p:cNvSpPr txBox="1"/>
          <p:nvPr/>
        </p:nvSpPr>
        <p:spPr>
          <a:xfrm>
            <a:off x="3108840" y="4166955"/>
            <a:ext cx="1304940" cy="32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Composición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8ED8E01-B239-8D83-7E25-6DF74DB34686}"/>
              </a:ext>
            </a:extLst>
          </p:cNvPr>
          <p:cNvSpPr txBox="1"/>
          <p:nvPr/>
        </p:nvSpPr>
        <p:spPr>
          <a:xfrm>
            <a:off x="2356093" y="683982"/>
            <a:ext cx="4431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C2185B"/>
                </a:solidFill>
              </a:defRPr>
            </a:lvl1pPr>
          </a:lstStyle>
          <a:p>
            <a:pPr algn="ctr"/>
            <a:r>
              <a:rPr lang="es-E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 Camino de la Programación Funcional</a:t>
            </a:r>
          </a:p>
        </p:txBody>
      </p:sp>
    </p:spTree>
    <p:extLst>
      <p:ext uri="{BB962C8B-B14F-4D97-AF65-F5344CB8AC3E}">
        <p14:creationId xmlns:p14="http://schemas.microsoft.com/office/powerpoint/2010/main" val="165590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F17D791-599E-48D8-CDBC-36615A936BE0}"/>
              </a:ext>
            </a:extLst>
          </p:cNvPr>
          <p:cNvGrpSpPr/>
          <p:nvPr/>
        </p:nvGrpSpPr>
        <p:grpSpPr>
          <a:xfrm>
            <a:off x="1600200" y="1275564"/>
            <a:ext cx="5512010" cy="3235618"/>
            <a:chOff x="1575070" y="1062411"/>
            <a:chExt cx="4935270" cy="2734364"/>
          </a:xfrm>
        </p:grpSpPr>
        <p:cxnSp>
          <p:nvCxnSpPr>
            <p:cNvPr id="8" name="Conector curvado 179">
              <a:extLst>
                <a:ext uri="{FF2B5EF4-FFF2-40B4-BE49-F238E27FC236}">
                  <a16:creationId xmlns:a16="http://schemas.microsoft.com/office/drawing/2014/main" id="{D49AFBAE-7E0A-FC68-E73D-F189C1612535}"/>
                </a:ext>
              </a:extLst>
            </p:cNvPr>
            <p:cNvCxnSpPr/>
            <p:nvPr/>
          </p:nvCxnSpPr>
          <p:spPr>
            <a:xfrm>
              <a:off x="4022834" y="2827382"/>
              <a:ext cx="2128015" cy="0"/>
            </a:xfrm>
            <a:prstGeom prst="straightConnector1">
              <a:avLst/>
            </a:prstGeom>
            <a:ln w="28575" cap="rnd" cmpd="sng">
              <a:solidFill>
                <a:schemeClr val="bg1">
                  <a:lumMod val="85000"/>
                </a:schemeClr>
              </a:solidFill>
              <a:prstDash val="solid"/>
              <a:headEnd type="none" w="sm" len="med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curvado 179">
              <a:extLst>
                <a:ext uri="{FF2B5EF4-FFF2-40B4-BE49-F238E27FC236}">
                  <a16:creationId xmlns:a16="http://schemas.microsoft.com/office/drawing/2014/main" id="{B5BC6106-36F5-4B45-E367-31F8515A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023" y="2827382"/>
              <a:ext cx="1415811" cy="969393"/>
            </a:xfrm>
            <a:prstGeom prst="straightConnector1">
              <a:avLst/>
            </a:prstGeom>
            <a:ln w="28575" cap="rnd" cmpd="sng">
              <a:solidFill>
                <a:schemeClr val="bg1">
                  <a:lumMod val="85000"/>
                </a:schemeClr>
              </a:solidFill>
              <a:prstDash val="solid"/>
              <a:headEnd type="none" w="sm" len="med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curvado 179">
              <a:extLst>
                <a:ext uri="{FF2B5EF4-FFF2-40B4-BE49-F238E27FC236}">
                  <a16:creationId xmlns:a16="http://schemas.microsoft.com/office/drawing/2014/main" id="{5C0FA2A7-3A09-2EC5-5893-041876958C2B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>
              <a:off x="4022835" y="1379194"/>
              <a:ext cx="1406459" cy="1449431"/>
            </a:xfrm>
            <a:prstGeom prst="curvedConnector2">
              <a:avLst/>
            </a:prstGeom>
            <a:ln w="9525" cmpd="sng">
              <a:solidFill>
                <a:schemeClr val="bg1"/>
              </a:solidFill>
              <a:prstDash val="solid"/>
              <a:headEnd type="none" w="sm" len="med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86F4AA8-429B-D1F5-3B2A-4032C9619C25}"/>
                </a:ext>
              </a:extLst>
            </p:cNvPr>
            <p:cNvSpPr/>
            <p:nvPr/>
          </p:nvSpPr>
          <p:spPr>
            <a:xfrm>
              <a:off x="4022834" y="1319477"/>
              <a:ext cx="0" cy="11943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C0AB2C0-4094-C525-7075-3D7A806BD1CC}"/>
                </a:ext>
              </a:extLst>
            </p:cNvPr>
            <p:cNvSpPr/>
            <p:nvPr/>
          </p:nvSpPr>
          <p:spPr>
            <a:xfrm>
              <a:off x="5364088" y="2828625"/>
              <a:ext cx="130412" cy="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30CE561-993E-1FAD-1407-50257156DD52}"/>
                </a:ext>
              </a:extLst>
            </p:cNvPr>
            <p:cNvSpPr/>
            <p:nvPr/>
          </p:nvSpPr>
          <p:spPr>
            <a:xfrm>
              <a:off x="2915816" y="3555287"/>
              <a:ext cx="45719" cy="4571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Conector curvado 179">
              <a:extLst>
                <a:ext uri="{FF2B5EF4-FFF2-40B4-BE49-F238E27FC236}">
                  <a16:creationId xmlns:a16="http://schemas.microsoft.com/office/drawing/2014/main" id="{6DDF172F-8203-B64B-A4AC-1FA535C7AA82}"/>
                </a:ext>
              </a:extLst>
            </p:cNvPr>
            <p:cNvCxnSpPr>
              <a:cxnSpLocks/>
              <a:stCxn id="12" idx="2"/>
              <a:endCxn id="13" idx="3"/>
            </p:cNvCxnSpPr>
            <p:nvPr/>
          </p:nvCxnSpPr>
          <p:spPr>
            <a:xfrm rot="5400000">
              <a:off x="3820655" y="1969507"/>
              <a:ext cx="749521" cy="2467759"/>
            </a:xfrm>
            <a:prstGeom prst="curvedConnector2">
              <a:avLst/>
            </a:prstGeom>
            <a:ln w="9525" cmpd="sng">
              <a:solidFill>
                <a:schemeClr val="bg1"/>
              </a:solidFill>
              <a:prstDash val="solid"/>
              <a:headEnd type="none" w="sm" len="med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curvado 179">
              <a:extLst>
                <a:ext uri="{FF2B5EF4-FFF2-40B4-BE49-F238E27FC236}">
                  <a16:creationId xmlns:a16="http://schemas.microsoft.com/office/drawing/2014/main" id="{1420D2BA-20E5-CE3D-8EF5-23E95ED96106}"/>
                </a:ext>
              </a:extLst>
            </p:cNvPr>
            <p:cNvCxnSpPr>
              <a:cxnSpLocks/>
              <a:stCxn id="13" idx="0"/>
              <a:endCxn id="11" idx="1"/>
            </p:cNvCxnSpPr>
            <p:nvPr/>
          </p:nvCxnSpPr>
          <p:spPr>
            <a:xfrm rot="5400000" flipH="1" flipV="1">
              <a:off x="2392709" y="1925162"/>
              <a:ext cx="2176093" cy="1084158"/>
            </a:xfrm>
            <a:prstGeom prst="curvedConnector2">
              <a:avLst/>
            </a:prstGeom>
            <a:ln w="9525" cmpd="sng">
              <a:solidFill>
                <a:schemeClr val="bg1"/>
              </a:solidFill>
              <a:prstDash val="solid"/>
              <a:headEnd type="none" w="sm" len="med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30E47BD-426E-5F60-F10C-6DD09EB1652A}"/>
                </a:ext>
              </a:extLst>
            </p:cNvPr>
            <p:cNvSpPr txBox="1"/>
            <p:nvPr/>
          </p:nvSpPr>
          <p:spPr>
            <a:xfrm>
              <a:off x="3131840" y="1062411"/>
              <a:ext cx="986234" cy="22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dirty="0">
                  <a:solidFill>
                    <a:schemeClr val="bg1"/>
                  </a:solidFill>
                </a:rPr>
                <a:t>Objetivos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619F941-2EA4-E51B-E0CE-F49B64290C7C}"/>
                </a:ext>
              </a:extLst>
            </p:cNvPr>
            <p:cNvSpPr txBox="1"/>
            <p:nvPr/>
          </p:nvSpPr>
          <p:spPr>
            <a:xfrm>
              <a:off x="5524106" y="2515532"/>
              <a:ext cx="986234" cy="22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dirty="0">
                  <a:solidFill>
                    <a:schemeClr val="bg1"/>
                  </a:solidFill>
                </a:rPr>
                <a:t>Mecanismos</a:t>
              </a:r>
            </a:p>
          </p:txBody>
        </p:sp>
        <p:sp>
          <p:nvSpPr>
            <p:cNvPr id="19" name="Marcador de texto 1">
              <a:extLst>
                <a:ext uri="{FF2B5EF4-FFF2-40B4-BE49-F238E27FC236}">
                  <a16:creationId xmlns:a16="http://schemas.microsoft.com/office/drawing/2014/main" id="{9275A924-1644-FDE2-BB93-60FE6DCEF05F}"/>
                </a:ext>
              </a:extLst>
            </p:cNvPr>
            <p:cNvSpPr txBox="1">
              <a:spLocks/>
            </p:cNvSpPr>
            <p:nvPr/>
          </p:nvSpPr>
          <p:spPr>
            <a:xfrm rot="17460407">
              <a:off x="2896616" y="2235305"/>
              <a:ext cx="826532" cy="19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12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defRPr>
              </a:lvl1pPr>
            </a:lstStyle>
            <a:p>
              <a:pPr algn="l"/>
              <a:r>
                <a:rPr lang="es-ES" sz="800" b="0" dirty="0">
                  <a:solidFill>
                    <a:schemeClr val="bg1"/>
                  </a:solidFill>
                  <a:latin typeface="Avenir Book" panose="02000503020000020003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Arquitecturas</a:t>
              </a:r>
            </a:p>
          </p:txBody>
        </p:sp>
        <p:sp>
          <p:nvSpPr>
            <p:cNvPr id="23" name="Marcador de texto 1">
              <a:extLst>
                <a:ext uri="{FF2B5EF4-FFF2-40B4-BE49-F238E27FC236}">
                  <a16:creationId xmlns:a16="http://schemas.microsoft.com/office/drawing/2014/main" id="{24B4D24B-7FB9-D781-95D2-EDA228EC295A}"/>
                </a:ext>
              </a:extLst>
            </p:cNvPr>
            <p:cNvSpPr txBox="1">
              <a:spLocks/>
            </p:cNvSpPr>
            <p:nvPr/>
          </p:nvSpPr>
          <p:spPr>
            <a:xfrm rot="2900623">
              <a:off x="4608098" y="1847036"/>
              <a:ext cx="594878" cy="19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12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defRPr>
              </a:lvl1pPr>
            </a:lstStyle>
            <a:p>
              <a:pPr algn="l"/>
              <a:r>
                <a:rPr lang="es-ES" sz="800" b="0" dirty="0">
                  <a:solidFill>
                    <a:schemeClr val="bg1"/>
                  </a:solidFill>
                  <a:latin typeface="Avenir Book" panose="02000503020000020003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Técnicas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DF0FFD5-D752-F63D-3BD2-C44968A1F28B}"/>
                </a:ext>
              </a:extLst>
            </p:cNvPr>
            <p:cNvSpPr txBox="1"/>
            <p:nvPr/>
          </p:nvSpPr>
          <p:spPr>
            <a:xfrm>
              <a:off x="1575070" y="3539327"/>
              <a:ext cx="986234" cy="22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dirty="0">
                  <a:solidFill>
                    <a:schemeClr val="bg1"/>
                  </a:solidFill>
                </a:rPr>
                <a:t>Principios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842430DE-3939-2BE6-8A71-574A94BAD048}"/>
                </a:ext>
              </a:extLst>
            </p:cNvPr>
            <p:cNvSpPr txBox="1"/>
            <p:nvPr/>
          </p:nvSpPr>
          <p:spPr>
            <a:xfrm rot="20647677">
              <a:off x="4391212" y="3285697"/>
              <a:ext cx="195705" cy="20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42" name="Marcador de texto 1">
              <a:extLst>
                <a:ext uri="{FF2B5EF4-FFF2-40B4-BE49-F238E27FC236}">
                  <a16:creationId xmlns:a16="http://schemas.microsoft.com/office/drawing/2014/main" id="{88252DFD-6A3F-FF48-41A8-7292FD2A24B9}"/>
                </a:ext>
              </a:extLst>
            </p:cNvPr>
            <p:cNvSpPr txBox="1">
              <a:spLocks/>
            </p:cNvSpPr>
            <p:nvPr/>
          </p:nvSpPr>
          <p:spPr>
            <a:xfrm rot="20717431">
              <a:off x="4157935" y="3168511"/>
              <a:ext cx="626554" cy="182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12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defRPr>
              </a:lvl1pPr>
            </a:lstStyle>
            <a:p>
              <a:pPr algn="l"/>
              <a:r>
                <a:rPr lang="es-ES" sz="800" b="0" dirty="0">
                  <a:solidFill>
                    <a:schemeClr val="bg1"/>
                  </a:solidFill>
                  <a:latin typeface="Avenir Book" panose="02000503020000020003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Patrones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D820E7DB-4948-08A2-0F17-DB1471DDC5FA}"/>
                </a:ext>
              </a:extLst>
            </p:cNvPr>
            <p:cNvSpPr txBox="1"/>
            <p:nvPr/>
          </p:nvSpPr>
          <p:spPr>
            <a:xfrm rot="6384329">
              <a:off x="3101024" y="2127086"/>
              <a:ext cx="195705" cy="22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CE06FDB0-88DE-5E31-6CD8-04835C44CACE}"/>
                </a:ext>
              </a:extLst>
            </p:cNvPr>
            <p:cNvSpPr txBox="1"/>
            <p:nvPr/>
          </p:nvSpPr>
          <p:spPr>
            <a:xfrm rot="13824335">
              <a:off x="4895010" y="1734327"/>
              <a:ext cx="195705" cy="22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&gt;</a:t>
              </a:r>
            </a:p>
          </p:txBody>
        </p:sp>
        <p:cxnSp>
          <p:nvCxnSpPr>
            <p:cNvPr id="66" name="Conector curvado 179">
              <a:extLst>
                <a:ext uri="{FF2B5EF4-FFF2-40B4-BE49-F238E27FC236}">
                  <a16:creationId xmlns:a16="http://schemas.microsoft.com/office/drawing/2014/main" id="{B4390168-B570-2075-696D-4A63172A81F0}"/>
                </a:ext>
              </a:extLst>
            </p:cNvPr>
            <p:cNvCxnSpPr/>
            <p:nvPr/>
          </p:nvCxnSpPr>
          <p:spPr>
            <a:xfrm>
              <a:off x="4022834" y="1168579"/>
              <a:ext cx="0" cy="1658803"/>
            </a:xfrm>
            <a:prstGeom prst="straightConnector1">
              <a:avLst/>
            </a:prstGeom>
            <a:ln w="28575" cap="rnd" cmpd="sng">
              <a:solidFill>
                <a:schemeClr val="bg1">
                  <a:lumMod val="85000"/>
                </a:schemeClr>
              </a:solidFill>
              <a:prstDash val="solid"/>
              <a:headEnd type="none" w="sm" len="med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64B02CB-D843-B5E5-81A7-11CC1D887BD5}"/>
              </a:ext>
            </a:extLst>
          </p:cNvPr>
          <p:cNvSpPr txBox="1"/>
          <p:nvPr/>
        </p:nvSpPr>
        <p:spPr>
          <a:xfrm>
            <a:off x="1691054" y="2256300"/>
            <a:ext cx="1449179" cy="87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Map / Reduce</a:t>
            </a:r>
          </a:p>
          <a:p>
            <a:pPr algn="r"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Event Driven</a:t>
            </a:r>
          </a:p>
          <a:p>
            <a:pPr algn="r"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Streams &amp; Obervables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15E4EB-D444-BC03-D229-55C9A4AC5F93}"/>
              </a:ext>
            </a:extLst>
          </p:cNvPr>
          <p:cNvSpPr txBox="1"/>
          <p:nvPr/>
        </p:nvSpPr>
        <p:spPr>
          <a:xfrm>
            <a:off x="5200561" y="3788056"/>
            <a:ext cx="1449179" cy="115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Evaluación</a:t>
            </a:r>
          </a:p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Composición</a:t>
            </a:r>
          </a:p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Decoración</a:t>
            </a:r>
          </a:p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Inversión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4D88E5-5AEB-6F42-DE31-A76FED4E148C}"/>
              </a:ext>
            </a:extLst>
          </p:cNvPr>
          <p:cNvSpPr txBox="1"/>
          <p:nvPr/>
        </p:nvSpPr>
        <p:spPr>
          <a:xfrm>
            <a:off x="5651236" y="1382467"/>
            <a:ext cx="1511554" cy="87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Inmersión</a:t>
            </a:r>
          </a:p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Currificación</a:t>
            </a:r>
          </a:p>
          <a:p>
            <a:pPr>
              <a:lnSpc>
                <a:spcPct val="200000"/>
              </a:lnSpc>
            </a:pPr>
            <a:r>
              <a:rPr lang="es-ES_tradnl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Funtores &amp; Monadas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B4BF72-FF05-5EE1-3C09-B55A2BA668FB}"/>
              </a:ext>
            </a:extLst>
          </p:cNvPr>
          <p:cNvSpPr txBox="1"/>
          <p:nvPr/>
        </p:nvSpPr>
        <p:spPr>
          <a:xfrm>
            <a:off x="2356093" y="683982"/>
            <a:ext cx="4431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C2185B"/>
                </a:solidFill>
              </a:defRPr>
            </a:lvl1pPr>
          </a:lstStyle>
          <a:p>
            <a:pPr algn="ctr"/>
            <a:r>
              <a:rPr lang="es-E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 Camino de la Programación Funcional</a:t>
            </a:r>
          </a:p>
        </p:txBody>
      </p:sp>
    </p:spTree>
    <p:extLst>
      <p:ext uri="{BB962C8B-B14F-4D97-AF65-F5344CB8AC3E}">
        <p14:creationId xmlns:p14="http://schemas.microsoft.com/office/powerpoint/2010/main" val="101823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megáfono1 contorno">
            <a:extLst>
              <a:ext uri="{FF2B5EF4-FFF2-40B4-BE49-F238E27FC236}">
                <a16:creationId xmlns:a16="http://schemas.microsoft.com/office/drawing/2014/main" id="{DC7711B9-EF6B-F513-C2B9-DC07FCE0D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5629" y="2242820"/>
            <a:ext cx="565571" cy="565571"/>
          </a:xfrm>
          <a:prstGeom prst="rect">
            <a:avLst/>
          </a:prstGeom>
        </p:spPr>
      </p:pic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8F9DDB82-FC9D-4EA4-A021-FC4EAD41AF61}"/>
              </a:ext>
            </a:extLst>
          </p:cNvPr>
          <p:cNvSpPr txBox="1">
            <a:spLocks/>
          </p:cNvSpPr>
          <p:nvPr/>
        </p:nvSpPr>
        <p:spPr>
          <a:xfrm>
            <a:off x="1981200" y="2190750"/>
            <a:ext cx="1412241" cy="914400"/>
          </a:xfrm>
          <a:prstGeom prst="rect">
            <a:avLst/>
          </a:prstGeom>
        </p:spPr>
        <p:txBody>
          <a:bodyPr t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</a:pPr>
            <a:r>
              <a:rPr lang="es-ES" dirty="0">
                <a:solidFill>
                  <a:schemeClr val="bg1"/>
                </a:solidFill>
              </a:rPr>
              <a:t>Vamos a Reinventar</a:t>
            </a:r>
          </a:p>
        </p:txBody>
      </p:sp>
      <p:sp>
        <p:nvSpPr>
          <p:cNvPr id="13" name="Marcador de texto 1">
            <a:extLst>
              <a:ext uri="{FF2B5EF4-FFF2-40B4-BE49-F238E27FC236}">
                <a16:creationId xmlns:a16="http://schemas.microsoft.com/office/drawing/2014/main" id="{3E115AC6-D871-AD7E-004F-A74EAB84EF14}"/>
              </a:ext>
            </a:extLst>
          </p:cNvPr>
          <p:cNvSpPr txBox="1">
            <a:spLocks/>
          </p:cNvSpPr>
          <p:nvPr/>
        </p:nvSpPr>
        <p:spPr>
          <a:xfrm>
            <a:off x="3619500" y="2190750"/>
            <a:ext cx="3962400" cy="914400"/>
          </a:xfrm>
          <a:prstGeom prst="rect">
            <a:avLst/>
          </a:prstGeom>
        </p:spPr>
        <p:txBody>
          <a:bodyPr t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ES" dirty="0">
                <a:solidFill>
                  <a:schemeClr val="bg1"/>
                </a:solidFill>
              </a:rPr>
              <a:t>A lo largo de este taller vamos a redescubrir la programación </a:t>
            </a:r>
            <a:r>
              <a:rPr lang="es-ES" dirty="0">
                <a:solidFill>
                  <a:srgbClr val="5296E6"/>
                </a:solidFill>
              </a:rPr>
              <a:t>asumiendo que muchas capacidades nativas del lenguaje no están ahí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Conector curvado 179">
            <a:extLst>
              <a:ext uri="{FF2B5EF4-FFF2-40B4-BE49-F238E27FC236}">
                <a16:creationId xmlns:a16="http://schemas.microsoft.com/office/drawing/2014/main" id="{66BBBC67-64D3-FBA9-DA5B-8A9DCF94B79E}"/>
              </a:ext>
            </a:extLst>
          </p:cNvPr>
          <p:cNvCxnSpPr>
            <a:cxnSpLocks/>
          </p:cNvCxnSpPr>
          <p:nvPr/>
        </p:nvCxnSpPr>
        <p:spPr>
          <a:xfrm>
            <a:off x="3505200" y="2266950"/>
            <a:ext cx="0" cy="890145"/>
          </a:xfrm>
          <a:prstGeom prst="straightConnector1">
            <a:avLst/>
          </a:prstGeom>
          <a:ln w="9525" cmpd="sng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0961391-2FC3-907E-5EF9-693F3759DD44}"/>
              </a:ext>
            </a:extLst>
          </p:cNvPr>
          <p:cNvSpPr txBox="1"/>
          <p:nvPr/>
        </p:nvSpPr>
        <p:spPr>
          <a:xfrm>
            <a:off x="2356093" y="683982"/>
            <a:ext cx="4431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C2185B"/>
                </a:solidFill>
              </a:defRPr>
            </a:lvl1pPr>
          </a:lstStyle>
          <a:p>
            <a:pPr algn="ctr"/>
            <a:r>
              <a:rPr lang="es-E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 Camino de la Programación Funcional</a:t>
            </a:r>
          </a:p>
        </p:txBody>
      </p:sp>
    </p:spTree>
    <p:extLst>
      <p:ext uri="{BB962C8B-B14F-4D97-AF65-F5344CB8AC3E}">
        <p14:creationId xmlns:p14="http://schemas.microsoft.com/office/powerpoint/2010/main" val="380463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299F854-7A63-0CDB-BB76-D52436D417E0}"/>
              </a:ext>
            </a:extLst>
          </p:cNvPr>
          <p:cNvSpPr txBox="1"/>
          <p:nvPr/>
        </p:nvSpPr>
        <p:spPr>
          <a:xfrm>
            <a:off x="2356093" y="683982"/>
            <a:ext cx="4431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C2185B"/>
                </a:solidFill>
              </a:defRPr>
            </a:lvl1pPr>
          </a:lstStyle>
          <a:p>
            <a:pPr algn="ctr"/>
            <a:r>
              <a:rPr lang="es-E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 Camino de la Programación Funcional</a:t>
            </a:r>
          </a:p>
        </p:txBody>
      </p:sp>
      <p:sp>
        <p:nvSpPr>
          <p:cNvPr id="2" name="Forma libre 1">
            <a:extLst>
              <a:ext uri="{FF2B5EF4-FFF2-40B4-BE49-F238E27FC236}">
                <a16:creationId xmlns:a16="http://schemas.microsoft.com/office/drawing/2014/main" id="{A016FBD2-2E2C-5C2B-7405-40403BA16A83}"/>
              </a:ext>
            </a:extLst>
          </p:cNvPr>
          <p:cNvSpPr/>
          <p:nvPr/>
        </p:nvSpPr>
        <p:spPr>
          <a:xfrm>
            <a:off x="-76200" y="1284157"/>
            <a:ext cx="7964774" cy="3875270"/>
          </a:xfrm>
          <a:custGeom>
            <a:avLst/>
            <a:gdLst>
              <a:gd name="connsiteX0" fmla="*/ 0 w 7964774"/>
              <a:gd name="connsiteY0" fmla="*/ 0 h 4077325"/>
              <a:gd name="connsiteX1" fmla="*/ 3407764 w 7964774"/>
              <a:gd name="connsiteY1" fmla="*/ 379751 h 4077325"/>
              <a:gd name="connsiteX2" fmla="*/ 774492 w 7964774"/>
              <a:gd name="connsiteY2" fmla="*/ 1434059 h 4077325"/>
              <a:gd name="connsiteX3" fmla="*/ 5631305 w 7964774"/>
              <a:gd name="connsiteY3" fmla="*/ 1588957 h 4077325"/>
              <a:gd name="connsiteX4" fmla="*/ 3842479 w 7964774"/>
              <a:gd name="connsiteY4" fmla="*/ 2633272 h 4077325"/>
              <a:gd name="connsiteX5" fmla="*/ 7964774 w 7964774"/>
              <a:gd name="connsiteY5" fmla="*/ 4077325 h 4077325"/>
              <a:gd name="connsiteX6" fmla="*/ 7964774 w 7964774"/>
              <a:gd name="connsiteY6" fmla="*/ 4077325 h 407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4774" h="4077325">
                <a:moveTo>
                  <a:pt x="0" y="0"/>
                </a:moveTo>
                <a:cubicBezTo>
                  <a:pt x="1639341" y="70370"/>
                  <a:pt x="3278682" y="140741"/>
                  <a:pt x="3407764" y="379751"/>
                </a:cubicBezTo>
                <a:cubicBezTo>
                  <a:pt x="3536846" y="618761"/>
                  <a:pt x="403902" y="1232525"/>
                  <a:pt x="774492" y="1434059"/>
                </a:cubicBezTo>
                <a:cubicBezTo>
                  <a:pt x="1145082" y="1635593"/>
                  <a:pt x="5119974" y="1389088"/>
                  <a:pt x="5631305" y="1588957"/>
                </a:cubicBezTo>
                <a:cubicBezTo>
                  <a:pt x="6142636" y="1788826"/>
                  <a:pt x="3453568" y="2218544"/>
                  <a:pt x="3842479" y="2633272"/>
                </a:cubicBezTo>
                <a:cubicBezTo>
                  <a:pt x="4231391" y="3048000"/>
                  <a:pt x="7964774" y="4077325"/>
                  <a:pt x="7964774" y="4077325"/>
                </a:cubicBezTo>
                <a:lnTo>
                  <a:pt x="7964774" y="407732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Gráfico 3" descr="Etiqueta contorno">
            <a:extLst>
              <a:ext uri="{FF2B5EF4-FFF2-40B4-BE49-F238E27FC236}">
                <a16:creationId xmlns:a16="http://schemas.microsoft.com/office/drawing/2014/main" id="{5C44A143-2489-9842-D997-E02A9257F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6800" y="1344034"/>
            <a:ext cx="275035" cy="275035"/>
          </a:xfrm>
          <a:prstGeom prst="rect">
            <a:avLst/>
          </a:prstGeom>
          <a:effectLst/>
          <a:sp3d/>
        </p:spPr>
      </p:pic>
      <p:pic>
        <p:nvPicPr>
          <p:cNvPr id="7" name="Gráfico 6" descr="Etiqueta contorno">
            <a:extLst>
              <a:ext uri="{FF2B5EF4-FFF2-40B4-BE49-F238E27FC236}">
                <a16:creationId xmlns:a16="http://schemas.microsoft.com/office/drawing/2014/main" id="{69236B57-20A4-98B6-3183-74C60FAA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31139" y="1423190"/>
            <a:ext cx="275035" cy="275035"/>
          </a:xfrm>
          <a:prstGeom prst="rect">
            <a:avLst/>
          </a:prstGeom>
          <a:effectLst/>
          <a:sp3d/>
        </p:spPr>
      </p:pic>
      <p:pic>
        <p:nvPicPr>
          <p:cNvPr id="8" name="Gráfico 7" descr="Etiqueta contorno">
            <a:extLst>
              <a:ext uri="{FF2B5EF4-FFF2-40B4-BE49-F238E27FC236}">
                <a16:creationId xmlns:a16="http://schemas.microsoft.com/office/drawing/2014/main" id="{A0D4B37F-C492-0307-C445-8E530DD69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2517" y="2068930"/>
            <a:ext cx="275035" cy="275035"/>
          </a:xfrm>
          <a:prstGeom prst="rect">
            <a:avLst/>
          </a:prstGeom>
          <a:effectLst/>
          <a:sp3d/>
        </p:spPr>
      </p:pic>
      <p:pic>
        <p:nvPicPr>
          <p:cNvPr id="9" name="Gráfico 8" descr="Etiqueta contorno">
            <a:extLst>
              <a:ext uri="{FF2B5EF4-FFF2-40B4-BE49-F238E27FC236}">
                <a16:creationId xmlns:a16="http://schemas.microsoft.com/office/drawing/2014/main" id="{57F63D8F-4974-C584-496C-4BEC2111A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91835" y="2724150"/>
            <a:ext cx="275035" cy="275035"/>
          </a:xfrm>
          <a:prstGeom prst="rect">
            <a:avLst/>
          </a:prstGeom>
          <a:effectLst/>
          <a:sp3d/>
        </p:spPr>
      </p:pic>
      <p:pic>
        <p:nvPicPr>
          <p:cNvPr id="10" name="Gráfico 9" descr="Etiqueta contorno">
            <a:extLst>
              <a:ext uri="{FF2B5EF4-FFF2-40B4-BE49-F238E27FC236}">
                <a16:creationId xmlns:a16="http://schemas.microsoft.com/office/drawing/2014/main" id="{B7FF6580-ABBA-239E-340E-773D63C64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01565" y="2767136"/>
            <a:ext cx="275035" cy="275035"/>
          </a:xfrm>
          <a:prstGeom prst="rect">
            <a:avLst/>
          </a:prstGeom>
          <a:effectLst/>
          <a:sp3d/>
        </p:spPr>
      </p:pic>
      <p:pic>
        <p:nvPicPr>
          <p:cNvPr id="11" name="Gráfico 10" descr="Etiqueta contorno">
            <a:extLst>
              <a:ext uri="{FF2B5EF4-FFF2-40B4-BE49-F238E27FC236}">
                <a16:creationId xmlns:a16="http://schemas.microsoft.com/office/drawing/2014/main" id="{23B41FFB-22F6-1000-EF4C-DA19022FF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V="1">
            <a:off x="4572000" y="2419350"/>
            <a:ext cx="275035" cy="275035"/>
          </a:xfrm>
          <a:prstGeom prst="rect">
            <a:avLst/>
          </a:prstGeom>
          <a:effectLst/>
          <a:sp3d/>
        </p:spPr>
      </p:pic>
      <p:pic>
        <p:nvPicPr>
          <p:cNvPr id="12" name="Gráfico 11" descr="Etiqueta contorno">
            <a:extLst>
              <a:ext uri="{FF2B5EF4-FFF2-40B4-BE49-F238E27FC236}">
                <a16:creationId xmlns:a16="http://schemas.microsoft.com/office/drawing/2014/main" id="{C265DBC5-5938-91A9-8B7B-7FE802073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5400" y="3084274"/>
            <a:ext cx="275035" cy="275035"/>
          </a:xfrm>
          <a:prstGeom prst="rect">
            <a:avLst/>
          </a:prstGeom>
          <a:effectLst/>
          <a:sp3d/>
        </p:spPr>
      </p:pic>
      <p:pic>
        <p:nvPicPr>
          <p:cNvPr id="13" name="Gráfico 12" descr="Etiqueta contorno">
            <a:extLst>
              <a:ext uri="{FF2B5EF4-FFF2-40B4-BE49-F238E27FC236}">
                <a16:creationId xmlns:a16="http://schemas.microsoft.com/office/drawing/2014/main" id="{5A1F52D2-66F0-AEB4-00D3-A52B1A14A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46974" y="4196663"/>
            <a:ext cx="275035" cy="275035"/>
          </a:xfrm>
          <a:prstGeom prst="rect">
            <a:avLst/>
          </a:prstGeom>
          <a:effectLst/>
          <a:sp3d/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687CBAC-9BDA-26AC-3D3E-1BB5A2BEE852}"/>
              </a:ext>
            </a:extLst>
          </p:cNvPr>
          <p:cNvSpPr txBox="1"/>
          <p:nvPr/>
        </p:nvSpPr>
        <p:spPr>
          <a:xfrm>
            <a:off x="135057" y="1567420"/>
            <a:ext cx="1101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Recursión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56DCF5C-F55B-7A53-269C-3696B4A07F59}"/>
              </a:ext>
            </a:extLst>
          </p:cNvPr>
          <p:cNvSpPr txBox="1"/>
          <p:nvPr/>
        </p:nvSpPr>
        <p:spPr>
          <a:xfrm>
            <a:off x="1717913" y="1620979"/>
            <a:ext cx="1101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Inmersión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66368AB-A11B-8B37-D9B3-1D65711A514C}"/>
              </a:ext>
            </a:extLst>
          </p:cNvPr>
          <p:cNvSpPr txBox="1"/>
          <p:nvPr/>
        </p:nvSpPr>
        <p:spPr>
          <a:xfrm>
            <a:off x="2175114" y="2114550"/>
            <a:ext cx="1101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Listas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32B94C1-1B74-51B4-E1D1-7582CDF0E8BF}"/>
              </a:ext>
            </a:extLst>
          </p:cNvPr>
          <p:cNvSpPr txBox="1"/>
          <p:nvPr/>
        </p:nvSpPr>
        <p:spPr>
          <a:xfrm>
            <a:off x="378609" y="2944580"/>
            <a:ext cx="1101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Orden Superior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59AC65-8B4D-5D20-08B2-1D4A118C729B}"/>
              </a:ext>
            </a:extLst>
          </p:cNvPr>
          <p:cNvSpPr txBox="1"/>
          <p:nvPr/>
        </p:nvSpPr>
        <p:spPr>
          <a:xfrm>
            <a:off x="2532555" y="2999185"/>
            <a:ext cx="1267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Evaluación Parcial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C2D1AF2-C591-3702-8906-BC9CE02B7FD5}"/>
              </a:ext>
            </a:extLst>
          </p:cNvPr>
          <p:cNvSpPr txBox="1"/>
          <p:nvPr/>
        </p:nvSpPr>
        <p:spPr>
          <a:xfrm>
            <a:off x="4088157" y="2185808"/>
            <a:ext cx="1267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Currificación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57184DB-7507-3AA6-0931-2637DC007AFD}"/>
              </a:ext>
            </a:extLst>
          </p:cNvPr>
          <p:cNvSpPr txBox="1"/>
          <p:nvPr/>
        </p:nvSpPr>
        <p:spPr>
          <a:xfrm>
            <a:off x="4609065" y="3310758"/>
            <a:ext cx="1267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Functores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559BBDA-10EE-F205-C94F-7A870D12A94D}"/>
              </a:ext>
            </a:extLst>
          </p:cNvPr>
          <p:cNvSpPr txBox="1"/>
          <p:nvPr/>
        </p:nvSpPr>
        <p:spPr>
          <a:xfrm>
            <a:off x="3970216" y="4435708"/>
            <a:ext cx="1267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Mónadas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9DDF88-BBA2-91D5-CAEA-8573A5A4BF24}"/>
              </a:ext>
            </a:extLst>
          </p:cNvPr>
          <p:cNvSpPr txBox="1"/>
          <p:nvPr/>
        </p:nvSpPr>
        <p:spPr>
          <a:xfrm>
            <a:off x="5775862" y="4187360"/>
            <a:ext cx="1267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Streams</a:t>
            </a:r>
          </a:p>
        </p:txBody>
      </p:sp>
      <p:pic>
        <p:nvPicPr>
          <p:cNvPr id="24" name="Gráfico 23" descr="Etiqueta contorno">
            <a:extLst>
              <a:ext uri="{FF2B5EF4-FFF2-40B4-BE49-F238E27FC236}">
                <a16:creationId xmlns:a16="http://schemas.microsoft.com/office/drawing/2014/main" id="{8DFA8146-D71E-F455-8848-43A2CE667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V="1">
            <a:off x="6248400" y="4418197"/>
            <a:ext cx="275035" cy="275035"/>
          </a:xfrm>
          <a:prstGeom prst="rect">
            <a:avLst/>
          </a:prstGeom>
          <a:effectLst/>
          <a:sp3d/>
        </p:spPr>
      </p:pic>
    </p:spTree>
    <p:extLst>
      <p:ext uri="{BB962C8B-B14F-4D97-AF65-F5344CB8AC3E}">
        <p14:creationId xmlns:p14="http://schemas.microsoft.com/office/powerpoint/2010/main" val="160270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58D3B16-2976-64F1-FE91-760AA3A103B5}"/>
              </a:ext>
            </a:extLst>
          </p:cNvPr>
          <p:cNvSpPr/>
          <p:nvPr/>
        </p:nvSpPr>
        <p:spPr>
          <a:xfrm flipH="1">
            <a:off x="5410200" y="0"/>
            <a:ext cx="3733800" cy="5143500"/>
          </a:xfrm>
          <a:prstGeom prst="rect">
            <a:avLst/>
          </a:prstGeom>
          <a:solidFill>
            <a:srgbClr val="2B3C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53B3BF-D1B0-31E3-27D6-7E2EBA97EBC0}"/>
              </a:ext>
            </a:extLst>
          </p:cNvPr>
          <p:cNvSpPr txBox="1">
            <a:spLocks/>
          </p:cNvSpPr>
          <p:nvPr/>
        </p:nvSpPr>
        <p:spPr>
          <a:xfrm>
            <a:off x="6324600" y="3486150"/>
            <a:ext cx="2286000" cy="3000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Regular"/>
                <a:cs typeface="Roboto Regular"/>
              </a:rPr>
              <a:t>Javier Vélez Reyes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D1D97C0-DA69-8A52-63A3-05D04029DC45}"/>
              </a:ext>
            </a:extLst>
          </p:cNvPr>
          <p:cNvSpPr txBox="1">
            <a:spLocks/>
          </p:cNvSpPr>
          <p:nvPr/>
        </p:nvSpPr>
        <p:spPr>
          <a:xfrm>
            <a:off x="6324600" y="3795712"/>
            <a:ext cx="2667000" cy="3000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Roboto Regular"/>
                <a:cs typeface="Roboto Regular"/>
              </a:rPr>
              <a:t>javiervelezreyes.com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F63A5A-2B94-6021-3EEB-A7BBB53E161F}"/>
              </a:ext>
            </a:extLst>
          </p:cNvPr>
          <p:cNvSpPr txBox="1">
            <a:spLocks/>
          </p:cNvSpPr>
          <p:nvPr/>
        </p:nvSpPr>
        <p:spPr>
          <a:xfrm>
            <a:off x="6477000" y="666750"/>
            <a:ext cx="1981199" cy="228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bg1"/>
                </a:solidFill>
                <a:latin typeface="Roboto Light"/>
                <a:cs typeface="Roboto Light"/>
              </a:rPr>
              <a:t>22 Noviembre 2023 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09AFF888-DC70-F80E-F98E-72C66C3C9D63}"/>
              </a:ext>
            </a:extLst>
          </p:cNvPr>
          <p:cNvSpPr txBox="1"/>
          <p:nvPr/>
        </p:nvSpPr>
        <p:spPr>
          <a:xfrm>
            <a:off x="228600" y="1123950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s-ES_tradnl" sz="4400" dirty="0">
                <a:solidFill>
                  <a:schemeClr val="bg1"/>
                </a:solidFill>
                <a:latin typeface="+mn-lt"/>
              </a:rPr>
              <a:t>El Camino de la Programación Funcional</a:t>
            </a:r>
            <a:endParaRPr lang="es-ES_tradnl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231294F-173C-17EE-87A4-8CAD6B7D4BB5}"/>
              </a:ext>
            </a:extLst>
          </p:cNvPr>
          <p:cNvSpPr/>
          <p:nvPr/>
        </p:nvSpPr>
        <p:spPr>
          <a:xfrm>
            <a:off x="4648200" y="2952750"/>
            <a:ext cx="1525181" cy="1524000"/>
          </a:xfrm>
          <a:prstGeom prst="roundRect">
            <a:avLst>
              <a:gd name="adj" fmla="val 50000"/>
            </a:avLst>
          </a:prstGeom>
          <a:blipFill rotWithShape="1">
            <a:blip r:embed="rId2"/>
            <a:srcRect/>
            <a:stretch>
              <a:fillRect l="-17074" r="-31970"/>
            </a:stretch>
          </a:blipFill>
          <a:ln w="38100" cmpd="sng">
            <a:solidFill>
              <a:srgbClr val="2B3C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1B4B6BC-C0BD-87C6-DF29-983A85DA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550"/>
            <a:ext cx="2667000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8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Business Template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107304</TotalTime>
  <Words>149</Words>
  <Application>Microsoft Macintosh PowerPoint</Application>
  <PresentationFormat>Presentación en pantalla (16:9)</PresentationFormat>
  <Paragraphs>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Avenir Book</vt:lpstr>
      <vt:lpstr>Calibri</vt:lpstr>
      <vt:lpstr>Century Gothic</vt:lpstr>
      <vt:lpstr>Roboto Light</vt:lpstr>
      <vt:lpstr>Roboto Regular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Javier Velez</cp:lastModifiedBy>
  <cp:revision>1171</cp:revision>
  <cp:lastPrinted>2018-11-02T09:48:41Z</cp:lastPrinted>
  <dcterms:created xsi:type="dcterms:W3CDTF">2013-04-14T18:18:29Z</dcterms:created>
  <dcterms:modified xsi:type="dcterms:W3CDTF">2023-11-20T18:01:35Z</dcterms:modified>
</cp:coreProperties>
</file>