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5" r:id="rId2"/>
    <p:sldId id="427" r:id="rId3"/>
    <p:sldId id="395" r:id="rId4"/>
    <p:sldId id="419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28" r:id="rId14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141" autoAdjust="0"/>
  </p:normalViewPr>
  <p:slideViewPr>
    <p:cSldViewPr showGuides="1">
      <p:cViewPr varScale="1">
        <p:scale>
          <a:sx n="119" d="100"/>
          <a:sy n="119" d="100"/>
        </p:scale>
        <p:origin x="2544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EC60-781D-1545-9A33-73C118756A91}" type="datetimeFigureOut">
              <a:rPr lang="es-ES" smtClean="0"/>
              <a:t>22/11/22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A875A-CC7B-9443-A3E8-25B5ACA99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49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A329F0A-B154-42E2-BAFE-3BCFF1CDA795}" type="datetimeFigureOut">
              <a:rPr lang="es-ES" smtClean="0"/>
              <a:pPr/>
              <a:t>22/11/22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BF01977-BEE0-4484-9ABD-194D5F0389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298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 rot="10800000">
            <a:off x="-29764" y="0"/>
            <a:ext cx="5868338" cy="686774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7 Marcador de texto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496" y="2709690"/>
            <a:ext cx="5730817" cy="357187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8" name="Marcador de texto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438" y="2132856"/>
            <a:ext cx="5724128" cy="504826"/>
          </a:xfrm>
          <a:prstGeom prst="rect">
            <a:avLst/>
          </a:prstGeom>
        </p:spPr>
        <p:txBody>
          <a:bodyPr vert="horz"/>
          <a:lstStyle>
            <a:lvl1pPr marL="0" indent="0" algn="ctr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42" name="5 CuadroTexto"/>
          <p:cNvSpPr txBox="1"/>
          <p:nvPr userDrawn="1"/>
        </p:nvSpPr>
        <p:spPr>
          <a:xfrm>
            <a:off x="14270" y="5229200"/>
            <a:ext cx="5796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85000"/>
                  </a:schemeClr>
                </a:solidFill>
              </a:rPr>
              <a:t>Javier Vélez Reyes</a:t>
            </a:r>
          </a:p>
        </p:txBody>
      </p:sp>
      <p:sp>
        <p:nvSpPr>
          <p:cNvPr id="2" name="Rectángulo 1"/>
          <p:cNvSpPr/>
          <p:nvPr userDrawn="1"/>
        </p:nvSpPr>
        <p:spPr>
          <a:xfrm>
            <a:off x="0" y="5517232"/>
            <a:ext cx="5796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400" b="0" i="1" dirty="0" err="1">
                <a:solidFill>
                  <a:schemeClr val="bg1"/>
                </a:solidFill>
              </a:rPr>
              <a:t>Javier.velez.reyes@gmail.com</a:t>
            </a:r>
            <a:endParaRPr lang="es-ES_tradnl" sz="1400" b="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2996952"/>
            <a:ext cx="4860925" cy="1368152"/>
          </a:xfrm>
          <a:prstGeom prst="rect">
            <a:avLst/>
          </a:prstGeo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buNone/>
              <a:defRPr lang="es-ES" sz="9600" b="1" i="1" kern="1200" baseline="0" dirty="0" smtClean="0">
                <a:solidFill>
                  <a:srgbClr val="DCE6F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Parte I</a:t>
            </a:r>
          </a:p>
        </p:txBody>
      </p:sp>
      <p:sp>
        <p:nvSpPr>
          <p:cNvPr id="4" name="3 Rectángulo"/>
          <p:cNvSpPr/>
          <p:nvPr userDrawn="1"/>
        </p:nvSpPr>
        <p:spPr>
          <a:xfrm rot="5400000">
            <a:off x="3964793" y="-1964553"/>
            <a:ext cx="1214414" cy="9144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970396" y="4436529"/>
            <a:ext cx="7778068" cy="2304839"/>
          </a:xfrm>
          <a:prstGeom prst="rect">
            <a:avLst/>
          </a:prstGeom>
        </p:spPr>
        <p:txBody>
          <a:bodyPr/>
          <a:lstStyle>
            <a:lvl1pPr>
              <a:buNone/>
              <a:defRPr lang="es-ES" sz="6000" b="1" i="1" kern="1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6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7" y="2709690"/>
            <a:ext cx="8640961" cy="35718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7" name="Marcador de texto 27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2132856"/>
            <a:ext cx="8856984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14" name="5 CuadroTexto"/>
          <p:cNvSpPr txBox="1"/>
          <p:nvPr userDrawn="1"/>
        </p:nvSpPr>
        <p:spPr>
          <a:xfrm>
            <a:off x="6387307" y="188640"/>
            <a:ext cx="27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Vélez Reyes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@javiervelezreye</a:t>
            </a:r>
            <a:endParaRPr lang="es-ES_tradnl" sz="1600" b="1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Javier.velez.reyes@gmail.com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139533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7929586" y="0"/>
            <a:ext cx="1214414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4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1872989" cy="3780420"/>
          </a:xfrm>
          <a:prstGeom prst="rect">
            <a:avLst/>
          </a:prstGeom>
        </p:spPr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buNone/>
              <a:defRPr lang="es-ES" sz="25000" b="0" i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18" name="1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1916832"/>
            <a:ext cx="5400600" cy="2412268"/>
          </a:xfrm>
          <a:prstGeom prst="rect">
            <a:avLst/>
          </a:prstGeom>
        </p:spPr>
        <p:txBody>
          <a:bodyPr/>
          <a:lstStyle>
            <a:lvl1pPr>
              <a:buNone/>
              <a:defRPr lang="es-ES" sz="6000" b="1" i="1" kern="1200" baseline="0" dirty="0" smtClean="0">
                <a:solidFill>
                  <a:srgbClr val="17375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2"/>
          </p:nvPr>
        </p:nvSpPr>
        <p:spPr>
          <a:xfrm>
            <a:off x="467544" y="5012361"/>
            <a:ext cx="5472608" cy="33855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</p:spPr>
        <p:txBody>
          <a:bodyPr wrap="square">
            <a:spAutoFit/>
          </a:bodyPr>
          <a:lstStyle>
            <a:lvl1pPr>
              <a:buFont typeface="Wingdings" charset="2"/>
              <a:buChar char="§"/>
              <a:def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just"/>
            <a:endParaRPr lang="es-ES" dirty="0"/>
          </a:p>
        </p:txBody>
      </p:sp>
      <p:sp>
        <p:nvSpPr>
          <p:cNvPr id="20" name="17 Marcador de texto"/>
          <p:cNvSpPr>
            <a:spLocks noGrp="1"/>
          </p:cNvSpPr>
          <p:nvPr userDrawn="1">
            <p:ph type="body" sz="quarter" idx="13" hasCustomPrompt="1"/>
          </p:nvPr>
        </p:nvSpPr>
        <p:spPr>
          <a:xfrm rot="16200000">
            <a:off x="5614692" y="3178398"/>
            <a:ext cx="6480720" cy="35718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="1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 del curso</a:t>
            </a:r>
          </a:p>
        </p:txBody>
      </p:sp>
      <p:sp>
        <p:nvSpPr>
          <p:cNvPr id="21" name="Marcador de texto 27"/>
          <p:cNvSpPr>
            <a:spLocks noGrp="1"/>
          </p:cNvSpPr>
          <p:nvPr userDrawn="1">
            <p:ph type="body" sz="quarter" idx="14" hasCustomPrompt="1"/>
          </p:nvPr>
        </p:nvSpPr>
        <p:spPr>
          <a:xfrm rot="16200000">
            <a:off x="5039667" y="3176587"/>
            <a:ext cx="6624736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buNone/>
              <a:defRPr lang="es-ES_tradnl" sz="3200" b="1" i="1" kern="1200" baseline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s-ES_tradnl" sz="3200" b="1" i="1" kern="12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s-ES" sz="3200" b="1" i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Título del curso</a:t>
            </a:r>
          </a:p>
        </p:txBody>
      </p:sp>
      <p:sp>
        <p:nvSpPr>
          <p:cNvPr id="14" name="5 CuadroTexto"/>
          <p:cNvSpPr txBox="1"/>
          <p:nvPr userDrawn="1"/>
        </p:nvSpPr>
        <p:spPr>
          <a:xfrm>
            <a:off x="0" y="188640"/>
            <a:ext cx="27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Vélez Reyes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@javiervelezreye</a:t>
            </a:r>
            <a:endParaRPr lang="es-ES_tradnl" sz="1600" b="1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Javier.veler.reyes@gmail.com</a:t>
            </a:r>
          </a:p>
        </p:txBody>
      </p:sp>
    </p:spTree>
    <p:extLst>
      <p:ext uri="{BB962C8B-B14F-4D97-AF65-F5344CB8AC3E}">
        <p14:creationId xmlns:p14="http://schemas.microsoft.com/office/powerpoint/2010/main" val="26592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631653"/>
            <a:ext cx="7056784" cy="35718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836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1556792"/>
            <a:ext cx="7056784" cy="35718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3" name="17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11560" y="1913979"/>
            <a:ext cx="7056784" cy="35718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1516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Rectángulo"/>
          <p:cNvSpPr/>
          <p:nvPr userDrawn="1"/>
        </p:nvSpPr>
        <p:spPr>
          <a:xfrm>
            <a:off x="-8223" y="6604486"/>
            <a:ext cx="1051831" cy="261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1 Rectángulo"/>
          <p:cNvSpPr/>
          <p:nvPr userDrawn="1"/>
        </p:nvSpPr>
        <p:spPr>
          <a:xfrm>
            <a:off x="1043608" y="6604486"/>
            <a:ext cx="8100392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_tradnl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www.javiervelezreyes.com</a:t>
            </a:r>
            <a:endParaRPr lang="es-ES" sz="1400" i="1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1 Rectángulo"/>
          <p:cNvSpPr/>
          <p:nvPr userDrawn="1"/>
        </p:nvSpPr>
        <p:spPr>
          <a:xfrm>
            <a:off x="0" y="0"/>
            <a:ext cx="9144000" cy="9543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525761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6" name="Marcador de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257" y="71161"/>
            <a:ext cx="8605215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Título 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107504" y="65486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04A77FD-08D6-004D-A932-551A2561CF69}" type="slidenum">
              <a:rPr lang="es-ES" sz="1400" i="1" kern="1200" smtClean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pPr algn="r"/>
              <a:t>‹Nº›</a:t>
            </a:fld>
            <a:r>
              <a:rPr lang="es-ES" sz="1400" i="1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196752"/>
            <a:ext cx="8391876" cy="357187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4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67544" y="1628800"/>
            <a:ext cx="8352928" cy="4680520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buFont typeface="Wingdings 3" pitchFamily="18" charset="2"/>
              <a:buChar char=""/>
              <a:defRPr lang="es-ES" sz="2000" dirty="0" smtClean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accent1">
                  <a:lumMod val="50000"/>
                </a:schemeClr>
              </a:buClr>
              <a:buFont typeface="Arial" pitchFamily="34" charset="0"/>
              <a:buChar char="›"/>
              <a:defRPr lang="es-ES" sz="1800" dirty="0" smtClean="0"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accent1">
                  <a:lumMod val="50000"/>
                </a:schemeClr>
              </a:buClr>
              <a:buFont typeface="Symbol" pitchFamily="18" charset="2"/>
              <a:buChar char=""/>
              <a:defRPr lang="es-ES" sz="1600" dirty="0" smtClean="0">
                <a:solidFill>
                  <a:schemeClr val="tx2">
                    <a:lumMod val="50000"/>
                  </a:schemeClr>
                </a:solidFill>
              </a:defRPr>
            </a:lvl3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310476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  <p:sldLayoutId id="2147483666" r:id="rId5"/>
    <p:sldLayoutId id="214748366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323528" y="2132856"/>
            <a:ext cx="5040560" cy="504826"/>
          </a:xfrm>
        </p:spPr>
        <p:txBody>
          <a:bodyPr/>
          <a:lstStyle/>
          <a:p>
            <a:r>
              <a:rPr lang="es-ES" dirty="0"/>
              <a:t>JavaScript</a:t>
            </a:r>
          </a:p>
          <a:p>
            <a:r>
              <a:rPr lang="es-ES" sz="2400" dirty="0"/>
              <a:t>Un Lenguaje Dirigido por Protocolos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0" y="5867980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>
                    <a:lumMod val="85000"/>
                  </a:schemeClr>
                </a:solidFill>
              </a:rPr>
              <a:t>Noviembre</a:t>
            </a:r>
            <a:r>
              <a:rPr lang="es-ES_tradnl" sz="1800" b="1" dirty="0">
                <a:solidFill>
                  <a:schemeClr val="bg1">
                    <a:lumMod val="85000"/>
                  </a:schemeClr>
                </a:solidFill>
              </a:rPr>
              <a:t> 2022</a:t>
            </a:r>
          </a:p>
        </p:txBody>
      </p:sp>
      <p:pic>
        <p:nvPicPr>
          <p:cNvPr id="2" name="Imagen 1" descr="organizer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301208"/>
            <a:ext cx="2304256" cy="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176CA959-1B55-8CE3-F04F-C394BB52319B}"/>
              </a:ext>
            </a:extLst>
          </p:cNvPr>
          <p:cNvSpPr txBox="1"/>
          <p:nvPr/>
        </p:nvSpPr>
        <p:spPr>
          <a:xfrm>
            <a:off x="4624534" y="1821394"/>
            <a:ext cx="2808312" cy="931508"/>
          </a:xfrm>
          <a:prstGeom prst="rect">
            <a:avLst/>
          </a:prstGeom>
          <a:ln w="9525" cap="rnd" cmpd="sng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64ECC39-5FE6-A89D-4CC1-93887C66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Round II. Metaprogramación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2AB13A20-DA2E-EF38-9C3A-FCE8BB7B90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82FEF3F1-EB85-56E6-DF4F-DAE40057DB3C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5315215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Programación Simbólica [08 &amp; 10]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EBAD286-8BC1-5252-C561-835CA730EEAE}"/>
              </a:ext>
            </a:extLst>
          </p:cNvPr>
          <p:cNvGrpSpPr/>
          <p:nvPr/>
        </p:nvGrpSpPr>
        <p:grpSpPr>
          <a:xfrm>
            <a:off x="6530649" y="5455097"/>
            <a:ext cx="800497" cy="710207"/>
            <a:chOff x="11124555" y="4355256"/>
            <a:chExt cx="800497" cy="71020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062D236-B164-AEEE-29F5-95C5CA2F1FC0}"/>
                </a:ext>
              </a:extLst>
            </p:cNvPr>
            <p:cNvSpPr/>
            <p:nvPr/>
          </p:nvSpPr>
          <p:spPr>
            <a:xfrm>
              <a:off x="11124555" y="4659032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10CA58D-F12F-C2B6-9A93-AC2CB65A3CA9}"/>
                </a:ext>
              </a:extLst>
            </p:cNvPr>
            <p:cNvSpPr/>
            <p:nvPr/>
          </p:nvSpPr>
          <p:spPr>
            <a:xfrm>
              <a:off x="11124555" y="4355256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Moto (cz)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A4A3FD9-AD28-C54B-5640-DA438B91E671}"/>
              </a:ext>
            </a:extLst>
          </p:cNvPr>
          <p:cNvGrpSpPr/>
          <p:nvPr/>
        </p:nvGrpSpPr>
        <p:grpSpPr>
          <a:xfrm>
            <a:off x="4747839" y="5455097"/>
            <a:ext cx="800498" cy="710207"/>
            <a:chOff x="10615601" y="3546701"/>
            <a:chExt cx="800498" cy="71020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19DAA9C-68FF-B777-E228-A94EFFBBE7A0}"/>
                </a:ext>
              </a:extLst>
            </p:cNvPr>
            <p:cNvSpPr/>
            <p:nvPr/>
          </p:nvSpPr>
          <p:spPr>
            <a:xfrm>
              <a:off x="10615601" y="3850477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DFA255F-75BC-B2F1-9C32-C593CFC40143}"/>
                </a:ext>
              </a:extLst>
            </p:cNvPr>
            <p:cNvSpPr/>
            <p:nvPr/>
          </p:nvSpPr>
          <p:spPr>
            <a:xfrm>
              <a:off x="10615602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Car (cx)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4789C66-B4F4-08C9-23CC-E627D773A289}"/>
              </a:ext>
            </a:extLst>
          </p:cNvPr>
          <p:cNvGrpSpPr/>
          <p:nvPr/>
        </p:nvGrpSpPr>
        <p:grpSpPr>
          <a:xfrm>
            <a:off x="5639244" y="5451096"/>
            <a:ext cx="800498" cy="714208"/>
            <a:chOff x="11524804" y="3546701"/>
            <a:chExt cx="800498" cy="714208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ED1CEBE-5830-B3AD-56D6-9AF0D5062658}"/>
                </a:ext>
              </a:extLst>
            </p:cNvPr>
            <p:cNvSpPr/>
            <p:nvPr/>
          </p:nvSpPr>
          <p:spPr>
            <a:xfrm>
              <a:off x="11524804" y="3854478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4DBCA8F-00BD-4309-6F10-1844D63430A9}"/>
                </a:ext>
              </a:extLst>
            </p:cNvPr>
            <p:cNvSpPr/>
            <p:nvPr/>
          </p:nvSpPr>
          <p:spPr>
            <a:xfrm>
              <a:off x="11524805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Truck (cy)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08EDDE-B2FF-E5E7-B11F-6FA0136970C9}"/>
              </a:ext>
            </a:extLst>
          </p:cNvPr>
          <p:cNvSpPr txBox="1"/>
          <p:nvPr/>
        </p:nvSpPr>
        <p:spPr>
          <a:xfrm>
            <a:off x="4624534" y="3569191"/>
            <a:ext cx="2808312" cy="2763047"/>
          </a:xfrm>
          <a:prstGeom prst="rect">
            <a:avLst/>
          </a:prstGeom>
          <a:ln w="9525" cap="rnd" cmpd="sng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A087F53-AFDB-2C6F-608C-E495C0D146AF}"/>
              </a:ext>
            </a:extLst>
          </p:cNvPr>
          <p:cNvSpPr/>
          <p:nvPr/>
        </p:nvSpPr>
        <p:spPr>
          <a:xfrm>
            <a:off x="2076283" y="3680270"/>
            <a:ext cx="939443" cy="307777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Workshop</a:t>
            </a:r>
          </a:p>
        </p:txBody>
      </p:sp>
      <p:cxnSp>
        <p:nvCxnSpPr>
          <p:cNvPr id="16" name="Conector recto 131">
            <a:extLst>
              <a:ext uri="{FF2B5EF4-FFF2-40B4-BE49-F238E27FC236}">
                <a16:creationId xmlns:a16="http://schemas.microsoft.com/office/drawing/2014/main" id="{40D7FBC8-266C-15C5-FCF7-FC877575685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015726" y="3834159"/>
            <a:ext cx="1595265" cy="1360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60A629E-A7E4-443A-D3E8-430F75139711}"/>
              </a:ext>
            </a:extLst>
          </p:cNvPr>
          <p:cNvSpPr/>
          <p:nvPr/>
        </p:nvSpPr>
        <p:spPr>
          <a:xfrm>
            <a:off x="2075417" y="3981148"/>
            <a:ext cx="940309" cy="406431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+ check 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AA4E60-6031-DBA4-83E3-E060E22984B5}"/>
              </a:ext>
            </a:extLst>
          </p:cNvPr>
          <p:cNvSpPr txBox="1"/>
          <p:nvPr/>
        </p:nvSpPr>
        <p:spPr>
          <a:xfrm>
            <a:off x="2057679" y="1700808"/>
            <a:ext cx="2428433" cy="1614527"/>
          </a:xfrm>
          <a:prstGeom prst="rect">
            <a:avLst/>
          </a:prstGeom>
          <a:ln w="9525" cap="rnd" cmpd="sng">
            <a:noFill/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work (…vehicles) {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for (let vehicle of vehicles) {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  vehicle.check ()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}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FE13E6E-BEEE-1110-405F-0F9167107C0E}"/>
              </a:ext>
            </a:extLst>
          </p:cNvPr>
          <p:cNvGrpSpPr/>
          <p:nvPr/>
        </p:nvGrpSpPr>
        <p:grpSpPr>
          <a:xfrm>
            <a:off x="6530650" y="1916294"/>
            <a:ext cx="800497" cy="710207"/>
            <a:chOff x="11124555" y="4355256"/>
            <a:chExt cx="800497" cy="710207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7B8C329-31AB-C3BD-FF74-CCCCBB3D3782}"/>
                </a:ext>
              </a:extLst>
            </p:cNvPr>
            <p:cNvSpPr/>
            <p:nvPr/>
          </p:nvSpPr>
          <p:spPr>
            <a:xfrm>
              <a:off x="11124555" y="4659032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ECE32DE5-0308-82DF-EBA6-71620015F126}"/>
                </a:ext>
              </a:extLst>
            </p:cNvPr>
            <p:cNvSpPr/>
            <p:nvPr/>
          </p:nvSpPr>
          <p:spPr>
            <a:xfrm>
              <a:off x="11124555" y="4355256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Moto (cz)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2E4A4C8-0FF8-A238-2290-D388789AC699}"/>
              </a:ext>
            </a:extLst>
          </p:cNvPr>
          <p:cNvGrpSpPr/>
          <p:nvPr/>
        </p:nvGrpSpPr>
        <p:grpSpPr>
          <a:xfrm>
            <a:off x="4747840" y="1916294"/>
            <a:ext cx="800498" cy="710207"/>
            <a:chOff x="10615601" y="3546701"/>
            <a:chExt cx="800498" cy="710207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C714194-E548-F0DB-A1B6-DA2384EF7C1D}"/>
                </a:ext>
              </a:extLst>
            </p:cNvPr>
            <p:cNvSpPr/>
            <p:nvPr/>
          </p:nvSpPr>
          <p:spPr>
            <a:xfrm>
              <a:off x="10615601" y="3850477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2483A1E3-0879-6224-219A-78D056BBD7B4}"/>
                </a:ext>
              </a:extLst>
            </p:cNvPr>
            <p:cNvSpPr/>
            <p:nvPr/>
          </p:nvSpPr>
          <p:spPr>
            <a:xfrm>
              <a:off x="10615602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Car (cx)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53F8F71-2E19-4EC0-A348-29F84F6ABB48}"/>
              </a:ext>
            </a:extLst>
          </p:cNvPr>
          <p:cNvGrpSpPr/>
          <p:nvPr/>
        </p:nvGrpSpPr>
        <p:grpSpPr>
          <a:xfrm>
            <a:off x="5639245" y="1912293"/>
            <a:ext cx="800498" cy="714208"/>
            <a:chOff x="11524804" y="3546701"/>
            <a:chExt cx="800498" cy="714208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1B31426-9F8B-BCD4-C882-DDC0AFF788E4}"/>
                </a:ext>
              </a:extLst>
            </p:cNvPr>
            <p:cNvSpPr/>
            <p:nvPr/>
          </p:nvSpPr>
          <p:spPr>
            <a:xfrm>
              <a:off x="11524804" y="3854478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6C365DE6-2C7C-F73D-4C9F-123E0116C669}"/>
                </a:ext>
              </a:extLst>
            </p:cNvPr>
            <p:cNvSpPr/>
            <p:nvPr/>
          </p:nvSpPr>
          <p:spPr>
            <a:xfrm>
              <a:off x="11524805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Truck (cy)</a:t>
              </a:r>
            </a:p>
          </p:txBody>
        </p:sp>
      </p:grpSp>
      <p:cxnSp>
        <p:nvCxnSpPr>
          <p:cNvPr id="32" name="Conector recto 131">
            <a:extLst>
              <a:ext uri="{FF2B5EF4-FFF2-40B4-BE49-F238E27FC236}">
                <a16:creationId xmlns:a16="http://schemas.microsoft.com/office/drawing/2014/main" id="{F6546801-7DA8-E001-DC85-664455AC8D92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6028690" y="2752902"/>
            <a:ext cx="0" cy="816289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FA2BB44-7FA9-F7FB-055D-5CBDD858016F}"/>
              </a:ext>
            </a:extLst>
          </p:cNvPr>
          <p:cNvSpPr/>
          <p:nvPr/>
        </p:nvSpPr>
        <p:spPr>
          <a:xfrm>
            <a:off x="5679453" y="2988533"/>
            <a:ext cx="720080" cy="2367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Mixin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41BAAA9-EB3B-049A-B8B0-1E6AFB9AB69E}"/>
              </a:ext>
            </a:extLst>
          </p:cNvPr>
          <p:cNvSpPr/>
          <p:nvPr/>
        </p:nvSpPr>
        <p:spPr>
          <a:xfrm>
            <a:off x="5628442" y="3680269"/>
            <a:ext cx="800496" cy="30777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Object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276236B-506A-43B1-5992-D09A3136AF8C}"/>
              </a:ext>
            </a:extLst>
          </p:cNvPr>
          <p:cNvGrpSpPr/>
          <p:nvPr/>
        </p:nvGrpSpPr>
        <p:grpSpPr>
          <a:xfrm>
            <a:off x="5628442" y="4418440"/>
            <a:ext cx="800496" cy="607014"/>
            <a:chOff x="5639245" y="4569953"/>
            <a:chExt cx="800496" cy="607014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3D61B91-1D3D-4939-952A-653246B9246C}"/>
                </a:ext>
              </a:extLst>
            </p:cNvPr>
            <p:cNvSpPr/>
            <p:nvPr/>
          </p:nvSpPr>
          <p:spPr>
            <a:xfrm>
              <a:off x="5643288" y="4869189"/>
              <a:ext cx="796453" cy="3077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check ()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EC1E8420-8C50-2499-2D9A-A3DB511780CE}"/>
                </a:ext>
              </a:extLst>
            </p:cNvPr>
            <p:cNvSpPr/>
            <p:nvPr/>
          </p:nvSpPr>
          <p:spPr>
            <a:xfrm>
              <a:off x="5639245" y="4569953"/>
              <a:ext cx="800496" cy="3077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Mixin</a:t>
              </a:r>
            </a:p>
          </p:txBody>
        </p:sp>
      </p:grpSp>
      <p:cxnSp>
        <p:nvCxnSpPr>
          <p:cNvPr id="39" name="Conector recto 131">
            <a:extLst>
              <a:ext uri="{FF2B5EF4-FFF2-40B4-BE49-F238E27FC236}">
                <a16:creationId xmlns:a16="http://schemas.microsoft.com/office/drawing/2014/main" id="{95E8F3E3-AD95-3D21-2679-3DEFEE520BD9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028690" y="5025454"/>
            <a:ext cx="2022" cy="425642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131">
            <a:extLst>
              <a:ext uri="{FF2B5EF4-FFF2-40B4-BE49-F238E27FC236}">
                <a16:creationId xmlns:a16="http://schemas.microsoft.com/office/drawing/2014/main" id="{5A61FB1F-E48D-FD9C-864F-F0C1F68BF02C}"/>
              </a:ext>
            </a:extLst>
          </p:cNvPr>
          <p:cNvCxnSpPr>
            <a:cxnSpLocks/>
          </p:cNvCxnSpPr>
          <p:nvPr/>
        </p:nvCxnSpPr>
        <p:spPr>
          <a:xfrm flipV="1">
            <a:off x="6026668" y="3988047"/>
            <a:ext cx="2022" cy="425642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62B984B-8096-7F7E-406B-A27FA43DEF0F}"/>
              </a:ext>
            </a:extLst>
          </p:cNvPr>
          <p:cNvSpPr txBox="1"/>
          <p:nvPr/>
        </p:nvSpPr>
        <p:spPr>
          <a:xfrm>
            <a:off x="6191891" y="5101350"/>
            <a:ext cx="583781" cy="225328"/>
          </a:xfrm>
          <a:prstGeom prst="rect">
            <a:avLst/>
          </a:prstGeom>
          <a:ln w="9525" cap="rnd" cmpd="sng">
            <a:noFill/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r>
              <a:rPr lang="en-GB" sz="900" dirty="0">
                <a:latin typeface="Century Gothic" panose="020B0502020202020204" pitchFamily="34" charset="0"/>
              </a:rPr>
              <a:t>[proto]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C6170D1-B584-0900-2A87-5991CCE35D3B}"/>
              </a:ext>
            </a:extLst>
          </p:cNvPr>
          <p:cNvSpPr txBox="1"/>
          <p:nvPr/>
        </p:nvSpPr>
        <p:spPr>
          <a:xfrm>
            <a:off x="6191892" y="4224099"/>
            <a:ext cx="583781" cy="225328"/>
          </a:xfrm>
          <a:prstGeom prst="rect">
            <a:avLst/>
          </a:prstGeom>
          <a:ln w="9525" cap="rnd" cmpd="sng">
            <a:noFill/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r>
              <a:rPr lang="en-GB" sz="900" dirty="0">
                <a:latin typeface="Century Gothic" panose="020B0502020202020204" pitchFamily="34" charset="0"/>
              </a:rPr>
              <a:t>[proto]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CDA1831-16A7-274F-3894-D458C2B0B310}"/>
              </a:ext>
            </a:extLst>
          </p:cNvPr>
          <p:cNvSpPr/>
          <p:nvPr/>
        </p:nvSpPr>
        <p:spPr>
          <a:xfrm>
            <a:off x="5628442" y="1185039"/>
            <a:ext cx="800496" cy="30777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Object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Conector recto 131">
            <a:extLst>
              <a:ext uri="{FF2B5EF4-FFF2-40B4-BE49-F238E27FC236}">
                <a16:creationId xmlns:a16="http://schemas.microsoft.com/office/drawing/2014/main" id="{679EF884-96DA-07CC-9EE4-D702218E78A4}"/>
              </a:ext>
            </a:extLst>
          </p:cNvPr>
          <p:cNvCxnSpPr>
            <a:cxnSpLocks/>
          </p:cNvCxnSpPr>
          <p:nvPr/>
        </p:nvCxnSpPr>
        <p:spPr>
          <a:xfrm flipV="1">
            <a:off x="6024646" y="1481900"/>
            <a:ext cx="2022" cy="425642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131">
            <a:extLst>
              <a:ext uri="{FF2B5EF4-FFF2-40B4-BE49-F238E27FC236}">
                <a16:creationId xmlns:a16="http://schemas.microsoft.com/office/drawing/2014/main" id="{8D656B2C-0051-6A2F-77C7-99282A8EC27F}"/>
              </a:ext>
            </a:extLst>
          </p:cNvPr>
          <p:cNvCxnSpPr>
            <a:cxnSpLocks/>
            <a:stCxn id="24" idx="0"/>
            <a:endCxn id="49" idx="1"/>
          </p:cNvCxnSpPr>
          <p:nvPr/>
        </p:nvCxnSpPr>
        <p:spPr>
          <a:xfrm rot="5400000" flipH="1" flipV="1">
            <a:off x="5099583" y="1387435"/>
            <a:ext cx="577366" cy="480352"/>
          </a:xfrm>
          <a:prstGeom prst="bentConnector2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131">
            <a:extLst>
              <a:ext uri="{FF2B5EF4-FFF2-40B4-BE49-F238E27FC236}">
                <a16:creationId xmlns:a16="http://schemas.microsoft.com/office/drawing/2014/main" id="{7FCFBD01-81F6-7D3B-51C4-85E8B85A8C03}"/>
              </a:ext>
            </a:extLst>
          </p:cNvPr>
          <p:cNvCxnSpPr>
            <a:cxnSpLocks/>
            <a:stCxn id="21" idx="0"/>
            <a:endCxn id="49" idx="3"/>
          </p:cNvCxnSpPr>
          <p:nvPr/>
        </p:nvCxnSpPr>
        <p:spPr>
          <a:xfrm rot="16200000" flipV="1">
            <a:off x="6391236" y="1376630"/>
            <a:ext cx="577366" cy="501961"/>
          </a:xfrm>
          <a:prstGeom prst="bentConnector2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4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64ECC39-5FE6-A89D-4CC1-93887C66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Round II. Metaprogramación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2AB13A20-DA2E-EF38-9C3A-FCE8BB7B90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82FEF3F1-EB85-56E6-DF4F-DAE40057DB3C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5315215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Corrutinas &amp; Protocolo Iterador [11 &amp; 19]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C6CFB63-ED2C-94B7-4A41-F182AF6FE0DF}"/>
              </a:ext>
            </a:extLst>
          </p:cNvPr>
          <p:cNvGrpSpPr/>
          <p:nvPr/>
        </p:nvGrpSpPr>
        <p:grpSpPr>
          <a:xfrm>
            <a:off x="5508104" y="2721691"/>
            <a:ext cx="940309" cy="707309"/>
            <a:chOff x="2194870" y="2093841"/>
            <a:chExt cx="940309" cy="707309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994FA40-70A6-DF46-E6B8-78C71D961667}"/>
                </a:ext>
              </a:extLst>
            </p:cNvPr>
            <p:cNvSpPr/>
            <p:nvPr/>
          </p:nvSpPr>
          <p:spPr>
            <a:xfrm>
              <a:off x="2195736" y="2093841"/>
              <a:ext cx="93944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Iterator</a:t>
              </a:r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F1D8AFA-8A77-8795-7283-79B6397056BA}"/>
                </a:ext>
              </a:extLst>
            </p:cNvPr>
            <p:cNvSpPr/>
            <p:nvPr/>
          </p:nvSpPr>
          <p:spPr>
            <a:xfrm>
              <a:off x="2194870" y="2394719"/>
              <a:ext cx="940309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next ()</a:t>
              </a:r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CA10C058-A735-AAF1-CA6F-7021F60A9785}"/>
              </a:ext>
            </a:extLst>
          </p:cNvPr>
          <p:cNvSpPr/>
          <p:nvPr/>
        </p:nvSpPr>
        <p:spPr>
          <a:xfrm>
            <a:off x="2412626" y="2721691"/>
            <a:ext cx="939443" cy="307777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9" name="Conector recto 131">
            <a:extLst>
              <a:ext uri="{FF2B5EF4-FFF2-40B4-BE49-F238E27FC236}">
                <a16:creationId xmlns:a16="http://schemas.microsoft.com/office/drawing/2014/main" id="{D6AC86CB-E74F-2CF0-A9F5-904943D0C0F1}"/>
              </a:ext>
            </a:extLst>
          </p:cNvPr>
          <p:cNvCxnSpPr>
            <a:cxnSpLocks/>
          </p:cNvCxnSpPr>
          <p:nvPr/>
        </p:nvCxnSpPr>
        <p:spPr>
          <a:xfrm>
            <a:off x="3352069" y="2796977"/>
            <a:ext cx="2156901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B2A5A39-420F-F701-B1FC-E60EDB78B5B4}"/>
              </a:ext>
            </a:extLst>
          </p:cNvPr>
          <p:cNvSpPr txBox="1"/>
          <p:nvPr/>
        </p:nvSpPr>
        <p:spPr>
          <a:xfrm>
            <a:off x="3570960" y="2550756"/>
            <a:ext cx="7042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next ()</a:t>
            </a:r>
          </a:p>
        </p:txBody>
      </p:sp>
      <p:cxnSp>
        <p:nvCxnSpPr>
          <p:cNvPr id="16" name="Conector recto 131">
            <a:extLst>
              <a:ext uri="{FF2B5EF4-FFF2-40B4-BE49-F238E27FC236}">
                <a16:creationId xmlns:a16="http://schemas.microsoft.com/office/drawing/2014/main" id="{9D1EB0E5-E2C6-9097-5EBA-C78D234448C7}"/>
              </a:ext>
            </a:extLst>
          </p:cNvPr>
          <p:cNvCxnSpPr>
            <a:cxnSpLocks/>
          </p:cNvCxnSpPr>
          <p:nvPr/>
        </p:nvCxnSpPr>
        <p:spPr>
          <a:xfrm flipH="1">
            <a:off x="3352069" y="2931623"/>
            <a:ext cx="2156035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88BB82-6331-570D-3219-6829F244A18B}"/>
              </a:ext>
            </a:extLst>
          </p:cNvPr>
          <p:cNvSpPr txBox="1"/>
          <p:nvPr/>
        </p:nvSpPr>
        <p:spPr>
          <a:xfrm>
            <a:off x="3872805" y="3022569"/>
            <a:ext cx="1578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{value: x, done: false }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2A26EB5-ED9C-0F80-15F2-D874F53728EE}"/>
              </a:ext>
            </a:extLst>
          </p:cNvPr>
          <p:cNvGrpSpPr/>
          <p:nvPr/>
        </p:nvGrpSpPr>
        <p:grpSpPr>
          <a:xfrm>
            <a:off x="5508104" y="4237137"/>
            <a:ext cx="940309" cy="707309"/>
            <a:chOff x="2194870" y="2093841"/>
            <a:chExt cx="940309" cy="707309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2D43355A-92E4-6A24-D957-77335494F384}"/>
                </a:ext>
              </a:extLst>
            </p:cNvPr>
            <p:cNvSpPr/>
            <p:nvPr/>
          </p:nvSpPr>
          <p:spPr>
            <a:xfrm>
              <a:off x="2195736" y="2093841"/>
              <a:ext cx="93944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Iterator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EBADFEB-A7C6-BC64-8E80-1BDC183F7939}"/>
                </a:ext>
              </a:extLst>
            </p:cNvPr>
            <p:cNvSpPr/>
            <p:nvPr/>
          </p:nvSpPr>
          <p:spPr>
            <a:xfrm>
              <a:off x="2194870" y="2394719"/>
              <a:ext cx="940309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next ()</a:t>
              </a:r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7E5F54E-0185-900C-BB46-4A356987CF19}"/>
              </a:ext>
            </a:extLst>
          </p:cNvPr>
          <p:cNvSpPr/>
          <p:nvPr/>
        </p:nvSpPr>
        <p:spPr>
          <a:xfrm>
            <a:off x="2412626" y="4237137"/>
            <a:ext cx="939443" cy="307777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5" name="Conector recto 131">
            <a:extLst>
              <a:ext uri="{FF2B5EF4-FFF2-40B4-BE49-F238E27FC236}">
                <a16:creationId xmlns:a16="http://schemas.microsoft.com/office/drawing/2014/main" id="{E5D732D3-3FB1-AC17-47D4-5974ECEF32B4}"/>
              </a:ext>
            </a:extLst>
          </p:cNvPr>
          <p:cNvCxnSpPr>
            <a:cxnSpLocks/>
          </p:cNvCxnSpPr>
          <p:nvPr/>
        </p:nvCxnSpPr>
        <p:spPr>
          <a:xfrm>
            <a:off x="3352069" y="4312423"/>
            <a:ext cx="2156901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6856C81-0DF3-E676-9E89-635E67247DE9}"/>
              </a:ext>
            </a:extLst>
          </p:cNvPr>
          <p:cNvSpPr txBox="1"/>
          <p:nvPr/>
        </p:nvSpPr>
        <p:spPr>
          <a:xfrm>
            <a:off x="3570960" y="4066202"/>
            <a:ext cx="18799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entury Gothic" panose="020B0502020202020204" pitchFamily="34" charset="0"/>
              </a:rPr>
              <a:t>f</a:t>
            </a:r>
            <a:r>
              <a:rPr lang="en-US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or (let x of xs)</a:t>
            </a:r>
          </a:p>
        </p:txBody>
      </p:sp>
      <p:cxnSp>
        <p:nvCxnSpPr>
          <p:cNvPr id="27" name="Conector recto 131">
            <a:extLst>
              <a:ext uri="{FF2B5EF4-FFF2-40B4-BE49-F238E27FC236}">
                <a16:creationId xmlns:a16="http://schemas.microsoft.com/office/drawing/2014/main" id="{C7528DC1-02FE-F6A8-227E-10651BB138EB}"/>
              </a:ext>
            </a:extLst>
          </p:cNvPr>
          <p:cNvCxnSpPr>
            <a:cxnSpLocks/>
          </p:cNvCxnSpPr>
          <p:nvPr/>
        </p:nvCxnSpPr>
        <p:spPr>
          <a:xfrm flipH="1">
            <a:off x="3352069" y="4447069"/>
            <a:ext cx="2156035" cy="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A39AB58-A058-458E-EFEF-341C006DE7EC}"/>
              </a:ext>
            </a:extLst>
          </p:cNvPr>
          <p:cNvSpPr txBox="1"/>
          <p:nvPr/>
        </p:nvSpPr>
        <p:spPr>
          <a:xfrm>
            <a:off x="5004048" y="4538015"/>
            <a:ext cx="4469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entury Gothic" panose="020B0502020202020204" pitchFamily="34" charset="0"/>
              </a:rPr>
              <a:t>1...x</a:t>
            </a:r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64ECC39-5FE6-A89D-4CC1-93887C66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Round II. Metaprogramación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2AB13A20-DA2E-EF38-9C3A-FCE8BB7B90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82FEF3F1-EB85-56E6-DF4F-DAE40057DB3C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5315215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Otros Protocolos [20]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3E4746-1737-F7E1-AF45-7B839E579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700808"/>
            <a:ext cx="230425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Symbol.asyncIterator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Symbol.prototype.description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Symbol.hasInstance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Symbol.isConcatSpreadable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Symbol.iterator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Symbol.match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Symbol.matchAll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Symbol.replace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Symbol.search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Symbol.species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Symbol.split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Symbol.toPrimitive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Symbol.toStringTag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strike="noStrike" cap="none" normalizeH="0" baseline="0" dirty="0" err="1">
                <a:ln>
                  <a:noFill/>
                </a:ln>
                <a:effectLst/>
                <a:latin typeface="var(--font-code)"/>
              </a:rPr>
              <a:t>Symbol.unscopables</a:t>
            </a:r>
            <a:endParaRPr kumimoji="0" lang="es-ES" altLang="es-ES" sz="1200" b="0" i="0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8DBF6C-F1D3-3092-2CE1-9A17A679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916832"/>
            <a:ext cx="1786822" cy="17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323528" y="2132856"/>
            <a:ext cx="5040560" cy="504826"/>
          </a:xfrm>
        </p:spPr>
        <p:txBody>
          <a:bodyPr/>
          <a:lstStyle/>
          <a:p>
            <a:r>
              <a:rPr lang="es-ES" dirty="0"/>
              <a:t>JavaScript</a:t>
            </a:r>
          </a:p>
          <a:p>
            <a:r>
              <a:rPr lang="es-ES" sz="2400" dirty="0"/>
              <a:t>Un Lenguaje Dirigido por Protocolos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0" y="5867980"/>
            <a:ext cx="579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>
                    <a:lumMod val="85000"/>
                  </a:schemeClr>
                </a:solidFill>
              </a:rPr>
              <a:t>Noviembre</a:t>
            </a:r>
            <a:r>
              <a:rPr lang="es-ES_tradnl" sz="1800" b="1" dirty="0">
                <a:solidFill>
                  <a:schemeClr val="bg1">
                    <a:lumMod val="85000"/>
                  </a:schemeClr>
                </a:solidFill>
              </a:rPr>
              <a:t> 2022</a:t>
            </a:r>
          </a:p>
        </p:txBody>
      </p:sp>
      <p:pic>
        <p:nvPicPr>
          <p:cNvPr id="2" name="Imagen 1" descr="organizer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301208"/>
            <a:ext cx="2304256" cy="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0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EFCAED11-BC88-5641-B8DF-A69E1FBD4363}"/>
              </a:ext>
            </a:extLst>
          </p:cNvPr>
          <p:cNvSpPr txBox="1"/>
          <p:nvPr/>
        </p:nvSpPr>
        <p:spPr>
          <a:xfrm>
            <a:off x="3057520" y="4786245"/>
            <a:ext cx="3028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tinyurl.com</a:t>
            </a:r>
            <a:r>
              <a:rPr lang="en-GB" dirty="0"/>
              <a:t>/2k6dfgyv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5740820A-9ACF-9A40-9716-D9DF29444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042AF2BE-0E88-5441-9510-96F71DEEB3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E6A80D64-ED2B-15BA-B3CE-A10D00663001}"/>
              </a:ext>
            </a:extLst>
          </p:cNvPr>
          <p:cNvSpPr txBox="1">
            <a:spLocks/>
          </p:cNvSpPr>
          <p:nvPr/>
        </p:nvSpPr>
        <p:spPr>
          <a:xfrm>
            <a:off x="1997584" y="1628800"/>
            <a:ext cx="5040560" cy="504826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E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JavaScript</a:t>
            </a:r>
          </a:p>
          <a:p>
            <a:pPr algn="ctr"/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Un Lenguaje Dirigido por Protocolos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B19D77-E07F-A9ED-2738-47041B73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99" y="2861761"/>
            <a:ext cx="1862614" cy="186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1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76116FA-77DA-D6A3-6364-1D711779D3B9}"/>
              </a:ext>
            </a:extLst>
          </p:cNvPr>
          <p:cNvGrpSpPr/>
          <p:nvPr/>
        </p:nvGrpSpPr>
        <p:grpSpPr>
          <a:xfrm>
            <a:off x="1363966" y="1461781"/>
            <a:ext cx="6932000" cy="3775532"/>
            <a:chOff x="1363966" y="1461781"/>
            <a:chExt cx="6932000" cy="3775532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EBE02365-E625-1F41-BCB5-E5BB2C0290D6}"/>
                </a:ext>
              </a:extLst>
            </p:cNvPr>
            <p:cNvGrpSpPr/>
            <p:nvPr/>
          </p:nvGrpSpPr>
          <p:grpSpPr>
            <a:xfrm>
              <a:off x="2810347" y="1609899"/>
              <a:ext cx="4206006" cy="3050308"/>
              <a:chOff x="5541963" y="1142546"/>
              <a:chExt cx="2448272" cy="2214446"/>
            </a:xfrm>
          </p:grpSpPr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1F99A862-9AAC-6346-9002-B0A17B0D7926}"/>
                  </a:ext>
                </a:extLst>
              </p:cNvPr>
              <p:cNvCxnSpPr/>
              <p:nvPr/>
            </p:nvCxnSpPr>
            <p:spPr>
              <a:xfrm>
                <a:off x="5541963" y="1142546"/>
                <a:ext cx="0" cy="2202473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5F5C5923-1DFF-0945-8865-DD1444ED42D9}"/>
                  </a:ext>
                </a:extLst>
              </p:cNvPr>
              <p:cNvCxnSpPr/>
              <p:nvPr/>
            </p:nvCxnSpPr>
            <p:spPr>
              <a:xfrm>
                <a:off x="5541963" y="3356992"/>
                <a:ext cx="2448272" cy="0"/>
              </a:xfrm>
              <a:prstGeom prst="line">
                <a:avLst/>
              </a:prstGeom>
              <a:ln w="28575" cap="rnd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2F9E561C-3504-C849-AC8D-63C8E638A052}"/>
                </a:ext>
              </a:extLst>
            </p:cNvPr>
            <p:cNvSpPr txBox="1"/>
            <p:nvPr/>
          </p:nvSpPr>
          <p:spPr>
            <a:xfrm>
              <a:off x="1363966" y="1461781"/>
              <a:ext cx="12825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Modelo de Abstracción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C322CB09-74DB-0E44-9D2A-5B7995ED59A6}"/>
                </a:ext>
              </a:extLst>
            </p:cNvPr>
            <p:cNvSpPr txBox="1"/>
            <p:nvPr/>
          </p:nvSpPr>
          <p:spPr>
            <a:xfrm>
              <a:off x="6639782" y="4714093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Modelo de Ejecución</a:t>
              </a:r>
            </a:p>
          </p:txBody>
        </p:sp>
      </p:grpSp>
      <p:sp>
        <p:nvSpPr>
          <p:cNvPr id="85" name="Rectángulo 84">
            <a:extLst>
              <a:ext uri="{FF2B5EF4-FFF2-40B4-BE49-F238E27FC236}">
                <a16:creationId xmlns:a16="http://schemas.microsoft.com/office/drawing/2014/main" id="{D67D1A60-C7EF-FC40-8299-763503D1C18D}"/>
              </a:ext>
            </a:extLst>
          </p:cNvPr>
          <p:cNvSpPr/>
          <p:nvPr/>
        </p:nvSpPr>
        <p:spPr>
          <a:xfrm>
            <a:off x="1297615" y="1969939"/>
            <a:ext cx="1512166" cy="234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Servicio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Agentes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Componentes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Objetos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Funciones</a:t>
            </a:r>
          </a:p>
          <a:p>
            <a:pPr algn="r">
              <a:lnSpc>
                <a:spcPct val="250000"/>
              </a:lnSpc>
            </a:pPr>
            <a:r>
              <a:rPr lang="es-ES" sz="1000" dirty="0">
                <a:latin typeface="Courier New"/>
                <a:cs typeface="Courier New"/>
              </a:rPr>
              <a:t>Procedimientos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9C0B7B29-AC0B-E94D-8179-F05F8CD6CCC7}"/>
              </a:ext>
            </a:extLst>
          </p:cNvPr>
          <p:cNvSpPr/>
          <p:nvPr/>
        </p:nvSpPr>
        <p:spPr>
          <a:xfrm rot="16200000">
            <a:off x="4074064" y="3862105"/>
            <a:ext cx="11009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Imperativo</a:t>
            </a:r>
          </a:p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Declarativo</a:t>
            </a:r>
          </a:p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Asíncrono</a:t>
            </a:r>
          </a:p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Concurrente</a:t>
            </a:r>
          </a:p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Paralelo</a:t>
            </a:r>
          </a:p>
          <a:p>
            <a:pPr algn="r">
              <a:lnSpc>
                <a:spcPct val="300000"/>
              </a:lnSpc>
            </a:pPr>
            <a:r>
              <a:rPr lang="es-ES" sz="1000" dirty="0">
                <a:latin typeface="Courier New"/>
                <a:cs typeface="Courier New"/>
              </a:rPr>
              <a:t>Distribuido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E8304315-D564-2A4B-BB46-50D435DC9194}"/>
              </a:ext>
            </a:extLst>
          </p:cNvPr>
          <p:cNvSpPr txBox="1"/>
          <p:nvPr/>
        </p:nvSpPr>
        <p:spPr>
          <a:xfrm>
            <a:off x="3689218" y="2588198"/>
            <a:ext cx="2448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>
                    <a:lumMod val="85000"/>
                  </a:schemeClr>
                </a:solidFill>
              </a:rPr>
              <a:t>Espacio de Paradigmas</a:t>
            </a:r>
          </a:p>
        </p:txBody>
      </p:sp>
    </p:spTree>
    <p:extLst>
      <p:ext uri="{BB962C8B-B14F-4D97-AF65-F5344CB8AC3E}">
        <p14:creationId xmlns:p14="http://schemas.microsoft.com/office/powerpoint/2010/main" val="27967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C7E7B866-9646-1D9A-1F3D-3A85C824052F}"/>
              </a:ext>
            </a:extLst>
          </p:cNvPr>
          <p:cNvGrpSpPr/>
          <p:nvPr/>
        </p:nvGrpSpPr>
        <p:grpSpPr>
          <a:xfrm>
            <a:off x="2627784" y="2204864"/>
            <a:ext cx="4176464" cy="2587084"/>
            <a:chOff x="2771800" y="2492896"/>
            <a:chExt cx="4176464" cy="2587084"/>
          </a:xfrm>
        </p:grpSpPr>
        <p:sp>
          <p:nvSpPr>
            <p:cNvPr id="20" name="Trapecio 19">
              <a:extLst>
                <a:ext uri="{FF2B5EF4-FFF2-40B4-BE49-F238E27FC236}">
                  <a16:creationId xmlns:a16="http://schemas.microsoft.com/office/drawing/2014/main" id="{C417DBB5-66BC-434E-99C4-3929DC8218B7}"/>
                </a:ext>
              </a:extLst>
            </p:cNvPr>
            <p:cNvSpPr/>
            <p:nvPr/>
          </p:nvSpPr>
          <p:spPr>
            <a:xfrm>
              <a:off x="2987824" y="2597190"/>
              <a:ext cx="3816424" cy="2343978"/>
            </a:xfrm>
            <a:prstGeom prst="trapezoid">
              <a:avLst>
                <a:gd name="adj" fmla="val 815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Abstraction Models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0D1C8EF-83CC-C742-B465-25EFD94F4760}"/>
                </a:ext>
              </a:extLst>
            </p:cNvPr>
            <p:cNvGrpSpPr/>
            <p:nvPr/>
          </p:nvGrpSpPr>
          <p:grpSpPr>
            <a:xfrm>
              <a:off x="2771800" y="2492896"/>
              <a:ext cx="4176464" cy="2587084"/>
              <a:chOff x="2771800" y="2492896"/>
              <a:chExt cx="4176464" cy="2587084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274A0EE-2E8B-A248-B05A-23C4AC62EE14}"/>
                  </a:ext>
                </a:extLst>
              </p:cNvPr>
              <p:cNvSpPr/>
              <p:nvPr/>
            </p:nvSpPr>
            <p:spPr>
              <a:xfrm>
                <a:off x="6372200" y="4575924"/>
                <a:ext cx="576064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061DA97D-A295-2B4A-B747-F15B535355A6}"/>
                  </a:ext>
                </a:extLst>
              </p:cNvPr>
              <p:cNvSpPr/>
              <p:nvPr/>
            </p:nvSpPr>
            <p:spPr>
              <a:xfrm>
                <a:off x="4608004" y="2492896"/>
                <a:ext cx="576064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501998DB-3EE8-5940-9840-7E16DF24FD64}"/>
                  </a:ext>
                </a:extLst>
              </p:cNvPr>
              <p:cNvSpPr/>
              <p:nvPr/>
            </p:nvSpPr>
            <p:spPr>
              <a:xfrm>
                <a:off x="2771800" y="4575924"/>
                <a:ext cx="576064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5470A0-1BDF-6D0C-307B-10797CD4D805}"/>
              </a:ext>
            </a:extLst>
          </p:cNvPr>
          <p:cNvGrpSpPr/>
          <p:nvPr/>
        </p:nvGrpSpPr>
        <p:grpSpPr>
          <a:xfrm>
            <a:off x="3275856" y="2710071"/>
            <a:ext cx="2880320" cy="1943065"/>
            <a:chOff x="3378344" y="2992007"/>
            <a:chExt cx="2880320" cy="1943065"/>
          </a:xfrm>
        </p:grpSpPr>
        <p:grpSp>
          <p:nvGrpSpPr>
            <p:cNvPr id="169" name="Grupo 168">
              <a:extLst>
                <a:ext uri="{FF2B5EF4-FFF2-40B4-BE49-F238E27FC236}">
                  <a16:creationId xmlns:a16="http://schemas.microsoft.com/office/drawing/2014/main" id="{46BA65A6-8AC0-4E44-A63D-06966D30C039}"/>
                </a:ext>
              </a:extLst>
            </p:cNvPr>
            <p:cNvGrpSpPr/>
            <p:nvPr/>
          </p:nvGrpSpPr>
          <p:grpSpPr>
            <a:xfrm>
              <a:off x="3378344" y="2992007"/>
              <a:ext cx="1805724" cy="1424710"/>
              <a:chOff x="3378344" y="2992007"/>
              <a:chExt cx="1805724" cy="1424710"/>
            </a:xfrm>
          </p:grpSpPr>
          <p:cxnSp>
            <p:nvCxnSpPr>
              <p:cNvPr id="161" name="Conector recto 160">
                <a:extLst>
                  <a:ext uri="{FF2B5EF4-FFF2-40B4-BE49-F238E27FC236}">
                    <a16:creationId xmlns:a16="http://schemas.microsoft.com/office/drawing/2014/main" id="{994C3472-32B8-E140-AC3E-174E07B66D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8344" y="2992007"/>
                <a:ext cx="1152128" cy="1424710"/>
              </a:xfrm>
              <a:prstGeom prst="line">
                <a:avLst/>
              </a:prstGeom>
              <a:ln w="28575" cap="rnd" cmpd="sng"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Marcador de texto 1">
                <a:extLst>
                  <a:ext uri="{FF2B5EF4-FFF2-40B4-BE49-F238E27FC236}">
                    <a16:creationId xmlns:a16="http://schemas.microsoft.com/office/drawing/2014/main" id="{4BBC2FFB-5EE8-5B40-B6BC-9954BF7463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6773" y="3274063"/>
                <a:ext cx="867295" cy="220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1050" dirty="0">
                    <a:solidFill>
                      <a:srgbClr val="0070C0"/>
                    </a:solidFill>
                  </a:rPr>
                  <a:t>Data Abstraction</a:t>
                </a:r>
              </a:p>
            </p:txBody>
          </p:sp>
        </p:grpSp>
        <p:grpSp>
          <p:nvGrpSpPr>
            <p:cNvPr id="170" name="Grupo 169">
              <a:extLst>
                <a:ext uri="{FF2B5EF4-FFF2-40B4-BE49-F238E27FC236}">
                  <a16:creationId xmlns:a16="http://schemas.microsoft.com/office/drawing/2014/main" id="{C4C8E440-F3C5-E048-B3CF-5B25B06A6446}"/>
                </a:ext>
              </a:extLst>
            </p:cNvPr>
            <p:cNvGrpSpPr/>
            <p:nvPr/>
          </p:nvGrpSpPr>
          <p:grpSpPr>
            <a:xfrm>
              <a:off x="3490652" y="4529122"/>
              <a:ext cx="2768012" cy="405950"/>
              <a:chOff x="3490652" y="4529122"/>
              <a:chExt cx="2768012" cy="405950"/>
            </a:xfrm>
          </p:grpSpPr>
          <p:cxnSp>
            <p:nvCxnSpPr>
              <p:cNvPr id="164" name="Conector recto 163">
                <a:extLst>
                  <a:ext uri="{FF2B5EF4-FFF2-40B4-BE49-F238E27FC236}">
                    <a16:creationId xmlns:a16="http://schemas.microsoft.com/office/drawing/2014/main" id="{3089DC14-D5D2-494E-9ADA-005A91D3C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0652" y="4930384"/>
                <a:ext cx="2768012" cy="4688"/>
              </a:xfrm>
              <a:prstGeom prst="line">
                <a:avLst/>
              </a:prstGeom>
              <a:ln w="28575" cap="rnd" cmpd="sng">
                <a:solidFill>
                  <a:schemeClr val="tx2">
                    <a:lumMod val="60000"/>
                    <a:lumOff val="40000"/>
                  </a:schemeClr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Marcador de texto 1">
                <a:extLst>
                  <a:ext uri="{FF2B5EF4-FFF2-40B4-BE49-F238E27FC236}">
                    <a16:creationId xmlns:a16="http://schemas.microsoft.com/office/drawing/2014/main" id="{4AA4D3B4-2AF5-C149-B963-FB7727F955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3831" y="4529122"/>
                <a:ext cx="1257177" cy="216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/>
                <a:r>
                  <a:rPr lang="en-US" sz="1050" dirty="0">
                    <a:solidFill>
                      <a:srgbClr val="0070C0"/>
                    </a:solidFill>
                  </a:rPr>
                  <a:t>Functional Abstraction</a:t>
                </a:r>
              </a:p>
            </p:txBody>
          </p:sp>
        </p:grpSp>
      </p:grp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64ECC39-5FE6-A89D-4CC1-93887C66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2AB13A20-DA2E-EF38-9C3A-FCE8BB7B90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D35182CB-BFE3-2F99-4D85-BD118FA5369B}"/>
              </a:ext>
            </a:extLst>
          </p:cNvPr>
          <p:cNvGrpSpPr/>
          <p:nvPr/>
        </p:nvGrpSpPr>
        <p:grpSpPr>
          <a:xfrm>
            <a:off x="1518066" y="1511674"/>
            <a:ext cx="5981776" cy="3933550"/>
            <a:chOff x="1518066" y="1511674"/>
            <a:chExt cx="5981776" cy="3933550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BEC977B8-8363-CC4F-AD24-386522988840}"/>
                </a:ext>
              </a:extLst>
            </p:cNvPr>
            <p:cNvSpPr/>
            <p:nvPr/>
          </p:nvSpPr>
          <p:spPr>
            <a:xfrm>
              <a:off x="4123431" y="2204864"/>
              <a:ext cx="1257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Objetos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970518CB-A1BC-4B4B-B05D-E549FBB5167E}"/>
                </a:ext>
              </a:extLst>
            </p:cNvPr>
            <p:cNvSpPr/>
            <p:nvPr/>
          </p:nvSpPr>
          <p:spPr>
            <a:xfrm>
              <a:off x="6252669" y="4345358"/>
              <a:ext cx="124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Funcional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730B8B2A-168D-5F46-BC25-D2C2FE82E882}"/>
                </a:ext>
              </a:extLst>
            </p:cNvPr>
            <p:cNvSpPr/>
            <p:nvPr/>
          </p:nvSpPr>
          <p:spPr>
            <a:xfrm>
              <a:off x="1518066" y="4345359"/>
              <a:ext cx="1685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ourier New"/>
                  <a:cs typeface="Courier New"/>
                </a:rPr>
                <a:t>Procedimental</a:t>
              </a:r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36C868EB-281A-8803-59D6-7E2FCACA7B07}"/>
                </a:ext>
              </a:extLst>
            </p:cNvPr>
            <p:cNvGrpSpPr/>
            <p:nvPr/>
          </p:nvGrpSpPr>
          <p:grpSpPr>
            <a:xfrm>
              <a:off x="1518066" y="4941168"/>
              <a:ext cx="1506623" cy="415114"/>
              <a:chOff x="3851921" y="5024104"/>
              <a:chExt cx="1506623" cy="415114"/>
            </a:xfrm>
          </p:grpSpPr>
          <p:grpSp>
            <p:nvGrpSpPr>
              <p:cNvPr id="17" name="Agrupar 1177">
                <a:extLst>
                  <a:ext uri="{FF2B5EF4-FFF2-40B4-BE49-F238E27FC236}">
                    <a16:creationId xmlns:a16="http://schemas.microsoft.com/office/drawing/2014/main" id="{767A7418-5F87-D0FB-C1CC-CDCE92494DF6}"/>
                  </a:ext>
                </a:extLst>
              </p:cNvPr>
              <p:cNvGrpSpPr/>
              <p:nvPr/>
            </p:nvGrpSpPr>
            <p:grpSpPr>
              <a:xfrm>
                <a:off x="4388880" y="5024104"/>
                <a:ext cx="257968" cy="415114"/>
                <a:chOff x="5652120" y="2086249"/>
                <a:chExt cx="360040" cy="415114"/>
              </a:xfrm>
              <a:solidFill>
                <a:schemeClr val="bg1"/>
              </a:solidFill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32188A92-79F2-9E39-6EE6-DF580AB22BBD}"/>
                    </a:ext>
                  </a:extLst>
                </p:cNvPr>
                <p:cNvSpPr/>
                <p:nvPr/>
              </p:nvSpPr>
              <p:spPr>
                <a:xfrm>
                  <a:off x="5652120" y="2132856"/>
                  <a:ext cx="360040" cy="336037"/>
                </a:xfrm>
                <a:prstGeom prst="rect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DF3B0E53-C3DA-6CEA-BB3B-4FC8BF3D2D42}"/>
                    </a:ext>
                  </a:extLst>
                </p:cNvPr>
                <p:cNvSpPr/>
                <p:nvPr/>
              </p:nvSpPr>
              <p:spPr>
                <a:xfrm flipV="1">
                  <a:off x="5652120" y="2429355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01025B94-C899-4EEC-87A6-E45C24F9493D}"/>
                    </a:ext>
                  </a:extLst>
                </p:cNvPr>
                <p:cNvSpPr/>
                <p:nvPr/>
              </p:nvSpPr>
              <p:spPr>
                <a:xfrm flipV="1">
                  <a:off x="5652120" y="2086249"/>
                  <a:ext cx="360040" cy="72008"/>
                </a:xfrm>
                <a:prstGeom prst="ellipse">
                  <a:avLst/>
                </a:prstGeom>
                <a:grpFill/>
                <a:ln>
                  <a:solidFill>
                    <a:srgbClr val="40404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EEBE7C20-8771-05AA-293C-2FF9648D68DB}"/>
                  </a:ext>
                </a:extLst>
              </p:cNvPr>
              <p:cNvSpPr/>
              <p:nvPr/>
            </p:nvSpPr>
            <p:spPr>
              <a:xfrm rot="16200000">
                <a:off x="3955082" y="5063643"/>
                <a:ext cx="129715" cy="336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045731DB-1787-111D-AE12-297A5C8028C3}"/>
                  </a:ext>
                </a:extLst>
              </p:cNvPr>
              <p:cNvSpPr/>
              <p:nvPr/>
            </p:nvSpPr>
            <p:spPr>
              <a:xfrm rot="16200000">
                <a:off x="5125668" y="5087854"/>
                <a:ext cx="129715" cy="336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24" name="Conector recto 131">
                <a:extLst>
                  <a:ext uri="{FF2B5EF4-FFF2-40B4-BE49-F238E27FC236}">
                    <a16:creationId xmlns:a16="http://schemas.microsoft.com/office/drawing/2014/main" id="{6FF196A9-D1E1-EA25-CB05-F652F218E3BB}"/>
                  </a:ext>
                </a:extLst>
              </p:cNvPr>
              <p:cNvCxnSpPr>
                <a:cxnSpLocks/>
                <a:stCxn id="22" idx="2"/>
                <a:endCxn id="21" idx="4"/>
              </p:cNvCxnSpPr>
              <p:nvPr/>
            </p:nvCxnSpPr>
            <p:spPr>
              <a:xfrm flipV="1">
                <a:off x="4187958" y="5024104"/>
                <a:ext cx="329906" cy="207557"/>
              </a:xfrm>
              <a:prstGeom prst="curvedConnector4">
                <a:avLst>
                  <a:gd name="adj1" fmla="val 46086"/>
                  <a:gd name="adj2" fmla="val 210138"/>
                </a:avLst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131">
                <a:extLst>
                  <a:ext uri="{FF2B5EF4-FFF2-40B4-BE49-F238E27FC236}">
                    <a16:creationId xmlns:a16="http://schemas.microsoft.com/office/drawing/2014/main" id="{9540C280-47ED-7845-09BA-577A850D78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676091" y="5068408"/>
                <a:ext cx="150876" cy="504643"/>
              </a:xfrm>
              <a:prstGeom prst="curvedConnector4">
                <a:avLst>
                  <a:gd name="adj1" fmla="val -151515"/>
                  <a:gd name="adj2" fmla="val 58078"/>
                </a:avLst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28064240-C0BE-42A1-62C6-82A9797C94DB}"/>
                </a:ext>
              </a:extLst>
            </p:cNvPr>
            <p:cNvGrpSpPr/>
            <p:nvPr/>
          </p:nvGrpSpPr>
          <p:grpSpPr>
            <a:xfrm rot="10800000">
              <a:off x="4463988" y="1511674"/>
              <a:ext cx="699743" cy="644298"/>
              <a:chOff x="4543375" y="5094923"/>
              <a:chExt cx="740364" cy="751346"/>
            </a:xfrm>
          </p:grpSpPr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3C618874-D060-694D-C265-190E7744B5DA}"/>
                  </a:ext>
                </a:extLst>
              </p:cNvPr>
              <p:cNvSpPr/>
              <p:nvPr/>
            </p:nvSpPr>
            <p:spPr>
              <a:xfrm>
                <a:off x="4543375" y="5094923"/>
                <a:ext cx="257968" cy="261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D86C567C-5D0E-FEE0-CB2B-EE3ED4C89097}"/>
                  </a:ext>
                </a:extLst>
              </p:cNvPr>
              <p:cNvSpPr/>
              <p:nvPr/>
            </p:nvSpPr>
            <p:spPr>
              <a:xfrm>
                <a:off x="5025771" y="5094923"/>
                <a:ext cx="257968" cy="261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8BF33CEE-6BDB-0CE3-91E3-A9CF9D661DF7}"/>
                  </a:ext>
                </a:extLst>
              </p:cNvPr>
              <p:cNvSpPr/>
              <p:nvPr/>
            </p:nvSpPr>
            <p:spPr>
              <a:xfrm>
                <a:off x="5025771" y="5584909"/>
                <a:ext cx="257968" cy="261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12FD5802-0218-8477-7BC2-09CE2A78AE5B}"/>
                  </a:ext>
                </a:extLst>
              </p:cNvPr>
              <p:cNvCxnSpPr>
                <a:cxnSpLocks/>
                <a:stCxn id="43" idx="3"/>
                <a:endCxn id="45" idx="1"/>
              </p:cNvCxnSpPr>
              <p:nvPr/>
            </p:nvCxnSpPr>
            <p:spPr>
              <a:xfrm>
                <a:off x="4801343" y="5225603"/>
                <a:ext cx="224428" cy="0"/>
              </a:xfrm>
              <a:prstGeom prst="line">
                <a:avLst/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F8D74781-F4BC-6705-2196-90365F94E792}"/>
                  </a:ext>
                </a:extLst>
              </p:cNvPr>
              <p:cNvCxnSpPr>
                <a:cxnSpLocks/>
                <a:stCxn id="46" idx="0"/>
                <a:endCxn id="45" idx="2"/>
              </p:cNvCxnSpPr>
              <p:nvPr/>
            </p:nvCxnSpPr>
            <p:spPr>
              <a:xfrm flipV="1">
                <a:off x="5154755" y="5356283"/>
                <a:ext cx="0" cy="228626"/>
              </a:xfrm>
              <a:prstGeom prst="line">
                <a:avLst/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4EBB280A-10A4-E0C9-DBDA-F8107C650074}"/>
                </a:ext>
              </a:extLst>
            </p:cNvPr>
            <p:cNvGrpSpPr/>
            <p:nvPr/>
          </p:nvGrpSpPr>
          <p:grpSpPr>
            <a:xfrm>
              <a:off x="6516217" y="4899716"/>
              <a:ext cx="864095" cy="545508"/>
              <a:chOff x="6516217" y="4899716"/>
              <a:chExt cx="864095" cy="545508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EE0187C2-DC5A-8CA2-B975-F9F3CD860412}"/>
                  </a:ext>
                </a:extLst>
              </p:cNvPr>
              <p:cNvSpPr/>
              <p:nvPr/>
            </p:nvSpPr>
            <p:spPr>
              <a:xfrm rot="16200000">
                <a:off x="6739390" y="4796555"/>
                <a:ext cx="129715" cy="336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2CED3418-D10F-57B4-8910-2B7E3D83A6D8}"/>
                  </a:ext>
                </a:extLst>
              </p:cNvPr>
              <p:cNvSpPr/>
              <p:nvPr/>
            </p:nvSpPr>
            <p:spPr>
              <a:xfrm rot="16200000">
                <a:off x="6891790" y="4948955"/>
                <a:ext cx="129715" cy="336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F9564DB1-6835-82E7-9AF6-24284F4EC861}"/>
                  </a:ext>
                </a:extLst>
              </p:cNvPr>
              <p:cNvSpPr/>
              <p:nvPr/>
            </p:nvSpPr>
            <p:spPr>
              <a:xfrm rot="16200000">
                <a:off x="7044190" y="5101355"/>
                <a:ext cx="129715" cy="336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74" name="Conector recto 131">
                <a:extLst>
                  <a:ext uri="{FF2B5EF4-FFF2-40B4-BE49-F238E27FC236}">
                    <a16:creationId xmlns:a16="http://schemas.microsoft.com/office/drawing/2014/main" id="{EF94247A-D9B1-A8C3-D795-427B03565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6217" y="4964572"/>
                <a:ext cx="864095" cy="480652"/>
              </a:xfrm>
              <a:prstGeom prst="curvedConnector3">
                <a:avLst>
                  <a:gd name="adj1" fmla="val 52490"/>
                </a:avLst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04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64ECC39-5FE6-A89D-4CC1-93887C66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Round I. Programación Funcional &amp; Objetos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2AB13A20-DA2E-EF38-9C3A-FCE8BB7B90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82FEF3F1-EB85-56E6-DF4F-DAE40057DB3C}"/>
              </a:ext>
            </a:extLst>
          </p:cNvPr>
          <p:cNvSpPr txBox="1">
            <a:spLocks/>
          </p:cNvSpPr>
          <p:nvPr/>
        </p:nvSpPr>
        <p:spPr>
          <a:xfrm>
            <a:off x="323528" y="1196752"/>
            <a:ext cx="3672408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Programación Funcional [01]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BA32B79-DDCE-74FF-EFEF-211C7680F663}"/>
              </a:ext>
            </a:extLst>
          </p:cNvPr>
          <p:cNvSpPr/>
          <p:nvPr/>
        </p:nvSpPr>
        <p:spPr>
          <a:xfrm>
            <a:off x="2820915" y="3979820"/>
            <a:ext cx="125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ourier New"/>
                <a:cs typeface="Courier New"/>
              </a:rPr>
              <a:t>Data</a:t>
            </a:r>
          </a:p>
        </p:txBody>
      </p:sp>
      <p:grpSp>
        <p:nvGrpSpPr>
          <p:cNvPr id="7" name="Agrupar 1177">
            <a:extLst>
              <a:ext uri="{FF2B5EF4-FFF2-40B4-BE49-F238E27FC236}">
                <a16:creationId xmlns:a16="http://schemas.microsoft.com/office/drawing/2014/main" id="{B5CE1F6D-5D4A-7AEF-A803-2116A3F8A8EA}"/>
              </a:ext>
            </a:extLst>
          </p:cNvPr>
          <p:cNvGrpSpPr/>
          <p:nvPr/>
        </p:nvGrpSpPr>
        <p:grpSpPr>
          <a:xfrm>
            <a:off x="3320520" y="4368620"/>
            <a:ext cx="257968" cy="415114"/>
            <a:chOff x="5652120" y="2086249"/>
            <a:chExt cx="360040" cy="415114"/>
          </a:xfrm>
          <a:solidFill>
            <a:schemeClr val="bg1"/>
          </a:solidFill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C706179-EF57-A50E-0E8D-C87CD0E5CE4A}"/>
                </a:ext>
              </a:extLst>
            </p:cNvPr>
            <p:cNvSpPr/>
            <p:nvPr/>
          </p:nvSpPr>
          <p:spPr>
            <a:xfrm>
              <a:off x="5652120" y="2132856"/>
              <a:ext cx="360040" cy="336037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8AF6BCB-225F-C431-12B1-65FD6E2F737C}"/>
                </a:ext>
              </a:extLst>
            </p:cNvPr>
            <p:cNvSpPr/>
            <p:nvPr/>
          </p:nvSpPr>
          <p:spPr>
            <a:xfrm flipV="1">
              <a:off x="5652120" y="2429355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6DDCCA8-C045-78C6-56F5-7BA01FEFB8C2}"/>
                </a:ext>
              </a:extLst>
            </p:cNvPr>
            <p:cNvSpPr/>
            <p:nvPr/>
          </p:nvSpPr>
          <p:spPr>
            <a:xfrm flipV="1">
              <a:off x="5652120" y="2086249"/>
              <a:ext cx="360040" cy="72008"/>
            </a:xfrm>
            <a:prstGeom prst="ellipse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2F16706-14A9-3AA5-DC04-8AFCB17BE0C8}"/>
              </a:ext>
            </a:extLst>
          </p:cNvPr>
          <p:cNvSpPr/>
          <p:nvPr/>
        </p:nvSpPr>
        <p:spPr>
          <a:xfrm rot="16200000">
            <a:off x="3089335" y="2698494"/>
            <a:ext cx="110241" cy="648072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090B224-47B8-9343-01A5-AB64B61FB105}"/>
              </a:ext>
            </a:extLst>
          </p:cNvPr>
          <p:cNvSpPr/>
          <p:nvPr/>
        </p:nvSpPr>
        <p:spPr>
          <a:xfrm rot="16200000">
            <a:off x="3241735" y="2850894"/>
            <a:ext cx="110241" cy="648072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9549579-AE06-6391-184B-1FBE129A5315}"/>
              </a:ext>
            </a:extLst>
          </p:cNvPr>
          <p:cNvSpPr/>
          <p:nvPr/>
        </p:nvSpPr>
        <p:spPr>
          <a:xfrm rot="16200000">
            <a:off x="3394135" y="3003294"/>
            <a:ext cx="110241" cy="648072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CBE7F92-6E8E-383F-D3C6-3F1ED8BA66AD}"/>
              </a:ext>
            </a:extLst>
          </p:cNvPr>
          <p:cNvSpPr/>
          <p:nvPr/>
        </p:nvSpPr>
        <p:spPr>
          <a:xfrm rot="16200000">
            <a:off x="3546535" y="3155694"/>
            <a:ext cx="110241" cy="648072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2D201C9-6E0F-F706-DC41-E28BCCA3C35E}"/>
              </a:ext>
            </a:extLst>
          </p:cNvPr>
          <p:cNvSpPr/>
          <p:nvPr/>
        </p:nvSpPr>
        <p:spPr>
          <a:xfrm rot="16200000">
            <a:off x="3698935" y="3308094"/>
            <a:ext cx="110241" cy="648072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79DA32-A048-BF9D-E921-F29D08B2518D}"/>
              </a:ext>
            </a:extLst>
          </p:cNvPr>
          <p:cNvSpPr/>
          <p:nvPr/>
        </p:nvSpPr>
        <p:spPr>
          <a:xfrm>
            <a:off x="2516115" y="2578653"/>
            <a:ext cx="125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ourier New"/>
                <a:cs typeface="Courier New"/>
              </a:rPr>
              <a:t>fns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F24CA8A-6C66-98EA-C041-85FAAF17F6E8}"/>
              </a:ext>
            </a:extLst>
          </p:cNvPr>
          <p:cNvSpPr/>
          <p:nvPr/>
        </p:nvSpPr>
        <p:spPr>
          <a:xfrm>
            <a:off x="5076058" y="2805218"/>
            <a:ext cx="800497" cy="882033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C2C3F72-9056-DE70-8007-5BA11233EA44}"/>
              </a:ext>
            </a:extLst>
          </p:cNvPr>
          <p:cNvSpPr/>
          <p:nvPr/>
        </p:nvSpPr>
        <p:spPr>
          <a:xfrm>
            <a:off x="4847717" y="2425231"/>
            <a:ext cx="125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ourier New"/>
                <a:cs typeface="Courier New"/>
              </a:rPr>
              <a:t>schema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0C67A9D-137F-8E9C-25C9-AFD7D77750E0}"/>
              </a:ext>
            </a:extLst>
          </p:cNvPr>
          <p:cNvSpPr/>
          <p:nvPr/>
        </p:nvSpPr>
        <p:spPr>
          <a:xfrm>
            <a:off x="5076056" y="4293096"/>
            <a:ext cx="800497" cy="357187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7" name="Conector recto 131">
            <a:extLst>
              <a:ext uri="{FF2B5EF4-FFF2-40B4-BE49-F238E27FC236}">
                <a16:creationId xmlns:a16="http://schemas.microsoft.com/office/drawing/2014/main" id="{F00DB2BB-2DA7-4B79-F93C-712362838086}"/>
              </a:ext>
            </a:extLst>
          </p:cNvPr>
          <p:cNvCxnSpPr>
            <a:cxnSpLocks/>
          </p:cNvCxnSpPr>
          <p:nvPr/>
        </p:nvCxnSpPr>
        <p:spPr>
          <a:xfrm>
            <a:off x="3867835" y="3224392"/>
            <a:ext cx="1055823" cy="5659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131">
            <a:extLst>
              <a:ext uri="{FF2B5EF4-FFF2-40B4-BE49-F238E27FC236}">
                <a16:creationId xmlns:a16="http://schemas.microsoft.com/office/drawing/2014/main" id="{48F4D2F0-4E85-4360-BA7B-87E8447E7F98}"/>
              </a:ext>
            </a:extLst>
          </p:cNvPr>
          <p:cNvCxnSpPr>
            <a:cxnSpLocks/>
          </p:cNvCxnSpPr>
          <p:nvPr/>
        </p:nvCxnSpPr>
        <p:spPr>
          <a:xfrm>
            <a:off x="5431833" y="3579579"/>
            <a:ext cx="0" cy="886611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131">
            <a:extLst>
              <a:ext uri="{FF2B5EF4-FFF2-40B4-BE49-F238E27FC236}">
                <a16:creationId xmlns:a16="http://schemas.microsoft.com/office/drawing/2014/main" id="{E3BD9611-3B0D-6589-E77A-9A9262A130F4}"/>
              </a:ext>
            </a:extLst>
          </p:cNvPr>
          <p:cNvCxnSpPr>
            <a:cxnSpLocks/>
          </p:cNvCxnSpPr>
          <p:nvPr/>
        </p:nvCxnSpPr>
        <p:spPr>
          <a:xfrm>
            <a:off x="3890995" y="4496832"/>
            <a:ext cx="1055823" cy="5659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131">
            <a:extLst>
              <a:ext uri="{FF2B5EF4-FFF2-40B4-BE49-F238E27FC236}">
                <a16:creationId xmlns:a16="http://schemas.microsoft.com/office/drawing/2014/main" id="{2A80A330-CF4E-E454-3C4E-B9A5640B8DC9}"/>
              </a:ext>
            </a:extLst>
          </p:cNvPr>
          <p:cNvCxnSpPr>
            <a:cxnSpLocks/>
          </p:cNvCxnSpPr>
          <p:nvPr/>
        </p:nvCxnSpPr>
        <p:spPr>
          <a:xfrm>
            <a:off x="5431833" y="4586051"/>
            <a:ext cx="0" cy="443305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8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64ECC39-5FE6-A89D-4CC1-93887C66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Round I. Programación Funcional &amp; Objetos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2AB13A20-DA2E-EF38-9C3A-FCE8BB7B90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82FEF3F1-EB85-56E6-DF4F-DAE40057DB3C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5315215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Orientación a Objetos. Stream Clásico [02 &amp; 05]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467D351-F4B4-FC7B-069D-2568A5AC6FBB}"/>
              </a:ext>
            </a:extLst>
          </p:cNvPr>
          <p:cNvGrpSpPr/>
          <p:nvPr/>
        </p:nvGrpSpPr>
        <p:grpSpPr>
          <a:xfrm>
            <a:off x="2521511" y="2397416"/>
            <a:ext cx="4206047" cy="1967688"/>
            <a:chOff x="2256806" y="2418190"/>
            <a:chExt cx="4206047" cy="1967688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77499326-B8C8-68DA-0DAF-20EC449799FE}"/>
                </a:ext>
              </a:extLst>
            </p:cNvPr>
            <p:cNvGrpSpPr/>
            <p:nvPr/>
          </p:nvGrpSpPr>
          <p:grpSpPr>
            <a:xfrm>
              <a:off x="3843950" y="3115351"/>
              <a:ext cx="2225005" cy="864096"/>
              <a:chOff x="3208412" y="2224609"/>
              <a:chExt cx="2225005" cy="864096"/>
            </a:xfrm>
          </p:grpSpPr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77FD4BC6-B98E-456E-DB9A-57F7AB34FEB8}"/>
                  </a:ext>
                </a:extLst>
              </p:cNvPr>
              <p:cNvSpPr/>
              <p:nvPr/>
            </p:nvSpPr>
            <p:spPr>
              <a:xfrm>
                <a:off x="3208412" y="2780928"/>
                <a:ext cx="80049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Car</a:t>
                </a: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B06BC918-9C98-4E97-B42F-C871C0B9E749}"/>
                  </a:ext>
                </a:extLst>
              </p:cNvPr>
              <p:cNvSpPr/>
              <p:nvPr/>
            </p:nvSpPr>
            <p:spPr>
              <a:xfrm>
                <a:off x="4117615" y="2780928"/>
                <a:ext cx="80049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Truck</a:t>
                </a:r>
              </a:p>
            </p:txBody>
          </p: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5CD7BD4A-A6C2-DD52-14F1-5C5E62C1F80F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4517864" y="2224609"/>
                <a:ext cx="0" cy="556319"/>
              </a:xfrm>
              <a:prstGeom prst="line">
                <a:avLst/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7D17E1EF-B79D-9DDF-F7EF-849F32081143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rot="5400000" flipH="1" flipV="1">
                <a:off x="4517864" y="1871725"/>
                <a:ext cx="12700" cy="1818406"/>
              </a:xfrm>
              <a:prstGeom prst="bentConnector3">
                <a:avLst>
                  <a:gd name="adj1" fmla="val 1800000"/>
                </a:avLst>
              </a:prstGeom>
              <a:ln w="9525" cmpd="sng">
                <a:solidFill>
                  <a:srgbClr val="404040"/>
                </a:solidFill>
                <a:headEnd type="none"/>
                <a:tailEnd type="none" w="sm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ángulo 21">
                <a:extLst>
                  <a:ext uri="{FF2B5EF4-FFF2-40B4-BE49-F238E27FC236}">
                    <a16:creationId xmlns:a16="http://schemas.microsoft.com/office/drawing/2014/main" id="{B488ADB6-BA2D-68E2-1646-B4BB3FAB320B}"/>
                  </a:ext>
                </a:extLst>
              </p:cNvPr>
              <p:cNvSpPr/>
              <p:nvPr/>
            </p:nvSpPr>
            <p:spPr>
              <a:xfrm>
                <a:off x="4416202" y="2230959"/>
                <a:ext cx="216024" cy="14401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0229D780-1735-3183-5309-1658015439F0}"/>
                </a:ext>
              </a:extLst>
            </p:cNvPr>
            <p:cNvSpPr/>
            <p:nvPr/>
          </p:nvSpPr>
          <p:spPr>
            <a:xfrm>
              <a:off x="2257671" y="2418190"/>
              <a:ext cx="93944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Workshop</a:t>
              </a:r>
            </a:p>
          </p:txBody>
        </p:sp>
        <p:cxnSp>
          <p:nvCxnSpPr>
            <p:cNvPr id="28" name="Conector recto 131">
              <a:extLst>
                <a:ext uri="{FF2B5EF4-FFF2-40B4-BE49-F238E27FC236}">
                  <a16:creationId xmlns:a16="http://schemas.microsoft.com/office/drawing/2014/main" id="{98F3B8EA-E061-C822-FB98-9EDD064D4075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3197114" y="2572079"/>
              <a:ext cx="1595265" cy="1360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C626875E-6F65-C133-9036-F7FAA7E22B87}"/>
                </a:ext>
              </a:extLst>
            </p:cNvPr>
            <p:cNvSpPr/>
            <p:nvPr/>
          </p:nvSpPr>
          <p:spPr>
            <a:xfrm>
              <a:off x="3843949" y="3975446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1ADF01C-30A0-64F9-2F97-9569117FB28B}"/>
                </a:ext>
              </a:extLst>
            </p:cNvPr>
            <p:cNvSpPr/>
            <p:nvPr/>
          </p:nvSpPr>
          <p:spPr>
            <a:xfrm>
              <a:off x="5662356" y="3975446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A638A2EF-900D-8A1F-C9D5-2FD0FEA83AFB}"/>
                </a:ext>
              </a:extLst>
            </p:cNvPr>
            <p:cNvSpPr/>
            <p:nvPr/>
          </p:nvSpPr>
          <p:spPr>
            <a:xfrm>
              <a:off x="4753152" y="3979447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FF9A69A-7F81-7AC6-12DC-C259B466DACD}"/>
                </a:ext>
              </a:extLst>
            </p:cNvPr>
            <p:cNvSpPr/>
            <p:nvPr/>
          </p:nvSpPr>
          <p:spPr>
            <a:xfrm>
              <a:off x="5662356" y="3671670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Moto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2017DB57-CCC1-C8F4-D8D7-976EF40C3DB8}"/>
                </a:ext>
              </a:extLst>
            </p:cNvPr>
            <p:cNvSpPr/>
            <p:nvPr/>
          </p:nvSpPr>
          <p:spPr>
            <a:xfrm>
              <a:off x="4792380" y="2431790"/>
              <a:ext cx="79614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754BA269-CFF5-7E40-5ADE-35EDE0A060CC}"/>
                </a:ext>
              </a:extLst>
            </p:cNvPr>
            <p:cNvSpPr/>
            <p:nvPr/>
          </p:nvSpPr>
          <p:spPr>
            <a:xfrm>
              <a:off x="4788024" y="2708920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00B13CF3-9E24-1BDE-1A90-E7C1737E93A2}"/>
                </a:ext>
              </a:extLst>
            </p:cNvPr>
            <p:cNvSpPr/>
            <p:nvPr/>
          </p:nvSpPr>
          <p:spPr>
            <a:xfrm>
              <a:off x="2256806" y="2719068"/>
              <a:ext cx="940308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check ()</a:t>
              </a: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B4EA1242-718D-C9D8-8282-E5DB7F9D6B48}"/>
              </a:ext>
            </a:extLst>
          </p:cNvPr>
          <p:cNvSpPr txBox="1"/>
          <p:nvPr/>
        </p:nvSpPr>
        <p:spPr>
          <a:xfrm>
            <a:off x="3410317" y="4756652"/>
            <a:ext cx="2428433" cy="1614527"/>
          </a:xfrm>
          <a:prstGeom prst="rect">
            <a:avLst/>
          </a:prstGeom>
          <a:ln w="9525" cap="rnd" cmpd="sng">
            <a:noFill/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Work (vehicles: Vehicle[]) {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for (let vehicle of vehicles) {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  vehicle.check ()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5768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64ECC39-5FE6-A89D-4CC1-93887C66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Round I. Programación Funcional &amp; Objetos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2AB13A20-DA2E-EF38-9C3A-FCE8BB7B90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82FEF3F1-EB85-56E6-DF4F-DAE40057DB3C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5315215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Orientación a Objetos. Stream Prototipos [03 &amp; 04]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5CC8C77-1ECE-CA63-06ED-5B157E7937C0}"/>
              </a:ext>
            </a:extLst>
          </p:cNvPr>
          <p:cNvGrpSpPr/>
          <p:nvPr/>
        </p:nvGrpSpPr>
        <p:grpSpPr>
          <a:xfrm>
            <a:off x="6977101" y="2376368"/>
            <a:ext cx="800497" cy="710207"/>
            <a:chOff x="11124555" y="4355256"/>
            <a:chExt cx="800497" cy="710207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1ADF01C-30A0-64F9-2F97-9569117FB28B}"/>
                </a:ext>
              </a:extLst>
            </p:cNvPr>
            <p:cNvSpPr/>
            <p:nvPr/>
          </p:nvSpPr>
          <p:spPr>
            <a:xfrm>
              <a:off x="11124555" y="4659032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FF9A69A-7F81-7AC6-12DC-C259B466DACD}"/>
                </a:ext>
              </a:extLst>
            </p:cNvPr>
            <p:cNvSpPr/>
            <p:nvPr/>
          </p:nvSpPr>
          <p:spPr>
            <a:xfrm>
              <a:off x="11124555" y="4355256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Moto (cz)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52FE1E9-4777-1055-CC79-9A5BC195DF55}"/>
              </a:ext>
            </a:extLst>
          </p:cNvPr>
          <p:cNvGrpSpPr/>
          <p:nvPr/>
        </p:nvGrpSpPr>
        <p:grpSpPr>
          <a:xfrm>
            <a:off x="5194291" y="2376368"/>
            <a:ext cx="800498" cy="710207"/>
            <a:chOff x="10615601" y="3546701"/>
            <a:chExt cx="800498" cy="710207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C626875E-6F65-C133-9036-F7FAA7E22B87}"/>
                </a:ext>
              </a:extLst>
            </p:cNvPr>
            <p:cNvSpPr/>
            <p:nvPr/>
          </p:nvSpPr>
          <p:spPr>
            <a:xfrm>
              <a:off x="10615601" y="3850477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83085E0-60A1-AACF-897D-1EBAFF6F640D}"/>
                </a:ext>
              </a:extLst>
            </p:cNvPr>
            <p:cNvSpPr/>
            <p:nvPr/>
          </p:nvSpPr>
          <p:spPr>
            <a:xfrm>
              <a:off x="10615602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Car (cx)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8D4BD7-2AC6-FC4C-AF50-308D996FD8A4}"/>
              </a:ext>
            </a:extLst>
          </p:cNvPr>
          <p:cNvGrpSpPr/>
          <p:nvPr/>
        </p:nvGrpSpPr>
        <p:grpSpPr>
          <a:xfrm>
            <a:off x="6085696" y="2372367"/>
            <a:ext cx="800498" cy="714208"/>
            <a:chOff x="11524804" y="3546701"/>
            <a:chExt cx="800498" cy="714208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A638A2EF-900D-8A1F-C9D5-2FD0FEA83AFB}"/>
                </a:ext>
              </a:extLst>
            </p:cNvPr>
            <p:cNvSpPr/>
            <p:nvPr/>
          </p:nvSpPr>
          <p:spPr>
            <a:xfrm>
              <a:off x="11524804" y="3854478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D21E102-B9DD-4281-4412-398B9AAA7672}"/>
                </a:ext>
              </a:extLst>
            </p:cNvPr>
            <p:cNvSpPr/>
            <p:nvPr/>
          </p:nvSpPr>
          <p:spPr>
            <a:xfrm>
              <a:off x="11524805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Truck (cy)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AFB7D5-53C0-9701-FB5D-4C65B41120AC}"/>
              </a:ext>
            </a:extLst>
          </p:cNvPr>
          <p:cNvSpPr txBox="1"/>
          <p:nvPr/>
        </p:nvSpPr>
        <p:spPr>
          <a:xfrm>
            <a:off x="5070985" y="2281468"/>
            <a:ext cx="2808312" cy="931508"/>
          </a:xfrm>
          <a:prstGeom prst="rect">
            <a:avLst/>
          </a:prstGeom>
          <a:ln w="9525" cap="rnd" cmpd="sng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0ABD8C-9AF7-6E0B-5CC8-1FC6F1D9EC71}"/>
              </a:ext>
            </a:extLst>
          </p:cNvPr>
          <p:cNvSpPr txBox="1"/>
          <p:nvPr/>
        </p:nvSpPr>
        <p:spPr>
          <a:xfrm>
            <a:off x="3410317" y="4221088"/>
            <a:ext cx="2428433" cy="1614527"/>
          </a:xfrm>
          <a:prstGeom prst="rect">
            <a:avLst/>
          </a:prstGeom>
          <a:ln w="9525" cap="rnd" cmpd="sng">
            <a:noFill/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work (…vehicles) {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for (let vehicle of vehicles) {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  vehicle.check ()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8B3D22-1B05-E592-7A4F-FE8848443B52}"/>
              </a:ext>
            </a:extLst>
          </p:cNvPr>
          <p:cNvSpPr/>
          <p:nvPr/>
        </p:nvSpPr>
        <p:spPr>
          <a:xfrm>
            <a:off x="2522734" y="2392545"/>
            <a:ext cx="939443" cy="307777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Workshop</a:t>
            </a:r>
          </a:p>
        </p:txBody>
      </p:sp>
      <p:cxnSp>
        <p:nvCxnSpPr>
          <p:cNvPr id="8" name="Conector recto 131">
            <a:extLst>
              <a:ext uri="{FF2B5EF4-FFF2-40B4-BE49-F238E27FC236}">
                <a16:creationId xmlns:a16="http://schemas.microsoft.com/office/drawing/2014/main" id="{E0B272CA-C00B-EE7D-9AC2-313643F9A47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62177" y="2546434"/>
            <a:ext cx="1595265" cy="1360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285602F-B053-F9F9-7BA8-5408F669E05C}"/>
              </a:ext>
            </a:extLst>
          </p:cNvPr>
          <p:cNvSpPr/>
          <p:nvPr/>
        </p:nvSpPr>
        <p:spPr>
          <a:xfrm>
            <a:off x="2521868" y="2693423"/>
            <a:ext cx="940309" cy="406431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+ check ()</a:t>
            </a:r>
          </a:p>
        </p:txBody>
      </p:sp>
    </p:spTree>
    <p:extLst>
      <p:ext uri="{BB962C8B-B14F-4D97-AF65-F5344CB8AC3E}">
        <p14:creationId xmlns:p14="http://schemas.microsoft.com/office/powerpoint/2010/main" val="188138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64ECC39-5FE6-A89D-4CC1-93887C66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Resumen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2AB13A20-DA2E-EF38-9C3A-FCE8BB7B90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CD7AFCE3-F098-20D5-2C3D-26978F45A6A4}"/>
              </a:ext>
            </a:extLst>
          </p:cNvPr>
          <p:cNvGrpSpPr/>
          <p:nvPr/>
        </p:nvGrpSpPr>
        <p:grpSpPr>
          <a:xfrm>
            <a:off x="1161462" y="1772816"/>
            <a:ext cx="6712804" cy="4228551"/>
            <a:chOff x="1315580" y="1764711"/>
            <a:chExt cx="6712804" cy="4228551"/>
          </a:xfrm>
        </p:grpSpPr>
        <p:cxnSp>
          <p:nvCxnSpPr>
            <p:cNvPr id="3" name="Conector recto 131">
              <a:extLst>
                <a:ext uri="{FF2B5EF4-FFF2-40B4-BE49-F238E27FC236}">
                  <a16:creationId xmlns:a16="http://schemas.microsoft.com/office/drawing/2014/main" id="{AC44D856-6897-DAA6-3079-8BB90F49C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2040" y="1772816"/>
              <a:ext cx="0" cy="4032448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arcador de texto 4">
              <a:extLst>
                <a:ext uri="{FF2B5EF4-FFF2-40B4-BE49-F238E27FC236}">
                  <a16:creationId xmlns:a16="http://schemas.microsoft.com/office/drawing/2014/main" id="{4AEA24CE-C83C-3C25-3AA8-08767F0111EC}"/>
                </a:ext>
              </a:extLst>
            </p:cNvPr>
            <p:cNvSpPr txBox="1">
              <a:spLocks/>
            </p:cNvSpPr>
            <p:nvPr/>
          </p:nvSpPr>
          <p:spPr>
            <a:xfrm>
              <a:off x="2152083" y="1764712"/>
              <a:ext cx="2376254" cy="3571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/>
                <a:t>Stream Clásico</a:t>
              </a:r>
            </a:p>
          </p:txBody>
        </p:sp>
        <p:sp>
          <p:nvSpPr>
            <p:cNvPr id="13" name="Marcador de texto 4">
              <a:extLst>
                <a:ext uri="{FF2B5EF4-FFF2-40B4-BE49-F238E27FC236}">
                  <a16:creationId xmlns:a16="http://schemas.microsoft.com/office/drawing/2014/main" id="{572DB123-3EC7-16D6-194F-C04F22AE581B}"/>
                </a:ext>
              </a:extLst>
            </p:cNvPr>
            <p:cNvSpPr txBox="1">
              <a:spLocks/>
            </p:cNvSpPr>
            <p:nvPr/>
          </p:nvSpPr>
          <p:spPr>
            <a:xfrm>
              <a:off x="5364088" y="1764711"/>
              <a:ext cx="2376254" cy="3571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/>
                <a:t>Stream Prototipos</a:t>
              </a:r>
            </a:p>
          </p:txBody>
        </p:sp>
        <p:sp>
          <p:nvSpPr>
            <p:cNvPr id="15" name="Marcador de texto 4">
              <a:extLst>
                <a:ext uri="{FF2B5EF4-FFF2-40B4-BE49-F238E27FC236}">
                  <a16:creationId xmlns:a16="http://schemas.microsoft.com/office/drawing/2014/main" id="{32C39B47-D4C6-237C-87E4-53D7C3A7EC57}"/>
                </a:ext>
              </a:extLst>
            </p:cNvPr>
            <p:cNvSpPr txBox="1">
              <a:spLocks/>
            </p:cNvSpPr>
            <p:nvPr/>
          </p:nvSpPr>
          <p:spPr>
            <a:xfrm>
              <a:off x="2152083" y="2291686"/>
              <a:ext cx="2376263" cy="14401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Tipos</a:t>
              </a:r>
            </a:p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Estirpes</a:t>
              </a:r>
            </a:p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Herencia</a:t>
              </a:r>
            </a:p>
            <a:p>
              <a:pPr algn="ctr"/>
              <a:endParaRPr lang="es-ES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Marcador de texto 4">
              <a:extLst>
                <a:ext uri="{FF2B5EF4-FFF2-40B4-BE49-F238E27FC236}">
                  <a16:creationId xmlns:a16="http://schemas.microsoft.com/office/drawing/2014/main" id="{B6746D4C-B0AC-F2FD-E820-E99AF9F1ED58}"/>
                </a:ext>
              </a:extLst>
            </p:cNvPr>
            <p:cNvSpPr txBox="1">
              <a:spLocks/>
            </p:cNvSpPr>
            <p:nvPr/>
          </p:nvSpPr>
          <p:spPr>
            <a:xfrm>
              <a:off x="5364088" y="2291686"/>
              <a:ext cx="2376263" cy="14401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Prototipos</a:t>
              </a:r>
            </a:p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Clonación</a:t>
              </a:r>
            </a:p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Referencia </a:t>
              </a:r>
            </a:p>
            <a:p>
              <a:pPr algn="ctr"/>
              <a:endParaRPr lang="es-ES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7" name="Conector recto 131">
              <a:extLst>
                <a:ext uri="{FF2B5EF4-FFF2-40B4-BE49-F238E27FC236}">
                  <a16:creationId xmlns:a16="http://schemas.microsoft.com/office/drawing/2014/main" id="{6924DF10-5AE6-F88A-3600-B3871BD00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704" y="3897052"/>
              <a:ext cx="6120680" cy="0"/>
            </a:xfrm>
            <a:prstGeom prst="straightConnector1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arcador de texto 4">
              <a:extLst>
                <a:ext uri="{FF2B5EF4-FFF2-40B4-BE49-F238E27FC236}">
                  <a16:creationId xmlns:a16="http://schemas.microsoft.com/office/drawing/2014/main" id="{2B6830FA-1CEA-8CAD-9A05-F0E8F323AC1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47111" y="2641284"/>
              <a:ext cx="2094125" cy="3571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/>
                <a:t>Estático</a:t>
              </a:r>
            </a:p>
          </p:txBody>
        </p:sp>
        <p:sp>
          <p:nvSpPr>
            <p:cNvPr id="22" name="Marcador de texto 4">
              <a:extLst>
                <a:ext uri="{FF2B5EF4-FFF2-40B4-BE49-F238E27FC236}">
                  <a16:creationId xmlns:a16="http://schemas.microsoft.com/office/drawing/2014/main" id="{15B2B3E9-2907-C090-5E78-C99ABF15C931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47111" y="4767606"/>
              <a:ext cx="2094125" cy="3571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/>
                <a:t>Dinámico</a:t>
              </a:r>
            </a:p>
          </p:txBody>
        </p:sp>
        <p:sp>
          <p:nvSpPr>
            <p:cNvPr id="23" name="Marcador de texto 4">
              <a:extLst>
                <a:ext uri="{FF2B5EF4-FFF2-40B4-BE49-F238E27FC236}">
                  <a16:creationId xmlns:a16="http://schemas.microsoft.com/office/drawing/2014/main" id="{7FED1328-98BD-5641-B29C-884A05138402}"/>
                </a:ext>
              </a:extLst>
            </p:cNvPr>
            <p:cNvSpPr txBox="1">
              <a:spLocks/>
            </p:cNvSpPr>
            <p:nvPr/>
          </p:nvSpPr>
          <p:spPr>
            <a:xfrm>
              <a:off x="1979720" y="4062259"/>
              <a:ext cx="2548618" cy="14401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Conformancia Total</a:t>
              </a:r>
            </a:p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Conformancia Semántica</a:t>
              </a:r>
            </a:p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Contratos</a:t>
              </a:r>
            </a:p>
            <a:p>
              <a:pPr algn="ctr"/>
              <a:endParaRPr lang="es-ES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Marcador de texto 4">
              <a:extLst>
                <a:ext uri="{FF2B5EF4-FFF2-40B4-BE49-F238E27FC236}">
                  <a16:creationId xmlns:a16="http://schemas.microsoft.com/office/drawing/2014/main" id="{309FB458-676B-9B63-EBE7-0E9C0FC44A8C}"/>
                </a:ext>
              </a:extLst>
            </p:cNvPr>
            <p:cNvSpPr txBox="1">
              <a:spLocks/>
            </p:cNvSpPr>
            <p:nvPr/>
          </p:nvSpPr>
          <p:spPr>
            <a:xfrm>
              <a:off x="5364079" y="4062259"/>
              <a:ext cx="2464334" cy="144016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Conformancia Parcial</a:t>
              </a:r>
            </a:p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Conformancia Sintáctica</a:t>
              </a:r>
            </a:p>
            <a:p>
              <a:pPr algn="ctr">
                <a:lnSpc>
                  <a:spcPct val="150000"/>
                </a:lnSpc>
              </a:pPr>
              <a:r>
                <a:rPr lang="es-ES" b="0" dirty="0">
                  <a:solidFill>
                    <a:schemeClr val="bg1">
                      <a:lumMod val="65000"/>
                    </a:schemeClr>
                  </a:solidFill>
                </a:rPr>
                <a:t>Protocolos </a:t>
              </a:r>
            </a:p>
            <a:p>
              <a:pPr algn="ctr"/>
              <a:endParaRPr lang="es-ES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30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64ECC39-5FE6-A89D-4CC1-93887C669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596" y="525761"/>
            <a:ext cx="8391876" cy="357187"/>
          </a:xfrm>
        </p:spPr>
        <p:txBody>
          <a:bodyPr/>
          <a:lstStyle/>
          <a:p>
            <a:r>
              <a:rPr lang="es-ES" dirty="0"/>
              <a:t>Round II. Metaprogramación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2AB13A20-DA2E-EF38-9C3A-FCE8BB7B90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257" y="71161"/>
            <a:ext cx="8605215" cy="431800"/>
          </a:xfrm>
        </p:spPr>
        <p:txBody>
          <a:bodyPr/>
          <a:lstStyle/>
          <a:p>
            <a:r>
              <a:rPr lang="es-ES" dirty="0"/>
              <a:t>JavaScript. Un Lenguaje Dirigido por Protocolos</a:t>
            </a:r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82FEF3F1-EB85-56E6-DF4F-DAE40057DB3C}"/>
              </a:ext>
            </a:extLst>
          </p:cNvPr>
          <p:cNvSpPr txBox="1">
            <a:spLocks/>
          </p:cNvSpPr>
          <p:nvPr/>
        </p:nvSpPr>
        <p:spPr>
          <a:xfrm>
            <a:off x="323527" y="1196752"/>
            <a:ext cx="5315215" cy="357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Meta programación [06 &amp; 07]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D13D9B1-008E-7C0B-4514-E35F12D009B1}"/>
              </a:ext>
            </a:extLst>
          </p:cNvPr>
          <p:cNvGrpSpPr/>
          <p:nvPr/>
        </p:nvGrpSpPr>
        <p:grpSpPr>
          <a:xfrm>
            <a:off x="6530650" y="4202333"/>
            <a:ext cx="800497" cy="710207"/>
            <a:chOff x="11124555" y="4355256"/>
            <a:chExt cx="800497" cy="71020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BF289AD-5A50-6258-E90A-03EC60F17D24}"/>
                </a:ext>
              </a:extLst>
            </p:cNvPr>
            <p:cNvSpPr/>
            <p:nvPr/>
          </p:nvSpPr>
          <p:spPr>
            <a:xfrm>
              <a:off x="11124555" y="4659032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E7C7B32-DA2D-27D8-88E2-F2E17D03F5F8}"/>
                </a:ext>
              </a:extLst>
            </p:cNvPr>
            <p:cNvSpPr/>
            <p:nvPr/>
          </p:nvSpPr>
          <p:spPr>
            <a:xfrm>
              <a:off x="11124555" y="4355256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Moto (cz)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92B3037-8C52-E034-604F-5810A58C4280}"/>
              </a:ext>
            </a:extLst>
          </p:cNvPr>
          <p:cNvGrpSpPr/>
          <p:nvPr/>
        </p:nvGrpSpPr>
        <p:grpSpPr>
          <a:xfrm>
            <a:off x="4747840" y="4202333"/>
            <a:ext cx="800498" cy="710207"/>
            <a:chOff x="10615601" y="3546701"/>
            <a:chExt cx="800498" cy="710207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DB8D22D-0E85-D8F6-6B8B-A925EF5E751B}"/>
                </a:ext>
              </a:extLst>
            </p:cNvPr>
            <p:cNvSpPr/>
            <p:nvPr/>
          </p:nvSpPr>
          <p:spPr>
            <a:xfrm>
              <a:off x="10615601" y="3850477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759F7A9-AE09-73FA-2B48-D4C90186EAF8}"/>
                </a:ext>
              </a:extLst>
            </p:cNvPr>
            <p:cNvSpPr/>
            <p:nvPr/>
          </p:nvSpPr>
          <p:spPr>
            <a:xfrm>
              <a:off x="10615602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Car (cx)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FE7B125-99E3-B158-A8D9-3E8CC71B6E33}"/>
              </a:ext>
            </a:extLst>
          </p:cNvPr>
          <p:cNvGrpSpPr/>
          <p:nvPr/>
        </p:nvGrpSpPr>
        <p:grpSpPr>
          <a:xfrm>
            <a:off x="5639245" y="4198332"/>
            <a:ext cx="800498" cy="714208"/>
            <a:chOff x="11524804" y="3546701"/>
            <a:chExt cx="800498" cy="714208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3816E07-8E66-C1D4-8B58-A1BFE187D2F9}"/>
                </a:ext>
              </a:extLst>
            </p:cNvPr>
            <p:cNvSpPr/>
            <p:nvPr/>
          </p:nvSpPr>
          <p:spPr>
            <a:xfrm>
              <a:off x="11524804" y="3854478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743194B-F3CB-092D-BD51-1B0B98156A63}"/>
                </a:ext>
              </a:extLst>
            </p:cNvPr>
            <p:cNvSpPr/>
            <p:nvPr/>
          </p:nvSpPr>
          <p:spPr>
            <a:xfrm>
              <a:off x="11524805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Truck (cy)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B7578D-5C86-D91B-7892-9CABEDE6710A}"/>
              </a:ext>
            </a:extLst>
          </p:cNvPr>
          <p:cNvSpPr txBox="1"/>
          <p:nvPr/>
        </p:nvSpPr>
        <p:spPr>
          <a:xfrm>
            <a:off x="4624534" y="4107433"/>
            <a:ext cx="2808312" cy="1237148"/>
          </a:xfrm>
          <a:prstGeom prst="rect">
            <a:avLst/>
          </a:prstGeom>
          <a:ln w="9525" cap="rnd" cmpd="sng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0D301E3-ADD4-713E-490D-83CD0A8C144C}"/>
              </a:ext>
            </a:extLst>
          </p:cNvPr>
          <p:cNvSpPr/>
          <p:nvPr/>
        </p:nvSpPr>
        <p:spPr>
          <a:xfrm>
            <a:off x="2076283" y="4218510"/>
            <a:ext cx="939443" cy="307777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Workshop</a:t>
            </a:r>
          </a:p>
        </p:txBody>
      </p:sp>
      <p:cxnSp>
        <p:nvCxnSpPr>
          <p:cNvPr id="19" name="Conector recto 131">
            <a:extLst>
              <a:ext uri="{FF2B5EF4-FFF2-40B4-BE49-F238E27FC236}">
                <a16:creationId xmlns:a16="http://schemas.microsoft.com/office/drawing/2014/main" id="{968FCB91-47CC-6D53-E113-845B2672D88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015726" y="4372399"/>
            <a:ext cx="1595265" cy="13600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B1A2EC9-3001-889D-057A-A1BF9602FDC8}"/>
              </a:ext>
            </a:extLst>
          </p:cNvPr>
          <p:cNvSpPr/>
          <p:nvPr/>
        </p:nvSpPr>
        <p:spPr>
          <a:xfrm>
            <a:off x="2075417" y="4519388"/>
            <a:ext cx="940309" cy="406431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+ check ()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D8B51D1-79F0-EF0E-C493-700109F63DFC}"/>
              </a:ext>
            </a:extLst>
          </p:cNvPr>
          <p:cNvSpPr txBox="1"/>
          <p:nvPr/>
        </p:nvSpPr>
        <p:spPr>
          <a:xfrm>
            <a:off x="2057679" y="2239048"/>
            <a:ext cx="2428433" cy="1614527"/>
          </a:xfrm>
          <a:prstGeom prst="rect">
            <a:avLst/>
          </a:prstGeom>
          <a:ln w="9525" cap="rnd" cmpd="sng">
            <a:noFill/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work (…vehicles) {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for (let vehicle of vehicles) {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  vehicle.check ()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GB" sz="1100" dirty="0">
                <a:latin typeface="Century Gothic" panose="020B0502020202020204" pitchFamily="34" charset="0"/>
              </a:rPr>
              <a:t>  }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A19A5D13-DF73-6AB6-D27A-534A67247E79}"/>
              </a:ext>
            </a:extLst>
          </p:cNvPr>
          <p:cNvGrpSpPr/>
          <p:nvPr/>
        </p:nvGrpSpPr>
        <p:grpSpPr>
          <a:xfrm>
            <a:off x="6530650" y="2454534"/>
            <a:ext cx="800497" cy="710207"/>
            <a:chOff x="11124555" y="4355256"/>
            <a:chExt cx="800497" cy="710207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3C6FEC58-6E17-F162-E8D4-42DA9A81E753}"/>
                </a:ext>
              </a:extLst>
            </p:cNvPr>
            <p:cNvSpPr/>
            <p:nvPr/>
          </p:nvSpPr>
          <p:spPr>
            <a:xfrm>
              <a:off x="11124555" y="4659032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A68306C-644B-EC38-B46B-02287DB73F96}"/>
                </a:ext>
              </a:extLst>
            </p:cNvPr>
            <p:cNvSpPr/>
            <p:nvPr/>
          </p:nvSpPr>
          <p:spPr>
            <a:xfrm>
              <a:off x="11124555" y="4355256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Moto (cz)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304E914-EB13-1F19-8DAD-01BBD269D7D5}"/>
              </a:ext>
            </a:extLst>
          </p:cNvPr>
          <p:cNvGrpSpPr/>
          <p:nvPr/>
        </p:nvGrpSpPr>
        <p:grpSpPr>
          <a:xfrm>
            <a:off x="4747840" y="2454534"/>
            <a:ext cx="800498" cy="710207"/>
            <a:chOff x="10615601" y="3546701"/>
            <a:chExt cx="800498" cy="710207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16B032C0-67D0-432E-D204-F387A2A95DE8}"/>
                </a:ext>
              </a:extLst>
            </p:cNvPr>
            <p:cNvSpPr/>
            <p:nvPr/>
          </p:nvSpPr>
          <p:spPr>
            <a:xfrm>
              <a:off x="10615601" y="3850477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B5D5D7DF-A7D7-312F-8375-FF4B94255F02}"/>
                </a:ext>
              </a:extLst>
            </p:cNvPr>
            <p:cNvSpPr/>
            <p:nvPr/>
          </p:nvSpPr>
          <p:spPr>
            <a:xfrm>
              <a:off x="10615602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Car (cx)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A0886A-9D12-5C5B-B636-B2D96704EC55}"/>
              </a:ext>
            </a:extLst>
          </p:cNvPr>
          <p:cNvGrpSpPr/>
          <p:nvPr/>
        </p:nvGrpSpPr>
        <p:grpSpPr>
          <a:xfrm>
            <a:off x="5639245" y="2450533"/>
            <a:ext cx="800498" cy="714208"/>
            <a:chOff x="11524804" y="3546701"/>
            <a:chExt cx="800498" cy="714208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5484ADD-4791-2BED-F142-F6906F74836B}"/>
                </a:ext>
              </a:extLst>
            </p:cNvPr>
            <p:cNvSpPr/>
            <p:nvPr/>
          </p:nvSpPr>
          <p:spPr>
            <a:xfrm>
              <a:off x="11524804" y="3854478"/>
              <a:ext cx="800497" cy="4064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start ()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+ stop ()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62AC6AD-3BE1-DF0B-456A-65443F94EED6}"/>
                </a:ext>
              </a:extLst>
            </p:cNvPr>
            <p:cNvSpPr/>
            <p:nvPr/>
          </p:nvSpPr>
          <p:spPr>
            <a:xfrm>
              <a:off x="11524805" y="3546701"/>
              <a:ext cx="80049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Truck (cy)</a:t>
              </a: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5B45948-1420-219E-6437-ADDAC8D67436}"/>
              </a:ext>
            </a:extLst>
          </p:cNvPr>
          <p:cNvSpPr txBox="1"/>
          <p:nvPr/>
        </p:nvSpPr>
        <p:spPr>
          <a:xfrm>
            <a:off x="4624534" y="2359634"/>
            <a:ext cx="2808312" cy="931508"/>
          </a:xfrm>
          <a:prstGeom prst="rect">
            <a:avLst/>
          </a:prstGeom>
          <a:ln w="9525" cap="rnd" cmpd="sng">
            <a:solidFill>
              <a:srgbClr val="40404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algn="ctr"/>
          </a:lstStyle>
          <a:p>
            <a:pPr algn="l">
              <a:lnSpc>
                <a:spcPct val="150000"/>
              </a:lnSpc>
            </a:pP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57F9CC-62BC-48CB-F1EB-0B3D44F43172}"/>
              </a:ext>
            </a:extLst>
          </p:cNvPr>
          <p:cNvSpPr/>
          <p:nvPr/>
        </p:nvSpPr>
        <p:spPr>
          <a:xfrm>
            <a:off x="4747841" y="4918612"/>
            <a:ext cx="800496" cy="30777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+ check ()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4F5C794-9F1D-8B21-EA23-628ADB5F00E8}"/>
              </a:ext>
            </a:extLst>
          </p:cNvPr>
          <p:cNvSpPr/>
          <p:nvPr/>
        </p:nvSpPr>
        <p:spPr>
          <a:xfrm>
            <a:off x="5643264" y="4918612"/>
            <a:ext cx="793724" cy="30777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+ check ()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50FC6A6-5FBE-1069-5EC4-9AAC0C710322}"/>
              </a:ext>
            </a:extLst>
          </p:cNvPr>
          <p:cNvSpPr/>
          <p:nvPr/>
        </p:nvSpPr>
        <p:spPr>
          <a:xfrm>
            <a:off x="6534669" y="4918612"/>
            <a:ext cx="800496" cy="307778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+ check ()</a:t>
            </a:r>
          </a:p>
        </p:txBody>
      </p:sp>
      <p:cxnSp>
        <p:nvCxnSpPr>
          <p:cNvPr id="35" name="Conector recto 131">
            <a:extLst>
              <a:ext uri="{FF2B5EF4-FFF2-40B4-BE49-F238E27FC236}">
                <a16:creationId xmlns:a16="http://schemas.microsoft.com/office/drawing/2014/main" id="{EE9B3E17-AE67-40E4-C014-A0329A8DF119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>
            <a:off x="6028690" y="3291142"/>
            <a:ext cx="0" cy="816291"/>
          </a:xfrm>
          <a:prstGeom prst="straightConnector1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7FE09FF-39FF-2C5C-999A-B84E4A20A193}"/>
              </a:ext>
            </a:extLst>
          </p:cNvPr>
          <p:cNvSpPr/>
          <p:nvPr/>
        </p:nvSpPr>
        <p:spPr>
          <a:xfrm>
            <a:off x="5679453" y="3526773"/>
            <a:ext cx="720080" cy="2367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Trait</a:t>
            </a:r>
          </a:p>
        </p:txBody>
      </p:sp>
    </p:spTree>
    <p:extLst>
      <p:ext uri="{BB962C8B-B14F-4D97-AF65-F5344CB8AC3E}">
        <p14:creationId xmlns:p14="http://schemas.microsoft.com/office/powerpoint/2010/main" val="3598108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77628</TotalTime>
  <Words>641</Words>
  <Application>Microsoft Macintosh PowerPoint</Application>
  <PresentationFormat>Presentación en pantalla (4:3)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Inter</vt:lpstr>
      <vt:lpstr>Symbol</vt:lpstr>
      <vt:lpstr>var(--font-code)</vt:lpstr>
      <vt:lpstr>Wingdings</vt:lpstr>
      <vt:lpstr>Wingdings 3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JJJ</dc:creator>
  <cp:lastModifiedBy>Javier Velez</cp:lastModifiedBy>
  <cp:revision>1755</cp:revision>
  <cp:lastPrinted>2022-03-03T11:32:20Z</cp:lastPrinted>
  <dcterms:created xsi:type="dcterms:W3CDTF">2010-09-03T02:51:36Z</dcterms:created>
  <dcterms:modified xsi:type="dcterms:W3CDTF">2022-11-22T22:10:30Z</dcterms:modified>
</cp:coreProperties>
</file>