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0" r:id="rId11"/>
    <p:sldId id="272" r:id="rId12"/>
    <p:sldId id="274" r:id="rId13"/>
    <p:sldId id="275" r:id="rId14"/>
    <p:sldId id="280" r:id="rId15"/>
    <p:sldId id="271" r:id="rId16"/>
    <p:sldId id="276" r:id="rId17"/>
    <p:sldId id="277" r:id="rId18"/>
    <p:sldId id="278" r:id="rId19"/>
    <p:sldId id="281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3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885199-937F-4710-95DB-026805943E02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 phldr="1"/>
      <dgm:spPr/>
    </dgm:pt>
    <dgm:pt modelId="{9B68A1CD-8167-4473-B597-07C83F3A9F7A}">
      <dgm:prSet phldrT="[Text]"/>
      <dgm:spPr>
        <a:solidFill>
          <a:schemeClr val="tx2">
            <a:lumMod val="90000"/>
            <a:lumOff val="10000"/>
          </a:schemeClr>
        </a:solidFill>
      </dgm:spPr>
      <dgm:t>
        <a:bodyPr/>
        <a:lstStyle/>
        <a:p>
          <a:r>
            <a:rPr lang="es-ES" noProof="0" dirty="0"/>
            <a:t>Pago por uso</a:t>
          </a:r>
        </a:p>
      </dgm:t>
    </dgm:pt>
    <dgm:pt modelId="{47818FB5-6446-4B12-80C9-E43A339A3302}" type="parTrans" cxnId="{E13B1603-9201-4825-B5AE-23266D0BBE6F}">
      <dgm:prSet/>
      <dgm:spPr/>
      <dgm:t>
        <a:bodyPr/>
        <a:lstStyle/>
        <a:p>
          <a:endParaRPr lang="es-ES"/>
        </a:p>
      </dgm:t>
    </dgm:pt>
    <dgm:pt modelId="{9FD0A6D7-7EC3-4123-93F7-5536D177EC1D}" type="sibTrans" cxnId="{E13B1603-9201-4825-B5AE-23266D0BBE6F}">
      <dgm:prSet/>
      <dgm:spPr/>
      <dgm:t>
        <a:bodyPr/>
        <a:lstStyle/>
        <a:p>
          <a:endParaRPr lang="es-ES"/>
        </a:p>
      </dgm:t>
    </dgm:pt>
    <dgm:pt modelId="{5215862C-AA5A-4303-B8F2-E6736F438772}">
      <dgm:prSet phldrT="[Text]"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s-ES" noProof="0" dirty="0"/>
            <a:t>Abstracción de infraestructura</a:t>
          </a:r>
        </a:p>
      </dgm:t>
    </dgm:pt>
    <dgm:pt modelId="{E4227B52-289A-4237-9ACA-3F34D5907A37}" type="parTrans" cxnId="{3D60E909-998B-41DF-BF87-1402C296F3B9}">
      <dgm:prSet/>
      <dgm:spPr/>
      <dgm:t>
        <a:bodyPr/>
        <a:lstStyle/>
        <a:p>
          <a:endParaRPr lang="es-ES"/>
        </a:p>
      </dgm:t>
    </dgm:pt>
    <dgm:pt modelId="{8723FCF3-7583-428E-85F9-B8D93765748B}" type="sibTrans" cxnId="{3D60E909-998B-41DF-BF87-1402C296F3B9}">
      <dgm:prSet/>
      <dgm:spPr/>
      <dgm:t>
        <a:bodyPr/>
        <a:lstStyle/>
        <a:p>
          <a:endParaRPr lang="es-ES"/>
        </a:p>
      </dgm:t>
    </dgm:pt>
    <dgm:pt modelId="{3C6101F8-45C8-40E9-A2CA-B57A8533253D}">
      <dgm:prSet phldrT="[Text]"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GB" noProof="0" dirty="0"/>
            <a:t>Orientado a eventos</a:t>
          </a:r>
          <a:endParaRPr lang="es-ES" noProof="0" dirty="0"/>
        </a:p>
      </dgm:t>
    </dgm:pt>
    <dgm:pt modelId="{1AEE8BC9-13E8-4337-AF0A-2E5CC5882FA5}" type="parTrans" cxnId="{F30A43FA-EC5C-433C-998A-C41BECBA97D8}">
      <dgm:prSet/>
      <dgm:spPr/>
      <dgm:t>
        <a:bodyPr/>
        <a:lstStyle/>
        <a:p>
          <a:endParaRPr lang="es-ES"/>
        </a:p>
      </dgm:t>
    </dgm:pt>
    <dgm:pt modelId="{A8E19E31-D927-40EB-B608-E6CE0980B720}" type="sibTrans" cxnId="{F30A43FA-EC5C-433C-998A-C41BECBA97D8}">
      <dgm:prSet/>
      <dgm:spPr/>
      <dgm:t>
        <a:bodyPr/>
        <a:lstStyle/>
        <a:p>
          <a:endParaRPr lang="es-ES"/>
        </a:p>
      </dgm:t>
    </dgm:pt>
    <dgm:pt modelId="{0A1BD982-5DD7-4CD8-BA35-AB8165489ADF}" type="pres">
      <dgm:prSet presAssocID="{13885199-937F-4710-95DB-026805943E02}" presName="compositeShape" presStyleCnt="0">
        <dgm:presLayoutVars>
          <dgm:chMax val="7"/>
          <dgm:dir/>
          <dgm:resizeHandles val="exact"/>
        </dgm:presLayoutVars>
      </dgm:prSet>
      <dgm:spPr/>
    </dgm:pt>
    <dgm:pt modelId="{07BC6711-5226-4CCB-94D5-34F506B501E9}" type="pres">
      <dgm:prSet presAssocID="{13885199-937F-4710-95DB-026805943E02}" presName="wedge1" presStyleLbl="node1" presStyleIdx="0" presStyleCnt="3" custScaleX="140256" custScaleY="136964" custLinFactNeighborX="-2369" custLinFactNeighborY="2618"/>
      <dgm:spPr/>
    </dgm:pt>
    <dgm:pt modelId="{D3532AB2-21E0-44FB-B235-413B33F45032}" type="pres">
      <dgm:prSet presAssocID="{13885199-937F-4710-95DB-026805943E02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B486F19C-24CE-45CF-84E7-2412E3B19BA8}" type="pres">
      <dgm:prSet presAssocID="{13885199-937F-4710-95DB-026805943E02}" presName="wedge2" presStyleLbl="node1" presStyleIdx="1" presStyleCnt="3" custScaleX="140256" custScaleY="136964" custLinFactNeighborX="2502"/>
      <dgm:spPr/>
    </dgm:pt>
    <dgm:pt modelId="{D0C33E58-677B-4980-BC29-8F3FCD11E9D6}" type="pres">
      <dgm:prSet presAssocID="{13885199-937F-4710-95DB-026805943E02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9CAFAA36-EF4A-46AE-9C17-9277BEAD2CA0}" type="pres">
      <dgm:prSet presAssocID="{13885199-937F-4710-95DB-026805943E02}" presName="wedge3" presStyleLbl="node1" presStyleIdx="2" presStyleCnt="3" custScaleX="140256" custScaleY="136964" custLinFactNeighborX="2252" custLinFactNeighborY="-250"/>
      <dgm:spPr/>
    </dgm:pt>
    <dgm:pt modelId="{32C910D8-43F1-4623-8F00-06EF19C21B46}" type="pres">
      <dgm:prSet presAssocID="{13885199-937F-4710-95DB-026805943E02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E13B1603-9201-4825-B5AE-23266D0BBE6F}" srcId="{13885199-937F-4710-95DB-026805943E02}" destId="{9B68A1CD-8167-4473-B597-07C83F3A9F7A}" srcOrd="0" destOrd="0" parTransId="{47818FB5-6446-4B12-80C9-E43A339A3302}" sibTransId="{9FD0A6D7-7EC3-4123-93F7-5536D177EC1D}"/>
    <dgm:cxn modelId="{3D60E909-998B-41DF-BF87-1402C296F3B9}" srcId="{13885199-937F-4710-95DB-026805943E02}" destId="{5215862C-AA5A-4303-B8F2-E6736F438772}" srcOrd="1" destOrd="0" parTransId="{E4227B52-289A-4237-9ACA-3F34D5907A37}" sibTransId="{8723FCF3-7583-428E-85F9-B8D93765748B}"/>
    <dgm:cxn modelId="{7420470C-F84E-4645-B6A6-A8EFC26C2051}" type="presOf" srcId="{3C6101F8-45C8-40E9-A2CA-B57A8533253D}" destId="{9CAFAA36-EF4A-46AE-9C17-9277BEAD2CA0}" srcOrd="0" destOrd="0" presId="urn:microsoft.com/office/officeart/2005/8/layout/chart3"/>
    <dgm:cxn modelId="{23D6A72A-3F30-44C3-92C8-87B92C539F95}" type="presOf" srcId="{5215862C-AA5A-4303-B8F2-E6736F438772}" destId="{D0C33E58-677B-4980-BC29-8F3FCD11E9D6}" srcOrd="1" destOrd="0" presId="urn:microsoft.com/office/officeart/2005/8/layout/chart3"/>
    <dgm:cxn modelId="{3C09CE78-7961-4C89-A1C8-851583191D9E}" type="presOf" srcId="{3C6101F8-45C8-40E9-A2CA-B57A8533253D}" destId="{32C910D8-43F1-4623-8F00-06EF19C21B46}" srcOrd="1" destOrd="0" presId="urn:microsoft.com/office/officeart/2005/8/layout/chart3"/>
    <dgm:cxn modelId="{8819628B-4615-4626-BB04-785BBE3DF246}" type="presOf" srcId="{9B68A1CD-8167-4473-B597-07C83F3A9F7A}" destId="{07BC6711-5226-4CCB-94D5-34F506B501E9}" srcOrd="0" destOrd="0" presId="urn:microsoft.com/office/officeart/2005/8/layout/chart3"/>
    <dgm:cxn modelId="{D214B48E-19FF-44D5-849E-E5FF2C961509}" type="presOf" srcId="{13885199-937F-4710-95DB-026805943E02}" destId="{0A1BD982-5DD7-4CD8-BA35-AB8165489ADF}" srcOrd="0" destOrd="0" presId="urn:microsoft.com/office/officeart/2005/8/layout/chart3"/>
    <dgm:cxn modelId="{E2E749C3-55B1-410E-8133-65D666D32F36}" type="presOf" srcId="{5215862C-AA5A-4303-B8F2-E6736F438772}" destId="{B486F19C-24CE-45CF-84E7-2412E3B19BA8}" srcOrd="0" destOrd="0" presId="urn:microsoft.com/office/officeart/2005/8/layout/chart3"/>
    <dgm:cxn modelId="{E86CB6F9-EF26-4219-B799-84AAB7E99347}" type="presOf" srcId="{9B68A1CD-8167-4473-B597-07C83F3A9F7A}" destId="{D3532AB2-21E0-44FB-B235-413B33F45032}" srcOrd="1" destOrd="0" presId="urn:microsoft.com/office/officeart/2005/8/layout/chart3"/>
    <dgm:cxn modelId="{F30A43FA-EC5C-433C-998A-C41BECBA97D8}" srcId="{13885199-937F-4710-95DB-026805943E02}" destId="{3C6101F8-45C8-40E9-A2CA-B57A8533253D}" srcOrd="2" destOrd="0" parTransId="{1AEE8BC9-13E8-4337-AF0A-2E5CC5882FA5}" sibTransId="{A8E19E31-D927-40EB-B608-E6CE0980B720}"/>
    <dgm:cxn modelId="{4E254347-3EF2-4F65-94BD-3AD7AE4CCA78}" type="presParOf" srcId="{0A1BD982-5DD7-4CD8-BA35-AB8165489ADF}" destId="{07BC6711-5226-4CCB-94D5-34F506B501E9}" srcOrd="0" destOrd="0" presId="urn:microsoft.com/office/officeart/2005/8/layout/chart3"/>
    <dgm:cxn modelId="{778FC20F-A218-4FBA-9BF5-6A95D572BAE9}" type="presParOf" srcId="{0A1BD982-5DD7-4CD8-BA35-AB8165489ADF}" destId="{D3532AB2-21E0-44FB-B235-413B33F45032}" srcOrd="1" destOrd="0" presId="urn:microsoft.com/office/officeart/2005/8/layout/chart3"/>
    <dgm:cxn modelId="{0CC3C0A5-9F78-4404-A315-6F65E0281641}" type="presParOf" srcId="{0A1BD982-5DD7-4CD8-BA35-AB8165489ADF}" destId="{B486F19C-24CE-45CF-84E7-2412E3B19BA8}" srcOrd="2" destOrd="0" presId="urn:microsoft.com/office/officeart/2005/8/layout/chart3"/>
    <dgm:cxn modelId="{98EE62F9-CE07-4D61-B530-2542F17EB21D}" type="presParOf" srcId="{0A1BD982-5DD7-4CD8-BA35-AB8165489ADF}" destId="{D0C33E58-677B-4980-BC29-8F3FCD11E9D6}" srcOrd="3" destOrd="0" presId="urn:microsoft.com/office/officeart/2005/8/layout/chart3"/>
    <dgm:cxn modelId="{FEB194E0-6D89-45A7-B44C-DD3D9C2DDF4D}" type="presParOf" srcId="{0A1BD982-5DD7-4CD8-BA35-AB8165489ADF}" destId="{9CAFAA36-EF4A-46AE-9C17-9277BEAD2CA0}" srcOrd="4" destOrd="0" presId="urn:microsoft.com/office/officeart/2005/8/layout/chart3"/>
    <dgm:cxn modelId="{CF1E34A4-5863-4C30-96B0-D45639F00026}" type="presParOf" srcId="{0A1BD982-5DD7-4CD8-BA35-AB8165489ADF}" destId="{32C910D8-43F1-4623-8F00-06EF19C21B46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BC6711-5226-4CCB-94D5-34F506B501E9}">
      <dsp:nvSpPr>
        <dsp:cNvPr id="0" name=""/>
        <dsp:cNvSpPr/>
      </dsp:nvSpPr>
      <dsp:spPr>
        <a:xfrm>
          <a:off x="161643" y="-286133"/>
          <a:ext cx="5126530" cy="5006203"/>
        </a:xfrm>
        <a:prstGeom prst="pie">
          <a:avLst>
            <a:gd name="adj1" fmla="val 16200000"/>
            <a:gd name="adj2" fmla="val 1800000"/>
          </a:avLst>
        </a:prstGeom>
        <a:solidFill>
          <a:schemeClr val="tx2">
            <a:lumMod val="90000"/>
            <a:lumOff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noProof="0" dirty="0"/>
            <a:t>Pago por uso</a:t>
          </a:r>
        </a:p>
      </dsp:txBody>
      <dsp:txXfrm>
        <a:off x="2948889" y="637630"/>
        <a:ext cx="1739358" cy="1668734"/>
      </dsp:txXfrm>
    </dsp:sp>
    <dsp:sp modelId="{B486F19C-24CE-45CF-84E7-2412E3B19BA8}">
      <dsp:nvSpPr>
        <dsp:cNvPr id="0" name=""/>
        <dsp:cNvSpPr/>
      </dsp:nvSpPr>
      <dsp:spPr>
        <a:xfrm>
          <a:off x="151271" y="-273041"/>
          <a:ext cx="5126530" cy="5006203"/>
        </a:xfrm>
        <a:prstGeom prst="pie">
          <a:avLst>
            <a:gd name="adj1" fmla="val 1800000"/>
            <a:gd name="adj2" fmla="val 9000000"/>
          </a:avLst>
        </a:prstGeom>
        <a:solidFill>
          <a:schemeClr val="tx2">
            <a:lumMod val="50000"/>
            <a:lumOff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noProof="0" dirty="0"/>
            <a:t>Abstracción de infraestructura</a:t>
          </a:r>
        </a:p>
      </dsp:txBody>
      <dsp:txXfrm>
        <a:off x="1554964" y="2885635"/>
        <a:ext cx="2319144" cy="1549539"/>
      </dsp:txXfrm>
    </dsp:sp>
    <dsp:sp modelId="{9CAFAA36-EF4A-46AE-9C17-9277BEAD2CA0}">
      <dsp:nvSpPr>
        <dsp:cNvPr id="0" name=""/>
        <dsp:cNvSpPr/>
      </dsp:nvSpPr>
      <dsp:spPr>
        <a:xfrm>
          <a:off x="142133" y="-282179"/>
          <a:ext cx="5126530" cy="5006203"/>
        </a:xfrm>
        <a:prstGeom prst="pie">
          <a:avLst>
            <a:gd name="adj1" fmla="val 9000000"/>
            <a:gd name="adj2" fmla="val 16200000"/>
          </a:avLst>
        </a:prstGeom>
        <a:solidFill>
          <a:schemeClr val="tx2">
            <a:lumMod val="75000"/>
            <a:lumOff val="2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noProof="0" dirty="0"/>
            <a:t>Orientado a eventos</a:t>
          </a:r>
          <a:endParaRPr lang="es-ES" sz="2500" kern="1200" noProof="0" dirty="0"/>
        </a:p>
      </dsp:txBody>
      <dsp:txXfrm>
        <a:off x="691404" y="701182"/>
        <a:ext cx="1739358" cy="16687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9CA9F-8D54-AE36-F90A-EC8104D65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39CEB-725C-B9B8-97B6-241970796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32AFC-2E98-CC07-0A6F-DB2469432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8724-E98F-4137-896D-0DFF0BEFB8EF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4BF9C-0959-2BAE-A7CE-F14FBE95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CC60A-9FDF-6368-0D57-91DCBF7E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4477-393A-4580-ACCC-B13F1C632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17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0A0D2-2D3D-A120-E72C-14CFD182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16B0B-FD84-4E51-A65C-CEA903A7D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60912-AB3F-48F4-291B-80B5E2EA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8724-E98F-4137-896D-0DFF0BEFB8EF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AAAF8-30BB-0D14-D581-435CEF402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43645-E2FE-6803-A558-DFBD06794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4477-393A-4580-ACCC-B13F1C632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52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68CF14-C70F-8AE5-7BDE-6AB1B0E5E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CFE03-71B9-B10C-5BFC-1E45354A5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3AA2-370A-F1AA-1A82-4A70361DE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8724-E98F-4137-896D-0DFF0BEFB8EF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42B98-6CBA-6AAB-F31C-0F3100AD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03388-9547-83FE-C15C-E7FDFDA8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4477-393A-4580-ACCC-B13F1C632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09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EF52-7C5D-0565-AF94-9417537F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3DEA-6990-973B-64D0-A8E53366D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4735D-E09D-2127-CC3D-6DBC43F0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8724-E98F-4137-896D-0DFF0BEFB8EF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C91A0-AC5B-D4A7-BE06-DE807376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3F66C-E92D-F224-A94A-2861215C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4477-393A-4580-ACCC-B13F1C632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23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95C14-81C2-DE0A-1620-67867BA1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54BA0-A738-2B8A-3FE9-1FF43476D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4C43D-AFAE-5C7E-8B75-4BF2C4B7F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8724-E98F-4137-896D-0DFF0BEFB8EF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10D44-22F0-9C30-443A-13176828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DE888-5157-F544-9B60-F4F1B434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4477-393A-4580-ACCC-B13F1C632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3739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746C-AFA2-E21D-9F59-FE0781AB3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3C94-C02D-7535-1370-25D66DFE9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C7672-6AC8-7E97-77DC-3BAC9CD73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20AD8-48EF-9374-C620-2118615E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8724-E98F-4137-896D-0DFF0BEFB8EF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34A55-5DC3-385F-1FA1-C976133F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339E2-58EF-AC06-2B6E-6C247B02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4477-393A-4580-ACCC-B13F1C632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49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6DE3-3E16-F21F-461F-7FDA5A4F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17E8F-F0D3-6A74-7D4F-358B7FFC8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7A45F-7D99-C601-E288-FFA385CEB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359D6-39B8-EF2E-9786-679F77337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13FF9-97A3-EB33-91E8-BFD9AFF10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70CA1B-C189-74D9-3B9B-849BB5E6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8724-E98F-4137-896D-0DFF0BEFB8EF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F5C0B4-7390-6640-A743-74A0E2A2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A98A38-79E2-0AB1-A782-17EF05E9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4477-393A-4580-ACCC-B13F1C632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541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3989-103A-10A4-8673-9C0D7A3E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DB4C73-3B53-E89F-F648-309CF60D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8724-E98F-4137-896D-0DFF0BEFB8EF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D9A9-47AC-0B1A-9E6F-4C1954C2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AB28B-5862-060F-41CC-B083229AA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4477-393A-4580-ACCC-B13F1C632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51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CCF708-6312-4810-F1E8-86E4A4D2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8724-E98F-4137-896D-0DFF0BEFB8EF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5EE3D1-7B79-9CE9-C0CB-18127DA42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44920-2B94-4DFB-A113-9FECF99E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4477-393A-4580-ACCC-B13F1C632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360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342A-0375-00B2-F5D0-E49E764BD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F273D-D88B-E773-FF98-337FECFB0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F6E50-F6A8-7A10-8826-D82B25E9E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D35C3-4426-3076-B9CA-126CD082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8724-E98F-4137-896D-0DFF0BEFB8EF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BDECF-0B13-35F3-0542-5C4F4516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7660D-0E2F-8EA6-6FD6-8D18313E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4477-393A-4580-ACCC-B13F1C632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92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BE0E5-EE97-AC3F-21ED-2B72446B2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41082-7745-A961-DC86-7107CC529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8B246-4D56-6475-4114-30DAD480A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9380E-87DA-617C-146A-EDC322FE5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8724-E98F-4137-896D-0DFF0BEFB8EF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FB13-9A59-82CA-2DE9-D15A2224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388AD-DFCB-D8A9-13AC-83E7ADCF8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4477-393A-4580-ACCC-B13F1C632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679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38EF9-F0DC-7325-E759-C5C919EF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13D55-5BB5-CC77-A594-1D98AFA47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36A77-8881-6C0C-11FB-85CAAF325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F08724-E98F-4137-896D-0DFF0BEFB8EF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F1DC6-1556-0ED7-8787-6EFAEF38D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54809-5747-F24A-0770-12240B1FE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A04477-393A-4580-ACCC-B13F1C6329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86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microsoft.com/office/2007/relationships/hdphoto" Target="../media/hdphoto1.wdp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microsoft.com/office/2007/relationships/hdphoto" Target="../media/hdphoto1.wdp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41A2-C7F5-BB10-3CB1-24773D2D9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85203"/>
            <a:ext cx="11932920" cy="2387600"/>
          </a:xfrm>
        </p:spPr>
        <p:txBody>
          <a:bodyPr>
            <a:noAutofit/>
          </a:bodyPr>
          <a:lstStyle/>
          <a:p>
            <a:r>
              <a:rPr lang="es-ES" sz="4000" noProof="0" dirty="0">
                <a:solidFill>
                  <a:schemeClr val="tx2"/>
                </a:solidFill>
              </a:rPr>
              <a:t>Desarrollo de Estrategias de Defensa para Ataques Denial of Wallet en Arquitecturas Serverless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0E0FD-C8CA-FAE9-B9BA-7FE38118F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460" y="3355150"/>
            <a:ext cx="9144000" cy="1655762"/>
          </a:xfrm>
        </p:spPr>
        <p:txBody>
          <a:bodyPr>
            <a:normAutofit/>
          </a:bodyPr>
          <a:lstStyle/>
          <a:p>
            <a:r>
              <a:rPr lang="es-ES" sz="1400" noProof="0" dirty="0">
                <a:solidFill>
                  <a:schemeClr val="accent1"/>
                </a:solidFill>
              </a:rPr>
              <a:t>Trabajo de Fin de Grado - Tecnologías para la Sociedad de la Información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24F9F-625D-5865-E3E8-72B3C00261A9}"/>
              </a:ext>
            </a:extLst>
          </p:cNvPr>
          <p:cNvSpPr txBox="1"/>
          <p:nvPr/>
        </p:nvSpPr>
        <p:spPr>
          <a:xfrm>
            <a:off x="2894076" y="3803904"/>
            <a:ext cx="614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noProof="0" dirty="0">
                <a:solidFill>
                  <a:schemeClr val="tx2"/>
                </a:solidFill>
              </a:rPr>
              <a:t>Javier Fernández Castiella </a:t>
            </a:r>
          </a:p>
        </p:txBody>
      </p:sp>
      <p:pic>
        <p:nvPicPr>
          <p:cNvPr id="8" name="Picture 7" descr="A black rectangular sign with white text&#10;&#10;AI-generated content may be incorrect.">
            <a:extLst>
              <a:ext uri="{FF2B5EF4-FFF2-40B4-BE49-F238E27FC236}">
                <a16:creationId xmlns:a16="http://schemas.microsoft.com/office/drawing/2014/main" id="{B2E72E9C-DFC3-DBD8-8255-EF883977A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686" y="4227574"/>
            <a:ext cx="5270003" cy="15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9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27"/>
    </mc:Choice>
    <mc:Fallback xmlns="">
      <p:transition spd="slow" advTm="150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8C3CA-62FB-E5DB-4645-855AFCB42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cross and a circle&#10;&#10;AI-generated content may be incorrect.">
            <a:extLst>
              <a:ext uri="{FF2B5EF4-FFF2-40B4-BE49-F238E27FC236}">
                <a16:creationId xmlns:a16="http://schemas.microsoft.com/office/drawing/2014/main" id="{90FEE565-41F0-EC21-DB38-4053E25E8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17613" r="17681" b="17828"/>
          <a:stretch>
            <a:fillRect/>
          </a:stretch>
        </p:blipFill>
        <p:spPr>
          <a:xfrm>
            <a:off x="3737943" y="1536573"/>
            <a:ext cx="4457700" cy="40821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ADAF1ED-CA18-61A6-6E66-A0857942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400" noProof="0" dirty="0">
                <a:solidFill>
                  <a:schemeClr val="accent1"/>
                </a:solidFill>
              </a:rPr>
              <a:t>Ataque Flood</a:t>
            </a:r>
            <a:endParaRPr lang="es-ES" sz="5400" noProof="0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FEAA17-1F25-9592-0873-201BB76AEED4}"/>
              </a:ext>
            </a:extLst>
          </p:cNvPr>
          <p:cNvSpPr txBox="1"/>
          <p:nvPr/>
        </p:nvSpPr>
        <p:spPr>
          <a:xfrm>
            <a:off x="1634612" y="1727168"/>
            <a:ext cx="5995219" cy="4161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Imagen JPG de 226 KB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 err="1"/>
              <a:t>Iteraciones</a:t>
            </a:r>
            <a:r>
              <a:rPr lang="en-GB" sz="3200" dirty="0"/>
              <a:t>: 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 err="1"/>
              <a:t>Duración</a:t>
            </a:r>
            <a:r>
              <a:rPr lang="en-GB" sz="3200" dirty="0"/>
              <a:t>: 15 min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Máximo </a:t>
            </a:r>
            <a:r>
              <a:rPr lang="en-GB" sz="3200" dirty="0" err="1"/>
              <a:t>número</a:t>
            </a:r>
            <a:r>
              <a:rPr lang="en-GB" sz="3200" dirty="0"/>
              <a:t> de solicitudes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10 Threads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869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244"/>
    </mc:Choice>
    <mc:Fallback xmlns="">
      <p:transition spd="slow" advTm="5224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ABBEC-15F0-546C-47F2-EACB5B237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cross and a circle&#10;&#10;AI-generated content may be incorrect.">
            <a:extLst>
              <a:ext uri="{FF2B5EF4-FFF2-40B4-BE49-F238E27FC236}">
                <a16:creationId xmlns:a16="http://schemas.microsoft.com/office/drawing/2014/main" id="{28302035-E713-DF67-AEEC-472815DC4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17613" r="17681" b="17828"/>
          <a:stretch>
            <a:fillRect/>
          </a:stretch>
        </p:blipFill>
        <p:spPr>
          <a:xfrm>
            <a:off x="3737943" y="1536573"/>
            <a:ext cx="4457700" cy="4082117"/>
          </a:xfrm>
          <a:prstGeom prst="rect">
            <a:avLst/>
          </a:prstGeom>
        </p:spPr>
      </p:pic>
      <p:pic>
        <p:nvPicPr>
          <p:cNvPr id="8" name="Picture 7" descr="A graph with a line&#10;&#10;AI-generated content may be incorrect.">
            <a:extLst>
              <a:ext uri="{FF2B5EF4-FFF2-40B4-BE49-F238E27FC236}">
                <a16:creationId xmlns:a16="http://schemas.microsoft.com/office/drawing/2014/main" id="{A5AF8002-5CD9-F111-BBAF-53E51E6B7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81" y="130489"/>
            <a:ext cx="5278735" cy="3298511"/>
          </a:xfrm>
          <a:prstGeom prst="rect">
            <a:avLst/>
          </a:prstGeom>
        </p:spPr>
      </p:pic>
      <p:pic>
        <p:nvPicPr>
          <p:cNvPr id="10" name="Picture 9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729988F-C55A-4D20-6966-6E1A190172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516" y="130489"/>
            <a:ext cx="5278735" cy="3298511"/>
          </a:xfrm>
          <a:prstGeom prst="rect">
            <a:avLst/>
          </a:prstGeom>
        </p:spPr>
      </p:pic>
      <p:pic>
        <p:nvPicPr>
          <p:cNvPr id="12" name="Picture 11" descr="A graph of a graph&#10;&#10;AI-generated content may be incorrect.">
            <a:extLst>
              <a:ext uri="{FF2B5EF4-FFF2-40B4-BE49-F238E27FC236}">
                <a16:creationId xmlns:a16="http://schemas.microsoft.com/office/drawing/2014/main" id="{8B3703BA-A3C6-40C5-0764-A29F624FB7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7516" y="3429000"/>
            <a:ext cx="5399458" cy="3373947"/>
          </a:xfrm>
          <a:prstGeom prst="rect">
            <a:avLst/>
          </a:prstGeom>
        </p:spPr>
      </p:pic>
      <p:pic>
        <p:nvPicPr>
          <p:cNvPr id="14" name="Picture 13" descr="A graph with a line&#10;&#10;AI-generated content may be incorrect.">
            <a:extLst>
              <a:ext uri="{FF2B5EF4-FFF2-40B4-BE49-F238E27FC236}">
                <a16:creationId xmlns:a16="http://schemas.microsoft.com/office/drawing/2014/main" id="{50D53F4C-C389-6F91-397B-EF53373F61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58" y="3429000"/>
            <a:ext cx="5399458" cy="337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3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50"/>
    </mc:Choice>
    <mc:Fallback xmlns="">
      <p:transition spd="slow" advTm="6735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C4497-4DF8-11BB-973A-33B42437B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cross and a circle&#10;&#10;AI-generated content may be incorrect.">
            <a:extLst>
              <a:ext uri="{FF2B5EF4-FFF2-40B4-BE49-F238E27FC236}">
                <a16:creationId xmlns:a16="http://schemas.microsoft.com/office/drawing/2014/main" id="{AB193459-C715-295D-F80E-1ECDE2AF7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17613" r="17681" b="17828"/>
          <a:stretch>
            <a:fillRect/>
          </a:stretch>
        </p:blipFill>
        <p:spPr>
          <a:xfrm>
            <a:off x="3737943" y="1536573"/>
            <a:ext cx="4457700" cy="4082117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02A0DF-F120-D9D9-6BF7-383ECD059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807" y="278844"/>
            <a:ext cx="7770386" cy="2838858"/>
          </a:xfrm>
          <a:prstGeom prst="rect">
            <a:avLst/>
          </a:prstGeom>
        </p:spPr>
      </p:pic>
      <p:pic>
        <p:nvPicPr>
          <p:cNvPr id="16" name="Picture 15" descr="A diagram of a system&#10;&#10;AI-generated content may be incorrect.">
            <a:extLst>
              <a:ext uri="{FF2B5EF4-FFF2-40B4-BE49-F238E27FC236}">
                <a16:creationId xmlns:a16="http://schemas.microsoft.com/office/drawing/2014/main" id="{BCF891DE-BAE0-0065-EDCF-2FAD22B98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430" y="3369525"/>
            <a:ext cx="6220153" cy="32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31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766"/>
    </mc:Choice>
    <mc:Fallback xmlns="">
      <p:transition spd="slow" advTm="6976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DBB19-4EC1-00ED-BA57-97A2B53D7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cross and a circle&#10;&#10;AI-generated content may be incorrect.">
            <a:extLst>
              <a:ext uri="{FF2B5EF4-FFF2-40B4-BE49-F238E27FC236}">
                <a16:creationId xmlns:a16="http://schemas.microsoft.com/office/drawing/2014/main" id="{F232BA51-7FF6-D522-F47F-836385252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17613" r="17681" b="17828"/>
          <a:stretch>
            <a:fillRect/>
          </a:stretch>
        </p:blipFill>
        <p:spPr>
          <a:xfrm>
            <a:off x="3737943" y="1536573"/>
            <a:ext cx="4457700" cy="4082117"/>
          </a:xfrm>
          <a:prstGeom prst="rect">
            <a:avLst/>
          </a:prstGeom>
        </p:spPr>
      </p:pic>
      <p:pic>
        <p:nvPicPr>
          <p:cNvPr id="3" name="Picture 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D1F43836-E6C0-9836-D703-ECB8D946F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75" y="142148"/>
            <a:ext cx="5239524" cy="3274009"/>
          </a:xfrm>
          <a:prstGeom prst="rect">
            <a:avLst/>
          </a:prstGeom>
        </p:spPr>
      </p:pic>
      <p:pic>
        <p:nvPicPr>
          <p:cNvPr id="5" name="Picture 4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241CC46F-B9C5-AE92-CE6B-5C9104031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75" y="3416158"/>
            <a:ext cx="5239524" cy="3274009"/>
          </a:xfrm>
          <a:prstGeom prst="rect">
            <a:avLst/>
          </a:prstGeom>
        </p:spPr>
      </p:pic>
      <p:pic>
        <p:nvPicPr>
          <p:cNvPr id="8" name="Picture 7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895C8CE1-199E-955D-F0DF-1A5869BCD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767"/>
            <a:ext cx="5244987" cy="3277422"/>
          </a:xfrm>
          <a:prstGeom prst="rect">
            <a:avLst/>
          </a:prstGeom>
        </p:spPr>
      </p:pic>
      <p:pic>
        <p:nvPicPr>
          <p:cNvPr id="10" name="Picture 9" descr="A graph with a red line&#10;&#10;AI-generated content may be incorrect.">
            <a:extLst>
              <a:ext uri="{FF2B5EF4-FFF2-40B4-BE49-F238E27FC236}">
                <a16:creationId xmlns:a16="http://schemas.microsoft.com/office/drawing/2014/main" id="{538E8644-8DD6-9848-050E-8BB57F4882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35019"/>
            <a:ext cx="5239524" cy="327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66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468"/>
    </mc:Choice>
    <mc:Fallback xmlns="">
      <p:transition spd="slow" advTm="49468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6B371-64BD-EFA6-F2F3-93A92836C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cross and a circle&#10;&#10;AI-generated content may be incorrect.">
            <a:extLst>
              <a:ext uri="{FF2B5EF4-FFF2-40B4-BE49-F238E27FC236}">
                <a16:creationId xmlns:a16="http://schemas.microsoft.com/office/drawing/2014/main" id="{85F0782D-63F5-897E-3DF0-91560E832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17613" r="17681" b="17828"/>
          <a:stretch>
            <a:fillRect/>
          </a:stretch>
        </p:blipFill>
        <p:spPr>
          <a:xfrm>
            <a:off x="3737943" y="1536573"/>
            <a:ext cx="4457700" cy="40821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896CA11-9068-AEDC-ADAC-6AB06981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>
                <a:solidFill>
                  <a:schemeClr val="accent1"/>
                </a:solidFill>
              </a:rPr>
              <a:t>Ataque Flood – </a:t>
            </a:r>
            <a:r>
              <a:rPr lang="en-GB" noProof="0" dirty="0" err="1">
                <a:solidFill>
                  <a:schemeClr val="accent1"/>
                </a:solidFill>
              </a:rPr>
              <a:t>Resultados</a:t>
            </a:r>
            <a:endParaRPr lang="es-ES" noProof="0" dirty="0">
              <a:solidFill>
                <a:schemeClr val="accent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5B98FC-AA61-7FB5-1801-DAA111AF6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76477"/>
              </p:ext>
            </p:extLst>
          </p:nvPr>
        </p:nvGraphicFramePr>
        <p:xfrm>
          <a:off x="2447925" y="1800384"/>
          <a:ext cx="7296150" cy="34716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16025">
                  <a:extLst>
                    <a:ext uri="{9D8B030D-6E8A-4147-A177-3AD203B41FA5}">
                      <a16:colId xmlns:a16="http://schemas.microsoft.com/office/drawing/2014/main" val="623123372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1806695635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3385216449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2632528054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4221288885"/>
                    </a:ext>
                  </a:extLst>
                </a:gridCol>
                <a:gridCol w="1216025">
                  <a:extLst>
                    <a:ext uri="{9D8B030D-6E8A-4147-A177-3AD203B41FA5}">
                      <a16:colId xmlns:a16="http://schemas.microsoft.com/office/drawing/2014/main" val="1967746063"/>
                    </a:ext>
                  </a:extLst>
                </a:gridCol>
              </a:tblGrid>
              <a:tr h="2714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en-GB" sz="14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AWS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Google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Azure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IBM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Media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07934187"/>
                  </a:ext>
                </a:extLst>
              </a:tr>
              <a:tr h="271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Iteración 1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 dirty="0">
                          <a:effectLst/>
                        </a:rPr>
                        <a:t>98.45%</a:t>
                      </a:r>
                      <a:endParaRPr lang="en-GB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98.13%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93.65%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98.47%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400" kern="0">
                          <a:effectLst/>
                        </a:rPr>
                        <a:t>97.18%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84709042"/>
                  </a:ext>
                </a:extLst>
              </a:tr>
              <a:tr h="271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Iteración 2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98.56%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 dirty="0">
                          <a:effectLst/>
                        </a:rPr>
                        <a:t>98.10%</a:t>
                      </a:r>
                      <a:endParaRPr lang="en-GB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93.56%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98.59%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400" kern="0">
                          <a:effectLst/>
                        </a:rPr>
                        <a:t>97.20%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974389131"/>
                  </a:ext>
                </a:extLst>
              </a:tr>
              <a:tr h="271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Iteración 3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98.49%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 dirty="0">
                          <a:effectLst/>
                        </a:rPr>
                        <a:t>98.09%</a:t>
                      </a:r>
                      <a:endParaRPr lang="en-GB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93.52%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98.52%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400" kern="0">
                          <a:effectLst/>
                        </a:rPr>
                        <a:t>97.16%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25075807"/>
                  </a:ext>
                </a:extLst>
              </a:tr>
              <a:tr h="271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Iteración 4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98.33%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97.99%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93.18%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98.36%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400" kern="0">
                          <a:effectLst/>
                        </a:rPr>
                        <a:t>96.97%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989224181"/>
                  </a:ext>
                </a:extLst>
              </a:tr>
              <a:tr h="271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Iteración 5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98.49%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98.06%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 dirty="0">
                          <a:effectLst/>
                        </a:rPr>
                        <a:t>93.43%</a:t>
                      </a:r>
                      <a:endParaRPr lang="en-GB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98.53%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400" kern="0">
                          <a:effectLst/>
                        </a:rPr>
                        <a:t>97.13%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206255376"/>
                  </a:ext>
                </a:extLst>
              </a:tr>
              <a:tr h="271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Iteración 6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98.59%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98.21%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93.93%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98.62%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400" kern="0">
                          <a:effectLst/>
                        </a:rPr>
                        <a:t>97.34%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67744180"/>
                  </a:ext>
                </a:extLst>
              </a:tr>
              <a:tr h="271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Iteración 7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98.46%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98.08%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93.49%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 dirty="0">
                          <a:effectLst/>
                        </a:rPr>
                        <a:t>98.48%</a:t>
                      </a:r>
                      <a:endParaRPr lang="en-GB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400" kern="0" dirty="0">
                          <a:effectLst/>
                        </a:rPr>
                        <a:t>97.13%</a:t>
                      </a:r>
                      <a:endParaRPr lang="en-GB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15064841"/>
                  </a:ext>
                </a:extLst>
              </a:tr>
              <a:tr h="271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Iteración 8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98.83%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98.02%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93.27%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98.87%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400" kern="0" dirty="0">
                          <a:effectLst/>
                        </a:rPr>
                        <a:t>97.25%</a:t>
                      </a:r>
                      <a:endParaRPr lang="en-GB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18795920"/>
                  </a:ext>
                </a:extLst>
              </a:tr>
              <a:tr h="271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Iteración 9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98.46%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98.01%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93.24%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98.49%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400" kern="0" dirty="0">
                          <a:effectLst/>
                        </a:rPr>
                        <a:t>97.05%</a:t>
                      </a:r>
                      <a:endParaRPr lang="en-GB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91741311"/>
                  </a:ext>
                </a:extLst>
              </a:tr>
              <a:tr h="271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Iteración 10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98.51%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98.00%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93.21%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98.55%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400" kern="0" dirty="0">
                          <a:effectLst/>
                        </a:rPr>
                        <a:t>97.07%</a:t>
                      </a:r>
                      <a:endParaRPr lang="en-GB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86537418"/>
                  </a:ext>
                </a:extLst>
              </a:tr>
              <a:tr h="2714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Media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98.52%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98.07%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93.45%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400" kern="0">
                          <a:effectLst/>
                        </a:rPr>
                        <a:t>98.55%</a:t>
                      </a:r>
                      <a:endParaRPr lang="en-GB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400" kern="0" dirty="0">
                          <a:effectLst/>
                        </a:rPr>
                        <a:t>97.15%</a:t>
                      </a:r>
                      <a:endParaRPr lang="en-GB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77531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967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06"/>
    </mc:Choice>
    <mc:Fallback xmlns="">
      <p:transition spd="slow" advTm="2440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C19D4-B5E2-2739-A97A-FB523B2D9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cross and a circle&#10;&#10;AI-generated content may be incorrect.">
            <a:extLst>
              <a:ext uri="{FF2B5EF4-FFF2-40B4-BE49-F238E27FC236}">
                <a16:creationId xmlns:a16="http://schemas.microsoft.com/office/drawing/2014/main" id="{37AC9D0F-B5F0-C081-D8AC-564B0E1A3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17613" r="17681" b="17828"/>
          <a:stretch>
            <a:fillRect/>
          </a:stretch>
        </p:blipFill>
        <p:spPr>
          <a:xfrm>
            <a:off x="3737943" y="1536573"/>
            <a:ext cx="4457700" cy="40821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6C7D62A-DF3B-865E-DBDB-439DA2F6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noProof="0" dirty="0">
                <a:solidFill>
                  <a:schemeClr val="accent1"/>
                </a:solidFill>
              </a:rPr>
              <a:t>Ataque Leech</a:t>
            </a:r>
            <a:endParaRPr lang="es-ES" noProof="0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4B0C6-927D-FA3F-B4DA-ECA0C9025145}"/>
              </a:ext>
            </a:extLst>
          </p:cNvPr>
          <p:cNvSpPr txBox="1"/>
          <p:nvPr/>
        </p:nvSpPr>
        <p:spPr>
          <a:xfrm>
            <a:off x="1605116" y="1690688"/>
            <a:ext cx="52578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Imagen JPG de 226 KB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 err="1"/>
              <a:t>Iteraciones</a:t>
            </a:r>
            <a:r>
              <a:rPr lang="en-GB" sz="3200" dirty="0"/>
              <a:t>: 10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 err="1"/>
              <a:t>Duración</a:t>
            </a:r>
            <a:r>
              <a:rPr lang="en-GB" sz="3200" dirty="0"/>
              <a:t>: 1h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1 </a:t>
            </a:r>
            <a:r>
              <a:rPr lang="en-GB" sz="3200" dirty="0" err="1"/>
              <a:t>solicitud</a:t>
            </a:r>
            <a:r>
              <a:rPr lang="en-GB" sz="3200" dirty="0"/>
              <a:t> </a:t>
            </a:r>
            <a:r>
              <a:rPr lang="en-GB" sz="3200" dirty="0" err="1"/>
              <a:t>cada</a:t>
            </a:r>
            <a:r>
              <a:rPr lang="en-GB" sz="3200" dirty="0"/>
              <a:t> 30 - 60 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/>
              <a:t>1 Thread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8617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52"/>
    </mc:Choice>
    <mc:Fallback xmlns="">
      <p:transition spd="slow" advTm="503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7769D-146E-C2C3-7961-05A77444E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cross and a circle&#10;&#10;AI-generated content may be incorrect.">
            <a:extLst>
              <a:ext uri="{FF2B5EF4-FFF2-40B4-BE49-F238E27FC236}">
                <a16:creationId xmlns:a16="http://schemas.microsoft.com/office/drawing/2014/main" id="{6D4D2265-C4AE-C575-E6EE-67BE18171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17613" r="17681" b="17828"/>
          <a:stretch>
            <a:fillRect/>
          </a:stretch>
        </p:blipFill>
        <p:spPr>
          <a:xfrm>
            <a:off x="3737943" y="1536573"/>
            <a:ext cx="4457700" cy="4082117"/>
          </a:xfrm>
          <a:prstGeom prst="rect">
            <a:avLst/>
          </a:prstGeom>
        </p:spPr>
      </p:pic>
      <p:pic>
        <p:nvPicPr>
          <p:cNvPr id="8" name="Picture 7" descr="A graph with blue lines&#10;&#10;AI-generated content may be incorrect.">
            <a:extLst>
              <a:ext uri="{FF2B5EF4-FFF2-40B4-BE49-F238E27FC236}">
                <a16:creationId xmlns:a16="http://schemas.microsoft.com/office/drawing/2014/main" id="{A4CBB7F3-2449-505D-64AD-B613D94E0E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3336421"/>
            <a:ext cx="5080000" cy="3174328"/>
          </a:xfrm>
          <a:prstGeom prst="rect">
            <a:avLst/>
          </a:prstGeom>
        </p:spPr>
      </p:pic>
      <p:pic>
        <p:nvPicPr>
          <p:cNvPr id="10" name="Picture 9" descr="A graph with blue lines&#10;&#10;AI-generated content may be incorrect.">
            <a:extLst>
              <a:ext uri="{FF2B5EF4-FFF2-40B4-BE49-F238E27FC236}">
                <a16:creationId xmlns:a16="http://schemas.microsoft.com/office/drawing/2014/main" id="{12D5306F-9B06-3102-9498-C3EB235F94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162090"/>
            <a:ext cx="5080000" cy="3174328"/>
          </a:xfrm>
          <a:prstGeom prst="rect">
            <a:avLst/>
          </a:prstGeom>
        </p:spPr>
      </p:pic>
      <p:pic>
        <p:nvPicPr>
          <p:cNvPr id="12" name="Picture 11" descr="A graph with blue lines&#10;&#10;AI-generated content may be incorrect.">
            <a:extLst>
              <a:ext uri="{FF2B5EF4-FFF2-40B4-BE49-F238E27FC236}">
                <a16:creationId xmlns:a16="http://schemas.microsoft.com/office/drawing/2014/main" id="{7BF959ED-AF08-2C47-9636-E2B3EE682F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091"/>
            <a:ext cx="5080000" cy="3174328"/>
          </a:xfrm>
          <a:prstGeom prst="rect">
            <a:avLst/>
          </a:prstGeom>
        </p:spPr>
      </p:pic>
      <p:pic>
        <p:nvPicPr>
          <p:cNvPr id="14" name="Picture 13" descr="A graph with blue lines&#10;&#10;AI-generated content may be incorrect.">
            <a:extLst>
              <a:ext uri="{FF2B5EF4-FFF2-40B4-BE49-F238E27FC236}">
                <a16:creationId xmlns:a16="http://schemas.microsoft.com/office/drawing/2014/main" id="{867774ED-C7CC-55A1-977F-2EB941F3FB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36421"/>
            <a:ext cx="5080000" cy="3174328"/>
          </a:xfrm>
          <a:prstGeom prst="rect">
            <a:avLst/>
          </a:prstGeom>
        </p:spPr>
      </p:pic>
      <p:pic>
        <p:nvPicPr>
          <p:cNvPr id="16" name="Picture 15" descr="A graph with blue lines&#10;&#10;AI-generated content may be incorrect.">
            <a:extLst>
              <a:ext uri="{FF2B5EF4-FFF2-40B4-BE49-F238E27FC236}">
                <a16:creationId xmlns:a16="http://schemas.microsoft.com/office/drawing/2014/main" id="{A5E82AA9-A621-E20F-0163-8B05590AC4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34" y="1629153"/>
            <a:ext cx="5760732" cy="35996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306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087"/>
    </mc:Choice>
    <mc:Fallback xmlns="">
      <p:transition spd="slow" advTm="830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6623A-60A1-252C-BF64-1AA75F70C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A5E8CC15-6666-06D7-0E4E-8E23D7EC0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4206" y="820337"/>
            <a:ext cx="7196865" cy="45010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078AEE-C318-CEA9-24DD-A0A15DFA38AE}"/>
              </a:ext>
            </a:extLst>
          </p:cNvPr>
          <p:cNvSpPr txBox="1"/>
          <p:nvPr/>
        </p:nvSpPr>
        <p:spPr>
          <a:xfrm>
            <a:off x="1874520" y="5852997"/>
            <a:ext cx="844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sum </a:t>
            </a:r>
            <a:r>
              <a:rPr lang="es-ES" dirty="0" err="1"/>
              <a:t>by</a:t>
            </a:r>
            <a:r>
              <a:rPr lang="es-ES" dirty="0"/>
              <a:t> (function_name) (</a:t>
            </a:r>
            <a:r>
              <a:rPr lang="es-ES" dirty="0" err="1"/>
              <a:t>increase</a:t>
            </a:r>
            <a:r>
              <a:rPr lang="es-ES" dirty="0"/>
              <a:t>(gateway_function_invocation_total[10m])) &gt; 65</a:t>
            </a:r>
          </a:p>
        </p:txBody>
      </p:sp>
    </p:spTree>
    <p:extLst>
      <p:ext uri="{BB962C8B-B14F-4D97-AF65-F5344CB8AC3E}">
        <p14:creationId xmlns:p14="http://schemas.microsoft.com/office/powerpoint/2010/main" val="109026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02"/>
    </mc:Choice>
    <mc:Fallback xmlns="">
      <p:transition spd="slow" advTm="60202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5F249-D13D-8B1D-C791-A555D5D1C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cross and a circle&#10;&#10;AI-generated content may be incorrect.">
            <a:extLst>
              <a:ext uri="{FF2B5EF4-FFF2-40B4-BE49-F238E27FC236}">
                <a16:creationId xmlns:a16="http://schemas.microsoft.com/office/drawing/2014/main" id="{90AFB294-FB25-C545-2C9E-9D51785DE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17613" r="17681" b="17828"/>
          <a:stretch>
            <a:fillRect/>
          </a:stretch>
        </p:blipFill>
        <p:spPr>
          <a:xfrm>
            <a:off x="3737943" y="1536573"/>
            <a:ext cx="4457700" cy="4082117"/>
          </a:xfrm>
          <a:prstGeom prst="rect">
            <a:avLst/>
          </a:prstGeom>
        </p:spPr>
      </p:pic>
      <p:pic>
        <p:nvPicPr>
          <p:cNvPr id="3" name="Picture 2" descr="A graph with blue lines&#10;&#10;AI-generated content may be incorrect.">
            <a:extLst>
              <a:ext uri="{FF2B5EF4-FFF2-40B4-BE49-F238E27FC236}">
                <a16:creationId xmlns:a16="http://schemas.microsoft.com/office/drawing/2014/main" id="{C2D92BA0-112C-63C7-C3FA-1825EE9466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93" y="87812"/>
            <a:ext cx="5347033" cy="3341188"/>
          </a:xfrm>
          <a:prstGeom prst="rect">
            <a:avLst/>
          </a:prstGeom>
        </p:spPr>
      </p:pic>
      <p:pic>
        <p:nvPicPr>
          <p:cNvPr id="5" name="Picture 4" descr="A graph with blue lines&#10;&#10;AI-generated content may be incorrect.">
            <a:extLst>
              <a:ext uri="{FF2B5EF4-FFF2-40B4-BE49-F238E27FC236}">
                <a16:creationId xmlns:a16="http://schemas.microsoft.com/office/drawing/2014/main" id="{F870462F-D895-77D9-625F-FD4D0045FD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27" y="87812"/>
            <a:ext cx="5347033" cy="3341188"/>
          </a:xfrm>
          <a:prstGeom prst="rect">
            <a:avLst/>
          </a:prstGeom>
        </p:spPr>
      </p:pic>
      <p:pic>
        <p:nvPicPr>
          <p:cNvPr id="9" name="Picture 8" descr="A graph with blue lines&#10;&#10;AI-generated content may be incorrect.">
            <a:extLst>
              <a:ext uri="{FF2B5EF4-FFF2-40B4-BE49-F238E27FC236}">
                <a16:creationId xmlns:a16="http://schemas.microsoft.com/office/drawing/2014/main" id="{99DA9A5C-10F7-9D56-DB59-B63486E3F0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127" y="3429000"/>
            <a:ext cx="5347033" cy="3341188"/>
          </a:xfrm>
          <a:prstGeom prst="rect">
            <a:avLst/>
          </a:prstGeom>
        </p:spPr>
      </p:pic>
      <p:pic>
        <p:nvPicPr>
          <p:cNvPr id="13" name="Picture 12" descr="A graph with blue lines&#10;&#10;AI-generated content may be incorrect.">
            <a:extLst>
              <a:ext uri="{FF2B5EF4-FFF2-40B4-BE49-F238E27FC236}">
                <a16:creationId xmlns:a16="http://schemas.microsoft.com/office/drawing/2014/main" id="{247B8DF9-3EB2-42AA-B609-ABD39B079F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93" y="3429000"/>
            <a:ext cx="5352780" cy="3344779"/>
          </a:xfrm>
          <a:prstGeom prst="rect">
            <a:avLst/>
          </a:prstGeom>
        </p:spPr>
      </p:pic>
      <p:pic>
        <p:nvPicPr>
          <p:cNvPr id="17" name="Picture 16" descr="A graph of a graph&#10;&#10;AI-generated content may be incorrect.">
            <a:extLst>
              <a:ext uri="{FF2B5EF4-FFF2-40B4-BE49-F238E27FC236}">
                <a16:creationId xmlns:a16="http://schemas.microsoft.com/office/drawing/2014/main" id="{FFB2847B-97BF-2C32-F6E3-EEDD17D002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34" y="1629152"/>
            <a:ext cx="5760732" cy="35996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2050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643"/>
    </mc:Choice>
    <mc:Fallback xmlns="">
      <p:transition spd="slow" advTm="1046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73B9C-2BEA-2926-883C-1CF98B6FC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cross and a circle&#10;&#10;AI-generated content may be incorrect.">
            <a:extLst>
              <a:ext uri="{FF2B5EF4-FFF2-40B4-BE49-F238E27FC236}">
                <a16:creationId xmlns:a16="http://schemas.microsoft.com/office/drawing/2014/main" id="{89A1DB34-923B-5765-BC50-31FE4049C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17613" r="17681" b="17828"/>
          <a:stretch>
            <a:fillRect/>
          </a:stretch>
        </p:blipFill>
        <p:spPr>
          <a:xfrm>
            <a:off x="3737943" y="1536573"/>
            <a:ext cx="4457700" cy="40821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A260160C-B579-37FB-CB88-20DAF5E4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noProof="0" dirty="0">
                <a:solidFill>
                  <a:schemeClr val="accent1"/>
                </a:solidFill>
              </a:rPr>
              <a:t>Ataque Leech – Resultados </a:t>
            </a:r>
            <a:endParaRPr lang="es-ES" noProof="0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78B299-0595-5A4E-69B5-5D28C3EA8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199026"/>
              </p:ext>
            </p:extLst>
          </p:nvPr>
        </p:nvGraphicFramePr>
        <p:xfrm>
          <a:off x="2463799" y="2133600"/>
          <a:ext cx="7264402" cy="334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2360">
                  <a:extLst>
                    <a:ext uri="{9D8B030D-6E8A-4147-A177-3AD203B41FA5}">
                      <a16:colId xmlns:a16="http://schemas.microsoft.com/office/drawing/2014/main" val="3707931040"/>
                    </a:ext>
                  </a:extLst>
                </a:gridCol>
                <a:gridCol w="1202360">
                  <a:extLst>
                    <a:ext uri="{9D8B030D-6E8A-4147-A177-3AD203B41FA5}">
                      <a16:colId xmlns:a16="http://schemas.microsoft.com/office/drawing/2014/main" val="3036263830"/>
                    </a:ext>
                  </a:extLst>
                </a:gridCol>
                <a:gridCol w="1202360">
                  <a:extLst>
                    <a:ext uri="{9D8B030D-6E8A-4147-A177-3AD203B41FA5}">
                      <a16:colId xmlns:a16="http://schemas.microsoft.com/office/drawing/2014/main" val="844859210"/>
                    </a:ext>
                  </a:extLst>
                </a:gridCol>
                <a:gridCol w="1252602">
                  <a:extLst>
                    <a:ext uri="{9D8B030D-6E8A-4147-A177-3AD203B41FA5}">
                      <a16:colId xmlns:a16="http://schemas.microsoft.com/office/drawing/2014/main" val="2944899852"/>
                    </a:ext>
                  </a:extLst>
                </a:gridCol>
                <a:gridCol w="1202360">
                  <a:extLst>
                    <a:ext uri="{9D8B030D-6E8A-4147-A177-3AD203B41FA5}">
                      <a16:colId xmlns:a16="http://schemas.microsoft.com/office/drawing/2014/main" val="3907953184"/>
                    </a:ext>
                  </a:extLst>
                </a:gridCol>
                <a:gridCol w="1202360">
                  <a:extLst>
                    <a:ext uri="{9D8B030D-6E8A-4147-A177-3AD203B41FA5}">
                      <a16:colId xmlns:a16="http://schemas.microsoft.com/office/drawing/2014/main" val="101791729"/>
                    </a:ext>
                  </a:extLst>
                </a:gridCol>
              </a:tblGrid>
              <a:tr h="33952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buNone/>
                      </a:pPr>
                      <a:endParaRPr lang="en-GB" sz="1800" kern="100" dirty="0">
                        <a:effectLst/>
                        <a:latin typeface="Aptos" panose="020B00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AWS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Google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Azure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IMB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Media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781404139"/>
                  </a:ext>
                </a:extLst>
              </a:tr>
              <a:tr h="339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IT1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72.73%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72.73%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71.43%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80.00%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74.22%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328616445"/>
                  </a:ext>
                </a:extLst>
              </a:tr>
              <a:tr h="339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IT2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51.72%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50.00%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55.56%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50.00%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51.82%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32748392"/>
                  </a:ext>
                </a:extLst>
              </a:tr>
              <a:tr h="339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IT3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25.00%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23.53%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25.00%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28.57%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25.53%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629552933"/>
                  </a:ext>
                </a:extLst>
              </a:tr>
              <a:tr h="339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IT4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21.43%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23.81%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28.57%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33.33%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26.79%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62926593"/>
                  </a:ext>
                </a:extLst>
              </a:tr>
              <a:tr h="339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IT5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-90.00%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-80.00%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-100.00%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-75.00%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-86.25%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018976862"/>
                  </a:ext>
                </a:extLst>
              </a:tr>
              <a:tr h="339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IT6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69.23%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69.23%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66.67%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60.00%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66.28%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87601309"/>
                  </a:ext>
                </a:extLst>
              </a:tr>
              <a:tr h="339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IT7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60.61%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56.25%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54.55%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57.14%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57.14%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692992192"/>
                  </a:ext>
                </a:extLst>
              </a:tr>
              <a:tr h="3395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Media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30.10%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30.79%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28.82%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>
                          <a:effectLst/>
                        </a:rPr>
                        <a:t>33.44%</a:t>
                      </a:r>
                      <a:endParaRPr lang="en-GB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0" dirty="0">
                          <a:effectLst/>
                        </a:rPr>
                        <a:t>30.79%</a:t>
                      </a:r>
                      <a:endParaRPr lang="en-GB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9401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03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63"/>
    </mc:Choice>
    <mc:Fallback xmlns="">
      <p:transition spd="slow" advTm="6116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cross and a circle&#10;&#10;AI-generated content may be incorrect.">
            <a:extLst>
              <a:ext uri="{FF2B5EF4-FFF2-40B4-BE49-F238E27FC236}">
                <a16:creationId xmlns:a16="http://schemas.microsoft.com/office/drawing/2014/main" id="{B23B0D73-A291-7E97-B363-6BC459EF6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17613" r="17681" b="17828"/>
          <a:stretch>
            <a:fillRect/>
          </a:stretch>
        </p:blipFill>
        <p:spPr>
          <a:xfrm>
            <a:off x="3867150" y="1381125"/>
            <a:ext cx="4457700" cy="408211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D5DE16-9959-5BBD-430F-16D2A0E15812}"/>
              </a:ext>
            </a:extLst>
          </p:cNvPr>
          <p:cNvSpPr/>
          <p:nvPr/>
        </p:nvSpPr>
        <p:spPr>
          <a:xfrm>
            <a:off x="-184372" y="-9144"/>
            <a:ext cx="12376372" cy="69494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71000">
                <a:schemeClr val="accent1">
                  <a:alpha val="0"/>
                </a:schemeClr>
              </a:gs>
              <a:gs pos="21000">
                <a:schemeClr val="accent1">
                  <a:lumMod val="50000"/>
                  <a:alpha val="85000"/>
                </a:schemeClr>
              </a:gs>
              <a:gs pos="35000">
                <a:schemeClr val="accent1">
                  <a:lumMod val="75000"/>
                  <a:alpha val="70000"/>
                </a:schemeClr>
              </a:gs>
              <a:gs pos="100000">
                <a:schemeClr val="tx2">
                  <a:lumMod val="10000"/>
                  <a:lumOff val="9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7E3AE-ED43-FA02-E093-69742BBE7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4715" y="356355"/>
            <a:ext cx="2310197" cy="1325563"/>
          </a:xfrm>
        </p:spPr>
        <p:txBody>
          <a:bodyPr>
            <a:normAutofit/>
          </a:bodyPr>
          <a:lstStyle/>
          <a:p>
            <a:r>
              <a:rPr lang="es-ES" sz="6600" noProof="0" dirty="0">
                <a:solidFill>
                  <a:schemeClr val="accent1"/>
                </a:solidFill>
              </a:rPr>
              <a:t>Índice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124B77B-28CD-279B-A688-9C41F9FC2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5" y="1299508"/>
            <a:ext cx="4675088" cy="4348817"/>
          </a:xfrm>
        </p:spPr>
        <p:txBody>
          <a:bodyPr>
            <a:normAutofit fontScale="92500" lnSpcReduction="20000"/>
          </a:bodyPr>
          <a:lstStyle/>
          <a:p>
            <a:r>
              <a:rPr lang="es-ES" sz="4800" noProof="0" dirty="0">
                <a:solidFill>
                  <a:schemeClr val="bg1"/>
                </a:solidFill>
              </a:rPr>
              <a:t>Serverless</a:t>
            </a:r>
          </a:p>
          <a:p>
            <a:r>
              <a:rPr lang="es-ES" sz="4800" noProof="0" dirty="0">
                <a:solidFill>
                  <a:schemeClr val="bg1"/>
                </a:solidFill>
              </a:rPr>
              <a:t>Denial of Wallet</a:t>
            </a:r>
          </a:p>
          <a:p>
            <a:r>
              <a:rPr lang="es-ES" sz="4800" dirty="0">
                <a:solidFill>
                  <a:schemeClr val="bg1"/>
                </a:solidFill>
              </a:rPr>
              <a:t>Metodología y </a:t>
            </a:r>
            <a:r>
              <a:rPr lang="es-ES" sz="4800" dirty="0" err="1">
                <a:solidFill>
                  <a:schemeClr val="bg1"/>
                </a:solidFill>
              </a:rPr>
              <a:t>Arquite</a:t>
            </a:r>
            <a:r>
              <a:rPr lang="es-ES" sz="4800" noProof="0" dirty="0" err="1">
                <a:solidFill>
                  <a:schemeClr val="bg1"/>
                </a:solidFill>
              </a:rPr>
              <a:t>ctura</a:t>
            </a:r>
            <a:r>
              <a:rPr lang="es-ES" sz="4800" noProof="0" dirty="0">
                <a:solidFill>
                  <a:schemeClr val="bg1"/>
                </a:solidFill>
              </a:rPr>
              <a:t> </a:t>
            </a:r>
          </a:p>
          <a:p>
            <a:r>
              <a:rPr lang="es-ES" sz="4800" noProof="0" dirty="0">
                <a:solidFill>
                  <a:schemeClr val="bg1"/>
                </a:solidFill>
              </a:rPr>
              <a:t>Ataque </a:t>
            </a:r>
            <a:r>
              <a:rPr lang="es-ES" sz="4800" noProof="0" dirty="0" err="1">
                <a:solidFill>
                  <a:schemeClr val="bg1"/>
                </a:solidFill>
              </a:rPr>
              <a:t>Flood</a:t>
            </a:r>
            <a:endParaRPr lang="es-ES" sz="4800" noProof="0" dirty="0">
              <a:solidFill>
                <a:schemeClr val="bg1"/>
              </a:solidFill>
            </a:endParaRPr>
          </a:p>
          <a:p>
            <a:r>
              <a:rPr lang="es-ES" sz="4800" noProof="0" dirty="0">
                <a:solidFill>
                  <a:schemeClr val="bg1"/>
                </a:solidFill>
              </a:rPr>
              <a:t>Ataque Leech</a:t>
            </a:r>
          </a:p>
          <a:p>
            <a:r>
              <a:rPr lang="es-ES" sz="4800" noProof="0" dirty="0">
                <a:solidFill>
                  <a:schemeClr val="bg1"/>
                </a:solidFill>
              </a:rPr>
              <a:t>Conclusiones</a:t>
            </a:r>
          </a:p>
          <a:p>
            <a:endParaRPr lang="es-E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47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94"/>
    </mc:Choice>
    <mc:Fallback xmlns="">
      <p:transition spd="slow" advTm="1839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07918-F6EF-5690-1012-AEA98822A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cross and a circle&#10;&#10;AI-generated content may be incorrect.">
            <a:extLst>
              <a:ext uri="{FF2B5EF4-FFF2-40B4-BE49-F238E27FC236}">
                <a16:creationId xmlns:a16="http://schemas.microsoft.com/office/drawing/2014/main" id="{4BFC757D-B93A-E853-706C-6147BB45B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17613" r="17681" b="17828"/>
          <a:stretch>
            <a:fillRect/>
          </a:stretch>
        </p:blipFill>
        <p:spPr>
          <a:xfrm>
            <a:off x="3737943" y="1536573"/>
            <a:ext cx="4457700" cy="40821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64D4812-FBF2-8046-1E0E-0AFA4C13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noProof="0" dirty="0">
                <a:solidFill>
                  <a:schemeClr val="accent1"/>
                </a:solidFill>
              </a:rPr>
              <a:t>Conclusiones</a:t>
            </a:r>
            <a:endParaRPr lang="es-ES" noProof="0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ADEA9-CD3E-2A10-E41E-64FDF46A6682}"/>
              </a:ext>
            </a:extLst>
          </p:cNvPr>
          <p:cNvSpPr txBox="1"/>
          <p:nvPr/>
        </p:nvSpPr>
        <p:spPr>
          <a:xfrm>
            <a:off x="2313116" y="2305217"/>
            <a:ext cx="284965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 err="1"/>
              <a:t>Arquitectura</a:t>
            </a:r>
            <a:endParaRPr lang="en-GB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 err="1"/>
              <a:t>Metodología</a:t>
            </a:r>
            <a:endParaRPr lang="en-GB" sz="3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 err="1"/>
              <a:t>Resultados</a:t>
            </a:r>
            <a:endParaRPr lang="en-GB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1573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18"/>
    </mc:Choice>
    <mc:Fallback xmlns="">
      <p:transition spd="slow" advTm="341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010CA-2750-D5EA-13ED-66CF2D662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cross and a circle&#10;&#10;AI-generated content may be incorrect.">
            <a:extLst>
              <a:ext uri="{FF2B5EF4-FFF2-40B4-BE49-F238E27FC236}">
                <a16:creationId xmlns:a16="http://schemas.microsoft.com/office/drawing/2014/main" id="{CCC6CE9E-0820-D58D-DE27-EB864E4B5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17613" r="17681" b="17828"/>
          <a:stretch>
            <a:fillRect/>
          </a:stretch>
        </p:blipFill>
        <p:spPr>
          <a:xfrm>
            <a:off x="3675126" y="1564005"/>
            <a:ext cx="4457700" cy="4082117"/>
          </a:xfrm>
          <a:prstGeom prst="rect">
            <a:avLst/>
          </a:prstGeom>
        </p:spPr>
      </p:pic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E42D2E7-3381-8AEA-BF29-C791ABFA5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590473"/>
              </p:ext>
            </p:extLst>
          </p:nvPr>
        </p:nvGraphicFramePr>
        <p:xfrm>
          <a:off x="6096000" y="1253331"/>
          <a:ext cx="543458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F95D0FA9-3488-9641-CE35-BA656ADA2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noProof="0" dirty="0">
                <a:solidFill>
                  <a:schemeClr val="accent1"/>
                </a:solidFill>
              </a:rPr>
              <a:t>Serverless</a:t>
            </a:r>
            <a:endParaRPr lang="es-ES" noProof="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DDB130-E4C8-8C83-3EDE-666F27868AD7}"/>
              </a:ext>
            </a:extLst>
          </p:cNvPr>
          <p:cNvSpPr txBox="1"/>
          <p:nvPr/>
        </p:nvSpPr>
        <p:spPr>
          <a:xfrm>
            <a:off x="832104" y="1690688"/>
            <a:ext cx="5071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>
                <a:solidFill>
                  <a:schemeClr val="tx2"/>
                </a:solidFill>
              </a:rPr>
              <a:t>Modelo</a:t>
            </a:r>
            <a:r>
              <a:rPr lang="en-GB" sz="2800" dirty="0">
                <a:solidFill>
                  <a:schemeClr val="tx2"/>
                </a:solidFill>
              </a:rPr>
              <a:t> de </a:t>
            </a:r>
            <a:r>
              <a:rPr lang="en-GB" sz="2800" dirty="0" err="1">
                <a:solidFill>
                  <a:schemeClr val="tx2"/>
                </a:solidFill>
              </a:rPr>
              <a:t>desarrollo</a:t>
            </a:r>
            <a:r>
              <a:rPr lang="en-GB" sz="2800" dirty="0">
                <a:solidFill>
                  <a:schemeClr val="tx2"/>
                </a:solidFill>
              </a:rPr>
              <a:t> cloud con </a:t>
            </a:r>
            <a:r>
              <a:rPr lang="en-GB" sz="2800" dirty="0" err="1">
                <a:solidFill>
                  <a:schemeClr val="tx2"/>
                </a:solidFill>
              </a:rPr>
              <a:t>tres</a:t>
            </a:r>
            <a:r>
              <a:rPr lang="en-GB" sz="2800" dirty="0">
                <a:solidFill>
                  <a:schemeClr val="tx2"/>
                </a:solidFill>
              </a:rPr>
              <a:t> </a:t>
            </a:r>
            <a:r>
              <a:rPr lang="en-GB" sz="2800" dirty="0" err="1">
                <a:solidFill>
                  <a:schemeClr val="tx2"/>
                </a:solidFill>
              </a:rPr>
              <a:t>características</a:t>
            </a:r>
            <a:r>
              <a:rPr lang="en-GB" sz="2800" dirty="0">
                <a:solidFill>
                  <a:schemeClr val="tx2"/>
                </a:solidFill>
              </a:rPr>
              <a:t> </a:t>
            </a:r>
            <a:r>
              <a:rPr lang="en-GB" sz="2800" dirty="0" err="1">
                <a:solidFill>
                  <a:schemeClr val="tx2"/>
                </a:solidFill>
              </a:rPr>
              <a:t>principales</a:t>
            </a:r>
            <a:endParaRPr lang="es-ES" sz="2800" dirty="0">
              <a:solidFill>
                <a:schemeClr val="tx2"/>
              </a:solidFill>
            </a:endParaRPr>
          </a:p>
        </p:txBody>
      </p:sp>
      <p:sp>
        <p:nvSpPr>
          <p:cNvPr id="14" name="Scroll: Vertical 13">
            <a:extLst>
              <a:ext uri="{FF2B5EF4-FFF2-40B4-BE49-F238E27FC236}">
                <a16:creationId xmlns:a16="http://schemas.microsoft.com/office/drawing/2014/main" id="{5EC17F88-3EFC-F982-97EA-86CF65C8E6E6}"/>
              </a:ext>
            </a:extLst>
          </p:cNvPr>
          <p:cNvSpPr/>
          <p:nvPr/>
        </p:nvSpPr>
        <p:spPr>
          <a:xfrm>
            <a:off x="1535325" y="1732008"/>
            <a:ext cx="2245337" cy="1807109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Código</a:t>
            </a:r>
            <a:endParaRPr lang="es-E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23F67FA-E7F6-C964-17A6-C7442106151B}"/>
              </a:ext>
            </a:extLst>
          </p:cNvPr>
          <p:cNvGrpSpPr/>
          <p:nvPr/>
        </p:nvGrpSpPr>
        <p:grpSpPr>
          <a:xfrm>
            <a:off x="1774594" y="3805346"/>
            <a:ext cx="1764030" cy="1967459"/>
            <a:chOff x="5211326" y="4213206"/>
            <a:chExt cx="2292598" cy="2587752"/>
          </a:xfrm>
        </p:grpSpPr>
        <p:sp>
          <p:nvSpPr>
            <p:cNvPr id="17" name="Rectangle: Folded Corner 16">
              <a:extLst>
                <a:ext uri="{FF2B5EF4-FFF2-40B4-BE49-F238E27FC236}">
                  <a16:creationId xmlns:a16="http://schemas.microsoft.com/office/drawing/2014/main" id="{6274BE70-6063-62BF-7DE2-6898C36D457C}"/>
                </a:ext>
              </a:extLst>
            </p:cNvPr>
            <p:cNvSpPr/>
            <p:nvPr/>
          </p:nvSpPr>
          <p:spPr>
            <a:xfrm rot="16200000">
              <a:off x="5063749" y="4360783"/>
              <a:ext cx="2587752" cy="2292598"/>
            </a:xfrm>
            <a:prstGeom prst="foldedCorner">
              <a:avLst>
                <a:gd name="adj" fmla="val 3126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2BAC9060-91EB-291B-4FA7-2C2461E3E7B4}"/>
                </a:ext>
              </a:extLst>
            </p:cNvPr>
            <p:cNvSpPr/>
            <p:nvPr/>
          </p:nvSpPr>
          <p:spPr>
            <a:xfrm>
              <a:off x="5251201" y="4709911"/>
              <a:ext cx="2212847" cy="1789516"/>
            </a:xfrm>
            <a:prstGeom prst="flowChartProcess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 err="1"/>
                <a:t>Definición</a:t>
              </a:r>
              <a:r>
                <a:rPr lang="en-GB" sz="2400" dirty="0"/>
                <a:t> del </a:t>
              </a:r>
              <a:r>
                <a:rPr lang="en-GB" sz="2400" dirty="0" err="1"/>
                <a:t>entorno</a:t>
              </a:r>
              <a:r>
                <a:rPr lang="en-GB" sz="2400" dirty="0"/>
                <a:t> y eventos</a:t>
              </a:r>
              <a:endParaRPr lang="es-ES" sz="2400" dirty="0"/>
            </a:p>
          </p:txBody>
        </p:sp>
      </p:grp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1BA65E2F-906E-22A6-F077-2C39A53DF446}"/>
              </a:ext>
            </a:extLst>
          </p:cNvPr>
          <p:cNvSpPr/>
          <p:nvPr/>
        </p:nvSpPr>
        <p:spPr>
          <a:xfrm>
            <a:off x="5286409" y="3702705"/>
            <a:ext cx="1282344" cy="45012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Función</a:t>
            </a:r>
            <a:r>
              <a:rPr lang="en-GB" sz="1200" dirty="0"/>
              <a:t> </a:t>
            </a:r>
            <a:r>
              <a:rPr lang="en-GB" sz="1200" dirty="0" err="1"/>
              <a:t>Conetnerizada</a:t>
            </a:r>
            <a:endParaRPr lang="es-ES" sz="1200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ADFFDF72-EF59-D47C-782E-699502FDFBB9}"/>
              </a:ext>
            </a:extLst>
          </p:cNvPr>
          <p:cNvSpPr/>
          <p:nvPr/>
        </p:nvSpPr>
        <p:spPr>
          <a:xfrm>
            <a:off x="5202173" y="3273928"/>
            <a:ext cx="2083363" cy="13255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927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517"/>
    </mc:Choice>
    <mc:Fallback xmlns="">
      <p:transition spd="slow" advTm="5051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0.27851 0.19143 " pathEditMode="relative" rAng="0" ptsTypes="AA">
                                      <p:cBhvr>
                                        <p:cTn id="3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23" y="9653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27864 -0.12246 " pathEditMode="relative" rAng="0" ptsTypes="AA">
                                      <p:cBhvr>
                                        <p:cTn id="37" dur="1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50" y="-629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1500" fill="hold"/>
                                        <p:tgtEl>
                                          <p:spTgt spid="1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1" dur="1500" fill="hold"/>
                                        <p:tgtEl>
                                          <p:spTgt spid="1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1" dur="175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4.81481E-6 L 0.28242 0.00393 " pathEditMode="relative" rAng="0" ptsTypes="AA">
                                      <p:cBhvr>
                                        <p:cTn id="53" dur="1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11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Graphic spid="8" grpId="1">
        <p:bldAsOne/>
      </p:bldGraphic>
      <p:bldP spid="13" grpId="0"/>
      <p:bldP spid="13" grpId="1"/>
      <p:bldP spid="14" grpId="0" animBg="1"/>
      <p:bldP spid="14" grpId="1" animBg="1"/>
      <p:bldP spid="14" grpId="2" animBg="1"/>
      <p:bldP spid="14" grpId="3" animBg="1"/>
      <p:bldP spid="20" grpId="0" animBg="1"/>
      <p:bldP spid="20" grpId="1" animBg="1"/>
      <p:bldP spid="20" grpId="2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0F124-B534-B8FF-B9D8-EB0446F71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cross and a circle&#10;&#10;AI-generated content may be incorrect.">
            <a:extLst>
              <a:ext uri="{FF2B5EF4-FFF2-40B4-BE49-F238E27FC236}">
                <a16:creationId xmlns:a16="http://schemas.microsoft.com/office/drawing/2014/main" id="{711CB603-765D-0284-7AC0-4997170DA5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17613" r="17681" b="17828"/>
          <a:stretch>
            <a:fillRect/>
          </a:stretch>
        </p:blipFill>
        <p:spPr>
          <a:xfrm>
            <a:off x="3693414" y="1536573"/>
            <a:ext cx="4457700" cy="40821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EC5EF70-3650-BCAB-9040-B800BD19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noProof="0" dirty="0">
                <a:solidFill>
                  <a:schemeClr val="accent1"/>
                </a:solidFill>
              </a:rPr>
              <a:t>Denial of Wallet</a:t>
            </a:r>
            <a:endParaRPr lang="es-ES" noProof="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780AA-8643-F8BA-288D-4A9CEBE1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787" y="1562036"/>
            <a:ext cx="8827008" cy="1059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Ataque a </a:t>
            </a:r>
            <a:r>
              <a:rPr lang="en-GB" dirty="0" err="1"/>
              <a:t>servicios</a:t>
            </a:r>
            <a:r>
              <a:rPr lang="en-GB" dirty="0"/>
              <a:t> </a:t>
            </a:r>
            <a:r>
              <a:rPr lang="en-GB" i="1" dirty="0"/>
              <a:t>serverless</a:t>
            </a:r>
            <a:r>
              <a:rPr lang="en-GB" dirty="0"/>
              <a:t> </a:t>
            </a:r>
            <a:r>
              <a:rPr lang="en-GB" dirty="0" err="1"/>
              <a:t>cuyo</a:t>
            </a:r>
            <a:r>
              <a:rPr lang="en-GB" dirty="0"/>
              <a:t> </a:t>
            </a:r>
            <a:r>
              <a:rPr lang="en-GB" dirty="0" err="1"/>
              <a:t>objetivo</a:t>
            </a:r>
            <a:r>
              <a:rPr lang="en-GB" dirty="0"/>
              <a:t> es </a:t>
            </a:r>
            <a:r>
              <a:rPr lang="en-GB" dirty="0" err="1"/>
              <a:t>generar</a:t>
            </a:r>
            <a:r>
              <a:rPr lang="en-GB" dirty="0"/>
              <a:t> un </a:t>
            </a:r>
            <a:r>
              <a:rPr lang="en-GB" dirty="0" err="1"/>
              <a:t>coste</a:t>
            </a:r>
            <a:r>
              <a:rPr lang="en-GB" dirty="0"/>
              <a:t> </a:t>
            </a:r>
            <a:r>
              <a:rPr lang="en-GB" dirty="0" err="1"/>
              <a:t>económico</a:t>
            </a:r>
            <a:r>
              <a:rPr lang="en-GB" dirty="0"/>
              <a:t> de </a:t>
            </a:r>
            <a:r>
              <a:rPr lang="en-GB" dirty="0" err="1"/>
              <a:t>procesamiento</a:t>
            </a:r>
            <a:r>
              <a:rPr lang="en-GB" dirty="0"/>
              <a:t> a la </a:t>
            </a:r>
            <a:r>
              <a:rPr lang="en-GB" dirty="0" err="1"/>
              <a:t>víctima</a:t>
            </a:r>
            <a:r>
              <a:rPr lang="en-GB" dirty="0"/>
              <a:t> </a:t>
            </a:r>
            <a:endParaRPr lang="es-E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A322295-12A7-3E85-CBEE-1321FCF13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426076"/>
              </p:ext>
            </p:extLst>
          </p:nvPr>
        </p:nvGraphicFramePr>
        <p:xfrm>
          <a:off x="1045083" y="3997096"/>
          <a:ext cx="6398132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533">
                  <a:extLst>
                    <a:ext uri="{9D8B030D-6E8A-4147-A177-3AD203B41FA5}">
                      <a16:colId xmlns:a16="http://schemas.microsoft.com/office/drawing/2014/main" val="1211729394"/>
                    </a:ext>
                  </a:extLst>
                </a:gridCol>
                <a:gridCol w="1599533">
                  <a:extLst>
                    <a:ext uri="{9D8B030D-6E8A-4147-A177-3AD203B41FA5}">
                      <a16:colId xmlns:a16="http://schemas.microsoft.com/office/drawing/2014/main" val="680634024"/>
                    </a:ext>
                  </a:extLst>
                </a:gridCol>
                <a:gridCol w="1599533">
                  <a:extLst>
                    <a:ext uri="{9D8B030D-6E8A-4147-A177-3AD203B41FA5}">
                      <a16:colId xmlns:a16="http://schemas.microsoft.com/office/drawing/2014/main" val="3579886993"/>
                    </a:ext>
                  </a:extLst>
                </a:gridCol>
                <a:gridCol w="1599533">
                  <a:extLst>
                    <a:ext uri="{9D8B030D-6E8A-4147-A177-3AD203B41FA5}">
                      <a16:colId xmlns:a16="http://schemas.microsoft.com/office/drawing/2014/main" val="28015634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Flood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Leech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Linear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447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Tiempo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Corto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Largo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Largo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94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Número</a:t>
                      </a:r>
                      <a:r>
                        <a:rPr lang="en-GB" dirty="0"/>
                        <a:t> de Solicitudes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Elevado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Bajo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Creciente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343578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C10702C-90D9-25F1-56AD-3ABF459333DD}"/>
              </a:ext>
            </a:extLst>
          </p:cNvPr>
          <p:cNvSpPr txBox="1"/>
          <p:nvPr/>
        </p:nvSpPr>
        <p:spPr>
          <a:xfrm>
            <a:off x="962787" y="2832030"/>
            <a:ext cx="72033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Externos</a:t>
            </a:r>
            <a:r>
              <a:rPr lang="en-GB" sz="2800" dirty="0"/>
              <a:t>: </a:t>
            </a:r>
            <a:r>
              <a:rPr lang="en-GB" sz="2800" dirty="0" err="1"/>
              <a:t>generan</a:t>
            </a:r>
            <a:r>
              <a:rPr lang="en-GB" sz="2800" dirty="0"/>
              <a:t> </a:t>
            </a:r>
            <a:r>
              <a:rPr lang="en-GB" sz="2800" dirty="0" err="1"/>
              <a:t>invocaciones</a:t>
            </a:r>
            <a:r>
              <a:rPr lang="en-GB" sz="2800" dirty="0"/>
              <a:t> de la </a:t>
            </a:r>
            <a:r>
              <a:rPr lang="en-GB" sz="2800" dirty="0" err="1"/>
              <a:t>función</a:t>
            </a:r>
            <a:endParaRPr lang="en-GB" sz="2800" dirty="0"/>
          </a:p>
          <a:p>
            <a:r>
              <a:rPr lang="en-GB" sz="2800" dirty="0" err="1"/>
              <a:t>Internos</a:t>
            </a:r>
            <a:r>
              <a:rPr lang="en-GB" sz="2800" dirty="0"/>
              <a:t>: </a:t>
            </a:r>
            <a:r>
              <a:rPr lang="en-GB" sz="2800" dirty="0" err="1"/>
              <a:t>infiltran</a:t>
            </a:r>
            <a:r>
              <a:rPr lang="en-GB" sz="2800" dirty="0"/>
              <a:t> la </a:t>
            </a:r>
            <a:r>
              <a:rPr lang="en-GB" sz="2800" dirty="0" err="1"/>
              <a:t>máquina</a:t>
            </a:r>
            <a:r>
              <a:rPr lang="en-GB" sz="2800" dirty="0"/>
              <a:t> host </a:t>
            </a:r>
            <a:endParaRPr lang="es-E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8A392A-36B0-47CB-6909-21AB4C5E5B53}"/>
              </a:ext>
            </a:extLst>
          </p:cNvPr>
          <p:cNvSpPr txBox="1"/>
          <p:nvPr/>
        </p:nvSpPr>
        <p:spPr>
          <a:xfrm>
            <a:off x="8848818" y="2862531"/>
            <a:ext cx="966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API</a:t>
            </a:r>
            <a:endParaRPr lang="es-E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9FE54C-5256-5464-4053-DFECA03E91D4}"/>
              </a:ext>
            </a:extLst>
          </p:cNvPr>
          <p:cNvSpPr txBox="1"/>
          <p:nvPr/>
        </p:nvSpPr>
        <p:spPr>
          <a:xfrm>
            <a:off x="8833769" y="3713711"/>
            <a:ext cx="2929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Endpoint </a:t>
            </a:r>
            <a:r>
              <a:rPr lang="en-GB" sz="2800" dirty="0" err="1"/>
              <a:t>Interno</a:t>
            </a:r>
            <a:endParaRPr lang="es-E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247AEC-5877-8868-2985-8F8141A5EFC0}"/>
              </a:ext>
            </a:extLst>
          </p:cNvPr>
          <p:cNvSpPr txBox="1"/>
          <p:nvPr/>
        </p:nvSpPr>
        <p:spPr>
          <a:xfrm>
            <a:off x="8833769" y="4564892"/>
            <a:ext cx="2301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err="1"/>
              <a:t>Distribuido</a:t>
            </a:r>
            <a:endParaRPr lang="es-ES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25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554"/>
    </mc:Choice>
    <mc:Fallback xmlns="">
      <p:transition spd="slow" advTm="1005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9" grpId="0"/>
      <p:bldP spid="21" grpId="0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28394-93CF-26B2-F246-7A7C1A19D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cross and a circle&#10;&#10;AI-generated content may be incorrect.">
            <a:extLst>
              <a:ext uri="{FF2B5EF4-FFF2-40B4-BE49-F238E27FC236}">
                <a16:creationId xmlns:a16="http://schemas.microsoft.com/office/drawing/2014/main" id="{EA622FF0-B20C-C33E-59F2-27AEE3AC8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17613" r="17681" b="17828"/>
          <a:stretch>
            <a:fillRect/>
          </a:stretch>
        </p:blipFill>
        <p:spPr>
          <a:xfrm>
            <a:off x="3737943" y="1536573"/>
            <a:ext cx="4457700" cy="40821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30C0071-F08A-E348-E7AC-6B016A00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noProof="0" dirty="0">
                <a:solidFill>
                  <a:schemeClr val="accent1"/>
                </a:solidFill>
              </a:rPr>
              <a:t>Objetivo</a:t>
            </a:r>
            <a:endParaRPr lang="es-ES" noProof="0" dirty="0">
              <a:solidFill>
                <a:schemeClr val="accent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5CC36B-A706-64DD-829D-BC9550AF0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18064" cy="520010"/>
          </a:xfrm>
        </p:spPr>
        <p:txBody>
          <a:bodyPr/>
          <a:lstStyle/>
          <a:p>
            <a:pPr marL="0" indent="0" algn="ctr">
              <a:buNone/>
            </a:pPr>
            <a:r>
              <a:rPr lang="en-GB" dirty="0" err="1"/>
              <a:t>Desarrollar</a:t>
            </a:r>
            <a:r>
              <a:rPr lang="en-GB" dirty="0"/>
              <a:t> </a:t>
            </a:r>
            <a:r>
              <a:rPr lang="en-GB" dirty="0" err="1"/>
              <a:t>estrategias</a:t>
            </a:r>
            <a:r>
              <a:rPr lang="en-GB" dirty="0"/>
              <a:t> de </a:t>
            </a:r>
            <a:r>
              <a:rPr lang="en-GB" dirty="0" err="1"/>
              <a:t>defensa</a:t>
            </a:r>
            <a:r>
              <a:rPr lang="en-GB" dirty="0"/>
              <a:t> para </a:t>
            </a:r>
            <a:r>
              <a:rPr lang="en-GB" dirty="0" err="1"/>
              <a:t>ataques</a:t>
            </a:r>
            <a:r>
              <a:rPr lang="en-GB" dirty="0"/>
              <a:t> DoW</a:t>
            </a:r>
            <a:endParaRPr lang="es-E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F006C6-862C-77B7-DE90-C309400A386B}"/>
              </a:ext>
            </a:extLst>
          </p:cNvPr>
          <p:cNvGrpSpPr/>
          <p:nvPr/>
        </p:nvGrpSpPr>
        <p:grpSpPr>
          <a:xfrm>
            <a:off x="1717813" y="3680339"/>
            <a:ext cx="8756374" cy="1839868"/>
            <a:chOff x="1739347" y="3481559"/>
            <a:chExt cx="8756374" cy="183986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D19C2C2-2597-6BC0-82A8-AE6F4A7DD8A0}"/>
                </a:ext>
              </a:extLst>
            </p:cNvPr>
            <p:cNvSpPr/>
            <p:nvPr/>
          </p:nvSpPr>
          <p:spPr>
            <a:xfrm>
              <a:off x="1739347" y="3481559"/>
              <a:ext cx="2802205" cy="930438"/>
            </a:xfrm>
            <a:prstGeom prst="round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err="1"/>
                <a:t>Metodología</a:t>
              </a:r>
              <a:endParaRPr lang="es-ES" sz="36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2467CA9-A29F-9C95-F8B6-8113023EF124}"/>
                </a:ext>
              </a:extLst>
            </p:cNvPr>
            <p:cNvSpPr/>
            <p:nvPr/>
          </p:nvSpPr>
          <p:spPr>
            <a:xfrm>
              <a:off x="7693516" y="3481559"/>
              <a:ext cx="2802205" cy="930438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/>
                <a:t>Desarrollo</a:t>
              </a:r>
              <a:endParaRPr lang="es-ES" sz="3600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C335C78-D364-3CA3-46FB-6FDF97AA51A4}"/>
                </a:ext>
              </a:extLst>
            </p:cNvPr>
            <p:cNvSpPr/>
            <p:nvPr/>
          </p:nvSpPr>
          <p:spPr>
            <a:xfrm>
              <a:off x="4716431" y="4390989"/>
              <a:ext cx="2802205" cy="930438"/>
            </a:xfrm>
            <a:prstGeom prst="round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 err="1"/>
                <a:t>Arquitectura</a:t>
              </a:r>
              <a:endParaRPr lang="es-ES" sz="36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305A2B-4D7B-E66E-9F72-D71052B37570}"/>
              </a:ext>
            </a:extLst>
          </p:cNvPr>
          <p:cNvGrpSpPr/>
          <p:nvPr/>
        </p:nvGrpSpPr>
        <p:grpSpPr>
          <a:xfrm>
            <a:off x="4680161" y="2329785"/>
            <a:ext cx="2264171" cy="1914224"/>
            <a:chOff x="4680161" y="2329785"/>
            <a:chExt cx="2264171" cy="1914224"/>
          </a:xfrm>
        </p:grpSpPr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D1DFB835-C5F3-177E-4B40-F081613AEFC8}"/>
                </a:ext>
              </a:extLst>
            </p:cNvPr>
            <p:cNvSpPr/>
            <p:nvPr/>
          </p:nvSpPr>
          <p:spPr>
            <a:xfrm rot="5400000">
              <a:off x="5207501" y="3095505"/>
              <a:ext cx="1776998" cy="520010"/>
            </a:xfrm>
            <a:prstGeom prst="rightArrow">
              <a:avLst>
                <a:gd name="adj1" fmla="val 46177"/>
                <a:gd name="adj2" fmla="val 6529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B41D2FAA-8370-C966-3291-A2E6DC575DE7}"/>
                </a:ext>
              </a:extLst>
            </p:cNvPr>
            <p:cNvSpPr/>
            <p:nvPr/>
          </p:nvSpPr>
          <p:spPr>
            <a:xfrm rot="2772274">
              <a:off x="5889197" y="2864910"/>
              <a:ext cx="1590260" cy="520010"/>
            </a:xfrm>
            <a:prstGeom prst="rightArrow">
              <a:avLst>
                <a:gd name="adj1" fmla="val 46177"/>
                <a:gd name="adj2" fmla="val 6529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1D481019-89C4-5BEC-B609-58049305FACC}"/>
                </a:ext>
              </a:extLst>
            </p:cNvPr>
            <p:cNvSpPr/>
            <p:nvPr/>
          </p:nvSpPr>
          <p:spPr>
            <a:xfrm rot="8186040">
              <a:off x="4680161" y="2844879"/>
              <a:ext cx="1590260" cy="520010"/>
            </a:xfrm>
            <a:prstGeom prst="rightArrow">
              <a:avLst>
                <a:gd name="adj1" fmla="val 46177"/>
                <a:gd name="adj2" fmla="val 6529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09015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04"/>
    </mc:Choice>
    <mc:Fallback xmlns="">
      <p:transition spd="slow" advTm="157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371FF-1A10-CE0E-D3A9-0309ADC48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cross and a circle&#10;&#10;AI-generated content may be incorrect.">
            <a:extLst>
              <a:ext uri="{FF2B5EF4-FFF2-40B4-BE49-F238E27FC236}">
                <a16:creationId xmlns:a16="http://schemas.microsoft.com/office/drawing/2014/main" id="{28AC4764-45A2-76DA-F333-E85E433DA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17613" r="17681" b="17828"/>
          <a:stretch>
            <a:fillRect/>
          </a:stretch>
        </p:blipFill>
        <p:spPr>
          <a:xfrm>
            <a:off x="3737943" y="1536573"/>
            <a:ext cx="4457700" cy="40821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AFCC75C-8956-4907-18BA-1844BF64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noProof="0" dirty="0">
                <a:solidFill>
                  <a:schemeClr val="accent1"/>
                </a:solidFill>
              </a:rPr>
              <a:t>Metodología</a:t>
            </a:r>
            <a:endParaRPr lang="es-ES" noProof="0" dirty="0">
              <a:solidFill>
                <a:schemeClr val="accent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5B8B9D-2CAE-B340-33C5-F646F24D63DE}"/>
              </a:ext>
            </a:extLst>
          </p:cNvPr>
          <p:cNvSpPr/>
          <p:nvPr/>
        </p:nvSpPr>
        <p:spPr>
          <a:xfrm>
            <a:off x="1031985" y="1898887"/>
            <a:ext cx="1956816" cy="87782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2"/>
                </a:solidFill>
              </a:rPr>
              <a:t>Establecer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estrategia</a:t>
            </a:r>
            <a:r>
              <a:rPr lang="en-GB" dirty="0">
                <a:solidFill>
                  <a:schemeClr val="tx2"/>
                </a:solidFill>
              </a:rPr>
              <a:t> de ataque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C47E73-68BF-D72E-F20F-C6C1E7AEAF33}"/>
              </a:ext>
            </a:extLst>
          </p:cNvPr>
          <p:cNvSpPr/>
          <p:nvPr/>
        </p:nvSpPr>
        <p:spPr>
          <a:xfrm>
            <a:off x="3734180" y="1898887"/>
            <a:ext cx="1956816" cy="87782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2"/>
                </a:solidFill>
              </a:rPr>
              <a:t>Implementar</a:t>
            </a:r>
            <a:r>
              <a:rPr lang="en-GB" dirty="0">
                <a:solidFill>
                  <a:schemeClr val="tx2"/>
                </a:solidFill>
              </a:rPr>
              <a:t> ataque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B74F77-7B15-44C6-3939-77D9C8F75897}"/>
              </a:ext>
            </a:extLst>
          </p:cNvPr>
          <p:cNvSpPr/>
          <p:nvPr/>
        </p:nvSpPr>
        <p:spPr>
          <a:xfrm>
            <a:off x="6436375" y="1898887"/>
            <a:ext cx="1956816" cy="87782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2"/>
                </a:solidFill>
              </a:rPr>
              <a:t>Ejecutar</a:t>
            </a:r>
            <a:r>
              <a:rPr lang="en-GB" dirty="0">
                <a:solidFill>
                  <a:schemeClr val="tx2"/>
                </a:solidFill>
              </a:rPr>
              <a:t> ataque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EEDABF5-D098-B25F-ED18-83C60F135ED0}"/>
              </a:ext>
            </a:extLst>
          </p:cNvPr>
          <p:cNvSpPr/>
          <p:nvPr/>
        </p:nvSpPr>
        <p:spPr>
          <a:xfrm>
            <a:off x="9138570" y="1898887"/>
            <a:ext cx="1956816" cy="87782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2"/>
                </a:solidFill>
              </a:rPr>
              <a:t>Analizar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datos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30FABD-6102-183F-78B3-29E1F09CA514}"/>
              </a:ext>
            </a:extLst>
          </p:cNvPr>
          <p:cNvSpPr/>
          <p:nvPr/>
        </p:nvSpPr>
        <p:spPr>
          <a:xfrm flipH="1">
            <a:off x="9134807" y="4356553"/>
            <a:ext cx="1956816" cy="87782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2"/>
                </a:solidFill>
              </a:rPr>
              <a:t>Diseñar</a:t>
            </a:r>
            <a:r>
              <a:rPr lang="en-GB" dirty="0">
                <a:solidFill>
                  <a:schemeClr val="tx2"/>
                </a:solidFill>
              </a:rPr>
              <a:t> e </a:t>
            </a:r>
            <a:r>
              <a:rPr lang="en-GB" dirty="0" err="1">
                <a:solidFill>
                  <a:schemeClr val="tx2"/>
                </a:solidFill>
              </a:rPr>
              <a:t>implementar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defensa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535671F-F85C-957E-8E8E-99A1EF3D9C8A}"/>
              </a:ext>
            </a:extLst>
          </p:cNvPr>
          <p:cNvSpPr/>
          <p:nvPr/>
        </p:nvSpPr>
        <p:spPr>
          <a:xfrm flipH="1">
            <a:off x="3734179" y="4376950"/>
            <a:ext cx="1956816" cy="87782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2"/>
                </a:solidFill>
              </a:rPr>
              <a:t>Analizar</a:t>
            </a:r>
            <a:r>
              <a:rPr lang="en-GB" dirty="0">
                <a:solidFill>
                  <a:schemeClr val="tx2"/>
                </a:solidFill>
              </a:rPr>
              <a:t> y </a:t>
            </a:r>
            <a:r>
              <a:rPr lang="en-GB" dirty="0" err="1">
                <a:solidFill>
                  <a:schemeClr val="tx2"/>
                </a:solidFill>
              </a:rPr>
              <a:t>comparar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datos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806CA68-3C95-7097-2E45-D30EA05C40B9}"/>
              </a:ext>
            </a:extLst>
          </p:cNvPr>
          <p:cNvSpPr/>
          <p:nvPr/>
        </p:nvSpPr>
        <p:spPr>
          <a:xfrm flipH="1">
            <a:off x="6436375" y="4356553"/>
            <a:ext cx="1956816" cy="87782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2"/>
                </a:solidFill>
              </a:rPr>
              <a:t>Ejecutar</a:t>
            </a:r>
            <a:r>
              <a:rPr lang="en-GB" dirty="0">
                <a:solidFill>
                  <a:schemeClr val="tx2"/>
                </a:solidFill>
              </a:rPr>
              <a:t> ataque con </a:t>
            </a:r>
            <a:r>
              <a:rPr lang="en-GB" dirty="0" err="1">
                <a:solidFill>
                  <a:schemeClr val="tx2"/>
                </a:solidFill>
              </a:rPr>
              <a:t>defensa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23" name="Flowchart: Preparation 22">
            <a:extLst>
              <a:ext uri="{FF2B5EF4-FFF2-40B4-BE49-F238E27FC236}">
                <a16:creationId xmlns:a16="http://schemas.microsoft.com/office/drawing/2014/main" id="{AD039859-8211-056B-9976-F430272485A3}"/>
              </a:ext>
            </a:extLst>
          </p:cNvPr>
          <p:cNvSpPr/>
          <p:nvPr/>
        </p:nvSpPr>
        <p:spPr>
          <a:xfrm>
            <a:off x="701040" y="5301411"/>
            <a:ext cx="2556398" cy="877824"/>
          </a:xfrm>
          <a:prstGeom prst="flowChartPreparation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¿</a:t>
            </a:r>
            <a:r>
              <a:rPr lang="en-GB" dirty="0" err="1">
                <a:solidFill>
                  <a:schemeClr val="tx2"/>
                </a:solidFill>
              </a:rPr>
              <a:t>Estrategias</a:t>
            </a:r>
            <a:r>
              <a:rPr lang="en-GB" dirty="0">
                <a:solidFill>
                  <a:schemeClr val="tx2"/>
                </a:solidFill>
              </a:rPr>
              <a:t> </a:t>
            </a:r>
            <a:r>
              <a:rPr lang="en-GB" dirty="0" err="1">
                <a:solidFill>
                  <a:schemeClr val="tx2"/>
                </a:solidFill>
              </a:rPr>
              <a:t>investigadas</a:t>
            </a:r>
            <a:r>
              <a:rPr lang="en-GB" dirty="0">
                <a:solidFill>
                  <a:schemeClr val="tx2"/>
                </a:solidFill>
              </a:rPr>
              <a:t>?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53A5A074-0C9B-B928-5FCF-FB745849A243}"/>
              </a:ext>
            </a:extLst>
          </p:cNvPr>
          <p:cNvSpPr/>
          <p:nvPr/>
        </p:nvSpPr>
        <p:spPr>
          <a:xfrm>
            <a:off x="3075129" y="2256519"/>
            <a:ext cx="568960" cy="1625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04C1C8F-F047-C7F2-276E-33C62838D7A9}"/>
              </a:ext>
            </a:extLst>
          </p:cNvPr>
          <p:cNvSpPr/>
          <p:nvPr/>
        </p:nvSpPr>
        <p:spPr>
          <a:xfrm>
            <a:off x="5777324" y="2256519"/>
            <a:ext cx="568960" cy="1625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CBFBEE2-DEB8-86AC-3309-F3F015C6A238}"/>
              </a:ext>
            </a:extLst>
          </p:cNvPr>
          <p:cNvSpPr/>
          <p:nvPr/>
        </p:nvSpPr>
        <p:spPr>
          <a:xfrm>
            <a:off x="8481400" y="2256519"/>
            <a:ext cx="568960" cy="1625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6E7596D-504E-512A-6625-2FAF5DDA86AB}"/>
              </a:ext>
            </a:extLst>
          </p:cNvPr>
          <p:cNvSpPr/>
          <p:nvPr/>
        </p:nvSpPr>
        <p:spPr>
          <a:xfrm flipH="1">
            <a:off x="8481400" y="4643043"/>
            <a:ext cx="568960" cy="1625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6B1E4291-5006-CE41-2D31-F85905BB1872}"/>
              </a:ext>
            </a:extLst>
          </p:cNvPr>
          <p:cNvSpPr/>
          <p:nvPr/>
        </p:nvSpPr>
        <p:spPr>
          <a:xfrm flipH="1">
            <a:off x="6008421" y="4643043"/>
            <a:ext cx="337863" cy="1625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3E49F98-F000-67AB-87B2-4108BCF6920A}"/>
              </a:ext>
            </a:extLst>
          </p:cNvPr>
          <p:cNvSpPr/>
          <p:nvPr/>
        </p:nvSpPr>
        <p:spPr>
          <a:xfrm rot="18834595" flipH="1">
            <a:off x="3140882" y="5175306"/>
            <a:ext cx="540000" cy="1589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49928290-B05E-772A-FEB3-CC9B90A105AF}"/>
              </a:ext>
            </a:extLst>
          </p:cNvPr>
          <p:cNvSpPr/>
          <p:nvPr/>
        </p:nvSpPr>
        <p:spPr>
          <a:xfrm rot="5400000" flipH="1">
            <a:off x="920492" y="4003467"/>
            <a:ext cx="2170200" cy="1493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96663F4-2C2C-333E-17AA-1E446393628E}"/>
              </a:ext>
            </a:extLst>
          </p:cNvPr>
          <p:cNvSpPr/>
          <p:nvPr/>
        </p:nvSpPr>
        <p:spPr>
          <a:xfrm>
            <a:off x="3157404" y="5950333"/>
            <a:ext cx="1800000" cy="1589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795777E-FFF6-C378-A5AF-67B62D6C890F}"/>
              </a:ext>
            </a:extLst>
          </p:cNvPr>
          <p:cNvSpPr/>
          <p:nvPr/>
        </p:nvSpPr>
        <p:spPr>
          <a:xfrm>
            <a:off x="5117592" y="5727887"/>
            <a:ext cx="1956816" cy="87782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2"/>
                </a:solidFill>
              </a:rPr>
              <a:t>FIN</a:t>
            </a:r>
            <a:endParaRPr lang="es-ES" dirty="0">
              <a:solidFill>
                <a:schemeClr val="tx2"/>
              </a:solidFill>
            </a:endParaRP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92017334-4858-FD0D-350E-C93136FFCB4F}"/>
              </a:ext>
            </a:extLst>
          </p:cNvPr>
          <p:cNvSpPr/>
          <p:nvPr/>
        </p:nvSpPr>
        <p:spPr>
          <a:xfrm rot="5400000">
            <a:off x="9457630" y="3429755"/>
            <a:ext cx="1381512" cy="225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280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07"/>
    </mc:Choice>
    <mc:Fallback xmlns="">
      <p:transition spd="slow" advTm="6120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6A45E-EA92-1BAB-E48D-4598CFF5C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cross and a circle&#10;&#10;AI-generated content may be incorrect.">
            <a:extLst>
              <a:ext uri="{FF2B5EF4-FFF2-40B4-BE49-F238E27FC236}">
                <a16:creationId xmlns:a16="http://schemas.microsoft.com/office/drawing/2014/main" id="{A4340CEB-F684-DF9F-656E-4771DD675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17613" r="17681" b="17828"/>
          <a:stretch>
            <a:fillRect/>
          </a:stretch>
        </p:blipFill>
        <p:spPr>
          <a:xfrm>
            <a:off x="3737943" y="1536573"/>
            <a:ext cx="4457700" cy="40821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AB4D9E6-91E9-D1AA-2193-0EFD6D33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noProof="0" dirty="0">
                <a:solidFill>
                  <a:schemeClr val="accent1"/>
                </a:solidFill>
              </a:rPr>
              <a:t>Arquitectura</a:t>
            </a:r>
            <a:endParaRPr lang="es-ES" noProof="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E923C-A879-DB53-5F4E-DA0FACD83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886" y="2151369"/>
            <a:ext cx="4457700" cy="1584889"/>
          </a:xfrm>
        </p:spPr>
        <p:txBody>
          <a:bodyPr/>
          <a:lstStyle/>
          <a:p>
            <a:r>
              <a:rPr lang="en-GB" dirty="0" err="1"/>
              <a:t>Entorno</a:t>
            </a:r>
            <a:r>
              <a:rPr lang="en-GB" dirty="0"/>
              <a:t> serverless</a:t>
            </a:r>
          </a:p>
          <a:p>
            <a:r>
              <a:rPr lang="en-GB" dirty="0" err="1"/>
              <a:t>Recopilación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lang="en-GB" dirty="0"/>
          </a:p>
          <a:p>
            <a:r>
              <a:rPr lang="en-GB" dirty="0"/>
              <a:t>Coste </a:t>
            </a:r>
            <a:r>
              <a:rPr lang="en-GB" dirty="0" err="1"/>
              <a:t>Mímino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2643A2-0419-EA7B-AAF5-48A90DEF0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9755" y="1403265"/>
            <a:ext cx="4457700" cy="1035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AA3071-E89F-6FD8-BD57-3493E3AFBA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2987" y="3683306"/>
            <a:ext cx="2271329" cy="22069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2A7A25-8070-B95B-D192-439F9A4D69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04" b="89488" l="1222" r="91076">
                        <a14:foregroundMark x1="13692" y1="38814" x2="856" y2="46900"/>
                        <a14:foregroundMark x1="856" y1="46900" x2="10024" y2="63612"/>
                        <a14:foregroundMark x1="10024" y1="63612" x2="90709" y2="87062"/>
                        <a14:foregroundMark x1="90709" y1="87062" x2="91198" y2="22102"/>
                        <a14:foregroundMark x1="91198" y1="22102" x2="72249" y2="21833"/>
                        <a14:foregroundMark x1="72249" y1="21833" x2="26406" y2="38275"/>
                        <a14:foregroundMark x1="26406" y1="38275" x2="12958" y2="39623"/>
                        <a14:foregroundMark x1="12958" y1="39623" x2="23350" y2="51213"/>
                        <a14:foregroundMark x1="23350" y1="51213" x2="50122" y2="45822"/>
                        <a14:foregroundMark x1="50122" y1="45822" x2="63447" y2="48518"/>
                        <a14:foregroundMark x1="63447" y1="48518" x2="73472" y2="37466"/>
                        <a14:foregroundMark x1="73472" y1="37466" x2="86553" y2="51482"/>
                        <a14:foregroundMark x1="86553" y1="51482" x2="86797" y2="80323"/>
                        <a14:foregroundMark x1="86797" y1="80323" x2="81418" y2="53369"/>
                        <a14:foregroundMark x1="81418" y1="53369" x2="68460" y2="46900"/>
                        <a14:foregroundMark x1="68460" y1="46900" x2="41076" y2="57682"/>
                        <a14:foregroundMark x1="41076" y1="57682" x2="20905" y2="48787"/>
                        <a14:foregroundMark x1="88631" y1="31806" x2="74083" y2="35310"/>
                        <a14:foregroundMark x1="60391" y1="53100" x2="69071" y2="55256"/>
                        <a14:foregroundMark x1="83130" y1="82210" x2="88142" y2="84367"/>
                        <a14:foregroundMark x1="13936" y1="55256" x2="1956" y2="55795"/>
                        <a14:foregroundMark x1="13936" y1="61725" x2="1956" y2="58760"/>
                        <a14:foregroundMark x1="1956" y1="58760" x2="1711" y2="58221"/>
                        <a14:foregroundMark x1="84719" y1="17790" x2="82641" y2="24259"/>
                        <a14:foregroundMark x1="80196" y1="24798" x2="89487" y2="24259"/>
                        <a14:foregroundMark x1="80440" y1="23181" x2="89976" y2="25606"/>
                        <a14:foregroundMark x1="17971" y1="39084" x2="4401" y2="49596"/>
                        <a14:foregroundMark x1="4401" y1="49596" x2="7579" y2="61725"/>
                        <a14:foregroundMark x1="10269" y1="62264" x2="1222" y2="606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7542" y="4196939"/>
            <a:ext cx="4332388" cy="196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5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719"/>
    </mc:Choice>
    <mc:Fallback xmlns="">
      <p:transition spd="slow" advTm="757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4E44B-167B-BF14-A0E2-C32C221A9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cross and a circle&#10;&#10;AI-generated content may be incorrect.">
            <a:extLst>
              <a:ext uri="{FF2B5EF4-FFF2-40B4-BE49-F238E27FC236}">
                <a16:creationId xmlns:a16="http://schemas.microsoft.com/office/drawing/2014/main" id="{F96D071E-8102-17C6-BBE8-BDE7C48B0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17613" r="17681" b="17828"/>
          <a:stretch>
            <a:fillRect/>
          </a:stretch>
        </p:blipFill>
        <p:spPr>
          <a:xfrm>
            <a:off x="3737943" y="1536573"/>
            <a:ext cx="4457700" cy="40821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5FB1C05-5C4C-3BC5-C953-E0E8476D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noProof="0" dirty="0">
                <a:solidFill>
                  <a:schemeClr val="accent1"/>
                </a:solidFill>
              </a:rPr>
              <a:t>Arquitectura – Víctima</a:t>
            </a:r>
            <a:endParaRPr lang="es-ES" noProof="0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37E3AD-C31D-C9A5-B29B-4892C9B32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82501"/>
            <a:ext cx="5901791" cy="2993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B36954-A203-679F-9ED5-874026341375}"/>
              </a:ext>
            </a:extLst>
          </p:cNvPr>
          <p:cNvSpPr txBox="1"/>
          <p:nvPr/>
        </p:nvSpPr>
        <p:spPr>
          <a:xfrm>
            <a:off x="1099592" y="2125144"/>
            <a:ext cx="47919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Nombre: ReducirImagen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Entrada: imagen de </a:t>
            </a:r>
            <a:r>
              <a:rPr lang="en-GB" sz="2800" dirty="0" err="1"/>
              <a:t>cualquier</a:t>
            </a:r>
            <a:r>
              <a:rPr lang="en-GB" sz="2800" dirty="0"/>
              <a:t> </a:t>
            </a:r>
            <a:r>
              <a:rPr lang="en-GB" sz="2800" dirty="0" err="1"/>
              <a:t>tamaño</a:t>
            </a:r>
            <a:r>
              <a:rPr lang="en-GB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Salida: la imagen </a:t>
            </a:r>
            <a:r>
              <a:rPr lang="en-GB" sz="2800" dirty="0" err="1"/>
              <a:t>reducida</a:t>
            </a:r>
            <a:r>
              <a:rPr lang="en-GB" sz="2800" dirty="0"/>
              <a:t> a un </a:t>
            </a:r>
            <a:r>
              <a:rPr lang="en-GB" sz="2800" dirty="0" err="1"/>
              <a:t>tamaño</a:t>
            </a:r>
            <a:r>
              <a:rPr lang="en-GB" sz="2800" dirty="0"/>
              <a:t> de 200 x 300 </a:t>
            </a:r>
            <a:r>
              <a:rPr lang="en-GB" sz="2800" dirty="0" err="1"/>
              <a:t>px</a:t>
            </a:r>
            <a:r>
              <a:rPr lang="en-GB" sz="2800" dirty="0"/>
              <a:t> en </a:t>
            </a:r>
            <a:r>
              <a:rPr lang="en-GB" sz="2800" dirty="0" err="1"/>
              <a:t>formato</a:t>
            </a:r>
            <a:r>
              <a:rPr lang="en-GB" sz="2800" dirty="0"/>
              <a:t> JPG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61635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674"/>
    </mc:Choice>
    <mc:Fallback xmlns="">
      <p:transition spd="slow" advTm="7967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A22B2-5503-139C-54C5-1E80B3AF3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go with a cross and a circle&#10;&#10;AI-generated content may be incorrect.">
            <a:extLst>
              <a:ext uri="{FF2B5EF4-FFF2-40B4-BE49-F238E27FC236}">
                <a16:creationId xmlns:a16="http://schemas.microsoft.com/office/drawing/2014/main" id="{84A91C51-D495-F3E7-94E8-47620FB50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97" t="17613" r="17681" b="17828"/>
          <a:stretch>
            <a:fillRect/>
          </a:stretch>
        </p:blipFill>
        <p:spPr>
          <a:xfrm>
            <a:off x="3737943" y="1536573"/>
            <a:ext cx="4457700" cy="408211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68591A3-62DF-685F-730D-30EB00778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 noProof="0" dirty="0">
                <a:solidFill>
                  <a:schemeClr val="accent1"/>
                </a:solidFill>
              </a:rPr>
              <a:t>Arquitectura – Atacante</a:t>
            </a:r>
            <a:endParaRPr lang="es-ES" noProof="0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D9D436-AE05-2484-1E25-12172C804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009" y="1520693"/>
            <a:ext cx="8805981" cy="4267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7200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93"/>
    </mc:Choice>
    <mc:Fallback xmlns="">
      <p:transition spd="slow" advTm="24393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2.9|13.6|2.4|2|4.7|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6|22|37.2|5.3|8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4.1|4.3|1.9|3.8|6.3|2.4|9.6|5.6|13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3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</TotalTime>
  <Words>505</Words>
  <Application>Microsoft Office PowerPoint</Application>
  <PresentationFormat>Widescreen</PresentationFormat>
  <Paragraphs>203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Desarrollo de Estrategias de Defensa para Ataques Denial of Wallet en Arquitecturas Serverless</vt:lpstr>
      <vt:lpstr>Índice</vt:lpstr>
      <vt:lpstr>Serverless</vt:lpstr>
      <vt:lpstr>Denial of Wallet</vt:lpstr>
      <vt:lpstr>Objetivo</vt:lpstr>
      <vt:lpstr>Metodología</vt:lpstr>
      <vt:lpstr>Arquitectura</vt:lpstr>
      <vt:lpstr>Arquitectura – Víctima</vt:lpstr>
      <vt:lpstr>Arquitectura – Atacante</vt:lpstr>
      <vt:lpstr>Ataque Flood</vt:lpstr>
      <vt:lpstr>PowerPoint Presentation</vt:lpstr>
      <vt:lpstr>PowerPoint Presentation</vt:lpstr>
      <vt:lpstr>PowerPoint Presentation</vt:lpstr>
      <vt:lpstr>Ataque Flood – Resultados</vt:lpstr>
      <vt:lpstr>Ataque Leech</vt:lpstr>
      <vt:lpstr>PowerPoint Presentation</vt:lpstr>
      <vt:lpstr>PowerPoint Presentation</vt:lpstr>
      <vt:lpstr>PowerPoint Presentation</vt:lpstr>
      <vt:lpstr>Ataque Leech – Resultados 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FERNANDEZ CASTIELLA</dc:creator>
  <cp:lastModifiedBy>JAVIER FERNANDEZ CASTIELLA</cp:lastModifiedBy>
  <cp:revision>6</cp:revision>
  <dcterms:created xsi:type="dcterms:W3CDTF">2025-07-20T13:18:15Z</dcterms:created>
  <dcterms:modified xsi:type="dcterms:W3CDTF">2025-07-23T08:05:14Z</dcterms:modified>
</cp:coreProperties>
</file>