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95a833f2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95a833f2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88001184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88001184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92fc8de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92fc8de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92fc8de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92fc8de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92fc8de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92fc8de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88001184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88001184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95a833f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95a833f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88001184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88001184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95a833f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95a833f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95a833f2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95a833f2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92fc8de0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492fc8de0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95a833f2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95a833f2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92fc8de0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92fc8de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975d400e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4975d400e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88001184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488001184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5a833f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95a833f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975d400e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975d400e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88001184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88001184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88001184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88001184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8800118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8800118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8800118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8800118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88001184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88001184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361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Práctica 1 MFIS</a:t>
            </a:r>
            <a:endParaRPr sz="47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299175" y="2927992"/>
            <a:ext cx="53613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96B"/>
                </a:solidFill>
              </a:rPr>
              <a:t>ADRIÁN MACHUCA MORILLA    </a:t>
            </a:r>
            <a:endParaRPr>
              <a:solidFill>
                <a:srgbClr val="00796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96B"/>
                </a:solidFill>
              </a:rPr>
              <a:t>JAVIER ARIAS FUENTES </a:t>
            </a:r>
            <a:endParaRPr>
              <a:solidFill>
                <a:srgbClr val="00796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96B"/>
                </a:solidFill>
              </a:rPr>
              <a:t>ÁLVARO ORTA LÓPEZ</a:t>
            </a:r>
            <a:endParaRPr>
              <a:solidFill>
                <a:srgbClr val="00796B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96B"/>
                </a:solidFill>
              </a:rPr>
              <a:t>ADRIÁN GÓMEZ RODRÍGUEZ</a:t>
            </a:r>
            <a:endParaRPr>
              <a:solidFill>
                <a:srgbClr val="00796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Entidades clave (V)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5471400" cy="25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302">
                <a:solidFill>
                  <a:srgbClr val="000000"/>
                </a:solidFill>
              </a:rPr>
              <a:t>También extiende la clase </a:t>
            </a:r>
            <a:r>
              <a:rPr lang="es" sz="1302">
                <a:solidFill>
                  <a:srgbClr val="188038"/>
                </a:solidFill>
              </a:rPr>
              <a:t>Publicación</a:t>
            </a:r>
            <a:r>
              <a:rPr lang="es" sz="1302">
                <a:solidFill>
                  <a:srgbClr val="000000"/>
                </a:solidFill>
              </a:rPr>
              <a:t> y representa los anuncios dentro de la plataforma. 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302">
                <a:solidFill>
                  <a:srgbClr val="000000"/>
                </a:solidFill>
              </a:rPr>
              <a:t>Relacionado con la adopción de </a:t>
            </a:r>
            <a:r>
              <a:rPr lang="es" sz="1302">
                <a:solidFill>
                  <a:srgbClr val="188038"/>
                </a:solidFill>
              </a:rPr>
              <a:t>mascotas</a:t>
            </a:r>
            <a:r>
              <a:rPr lang="es" sz="1302">
                <a:solidFill>
                  <a:srgbClr val="000000"/>
                </a:solidFill>
              </a:rPr>
              <a:t>.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302">
                <a:solidFill>
                  <a:srgbClr val="000000"/>
                </a:solidFill>
              </a:rPr>
              <a:t>Publicidad de productos específicos. 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6742" l="9104" r="9096" t="15694"/>
          <a:stretch/>
        </p:blipFill>
        <p:spPr>
          <a:xfrm>
            <a:off x="6494675" y="1470950"/>
            <a:ext cx="2101775" cy="10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b="17479" l="8794" r="8471" t="16435"/>
          <a:stretch/>
        </p:blipFill>
        <p:spPr>
          <a:xfrm>
            <a:off x="6194400" y="2688125"/>
            <a:ext cx="2402050" cy="8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5">
            <a:alphaModFix/>
          </a:blip>
          <a:srcRect b="19561" l="8795" r="9082" t="19231"/>
          <a:stretch/>
        </p:blipFill>
        <p:spPr>
          <a:xfrm>
            <a:off x="6194400" y="3550400"/>
            <a:ext cx="2402051" cy="80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Asociaciones</a:t>
            </a: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clave (I)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677650" y="1669800"/>
            <a:ext cx="54714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Usuario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dueño de una o más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Mascotas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sp>
        <p:nvSpPr>
          <p:cNvPr id="203" name="Google Shape;203;p23"/>
          <p:cNvSpPr txBox="1"/>
          <p:nvPr/>
        </p:nvSpPr>
        <p:spPr>
          <a:xfrm>
            <a:off x="819150" y="2661950"/>
            <a:ext cx="4843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100"/>
              <a:t>Una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Mascota</a:t>
            </a:r>
            <a:r>
              <a:rPr lang="es" sz="1100"/>
              <a:t> puede tener varias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Vacunas</a:t>
            </a:r>
            <a:r>
              <a:rPr lang="es" sz="1100"/>
              <a:t> registradas.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741650" y="3946875"/>
            <a:ext cx="5235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100"/>
              <a:t>Dos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Mascotas</a:t>
            </a:r>
            <a:r>
              <a:rPr lang="es" sz="1100"/>
              <a:t> pueden ser amigas si tienen alta compatibilidad.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16898" l="8061" r="8053" t="16283"/>
          <a:stretch/>
        </p:blipFill>
        <p:spPr>
          <a:xfrm>
            <a:off x="5976647" y="1352375"/>
            <a:ext cx="2483003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 rotWithShape="1">
          <a:blip r:embed="rId4">
            <a:alphaModFix/>
          </a:blip>
          <a:srcRect b="16228" l="7533" r="7533" t="15896"/>
          <a:stretch/>
        </p:blipFill>
        <p:spPr>
          <a:xfrm>
            <a:off x="5976651" y="2431525"/>
            <a:ext cx="252288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5">
            <a:alphaModFix/>
          </a:blip>
          <a:srcRect b="16935" l="8877" r="9376" t="15482"/>
          <a:stretch/>
        </p:blipFill>
        <p:spPr>
          <a:xfrm>
            <a:off x="5976650" y="3431750"/>
            <a:ext cx="2483000" cy="11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Asociaciones clave (II)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677650" y="1669800"/>
            <a:ext cx="54714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Mascota </a:t>
            </a:r>
            <a:r>
              <a:rPr lang="es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puede tener o no amigos.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sp>
        <p:nvSpPr>
          <p:cNvPr id="214" name="Google Shape;214;p24"/>
          <p:cNvSpPr txBox="1"/>
          <p:nvPr/>
        </p:nvSpPr>
        <p:spPr>
          <a:xfrm>
            <a:off x="3013775" y="2690125"/>
            <a:ext cx="4843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100"/>
              <a:t> Una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Publicación</a:t>
            </a:r>
            <a:r>
              <a:rPr lang="es" sz="1100"/>
              <a:t> puede tener múltiples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Comentarios</a:t>
            </a:r>
            <a:r>
              <a:rPr lang="es" sz="1100"/>
              <a:t> hechos por usuarios.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41650" y="3946875"/>
            <a:ext cx="5235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100"/>
              <a:t>Un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Usuario</a:t>
            </a:r>
            <a:r>
              <a:rPr lang="es" sz="1100"/>
              <a:t> puede ser etiquetado en </a:t>
            </a:r>
            <a:r>
              <a:rPr lang="es" sz="1100"/>
              <a:t>múltiples</a:t>
            </a:r>
            <a:r>
              <a:rPr lang="es" sz="1100"/>
              <a:t>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Publicaciones</a:t>
            </a:r>
            <a:r>
              <a:rPr lang="es" sz="1100"/>
              <a:t>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b="16935" l="8877" r="9376" t="15482"/>
          <a:stretch/>
        </p:blipFill>
        <p:spPr>
          <a:xfrm>
            <a:off x="5976650" y="1441475"/>
            <a:ext cx="2561175" cy="11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4">
            <a:alphaModFix/>
          </a:blip>
          <a:srcRect b="16698" l="8273" r="8072" t="15697"/>
          <a:stretch/>
        </p:blipFill>
        <p:spPr>
          <a:xfrm>
            <a:off x="741642" y="2408063"/>
            <a:ext cx="2298283" cy="9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5">
            <a:alphaModFix/>
          </a:blip>
          <a:srcRect b="16517" l="6253" r="6532" t="15311"/>
          <a:stretch/>
        </p:blipFill>
        <p:spPr>
          <a:xfrm>
            <a:off x="5627211" y="3355825"/>
            <a:ext cx="2910613" cy="9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Asociaciones clave (III)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677650" y="1669800"/>
            <a:ext cx="54714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Veterinario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validar uno o más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sp>
        <p:nvSpPr>
          <p:cNvPr id="225" name="Google Shape;225;p25"/>
          <p:cNvSpPr txBox="1"/>
          <p:nvPr/>
        </p:nvSpPr>
        <p:spPr>
          <a:xfrm>
            <a:off x="3013775" y="2690125"/>
            <a:ext cx="4843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100"/>
              <a:t>Un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Usuario</a:t>
            </a:r>
            <a:r>
              <a:rPr lang="es" sz="1100"/>
              <a:t> puede mostrar interés en participar en un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Evento</a:t>
            </a:r>
            <a:r>
              <a:rPr lang="es" sz="1100"/>
              <a:t>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741650" y="3946875"/>
            <a:ext cx="5235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s" sz="1100"/>
              <a:t>Un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AnuncioAdopción</a:t>
            </a:r>
            <a:r>
              <a:rPr lang="es" sz="1100"/>
              <a:t> está asociado a una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Mascota</a:t>
            </a:r>
            <a:r>
              <a:rPr lang="es" sz="1100"/>
              <a:t> que se ofrece en adopción.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16898" l="7863" r="7947" t="15451"/>
          <a:stretch/>
        </p:blipFill>
        <p:spPr>
          <a:xfrm>
            <a:off x="6085875" y="1587825"/>
            <a:ext cx="2342500" cy="9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 rotWithShape="1">
          <a:blip r:embed="rId4">
            <a:alphaModFix/>
          </a:blip>
          <a:srcRect b="16910" l="7765" r="7545" t="14821"/>
          <a:stretch/>
        </p:blipFill>
        <p:spPr>
          <a:xfrm>
            <a:off x="706357" y="2328475"/>
            <a:ext cx="2450318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5">
            <a:alphaModFix/>
          </a:blip>
          <a:srcRect b="16028" l="6276" r="6425" t="14556"/>
          <a:stretch/>
        </p:blipFill>
        <p:spPr>
          <a:xfrm>
            <a:off x="5971850" y="3616375"/>
            <a:ext cx="2570550" cy="8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Restricciones OCL (I)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905225" y="1592600"/>
            <a:ext cx="4758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400">
                <a:solidFill>
                  <a:srgbClr val="000000"/>
                </a:solidFill>
              </a:rPr>
              <a:t>Ejemplos de restricciones implementadas: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b="16581" l="5482" r="5943" t="15321"/>
          <a:stretch/>
        </p:blipFill>
        <p:spPr>
          <a:xfrm>
            <a:off x="314225" y="1854750"/>
            <a:ext cx="3374743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5475" y="2809350"/>
            <a:ext cx="5625125" cy="20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Restricciones OCL (II)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819150" y="1581825"/>
            <a:ext cx="4758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400">
                <a:solidFill>
                  <a:srgbClr val="000000"/>
                </a:solidFill>
              </a:rPr>
              <a:t>Ejemplos de restricciones implementadas: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75" y="1927500"/>
            <a:ext cx="3573300" cy="73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175" y="2005750"/>
            <a:ext cx="5031175" cy="27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Restricciones OCL (III)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19150" y="1845025"/>
            <a:ext cx="3559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400">
                <a:solidFill>
                  <a:srgbClr val="000000"/>
                </a:solidFill>
              </a:rPr>
              <a:t>Ejemplos de restricciones implementadas: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0000"/>
              </a:solidFill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 b="17172" l="3921" r="4031" t="17185"/>
          <a:stretch/>
        </p:blipFill>
        <p:spPr>
          <a:xfrm>
            <a:off x="819150" y="2269625"/>
            <a:ext cx="5925050" cy="8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 rotWithShape="1">
          <a:blip r:embed="rId4">
            <a:alphaModFix/>
          </a:blip>
          <a:srcRect b="10917" l="12371" r="12649" t="11097"/>
          <a:stretch/>
        </p:blipFill>
        <p:spPr>
          <a:xfrm>
            <a:off x="6864250" y="1023325"/>
            <a:ext cx="1582075" cy="189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El contenido generado por IA puede ser incorrecto." id="254" name="Google Shape;2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025" y="3218075"/>
            <a:ext cx="44577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5025" y="4361075"/>
            <a:ext cx="4457699" cy="25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Restricciones OCL (IV)</a:t>
            </a:r>
            <a:endParaRPr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19150" y="1734325"/>
            <a:ext cx="3559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" sz="1400">
                <a:solidFill>
                  <a:srgbClr val="000000"/>
                </a:solidFill>
              </a:rPr>
              <a:t>Ejemplos de restricciones implementadas: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0000"/>
              </a:solidFill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12337" l="3715" r="3175" t="11691"/>
          <a:stretch/>
        </p:blipFill>
        <p:spPr>
          <a:xfrm>
            <a:off x="1159850" y="2213775"/>
            <a:ext cx="5985850" cy="132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abla&#10;&#10;El contenido generado por IA puede ser incorrecto." id="263" name="Google Shape;2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825" y="3584225"/>
            <a:ext cx="14573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0075" y="3915450"/>
            <a:ext cx="3453475" cy="1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 title="Captura de pantalla 2025-04-07 221149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9750" y="3602221"/>
            <a:ext cx="974350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 – publicarComentario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869075" y="1716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24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Precondiciones:</a:t>
            </a:r>
            <a:endParaRPr b="1"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fecha del comentario no puede ser anterior a la de publicación.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existir una mascota cuyo ID coincida con el del ID de usuario del comentario (autor válido).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comentario debe tener texto (no estar vacío).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2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Postcondiciones:</a:t>
            </a:r>
            <a:endParaRPr b="1"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6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comentario queda correctamente vinculado a la publicación (existe en la relación)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12196" l="3290" r="3764" t="10464"/>
          <a:stretch/>
        </p:blipFill>
        <p:spPr>
          <a:xfrm>
            <a:off x="1585875" y="3542025"/>
            <a:ext cx="50196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 – </a:t>
            </a: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inscribirseEvento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869075" y="1716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1"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Precondiciones:</a:t>
            </a:r>
            <a:endParaRPr b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mascota no debe estar ya inscrita en el evento.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perfil debe estar activo (no suspendido).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1"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Postcondiciones:</a:t>
            </a:r>
            <a:endParaRPr b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Tras ejecutarse, el evento aparece en la lista de eventos a los que está inscrita la mascota.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250"/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 b="16244" l="4719" r="4692" t="15271"/>
          <a:stretch/>
        </p:blipFill>
        <p:spPr>
          <a:xfrm>
            <a:off x="1383475" y="3525200"/>
            <a:ext cx="48768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99" y="952549"/>
            <a:ext cx="3238401" cy="32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 – </a:t>
            </a: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certificarProducto</a:t>
            </a:r>
            <a:endParaRPr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869075" y="1716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09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26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Precondiciones:</a:t>
            </a:r>
            <a:endParaRPr b="1" sz="26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producto a certificar debe existir en el conjunto de productos ya registrados.</a:t>
            </a:r>
            <a:endParaRPr sz="26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26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Postcondiciones:</a:t>
            </a:r>
            <a:endParaRPr b="1" sz="26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número de recomendaciones del producto aumenta en 1 respecto a su valor anterior.</a:t>
            </a:r>
            <a:endParaRPr sz="26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 rotWithShape="1">
          <a:blip r:embed="rId3">
            <a:alphaModFix/>
          </a:blip>
          <a:srcRect b="11815" l="2671" r="2935" t="11854"/>
          <a:stretch/>
        </p:blipFill>
        <p:spPr>
          <a:xfrm>
            <a:off x="1130500" y="3299000"/>
            <a:ext cx="7041899" cy="121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 – esCompatible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869075" y="1716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b="1"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Precondiciones:</a:t>
            </a:r>
            <a:endParaRPr b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debe calcular la compatibilidad consigo misma.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dos mascotas deben ser de la misma especie.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pueden estar suspendidas.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pic>
        <p:nvPicPr>
          <p:cNvPr id="293" name="Google Shape;293;p33" title="esCompatible.png"/>
          <p:cNvPicPr preferRelativeResize="0"/>
          <p:nvPr/>
        </p:nvPicPr>
        <p:blipFill rotWithShape="1">
          <a:blip r:embed="rId3">
            <a:alphaModFix/>
          </a:blip>
          <a:srcRect b="13748" l="1914" r="1904" t="0"/>
          <a:stretch/>
        </p:blipFill>
        <p:spPr>
          <a:xfrm>
            <a:off x="1188438" y="3016550"/>
            <a:ext cx="6767124" cy="17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" sz="3200">
                <a:solidFill>
                  <a:srgbClr val="000000"/>
                </a:solidFill>
              </a:rPr>
              <a:t>OCL permite definir reglas precisas para el dominio.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" sz="3200">
                <a:solidFill>
                  <a:srgbClr val="000000"/>
                </a:solidFill>
              </a:rPr>
              <a:t>Posibles mejoras: más operaciones, validación automática, ampliación funcionalidad.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 title="diagramaClas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438" y="202850"/>
            <a:ext cx="2803125" cy="47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 title="diagramaClases.png"/>
          <p:cNvPicPr preferRelativeResize="0"/>
          <p:nvPr/>
        </p:nvPicPr>
        <p:blipFill rotWithShape="1">
          <a:blip r:embed="rId3">
            <a:alphaModFix/>
          </a:blip>
          <a:srcRect b="57908" l="0" r="0" t="0"/>
          <a:stretch/>
        </p:blipFill>
        <p:spPr>
          <a:xfrm>
            <a:off x="2078913" y="798150"/>
            <a:ext cx="4986174" cy="354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 title="diagramaClases.png"/>
          <p:cNvPicPr preferRelativeResize="0"/>
          <p:nvPr/>
        </p:nvPicPr>
        <p:blipFill rotWithShape="1">
          <a:blip r:embed="rId3">
            <a:alphaModFix/>
          </a:blip>
          <a:srcRect b="24151" l="0" r="0" t="24905"/>
          <a:stretch/>
        </p:blipFill>
        <p:spPr>
          <a:xfrm>
            <a:off x="2082175" y="456937"/>
            <a:ext cx="4424651" cy="380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 title="diagramaClases.png"/>
          <p:cNvPicPr preferRelativeResize="0"/>
          <p:nvPr/>
        </p:nvPicPr>
        <p:blipFill rotWithShape="1">
          <a:blip r:embed="rId3">
            <a:alphaModFix/>
          </a:blip>
          <a:srcRect b="0" l="0" r="24156" t="55620"/>
          <a:stretch/>
        </p:blipFill>
        <p:spPr>
          <a:xfrm>
            <a:off x="2318250" y="342813"/>
            <a:ext cx="4507501" cy="445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UML en USE (I)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" sz="3200">
                <a:solidFill>
                  <a:srgbClr val="000000"/>
                </a:solidFill>
              </a:rPr>
              <a:t>Diagrama de clases implementado en USE.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" sz="3200">
                <a:solidFill>
                  <a:srgbClr val="000000"/>
                </a:solidFill>
              </a:rPr>
              <a:t>Entidades clave: Usuario, Mascota, Veterinario, Producto, Evento.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s" sz="3200">
                <a:solidFill>
                  <a:srgbClr val="000000"/>
                </a:solidFill>
              </a:rPr>
              <a:t>Relaciones: Dueño-Mascota, Publicaciones, Amistad, Recomendaciones.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Entidades clave</a:t>
            </a: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(I)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4433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Representa a los individuos que utilizan la plataforma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Base para diferentes tipos de </a:t>
            </a:r>
            <a:r>
              <a:rPr lang="es">
                <a:solidFill>
                  <a:srgbClr val="188038"/>
                </a:solidFill>
              </a:rPr>
              <a:t>usuarios</a:t>
            </a:r>
            <a:r>
              <a:rPr lang="es">
                <a:solidFill>
                  <a:srgbClr val="000000"/>
                </a:solidFill>
              </a:rPr>
              <a:t> dentro del sistema.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Permite poder trabajar con las </a:t>
            </a:r>
            <a:r>
              <a:rPr lang="es">
                <a:solidFill>
                  <a:srgbClr val="188038"/>
                </a:solidFill>
              </a:rPr>
              <a:t>fechas</a:t>
            </a:r>
            <a:endParaRPr>
              <a:solidFill>
                <a:srgbClr val="188038"/>
              </a:solidFill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11854" l="9731" r="9772" t="13350"/>
          <a:stretch/>
        </p:blipFill>
        <p:spPr>
          <a:xfrm>
            <a:off x="5574625" y="1329825"/>
            <a:ext cx="2750225" cy="189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El contenido generado por IA puede ser incorrecto." id="160" name="Google Shape;160;p18"/>
          <p:cNvPicPr preferRelativeResize="0"/>
          <p:nvPr/>
        </p:nvPicPr>
        <p:blipFill rotWithShape="1">
          <a:blip r:embed="rId4">
            <a:alphaModFix/>
          </a:blip>
          <a:srcRect b="14007" l="12651" r="12441" t="13602"/>
          <a:stretch/>
        </p:blipFill>
        <p:spPr>
          <a:xfrm>
            <a:off x="5619700" y="3223625"/>
            <a:ext cx="1580850" cy="13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Entidades clave (II)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Extiende la clase </a:t>
            </a:r>
            <a:r>
              <a:rPr lang="es">
                <a:solidFill>
                  <a:srgbClr val="188038"/>
                </a:solidFill>
              </a:rPr>
              <a:t>Usuario</a:t>
            </a:r>
            <a:r>
              <a:rPr lang="es">
                <a:solidFill>
                  <a:srgbClr val="000000"/>
                </a:solidFill>
              </a:rPr>
              <a:t> y representa a los dueños de </a:t>
            </a:r>
            <a:r>
              <a:rPr lang="es">
                <a:solidFill>
                  <a:srgbClr val="188038"/>
                </a:solidFill>
              </a:rPr>
              <a:t>mascotas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Representa a los animales registrados por los </a:t>
            </a:r>
            <a:r>
              <a:rPr lang="es">
                <a:solidFill>
                  <a:srgbClr val="188038"/>
                </a:solidFill>
              </a:rPr>
              <a:t>propietarios</a:t>
            </a:r>
            <a:r>
              <a:rPr lang="es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 title="WhatsApp Image 2025-04-06 at 20.07.38.jpeg"/>
          <p:cNvPicPr preferRelativeResize="0"/>
          <p:nvPr/>
        </p:nvPicPr>
        <p:blipFill rotWithShape="1">
          <a:blip r:embed="rId3">
            <a:alphaModFix/>
          </a:blip>
          <a:srcRect b="59145" l="40075" r="17709" t="25652"/>
          <a:stretch/>
        </p:blipFill>
        <p:spPr>
          <a:xfrm>
            <a:off x="5935100" y="2856550"/>
            <a:ext cx="2213874" cy="13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14280" l="9421" r="9567" t="13376"/>
          <a:stretch/>
        </p:blipFill>
        <p:spPr>
          <a:xfrm>
            <a:off x="5726963" y="901050"/>
            <a:ext cx="2359699" cy="14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 rotWithShape="1">
          <a:blip r:embed="rId5">
            <a:alphaModFix/>
          </a:blip>
          <a:srcRect b="5935" l="5028" r="4694" t="5741"/>
          <a:stretch/>
        </p:blipFill>
        <p:spPr>
          <a:xfrm>
            <a:off x="5759050" y="2361075"/>
            <a:ext cx="28720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Entidades clave (III)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5471400" cy="25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302">
                <a:solidFill>
                  <a:srgbClr val="000000"/>
                </a:solidFill>
              </a:rPr>
              <a:t>Almacena información sobre las </a:t>
            </a:r>
            <a:r>
              <a:rPr lang="es" sz="1302">
                <a:solidFill>
                  <a:srgbClr val="188038"/>
                </a:solidFill>
              </a:rPr>
              <a:t>vacunas</a:t>
            </a:r>
            <a:r>
              <a:rPr lang="es" sz="1302">
                <a:solidFill>
                  <a:srgbClr val="000000"/>
                </a:solidFill>
              </a:rPr>
              <a:t> registradas en la plataforma. 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302">
                <a:solidFill>
                  <a:srgbClr val="000000"/>
                </a:solidFill>
              </a:rPr>
              <a:t>Representa los productos disponibles en la plataforma para ser recomendados a las </a:t>
            </a:r>
            <a:r>
              <a:rPr lang="es" sz="1302">
                <a:solidFill>
                  <a:srgbClr val="188038"/>
                </a:solidFill>
              </a:rPr>
              <a:t>mascotas</a:t>
            </a:r>
            <a:r>
              <a:rPr lang="es" sz="1302">
                <a:solidFill>
                  <a:srgbClr val="000000"/>
                </a:solidFill>
              </a:rPr>
              <a:t>.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302">
                <a:solidFill>
                  <a:srgbClr val="000000"/>
                </a:solidFill>
              </a:rPr>
              <a:t>Esta clase representa a los profesionales </a:t>
            </a:r>
            <a:r>
              <a:rPr lang="es" sz="1302">
                <a:solidFill>
                  <a:srgbClr val="188038"/>
                </a:solidFill>
              </a:rPr>
              <a:t>veterinarios</a:t>
            </a:r>
            <a:r>
              <a:rPr lang="es" sz="1302">
                <a:solidFill>
                  <a:srgbClr val="000000"/>
                </a:solidFill>
              </a:rPr>
              <a:t> registrados en el sistema. 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15056" l="11443" r="11288" t="14021"/>
          <a:stretch/>
        </p:blipFill>
        <p:spPr>
          <a:xfrm>
            <a:off x="6290555" y="896075"/>
            <a:ext cx="1566850" cy="10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11376" l="7065" r="7704" t="10437"/>
          <a:stretch/>
        </p:blipFill>
        <p:spPr>
          <a:xfrm>
            <a:off x="6234225" y="2047050"/>
            <a:ext cx="2259475" cy="14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5">
            <a:alphaModFix/>
          </a:blip>
          <a:srcRect b="10844" l="7376" r="6749" t="11642"/>
          <a:stretch/>
        </p:blipFill>
        <p:spPr>
          <a:xfrm>
            <a:off x="6209673" y="3450450"/>
            <a:ext cx="2510377" cy="13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Entidades clave (IV)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5471400" cy="25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302">
                <a:solidFill>
                  <a:srgbClr val="000000"/>
                </a:solidFill>
              </a:rPr>
              <a:t>Representa cualquier tipo de contenido publicado en la plataforma. 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302">
                <a:solidFill>
                  <a:srgbClr val="000000"/>
                </a:solidFill>
              </a:rPr>
              <a:t>Los comentarios son elementos clave para fomentar la interacción entre los </a:t>
            </a:r>
            <a:r>
              <a:rPr lang="es" sz="1302">
                <a:solidFill>
                  <a:srgbClr val="188038"/>
                </a:solidFill>
              </a:rPr>
              <a:t>usuarios</a:t>
            </a:r>
            <a:r>
              <a:rPr lang="es" sz="1302">
                <a:solidFill>
                  <a:srgbClr val="000000"/>
                </a:solidFill>
              </a:rPr>
              <a:t>. 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rgbClr val="000000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3"/>
              <a:buChar char="●"/>
            </a:pPr>
            <a:r>
              <a:rPr lang="es" sz="1302">
                <a:solidFill>
                  <a:srgbClr val="000000"/>
                </a:solidFill>
              </a:rPr>
              <a:t>Extiende la clase </a:t>
            </a:r>
            <a:r>
              <a:rPr lang="es" sz="1302">
                <a:solidFill>
                  <a:srgbClr val="188038"/>
                </a:solidFill>
              </a:rPr>
              <a:t>Publicación</a:t>
            </a:r>
            <a:r>
              <a:rPr lang="es" sz="1302">
                <a:solidFill>
                  <a:srgbClr val="000000"/>
                </a:solidFill>
              </a:rPr>
              <a:t> y permite la organización de encuentros entre </a:t>
            </a:r>
            <a:r>
              <a:rPr lang="es" sz="1302">
                <a:solidFill>
                  <a:srgbClr val="188038"/>
                </a:solidFill>
              </a:rPr>
              <a:t>usuarios</a:t>
            </a:r>
            <a:r>
              <a:rPr lang="es" sz="1302">
                <a:solidFill>
                  <a:srgbClr val="000000"/>
                </a:solidFill>
              </a:rPr>
              <a:t> y </a:t>
            </a:r>
            <a:r>
              <a:rPr lang="es" sz="1302">
                <a:solidFill>
                  <a:srgbClr val="188038"/>
                </a:solidFill>
              </a:rPr>
              <a:t>mascotas</a:t>
            </a:r>
            <a:r>
              <a:rPr lang="es" sz="1302">
                <a:solidFill>
                  <a:srgbClr val="000000"/>
                </a:solidFill>
              </a:rPr>
              <a:t>. </a:t>
            </a:r>
            <a:endParaRPr sz="130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10309" l="5650" r="5641" t="11289"/>
          <a:stretch/>
        </p:blipFill>
        <p:spPr>
          <a:xfrm>
            <a:off x="6033250" y="1115750"/>
            <a:ext cx="2679950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 b="10573" l="10204" r="10196" t="10399"/>
          <a:stretch/>
        </p:blipFill>
        <p:spPr>
          <a:xfrm>
            <a:off x="6488550" y="2371175"/>
            <a:ext cx="1358975" cy="12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 b="9972" l="8637" r="8146" t="9796"/>
          <a:stretch/>
        </p:blipFill>
        <p:spPr>
          <a:xfrm>
            <a:off x="6488552" y="3633725"/>
            <a:ext cx="1569022" cy="12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