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89BF-71B8-D47D-B465-ADF6E41F0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8BAD0-B71F-498D-F97A-97148CD7E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1646-5459-80BC-D413-FFBD709C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ABBE-3470-A43C-3B15-96A5C16B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62B2-C248-6290-A55F-FDDB6A71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3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9679-32E8-5F96-6B5C-FA40773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9AB5B-F1DC-D072-2987-23462C789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4E28-02DA-AA6E-D30A-3E6D37A7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6F0A-F36D-D1B0-46F9-C93ADF2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C2B2-B596-400A-8FB6-1E0C309C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37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FC62F-7081-32D2-3BC6-A360A6DDA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4A0C4-AD74-B0C4-7BD4-02A54D134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5F51-45EA-DF68-7A8F-9AF6D8FA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0DCB-01EE-8A2A-4559-84159CDB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7A67-DA34-73A3-D52B-073A6FE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55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BEFD-7B66-FA9A-B5C5-A4B26A00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EE8DF-1B76-0421-7E93-7A645F83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481D-DDDC-6B4F-4A6E-4532E690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69DD-EFB1-079F-419A-C9240CD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9A75-5A30-3D00-9E13-0A9CBD43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9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B979-7185-91F1-22FD-1F0CD015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2285-E6E7-DA4E-D5D1-B710A666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834-3BC9-40D7-10DE-68D39F26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10CF-3D3C-3A9D-13E9-5C301CF7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0D3A-504C-2CF9-9DA7-DA986AAD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67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5A65-6DF6-04DE-A4B6-A6CE06F6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5ECF-4752-18E0-A564-51A02FD8E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C1BC2-461A-8C2B-4753-6B05DB279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F3DB3-C3FF-484A-73DE-543F1F59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A80BB-F23D-04EB-F51A-E6BE5D5D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3F3F0-18D3-0154-CA44-8C75638D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86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D7BB-BED8-9C67-C970-1019DFEB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1FEC-16D6-5732-8411-BD452314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D3AB9-1529-0C1D-2065-5D5BFE8AE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6F4E7-A807-840A-AA04-A40ED65AC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5BC2C-EEEB-277A-E6E2-49617C5DB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3548B-088B-6564-75BF-F7A447C7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1368C-B3B0-3B11-B8F4-9BAF8F81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90E9C-1017-C57D-EBA0-B2739D01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3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BEF-C397-043B-B651-7300E9B7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34B68-992B-A05D-BD24-58C527A5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7120B-D62D-4CDB-B078-A06D6DD1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B50B0-1860-7A88-C931-25FAD419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40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84BDF-B159-C583-E864-5945E3AF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3BD57-D876-D7CD-AFDF-A0C59372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80DAB-8CAC-86AE-0F95-A3B3263D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72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5E7F-7813-9D84-356C-A785812D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44C7-D3D3-D810-9E9A-4AFA1797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EAC0B-11CE-8399-E84F-7BDB6366D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9426D-7A2B-C33A-9DC4-6E72BA85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43718-B9BC-4131-E5C7-6322EDB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643D1-C768-9BD3-5C71-5AFCA6AE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89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174A-0337-7428-8B0F-2D159F18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7E96F-6141-9AE8-6913-B5A91A33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C2793-2F04-9441-11A0-C910E02F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08DB4-DA81-A5A5-E749-493BE9C7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D3C68-2CC9-1245-A054-E11DD307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650DD-216E-1D6C-7DC1-ABA4DDBF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56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DF82A-C494-E16C-E51F-9758241E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C0C0-9443-7E01-10CE-A183603E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FA7E-13ED-DD45-9E59-AA9686747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A0A8-72F0-4C52-9659-D9C43C54DC30}" type="datetimeFigureOut">
              <a:rPr lang="es-ES" smtClean="0"/>
              <a:t>03/12/2023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D4EF-7716-92A7-93CD-3A26F9406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BE4C-B8E5-286B-C863-6E1738B68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6B2D-9851-4E7A-896E-5F1DD3045A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95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Fondo Abeja Melífera Ilustrada En Un Impresionante Renderizado 3d Fondo,  Linda Abeja, Caricatura De Abeja, Abejorro Imagen de Fondo Para Descarga  Gratuita - Pngtreee">
            <a:extLst>
              <a:ext uri="{FF2B5EF4-FFF2-40B4-BE49-F238E27FC236}">
                <a16:creationId xmlns:a16="http://schemas.microsoft.com/office/drawing/2014/main" id="{61ABD558-5C30-2FC7-DE84-42DCB0EB1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 rot="21600000"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1C35C-989B-6A14-460A-83B693D3B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s-ES" sz="8200" dirty="0" err="1">
                <a:solidFill>
                  <a:srgbClr val="FFFFFF"/>
                </a:solidFill>
              </a:rPr>
              <a:t>Bee</a:t>
            </a:r>
            <a:r>
              <a:rPr lang="es-ES" sz="8200" dirty="0">
                <a:solidFill>
                  <a:srgbClr val="FFFFFF"/>
                </a:solidFill>
              </a:rPr>
              <a:t> </a:t>
            </a:r>
            <a:r>
              <a:rPr lang="es-ES" sz="8200" dirty="0" err="1">
                <a:solidFill>
                  <a:srgbClr val="FFFFFF"/>
                </a:solidFill>
              </a:rPr>
              <a:t>project</a:t>
            </a:r>
            <a:endParaRPr lang="es-ES" sz="8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301B2-F855-56CC-9ACD-18B07622E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Javier Pozo Monsalve</a:t>
            </a:r>
          </a:p>
          <a:p>
            <a:pPr algn="l"/>
            <a:r>
              <a:rPr lang="es-ES" sz="1600" dirty="0">
                <a:solidFill>
                  <a:srgbClr val="FFFFFF"/>
                </a:solidFill>
              </a:rPr>
              <a:t>Ingeniería Matemática</a:t>
            </a:r>
          </a:p>
        </p:txBody>
      </p:sp>
    </p:spTree>
    <p:extLst>
      <p:ext uri="{BB962C8B-B14F-4D97-AF65-F5344CB8AC3E}">
        <p14:creationId xmlns:p14="http://schemas.microsoft.com/office/powerpoint/2010/main" val="28290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386E-C0D4-7D2D-73F6-44958F7C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651204" cy="1401183"/>
          </a:xfrm>
        </p:spPr>
        <p:txBody>
          <a:bodyPr anchor="t">
            <a:normAutofit/>
          </a:bodyPr>
          <a:lstStyle/>
          <a:p>
            <a:r>
              <a:rPr lang="es-ES" sz="3200" dirty="0"/>
              <a:t>El problema</a:t>
            </a:r>
          </a:p>
        </p:txBody>
      </p: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3E95-113D-04BF-6F32-1BE3EF74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39" y="1771247"/>
            <a:ext cx="4731285" cy="3602935"/>
          </a:xfrm>
        </p:spPr>
        <p:txBody>
          <a:bodyPr>
            <a:normAutofit/>
          </a:bodyPr>
          <a:lstStyle/>
          <a:p>
            <a:r>
              <a:rPr lang="es-ES" sz="2000" dirty="0"/>
              <a:t>Nos encontramos con un </a:t>
            </a:r>
            <a:r>
              <a:rPr lang="es-ES" sz="2000" dirty="0" err="1"/>
              <a:t>dataset</a:t>
            </a:r>
            <a:r>
              <a:rPr lang="es-ES" sz="2000" dirty="0"/>
              <a:t> de imágenes de +7000 avispas/abejas.</a:t>
            </a:r>
          </a:p>
          <a:p>
            <a:endParaRPr lang="es-ES" sz="2000" dirty="0"/>
          </a:p>
          <a:p>
            <a:r>
              <a:rPr lang="es-ES" sz="2000" dirty="0"/>
              <a:t>3 Tipos de modelos:</a:t>
            </a:r>
          </a:p>
          <a:p>
            <a:r>
              <a:rPr lang="es-ES" sz="2000" dirty="0"/>
              <a:t>CNN clasificación binaria: Avispas/Abejas.</a:t>
            </a:r>
          </a:p>
          <a:p>
            <a:r>
              <a:rPr lang="es-ES" sz="2000" dirty="0"/>
              <a:t>CNN clasificación binaria: </a:t>
            </a:r>
            <a:r>
              <a:rPr lang="es-ES" sz="2000" dirty="0" err="1"/>
              <a:t>Varroa</a:t>
            </a:r>
            <a:r>
              <a:rPr lang="es-ES" sz="2000" dirty="0"/>
              <a:t>/no</a:t>
            </a:r>
          </a:p>
          <a:p>
            <a:r>
              <a:rPr lang="es-ES" sz="2000" dirty="0"/>
              <a:t>CNN clasificación multiclase: Labor en la colmena.</a:t>
            </a:r>
          </a:p>
        </p:txBody>
      </p:sp>
      <p:pic>
        <p:nvPicPr>
          <p:cNvPr id="2052" name="Picture 4" descr="Fondo Abeja Melífera Ilustrada En Un Impresionante Renderizado 3d Fondo,  Linda Abeja, Caricatura De Abeja, Abejorro Imagen de Fondo Para Descarga  Gratuita - Pngtreee">
            <a:extLst>
              <a:ext uri="{FF2B5EF4-FFF2-40B4-BE49-F238E27FC236}">
                <a16:creationId xmlns:a16="http://schemas.microsoft.com/office/drawing/2014/main" id="{63D48FD1-C9CD-56DC-1A6E-B3DF11E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9" r="25140"/>
          <a:stretch/>
        </p:blipFill>
        <p:spPr bwMode="auto">
          <a:xfrm>
            <a:off x="6096000" y="838013"/>
            <a:ext cx="5234538" cy="51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30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9B878-52E0-9355-6CE2-6D798CFF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s-ES" sz="5400" dirty="0"/>
              <a:t>Resolución</a:t>
            </a:r>
          </a:p>
        </p:txBody>
      </p:sp>
      <p:pic>
        <p:nvPicPr>
          <p:cNvPr id="3076" name="Picture 4" descr="Fotografía de abeja | Foto Premium">
            <a:extLst>
              <a:ext uri="{FF2B5EF4-FFF2-40B4-BE49-F238E27FC236}">
                <a16:creationId xmlns:a16="http://schemas.microsoft.com/office/drawing/2014/main" id="{C5E0F806-0A92-7D98-6ED9-72DB2431F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4" r="2085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3D94-8303-B82C-9546-A2D39A13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s-ES" sz="2200" dirty="0"/>
              <a:t>Limpieza y preparación de los datos.</a:t>
            </a:r>
          </a:p>
          <a:p>
            <a:r>
              <a:rPr lang="es-ES" sz="2200" dirty="0"/>
              <a:t>Identificar los datos necesarios.</a:t>
            </a:r>
          </a:p>
          <a:p>
            <a:r>
              <a:rPr lang="es-ES" sz="2200" dirty="0"/>
              <a:t>Separación en datos de entreno y </a:t>
            </a:r>
            <a:r>
              <a:rPr lang="es-ES" sz="2200" dirty="0" err="1"/>
              <a:t>labels</a:t>
            </a:r>
            <a:r>
              <a:rPr lang="es-ES" sz="2200" dirty="0"/>
              <a:t>.</a:t>
            </a:r>
          </a:p>
          <a:p>
            <a:r>
              <a:rPr lang="es-ES" sz="2200" dirty="0"/>
              <a:t>Creación del modelo.</a:t>
            </a:r>
          </a:p>
        </p:txBody>
      </p:sp>
    </p:spTree>
    <p:extLst>
      <p:ext uri="{BB962C8B-B14F-4D97-AF65-F5344CB8AC3E}">
        <p14:creationId xmlns:p14="http://schemas.microsoft.com/office/powerpoint/2010/main" val="68600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74BAB-9872-539E-6297-40DB45A4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5400" dirty="0"/>
              <a:t>Limpieza y preparación de datos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A1C1-A865-B7AE-FC3A-BEB3803F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s-ES" sz="2200" dirty="0"/>
              <a:t>Análisis del </a:t>
            </a:r>
            <a:r>
              <a:rPr lang="es-ES" sz="2200" dirty="0" err="1"/>
              <a:t>dataset</a:t>
            </a:r>
            <a:r>
              <a:rPr lang="es-ES" sz="2200" dirty="0"/>
              <a:t>:</a:t>
            </a:r>
          </a:p>
          <a:p>
            <a:r>
              <a:rPr lang="es-ES" sz="2200" dirty="0"/>
              <a:t>Conjunto de vectores de la imagen, </a:t>
            </a:r>
            <a:r>
              <a:rPr lang="es-ES" sz="2200" dirty="0" err="1"/>
              <a:t>labels</a:t>
            </a:r>
            <a:r>
              <a:rPr lang="es-ES" sz="2200" dirty="0"/>
              <a:t>.</a:t>
            </a:r>
          </a:p>
          <a:p>
            <a:endParaRPr lang="es-ES" sz="2200" dirty="0"/>
          </a:p>
          <a:p>
            <a:r>
              <a:rPr lang="es-ES" sz="2200" dirty="0"/>
              <a:t>Imágenes duplicadas, Imágenes “corruptas”.</a:t>
            </a:r>
          </a:p>
          <a:p>
            <a:endParaRPr lang="es-ES" sz="2200" dirty="0"/>
          </a:p>
        </p:txBody>
      </p:sp>
      <p:pic>
        <p:nvPicPr>
          <p:cNvPr id="4098" name="Picture 2" descr="Una hermosa fotografía de abeja y abejas | Foto Premium">
            <a:extLst>
              <a:ext uri="{FF2B5EF4-FFF2-40B4-BE49-F238E27FC236}">
                <a16:creationId xmlns:a16="http://schemas.microsoft.com/office/drawing/2014/main" id="{5E599B6C-E77B-6FAF-D98C-1B65E32FF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" r="1994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CAD9F-E968-D20E-86F3-3B36484C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3" y="3787588"/>
            <a:ext cx="4625788" cy="709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5F31A2-1F7C-CFD5-6405-0F2E1307B129}"/>
              </a:ext>
            </a:extLst>
          </p:cNvPr>
          <p:cNvSpPr txBox="1"/>
          <p:nvPr/>
        </p:nvSpPr>
        <p:spPr>
          <a:xfrm>
            <a:off x="572493" y="4751224"/>
            <a:ext cx="5437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Planteamiento de usar detección de contornos o YOLO.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Normalización de los datos.</a:t>
            </a:r>
          </a:p>
        </p:txBody>
      </p:sp>
    </p:spTree>
    <p:extLst>
      <p:ext uri="{BB962C8B-B14F-4D97-AF65-F5344CB8AC3E}">
        <p14:creationId xmlns:p14="http://schemas.microsoft.com/office/powerpoint/2010/main" val="127809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EAD3D-6E59-6AF1-1F34-82666B53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0"/>
            <a:ext cx="5211301" cy="1133464"/>
          </a:xfrm>
        </p:spPr>
        <p:txBody>
          <a:bodyPr anchor="b">
            <a:normAutofit/>
          </a:bodyPr>
          <a:lstStyle/>
          <a:p>
            <a:r>
              <a:rPr lang="es-ES" sz="3200" dirty="0"/>
              <a:t>Separación de avispas y abejas</a:t>
            </a:r>
          </a:p>
        </p:txBody>
      </p:sp>
      <p:pic>
        <p:nvPicPr>
          <p:cNvPr id="5126" name="Picture 6" descr="Diferencias entre Avispa y Abeja | Multiplag – Multiplag | Tienda Productos  Anti Plagas">
            <a:extLst>
              <a:ext uri="{FF2B5EF4-FFF2-40B4-BE49-F238E27FC236}">
                <a16:creationId xmlns:a16="http://schemas.microsoft.com/office/drawing/2014/main" id="{1690A0EF-F67E-382F-CEB8-C0A1F6D35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733"/>
          <a:stretch/>
        </p:blipFill>
        <p:spPr bwMode="auto">
          <a:xfrm>
            <a:off x="20" y="-18829"/>
            <a:ext cx="5433960" cy="34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ondo Abeja Melífera Ilustrada En Un Impresionante Renderizado 3d Fondo,  Linda Abeja, Caricatura De Abeja, Abejorro Imagen de Fondo Para Descarga  Gratuita - Pngtreee">
            <a:extLst>
              <a:ext uri="{FF2B5EF4-FFF2-40B4-BE49-F238E27FC236}">
                <a16:creationId xmlns:a16="http://schemas.microsoft.com/office/drawing/2014/main" id="{D0EFB365-2DCB-C0AC-EA2F-E06DE2D5E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 r="9270" b="-1"/>
          <a:stretch/>
        </p:blipFill>
        <p:spPr bwMode="auto">
          <a:xfrm>
            <a:off x="20" y="3421856"/>
            <a:ext cx="5433962" cy="344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45" name="Group 5144">
            <a:extLst>
              <a:ext uri="{FF2B5EF4-FFF2-40B4-BE49-F238E27FC236}">
                <a16:creationId xmlns:a16="http://schemas.microsoft.com/office/drawing/2014/main" id="{923615DC-F5A3-677C-DB79-DA387F11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5134" name="Rectangle 5133">
              <a:extLst>
                <a:ext uri="{FF2B5EF4-FFF2-40B4-BE49-F238E27FC236}">
                  <a16:creationId xmlns:a16="http://schemas.microsoft.com/office/drawing/2014/main" id="{BCB2E658-9767-8805-2BCB-63F4F3AE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6" name="Rectangle 5145">
              <a:extLst>
                <a:ext uri="{FF2B5EF4-FFF2-40B4-BE49-F238E27FC236}">
                  <a16:creationId xmlns:a16="http://schemas.microsoft.com/office/drawing/2014/main" id="{BEA709A9-EE8C-7D2E-43D2-E8A342BA0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301F-D5CB-3519-58A4-0668A9AC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262729"/>
            <a:ext cx="5211301" cy="5205306"/>
          </a:xfrm>
        </p:spPr>
        <p:txBody>
          <a:bodyPr anchor="t">
            <a:normAutofit/>
          </a:bodyPr>
          <a:lstStyle/>
          <a:p>
            <a:r>
              <a:rPr lang="es-ES" sz="1600" dirty="0"/>
              <a:t>Desbalance de datos </a:t>
            </a:r>
            <a:endParaRPr lang="es-ES" sz="1600" dirty="0">
              <a:sym typeface="Wingdings" panose="05000000000000000000" pitchFamily="2" charset="2"/>
            </a:endParaRPr>
          </a:p>
          <a:p>
            <a:r>
              <a:rPr lang="es-ES" sz="1600" dirty="0">
                <a:sym typeface="Wingdings" panose="05000000000000000000" pitchFamily="2" charset="2"/>
              </a:rPr>
              <a:t>Data </a:t>
            </a:r>
            <a:r>
              <a:rPr lang="es-ES" sz="1600" dirty="0" err="1">
                <a:sym typeface="Wingdings" panose="05000000000000000000" pitchFamily="2" charset="2"/>
              </a:rPr>
              <a:t>Augmentation</a:t>
            </a:r>
            <a:r>
              <a:rPr lang="es-ES" sz="1600" dirty="0">
                <a:sym typeface="Wingdings" panose="05000000000000000000" pitchFamily="2" charset="2"/>
              </a:rPr>
              <a:t> </a:t>
            </a:r>
            <a:endParaRPr lang="es-E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60A76-AF58-E7C9-125C-345EFA663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364" y="1262729"/>
            <a:ext cx="2841936" cy="2399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BFC02-57F9-FB62-A792-8D47F085C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509" y="2242952"/>
            <a:ext cx="2599846" cy="3421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48374-9504-B5BC-8AC8-37806146E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1770" y="3865382"/>
            <a:ext cx="2613479" cy="2090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E33473-D36F-E43A-0834-93460FC21CDC}"/>
              </a:ext>
            </a:extLst>
          </p:cNvPr>
          <p:cNvSpPr txBox="1"/>
          <p:nvPr/>
        </p:nvSpPr>
        <p:spPr>
          <a:xfrm>
            <a:off x="9374841" y="5935100"/>
            <a:ext cx="2817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Después</a:t>
            </a:r>
            <a:r>
              <a:rPr lang="en-US" sz="1200" dirty="0"/>
              <a:t> de data augmentation</a:t>
            </a:r>
            <a:endParaRPr lang="es-E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DC7D49-3210-7A97-54E7-68389ACE759E}"/>
              </a:ext>
            </a:extLst>
          </p:cNvPr>
          <p:cNvCxnSpPr/>
          <p:nvPr/>
        </p:nvCxnSpPr>
        <p:spPr>
          <a:xfrm>
            <a:off x="8245019" y="1413164"/>
            <a:ext cx="220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378ED0-2614-A196-9592-1FDDCE3AF604}"/>
              </a:ext>
            </a:extLst>
          </p:cNvPr>
          <p:cNvCxnSpPr>
            <a:cxnSpLocks/>
          </p:cNvCxnSpPr>
          <p:nvPr/>
        </p:nvCxnSpPr>
        <p:spPr>
          <a:xfrm>
            <a:off x="8355191" y="4910773"/>
            <a:ext cx="765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4AD216-6C2D-EA3A-7C99-E728C5BBE828}"/>
              </a:ext>
            </a:extLst>
          </p:cNvPr>
          <p:cNvCxnSpPr/>
          <p:nvPr/>
        </p:nvCxnSpPr>
        <p:spPr>
          <a:xfrm flipH="1">
            <a:off x="8245019" y="3028208"/>
            <a:ext cx="388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7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EAD3D-6E59-6AF1-1F34-82666B53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0"/>
            <a:ext cx="5844640" cy="1133464"/>
          </a:xfrm>
        </p:spPr>
        <p:txBody>
          <a:bodyPr anchor="b">
            <a:normAutofit/>
          </a:bodyPr>
          <a:lstStyle/>
          <a:p>
            <a:r>
              <a:rPr lang="es-ES" sz="3200" dirty="0"/>
              <a:t>Separación de avispas y abejas (II)</a:t>
            </a:r>
          </a:p>
        </p:txBody>
      </p:sp>
      <p:pic>
        <p:nvPicPr>
          <p:cNvPr id="5126" name="Picture 6" descr="Diferencias entre Avispa y Abeja | Multiplag – Multiplag | Tienda Productos  Anti Plagas">
            <a:extLst>
              <a:ext uri="{FF2B5EF4-FFF2-40B4-BE49-F238E27FC236}">
                <a16:creationId xmlns:a16="http://schemas.microsoft.com/office/drawing/2014/main" id="{1690A0EF-F67E-382F-CEB8-C0A1F6D35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733"/>
          <a:stretch/>
        </p:blipFill>
        <p:spPr bwMode="auto">
          <a:xfrm>
            <a:off x="20" y="-18829"/>
            <a:ext cx="5433960" cy="34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ondo Abeja Melífera Ilustrada En Un Impresionante Renderizado 3d Fondo,  Linda Abeja, Caricatura De Abeja, Abejorro Imagen de Fondo Para Descarga  Gratuita - Pngtreee">
            <a:extLst>
              <a:ext uri="{FF2B5EF4-FFF2-40B4-BE49-F238E27FC236}">
                <a16:creationId xmlns:a16="http://schemas.microsoft.com/office/drawing/2014/main" id="{D0EFB365-2DCB-C0AC-EA2F-E06DE2D5E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 r="9270" b="-1"/>
          <a:stretch/>
        </p:blipFill>
        <p:spPr bwMode="auto">
          <a:xfrm>
            <a:off x="20" y="3421856"/>
            <a:ext cx="5433962" cy="344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45" name="Group 5144">
            <a:extLst>
              <a:ext uri="{FF2B5EF4-FFF2-40B4-BE49-F238E27FC236}">
                <a16:creationId xmlns:a16="http://schemas.microsoft.com/office/drawing/2014/main" id="{923615DC-F5A3-677C-DB79-DA387F11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5134" name="Rectangle 5133">
              <a:extLst>
                <a:ext uri="{FF2B5EF4-FFF2-40B4-BE49-F238E27FC236}">
                  <a16:creationId xmlns:a16="http://schemas.microsoft.com/office/drawing/2014/main" id="{BCB2E658-9767-8805-2BCB-63F4F3AE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6" name="Rectangle 5145">
              <a:extLst>
                <a:ext uri="{FF2B5EF4-FFF2-40B4-BE49-F238E27FC236}">
                  <a16:creationId xmlns:a16="http://schemas.microsoft.com/office/drawing/2014/main" id="{BEA709A9-EE8C-7D2E-43D2-E8A342BA0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724DA51-1853-CA85-2DAC-B02AE4CBB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26" y="1234317"/>
            <a:ext cx="3958693" cy="47832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291B59-3684-C95E-CDF6-4E60D2288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133464"/>
            <a:ext cx="2858625" cy="21626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C7E937-1D56-0863-3E22-0D87068D0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234" y="3596392"/>
            <a:ext cx="2827391" cy="21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BD12-DDBE-F2E5-86CA-7AAA5E57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0" y="293548"/>
            <a:ext cx="5479719" cy="583144"/>
          </a:xfrm>
        </p:spPr>
        <p:txBody>
          <a:bodyPr anchor="b">
            <a:normAutofit/>
          </a:bodyPr>
          <a:lstStyle/>
          <a:p>
            <a:r>
              <a:rPr lang="es-ES" sz="3200" dirty="0"/>
              <a:t>Detección de </a:t>
            </a:r>
            <a:r>
              <a:rPr lang="es-ES" sz="3200" dirty="0" err="1"/>
              <a:t>Varroa</a:t>
            </a:r>
            <a:endParaRPr lang="es-ES" sz="3200" dirty="0"/>
          </a:p>
        </p:txBody>
      </p:sp>
      <p:pic>
        <p:nvPicPr>
          <p:cNvPr id="7170" name="Picture 2" descr="Las abejas de la miel surgieron en Asia antes de expandirse por África y  Europa | Líder en Información Social | Servimedia">
            <a:extLst>
              <a:ext uri="{FF2B5EF4-FFF2-40B4-BE49-F238E27FC236}">
                <a16:creationId xmlns:a16="http://schemas.microsoft.com/office/drawing/2014/main" id="{0A69D828-1123-AE4F-899A-5DE14516B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r="42870" b="-1"/>
          <a:stretch/>
        </p:blipFill>
        <p:spPr bwMode="auto">
          <a:xfrm>
            <a:off x="7270812" y="10"/>
            <a:ext cx="492118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7176" name="Rectangle 7175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7" name="Rectangle 7176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480E50E-28CA-DF60-4B35-EDEBE725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3" y="980819"/>
            <a:ext cx="3406196" cy="1685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50A5B-4405-24BA-56C7-CEF7B711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20" y="2770685"/>
            <a:ext cx="3056573" cy="3733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06C83-32C3-0B00-0CDF-4C9BF200E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499" y="2282218"/>
            <a:ext cx="2783282" cy="2062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C0544C-2E79-84B9-8090-87D50E40E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780" y="4476137"/>
            <a:ext cx="2726001" cy="20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7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3934-FBCE-0062-F60C-7D869146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933" y="169911"/>
            <a:ext cx="6529631" cy="1402470"/>
          </a:xfrm>
        </p:spPr>
        <p:txBody>
          <a:bodyPr anchor="t">
            <a:normAutofit/>
          </a:bodyPr>
          <a:lstStyle/>
          <a:p>
            <a:r>
              <a:rPr lang="es-ES" sz="3200" b="1" dirty="0"/>
              <a:t>Identificar la tarea que realiza la abeja</a:t>
            </a:r>
          </a:p>
        </p:txBody>
      </p:sp>
      <p:pic>
        <p:nvPicPr>
          <p:cNvPr id="8194" name="Picture 2" descr="Descubierto el mecanismo neuronal del baile de las abejas">
            <a:extLst>
              <a:ext uri="{FF2B5EF4-FFF2-40B4-BE49-F238E27FC236}">
                <a16:creationId xmlns:a16="http://schemas.microsoft.com/office/drawing/2014/main" id="{871F12FB-2417-4A3D-B5D6-9CDA5CCFC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7" r="35726"/>
          <a:stretch/>
        </p:blipFill>
        <p:spPr bwMode="auto">
          <a:xfrm>
            <a:off x="-1" y="10"/>
            <a:ext cx="51511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99" name="Straight Connector 819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FAB0A62-3D8E-9BF3-AF8A-11E2239D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013" y="1233851"/>
            <a:ext cx="3364834" cy="852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3E4ABE-6646-66C1-AD9E-6BB14B79B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013" y="2273616"/>
            <a:ext cx="3364834" cy="4539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1398BB-7499-2577-FB2D-8DF48EB27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633" y="2273616"/>
            <a:ext cx="2738949" cy="20569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3400B1-E958-0AB1-8128-38FBAB49C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633" y="4402542"/>
            <a:ext cx="2769678" cy="20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7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628514B-1D59-425E-D95A-BFE3A9D0B8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1" b="4170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68D71A-016F-2BD0-54DF-9358BF20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76914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Bee project</vt:lpstr>
      <vt:lpstr>El problema</vt:lpstr>
      <vt:lpstr>Resolución</vt:lpstr>
      <vt:lpstr>Limpieza y preparación de datos</vt:lpstr>
      <vt:lpstr>Separación de avispas y abejas</vt:lpstr>
      <vt:lpstr>Separación de avispas y abejas (II)</vt:lpstr>
      <vt:lpstr>Detección de Varroa</vt:lpstr>
      <vt:lpstr>Identificar la tarea que realiza la abeja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 project</dc:title>
  <dc:creator>Javier Antonio Pozo Monsalve</dc:creator>
  <cp:lastModifiedBy>Javier Antonio Pozo Monsalve</cp:lastModifiedBy>
  <cp:revision>2</cp:revision>
  <dcterms:created xsi:type="dcterms:W3CDTF">2023-12-03T12:32:32Z</dcterms:created>
  <dcterms:modified xsi:type="dcterms:W3CDTF">2023-12-03T13:22:07Z</dcterms:modified>
</cp:coreProperties>
</file>