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476e81d0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476e81d0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476e81d0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476e81d0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476e81d0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476e81d0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476e81d0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476e81d0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476e81d0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476e81d0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476e81d0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476e81d0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476e81d0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476e81d0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476e81d0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476e81d0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POC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22609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Réalisation du Proof of Concept (POC)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408125" y="2605600"/>
            <a:ext cx="275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6408125" y="2605600"/>
            <a:ext cx="275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4"/>
          <p:cNvSpPr txBox="1"/>
          <p:nvPr>
            <p:ph idx="4294967295" type="title"/>
          </p:nvPr>
        </p:nvSpPr>
        <p:spPr>
          <a:xfrm>
            <a:off x="727800" y="264650"/>
            <a:ext cx="76884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1. Analyse des Corrélations Clés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150" y="839175"/>
            <a:ext cx="5812179" cy="36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401000" y="1186025"/>
            <a:ext cx="2131200" cy="23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/>
              <a:t>Parmi les données sélectionnées, l'une des variables les plus corrélées aux résultats des élections est la </a:t>
            </a:r>
            <a:r>
              <a:rPr b="1" lang="es">
                <a:solidFill>
                  <a:schemeClr val="accent3"/>
                </a:solidFill>
              </a:rPr>
              <a:t>distribution par âge de la population</a:t>
            </a:r>
            <a:r>
              <a:rPr lang="es" sz="1100">
                <a:solidFill>
                  <a:schemeClr val="accent3"/>
                </a:solidFill>
              </a:rPr>
              <a:t>.</a:t>
            </a:r>
            <a:r>
              <a:rPr lang="es" sz="1100"/>
              <a:t> Nos analyses montrent que les groupes d'âge influencent fortement le vote, notamment 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4294967295" type="title"/>
          </p:nvPr>
        </p:nvSpPr>
        <p:spPr>
          <a:xfrm>
            <a:off x="727800" y="264650"/>
            <a:ext cx="76884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1. Analyse des Corrélations Clés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750525" y="1297150"/>
            <a:ext cx="2561400" cy="1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s" sz="1100">
                <a:solidFill>
                  <a:srgbClr val="6AA84F"/>
                </a:solidFill>
              </a:rPr>
              <a:t>Les électeurs de plus de 50 ans</a:t>
            </a:r>
            <a:r>
              <a:rPr lang="es" sz="1100">
                <a:solidFill>
                  <a:srgbClr val="6AA84F"/>
                </a:solidFill>
              </a:rPr>
              <a:t> </a:t>
            </a:r>
            <a:r>
              <a:rPr lang="es" sz="1100"/>
              <a:t>votent davantage pour les partis conservateurs.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" sz="1100">
                <a:solidFill>
                  <a:srgbClr val="6AA84F"/>
                </a:solidFill>
              </a:rPr>
              <a:t>Les jeunes adultes</a:t>
            </a:r>
            <a:r>
              <a:rPr lang="es" sz="1100">
                <a:solidFill>
                  <a:srgbClr val="6AA84F"/>
                </a:solidFill>
              </a:rPr>
              <a:t> </a:t>
            </a:r>
            <a:r>
              <a:rPr lang="es" sz="1100"/>
              <a:t>tendent à voter pour des partis progressistes.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L'abstention varie en fonction du niveau d'éducation et du taux de chômage.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113" y="1092487"/>
            <a:ext cx="4483624" cy="3411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5953375" y="3456900"/>
            <a:ext cx="2621400" cy="80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900">
                <a:solidFill>
                  <a:schemeClr val="lt1"/>
                </a:solidFill>
              </a:rPr>
              <a:t>Nous avons croisé ces données avec la participation électorale et d'autres facteurs socioéconomiques pour obtenir une meilleure compréhension des tendances.</a:t>
            </a:r>
            <a:endParaRPr b="1"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4294967295" type="title"/>
          </p:nvPr>
        </p:nvSpPr>
        <p:spPr>
          <a:xfrm>
            <a:off x="727800" y="264650"/>
            <a:ext cx="76884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2. Stratégie et Traitement des Données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750525" y="1297150"/>
            <a:ext cx="25614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Notre approche repose sur trois étapes clés 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s" sz="1100"/>
              <a:t>Nettoyage des données</a:t>
            </a:r>
            <a:r>
              <a:rPr lang="es" sz="1100"/>
              <a:t> : Élimination des valeurs aberrantes et harmonisation des formats.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" sz="1100"/>
              <a:t>Normalisation</a:t>
            </a:r>
            <a:r>
              <a:rPr lang="es" sz="1100"/>
              <a:t> : Mise à l'échelle des variables pour assurer une comparaison fiable.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" sz="1100"/>
              <a:t>Feature Engineering</a:t>
            </a:r>
            <a:r>
              <a:rPr lang="es" sz="1100"/>
              <a:t> : Création de nouvelles variables combinant plusieurs indicateurs (exemple : score de polarisation politique par région).</a:t>
            </a:r>
            <a:endParaRPr b="1" sz="1100">
              <a:solidFill>
                <a:srgbClr val="6AA84F"/>
              </a:solidFill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150"/>
            <a:ext cx="5445723" cy="3226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4294967295" type="title"/>
          </p:nvPr>
        </p:nvSpPr>
        <p:spPr>
          <a:xfrm>
            <a:off x="727800" y="264650"/>
            <a:ext cx="76884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3. Stratégie en Matière de Modèle Prédictif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5750525" y="1041375"/>
            <a:ext cx="2945100" cy="26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Nous avons opté pour une approche hybride combinant 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s" sz="1100">
                <a:solidFill>
                  <a:srgbClr val="4A86E8"/>
                </a:solidFill>
              </a:rPr>
              <a:t>Régression Logistique</a:t>
            </a:r>
            <a:r>
              <a:rPr lang="es" sz="1100"/>
              <a:t> pour évaluer l'impact des variables individuelles.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" sz="1100">
                <a:solidFill>
                  <a:srgbClr val="6AA84F"/>
                </a:solidFill>
              </a:rPr>
              <a:t>Arbres de Décision et Random Forest</a:t>
            </a:r>
            <a:r>
              <a:rPr lang="es" sz="1100">
                <a:solidFill>
                  <a:srgbClr val="6AA84F"/>
                </a:solidFill>
              </a:rPr>
              <a:t> </a:t>
            </a:r>
            <a:r>
              <a:rPr lang="es" sz="1100"/>
              <a:t>pour capturer les interactions complexes.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" sz="1100">
                <a:solidFill>
                  <a:srgbClr val="FF9900"/>
                </a:solidFill>
              </a:rPr>
              <a:t>Modèles de Machine Learning avancés (Gradient Boosting, XGBoost)</a:t>
            </a:r>
            <a:r>
              <a:rPr lang="es" sz="1100"/>
              <a:t> pour améliorer la précision des prédictions.</a:t>
            </a:r>
            <a:endParaRPr sz="110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175" y="991575"/>
            <a:ext cx="3678138" cy="368695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5846850" y="3935125"/>
            <a:ext cx="2600100" cy="74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100">
                <a:solidFill>
                  <a:schemeClr val="lt1"/>
                </a:solidFill>
              </a:rPr>
              <a:t>Chaque modèle sera testé avec une validation croisée et optimisé via l'ajustement des hyperparamètres.</a:t>
            </a:r>
            <a:endParaRPr b="1"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4294967295" type="title"/>
          </p:nvPr>
        </p:nvSpPr>
        <p:spPr>
          <a:xfrm>
            <a:off x="727800" y="264650"/>
            <a:ext cx="76884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4. Représentations Graphiques et Outils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5750525" y="1297150"/>
            <a:ext cx="2945100" cy="30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Nous utiliserons </a:t>
            </a:r>
            <a:r>
              <a:rPr b="1" lang="es" sz="1100"/>
              <a:t>Power BI et Python (Matplotlib, Seaborn, Plotly)</a:t>
            </a:r>
            <a:r>
              <a:rPr lang="es" sz="1100"/>
              <a:t> pour créer des visualisations percutantes 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s" sz="1100"/>
              <a:t>Cartes thermiques</a:t>
            </a:r>
            <a:r>
              <a:rPr lang="es" sz="1100"/>
              <a:t> : Pour visualiser les zones de forte participation électorale.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" sz="1100"/>
              <a:t>Graphiques en barres et camemberts</a:t>
            </a:r>
            <a:r>
              <a:rPr lang="es" sz="1100"/>
              <a:t> : Pour montrer l'évolution du vote par groupe démographique.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" sz="1100"/>
              <a:t>Courbes de tendance et histogrammes</a:t>
            </a:r>
            <a:r>
              <a:rPr lang="es" sz="1100"/>
              <a:t> : Pour mettre en évidence les variations dans le temps.</a:t>
            </a:r>
            <a:endParaRPr sz="1100"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50" y="1048400"/>
            <a:ext cx="4845878" cy="36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4294967295" type="title"/>
          </p:nvPr>
        </p:nvSpPr>
        <p:spPr>
          <a:xfrm>
            <a:off x="727800" y="264650"/>
            <a:ext cx="76884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4. </a:t>
            </a:r>
            <a:r>
              <a:rPr lang="es">
                <a:solidFill>
                  <a:schemeClr val="dk1"/>
                </a:solidFill>
              </a:rPr>
              <a:t>Prouver la Valeur Business du POC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5750525" y="1297150"/>
            <a:ext cx="2945100" cy="30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Notre POC répond directement aux problématiques des clients en leur fournissant un outil puissant pour 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s" sz="1100"/>
              <a:t>Prédire avec précision les tendances électorales de 2027</a:t>
            </a:r>
            <a:r>
              <a:rPr lang="es" sz="1100"/>
              <a:t>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" sz="1100"/>
              <a:t>Optimiser les campagnes électorales en ciblant les segments clés de la population</a:t>
            </a:r>
            <a:r>
              <a:rPr lang="es" sz="1100"/>
              <a:t>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" sz="1100"/>
              <a:t>Anticiper l'impact des politiques publiques et des changements économiques sur le vote</a:t>
            </a:r>
            <a:r>
              <a:rPr lang="es" sz="1100"/>
              <a:t>.</a:t>
            </a:r>
            <a:endParaRPr sz="1100"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957725"/>
            <a:ext cx="4521732" cy="36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4294967295" type="title"/>
          </p:nvPr>
        </p:nvSpPr>
        <p:spPr>
          <a:xfrm>
            <a:off x="727800" y="264650"/>
            <a:ext cx="84162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20">
                <a:solidFill>
                  <a:schemeClr val="dk1"/>
                </a:solidFill>
              </a:rPr>
              <a:t>4. </a:t>
            </a:r>
            <a:r>
              <a:rPr lang="es" sz="2320">
                <a:solidFill>
                  <a:schemeClr val="dk1"/>
                </a:solidFill>
              </a:rPr>
              <a:t>Présentation et Différenciation Face à la Concurrence</a:t>
            </a:r>
            <a:endParaRPr sz="2320">
              <a:solidFill>
                <a:schemeClr val="dk1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5750525" y="1297150"/>
            <a:ext cx="2945100" cy="30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Pour convaincre nos clients, nous structurons notre présentation autour d'un </a:t>
            </a:r>
            <a:r>
              <a:rPr b="1" lang="es" sz="1100"/>
              <a:t>storytelling puissant</a:t>
            </a:r>
            <a:r>
              <a:rPr lang="es" sz="1100"/>
              <a:t> 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s" sz="1100">
                <a:solidFill>
                  <a:srgbClr val="4A86E8"/>
                </a:solidFill>
              </a:rPr>
              <a:t>Étape 1</a:t>
            </a:r>
            <a:r>
              <a:rPr lang="es" sz="1100">
                <a:solidFill>
                  <a:srgbClr val="4A86E8"/>
                </a:solidFill>
              </a:rPr>
              <a:t> :</a:t>
            </a:r>
            <a:r>
              <a:rPr lang="es" sz="1100"/>
              <a:t> Présentation des tendances historiques avec des graphiques immersifs.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" sz="1100">
                <a:solidFill>
                  <a:srgbClr val="6AA84F"/>
                </a:solidFill>
              </a:rPr>
              <a:t>Étape 2</a:t>
            </a:r>
            <a:r>
              <a:rPr lang="es" sz="1100">
                <a:solidFill>
                  <a:srgbClr val="6AA84F"/>
                </a:solidFill>
              </a:rPr>
              <a:t> : </a:t>
            </a:r>
            <a:r>
              <a:rPr lang="es" sz="1100"/>
              <a:t>Démonstration interactive des prédictions pour 2027.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" sz="1100">
                <a:solidFill>
                  <a:srgbClr val="E69138"/>
                </a:solidFill>
              </a:rPr>
              <a:t>Étape 3</a:t>
            </a:r>
            <a:r>
              <a:rPr lang="es" sz="1100">
                <a:solidFill>
                  <a:srgbClr val="E69138"/>
                </a:solidFill>
              </a:rPr>
              <a:t> : </a:t>
            </a:r>
            <a:r>
              <a:rPr lang="es" sz="1100"/>
              <a:t>Étude de cas en direct, où nous simulons des scénarios électoraux (exemple : l’impact d’une augmentation du taux de chômage).</a:t>
            </a:r>
            <a:endParaRPr sz="1100"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50" y="991550"/>
            <a:ext cx="3972919" cy="368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idx="4294967295" type="title"/>
          </p:nvPr>
        </p:nvSpPr>
        <p:spPr>
          <a:xfrm>
            <a:off x="997725" y="1614475"/>
            <a:ext cx="2646900" cy="16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832"/>
              <a:buNone/>
            </a:pPr>
            <a:r>
              <a:rPr lang="es" sz="1787">
                <a:solidFill>
                  <a:schemeClr val="dk1"/>
                </a:solidFill>
              </a:rPr>
              <a:t>Grâce à cette approche, nous nous différencions en offrant une solution intuitive, interactive et basée sur des données de haute qualité.</a:t>
            </a:r>
            <a:endParaRPr sz="1787">
              <a:solidFill>
                <a:schemeClr val="dk1"/>
              </a:solidFill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250" y="884150"/>
            <a:ext cx="4475558" cy="27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