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2" r:id="rId5"/>
    <p:sldId id="256" r:id="rId6"/>
    <p:sldId id="258" r:id="rId7"/>
    <p:sldId id="259" r:id="rId8"/>
    <p:sldId id="267" r:id="rId9"/>
    <p:sldId id="260" r:id="rId10"/>
    <p:sldId id="268" r:id="rId11"/>
    <p:sldId id="269" r:id="rId12"/>
    <p:sldId id="261" r:id="rId13"/>
    <p:sldId id="263" r:id="rId14"/>
    <p:sldId id="264" r:id="rId15"/>
    <p:sldId id="266" r:id="rId16"/>
    <p:sldId id="270" r:id="rId17"/>
    <p:sldId id="272" r:id="rId18"/>
    <p:sldId id="274" r:id="rId19"/>
    <p:sldId id="273" r:id="rId20"/>
    <p:sldId id="275" r:id="rId21"/>
    <p:sldId id="276" r:id="rId22"/>
    <p:sldId id="277" r:id="rId2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7A003-2C4B-43F2-B951-22A3C75F1D63}" v="37" dt="2024-04-30T09:24:35.4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92" d="100"/>
          <a:sy n="92"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82E88-F452-4252-93E7-202E265D3834}" type="datetimeFigureOut">
              <a:rPr lang="en-GB" smtClean="0"/>
              <a:t>30/04/2024</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6B15C-94C4-456D-AB13-41B2D87E99E8}" type="slidenum">
              <a:rPr lang="en-GB" smtClean="0"/>
              <a:t>‹Nº›</a:t>
            </a:fld>
            <a:endParaRPr lang="en-GB"/>
          </a:p>
        </p:txBody>
      </p:sp>
    </p:spTree>
    <p:extLst>
      <p:ext uri="{BB962C8B-B14F-4D97-AF65-F5344CB8AC3E}">
        <p14:creationId xmlns:p14="http://schemas.microsoft.com/office/powerpoint/2010/main" val="196970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ature.com/articles/s41467-020-19478-2#ref-CR16"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nature.com/articles/s41467-020-19478-2#Sec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2</a:t>
            </a:fld>
            <a:endParaRPr lang="en-GB"/>
          </a:p>
        </p:txBody>
      </p:sp>
    </p:spTree>
    <p:extLst>
      <p:ext uri="{BB962C8B-B14F-4D97-AF65-F5344CB8AC3E}">
        <p14:creationId xmlns:p14="http://schemas.microsoft.com/office/powerpoint/2010/main" val="2032447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err="1"/>
              <a:t>dag</a:t>
            </a:r>
            <a:r>
              <a:rPr lang="en-GB" dirty="0"/>
              <a:t> {</a:t>
            </a:r>
          </a:p>
          <a:p>
            <a:r>
              <a:rPr lang="en-GB" dirty="0"/>
              <a:t>AHMI [</a:t>
            </a:r>
            <a:r>
              <a:rPr lang="en-GB" dirty="0" err="1"/>
              <a:t>adjusted,pos</a:t>
            </a:r>
            <a:r>
              <a:rPr lang="en-GB" dirty="0"/>
              <a:t>="-0.702,0.802"]</a:t>
            </a:r>
          </a:p>
          <a:p>
            <a:r>
              <a:rPr lang="en-GB" dirty="0"/>
              <a:t>Age [</a:t>
            </a:r>
            <a:r>
              <a:rPr lang="en-GB" dirty="0" err="1"/>
              <a:t>adjusted,pos</a:t>
            </a:r>
            <a:r>
              <a:rPr lang="en-GB" dirty="0"/>
              <a:t>="-0.486,1.390"]</a:t>
            </a:r>
          </a:p>
          <a:p>
            <a:r>
              <a:rPr lang="en-GB" dirty="0" err="1"/>
              <a:t>Airway_disease</a:t>
            </a:r>
            <a:r>
              <a:rPr lang="en-GB" dirty="0"/>
              <a:t> [</a:t>
            </a:r>
            <a:r>
              <a:rPr lang="en-GB" dirty="0" err="1"/>
              <a:t>outcome,pos</a:t>
            </a:r>
            <a:r>
              <a:rPr lang="en-GB" dirty="0"/>
              <a:t>="0.167,0.789"]</a:t>
            </a:r>
          </a:p>
          <a:p>
            <a:r>
              <a:rPr lang="en-GB" dirty="0"/>
              <a:t>BMI [</a:t>
            </a:r>
            <a:r>
              <a:rPr lang="en-GB" dirty="0" err="1"/>
              <a:t>adjusted,pos</a:t>
            </a:r>
            <a:r>
              <a:rPr lang="en-GB" dirty="0"/>
              <a:t>="-1.414,1.131"]</a:t>
            </a:r>
          </a:p>
          <a:p>
            <a:r>
              <a:rPr lang="en-GB" dirty="0" err="1"/>
              <a:t>Biofuel_exposure</a:t>
            </a:r>
            <a:r>
              <a:rPr lang="en-GB" dirty="0"/>
              <a:t> [</a:t>
            </a:r>
            <a:r>
              <a:rPr lang="en-GB" dirty="0" err="1"/>
              <a:t>exposure,pos</a:t>
            </a:r>
            <a:r>
              <a:rPr lang="en-GB" dirty="0"/>
              <a:t>="-1.535,0.802"]</a:t>
            </a:r>
          </a:p>
          <a:p>
            <a:r>
              <a:rPr lang="en-GB" dirty="0"/>
              <a:t>Gender [</a:t>
            </a:r>
            <a:r>
              <a:rPr lang="en-GB" dirty="0" err="1"/>
              <a:t>adjusted,pos</a:t>
            </a:r>
            <a:r>
              <a:rPr lang="en-GB" dirty="0"/>
              <a:t>="-0.096,1.322"]</a:t>
            </a:r>
          </a:p>
          <a:p>
            <a:r>
              <a:rPr lang="en-GB" dirty="0"/>
              <a:t>Medication [</a:t>
            </a:r>
            <a:r>
              <a:rPr lang="en-GB" dirty="0" err="1"/>
              <a:t>adjusted,pos</a:t>
            </a:r>
            <a:r>
              <a:rPr lang="en-GB" dirty="0"/>
              <a:t>="-0.980,1.369"]</a:t>
            </a:r>
          </a:p>
          <a:p>
            <a:r>
              <a:rPr lang="en-GB" dirty="0" err="1"/>
              <a:t>Occupational_pollution</a:t>
            </a:r>
            <a:r>
              <a:rPr lang="en-GB" dirty="0"/>
              <a:t> [</a:t>
            </a:r>
            <a:r>
              <a:rPr lang="en-GB" dirty="0" err="1"/>
              <a:t>pos</a:t>
            </a:r>
            <a:r>
              <a:rPr lang="en-GB" dirty="0"/>
              <a:t>="-1.331,0.480"]</a:t>
            </a:r>
          </a:p>
          <a:p>
            <a:r>
              <a:rPr lang="en-GB" dirty="0" err="1"/>
              <a:t>SHS_binary</a:t>
            </a:r>
            <a:r>
              <a:rPr lang="en-GB" dirty="0"/>
              <a:t> [</a:t>
            </a:r>
            <a:r>
              <a:rPr lang="en-GB" dirty="0" err="1"/>
              <a:t>pos</a:t>
            </a:r>
            <a:r>
              <a:rPr lang="en-GB" dirty="0"/>
              <a:t>="-0.642,0.251"]</a:t>
            </a:r>
          </a:p>
          <a:p>
            <a:r>
              <a:rPr lang="en-GB" dirty="0" err="1"/>
              <a:t>Smoking_binary</a:t>
            </a:r>
            <a:r>
              <a:rPr lang="en-GB" dirty="0"/>
              <a:t> [</a:t>
            </a:r>
            <a:r>
              <a:rPr lang="en-GB" dirty="0" err="1"/>
              <a:t>pos</a:t>
            </a:r>
            <a:r>
              <a:rPr lang="en-GB" dirty="0"/>
              <a:t>="-1.022,0.284"]</a:t>
            </a:r>
          </a:p>
          <a:p>
            <a:r>
              <a:rPr lang="en-GB" dirty="0"/>
              <a:t>year2pm25 [</a:t>
            </a:r>
            <a:r>
              <a:rPr lang="en-GB" dirty="0" err="1"/>
              <a:t>pos</a:t>
            </a:r>
            <a:r>
              <a:rPr lang="en-GB" dirty="0"/>
              <a:t>="-0.215,0.312"]</a:t>
            </a:r>
          </a:p>
          <a:p>
            <a:r>
              <a:rPr lang="en-GB" dirty="0"/>
              <a:t>AHMI -&gt; </a:t>
            </a:r>
            <a:r>
              <a:rPr lang="en-GB" dirty="0" err="1"/>
              <a:t>Airway_disease</a:t>
            </a:r>
            <a:endParaRPr lang="en-GB" dirty="0"/>
          </a:p>
          <a:p>
            <a:r>
              <a:rPr lang="en-GB" dirty="0"/>
              <a:t>Age -&gt; AHMI</a:t>
            </a:r>
          </a:p>
          <a:p>
            <a:r>
              <a:rPr lang="en-GB" dirty="0"/>
              <a:t>Age -&gt; </a:t>
            </a:r>
            <a:r>
              <a:rPr lang="en-GB" dirty="0" err="1"/>
              <a:t>Airway_disease</a:t>
            </a:r>
            <a:endParaRPr lang="en-GB" dirty="0"/>
          </a:p>
          <a:p>
            <a:r>
              <a:rPr lang="en-GB" dirty="0"/>
              <a:t>Age -&gt; </a:t>
            </a:r>
            <a:r>
              <a:rPr lang="en-GB" dirty="0" err="1"/>
              <a:t>Biofuel_exposure</a:t>
            </a:r>
            <a:endParaRPr lang="en-GB" dirty="0"/>
          </a:p>
          <a:p>
            <a:r>
              <a:rPr lang="en-GB" dirty="0"/>
              <a:t>Age -&gt; </a:t>
            </a:r>
            <a:r>
              <a:rPr lang="en-GB" dirty="0" err="1"/>
              <a:t>Occupational_pollution</a:t>
            </a:r>
            <a:endParaRPr lang="en-GB" dirty="0"/>
          </a:p>
          <a:p>
            <a:r>
              <a:rPr lang="en-GB" dirty="0"/>
              <a:t>Age -&gt; </a:t>
            </a:r>
            <a:r>
              <a:rPr lang="en-GB" dirty="0" err="1"/>
              <a:t>SHS_binary</a:t>
            </a:r>
            <a:endParaRPr lang="en-GB" dirty="0"/>
          </a:p>
          <a:p>
            <a:r>
              <a:rPr lang="en-GB" dirty="0"/>
              <a:t>Age -&gt; </a:t>
            </a:r>
            <a:r>
              <a:rPr lang="en-GB" dirty="0" err="1"/>
              <a:t>Smoking_binary</a:t>
            </a:r>
            <a:endParaRPr lang="en-GB" dirty="0"/>
          </a:p>
          <a:p>
            <a:r>
              <a:rPr lang="en-GB" dirty="0"/>
              <a:t>Age -&gt; year2pm25</a:t>
            </a:r>
          </a:p>
          <a:p>
            <a:r>
              <a:rPr lang="en-GB" dirty="0"/>
              <a:t>BMI -&gt; AHMI</a:t>
            </a:r>
          </a:p>
          <a:p>
            <a:r>
              <a:rPr lang="en-GB" dirty="0"/>
              <a:t>BMI -&gt; </a:t>
            </a:r>
            <a:r>
              <a:rPr lang="en-GB" dirty="0" err="1"/>
              <a:t>Airway_disease</a:t>
            </a:r>
            <a:endParaRPr lang="en-GB" dirty="0"/>
          </a:p>
          <a:p>
            <a:r>
              <a:rPr lang="en-GB" dirty="0"/>
              <a:t>BMI -&gt; </a:t>
            </a:r>
            <a:r>
              <a:rPr lang="en-GB" dirty="0" err="1"/>
              <a:t>Biofuel_exposure</a:t>
            </a:r>
            <a:endParaRPr lang="en-GB" dirty="0"/>
          </a:p>
          <a:p>
            <a:r>
              <a:rPr lang="en-GB" dirty="0"/>
              <a:t>BMI -&gt; </a:t>
            </a:r>
            <a:r>
              <a:rPr lang="en-GB" dirty="0" err="1"/>
              <a:t>Occupational_pollution</a:t>
            </a:r>
            <a:endParaRPr lang="en-GB" dirty="0"/>
          </a:p>
          <a:p>
            <a:r>
              <a:rPr lang="en-GB" dirty="0"/>
              <a:t>BMI -&gt; </a:t>
            </a:r>
            <a:r>
              <a:rPr lang="en-GB" dirty="0" err="1"/>
              <a:t>SHS_binary</a:t>
            </a:r>
            <a:endParaRPr lang="en-GB" dirty="0"/>
          </a:p>
          <a:p>
            <a:r>
              <a:rPr lang="en-GB" dirty="0"/>
              <a:t>BMI -&gt; </a:t>
            </a:r>
            <a:r>
              <a:rPr lang="en-GB" dirty="0" err="1"/>
              <a:t>Smoking_binary</a:t>
            </a:r>
            <a:endParaRPr lang="en-GB" dirty="0"/>
          </a:p>
          <a:p>
            <a:r>
              <a:rPr lang="en-GB" dirty="0"/>
              <a:t>BMI -&gt; year2pm25</a:t>
            </a:r>
          </a:p>
          <a:p>
            <a:r>
              <a:rPr lang="en-GB" dirty="0" err="1"/>
              <a:t>Biofuel_exposure</a:t>
            </a:r>
            <a:r>
              <a:rPr lang="en-GB" dirty="0"/>
              <a:t> -&gt; AHMI</a:t>
            </a:r>
          </a:p>
          <a:p>
            <a:r>
              <a:rPr lang="en-GB" dirty="0" err="1"/>
              <a:t>Biofuel_exposure</a:t>
            </a:r>
            <a:r>
              <a:rPr lang="en-GB" dirty="0"/>
              <a:t> -&gt; </a:t>
            </a:r>
            <a:r>
              <a:rPr lang="en-GB" dirty="0" err="1"/>
              <a:t>Airway_disease</a:t>
            </a:r>
            <a:r>
              <a:rPr lang="en-GB" dirty="0"/>
              <a:t> [</a:t>
            </a:r>
            <a:r>
              <a:rPr lang="en-GB" dirty="0" err="1"/>
              <a:t>pos</a:t>
            </a:r>
            <a:r>
              <a:rPr lang="en-GB" dirty="0"/>
              <a:t>="-0.731,0.401"]</a:t>
            </a:r>
          </a:p>
          <a:p>
            <a:r>
              <a:rPr lang="en-GB" dirty="0"/>
              <a:t>Gender -&gt; AHMI</a:t>
            </a:r>
          </a:p>
          <a:p>
            <a:r>
              <a:rPr lang="en-GB" dirty="0"/>
              <a:t>Gender -&gt; </a:t>
            </a:r>
            <a:r>
              <a:rPr lang="en-GB" dirty="0" err="1"/>
              <a:t>Airway_disease</a:t>
            </a:r>
            <a:endParaRPr lang="en-GB" dirty="0"/>
          </a:p>
          <a:p>
            <a:r>
              <a:rPr lang="en-GB" dirty="0"/>
              <a:t>Gender -&gt; </a:t>
            </a:r>
            <a:r>
              <a:rPr lang="en-GB" dirty="0" err="1"/>
              <a:t>Biofuel_exposure</a:t>
            </a:r>
            <a:endParaRPr lang="en-GB" dirty="0"/>
          </a:p>
          <a:p>
            <a:r>
              <a:rPr lang="en-GB" dirty="0"/>
              <a:t>Gender -&gt; </a:t>
            </a:r>
            <a:r>
              <a:rPr lang="en-GB" dirty="0" err="1"/>
              <a:t>Occupational_pollution</a:t>
            </a:r>
            <a:endParaRPr lang="en-GB" dirty="0"/>
          </a:p>
          <a:p>
            <a:r>
              <a:rPr lang="en-GB" dirty="0"/>
              <a:t>Gender -&gt; </a:t>
            </a:r>
            <a:r>
              <a:rPr lang="en-GB" dirty="0" err="1"/>
              <a:t>SHS_binary</a:t>
            </a:r>
            <a:endParaRPr lang="en-GB" dirty="0"/>
          </a:p>
          <a:p>
            <a:r>
              <a:rPr lang="en-GB" dirty="0"/>
              <a:t>Gender -&gt; </a:t>
            </a:r>
            <a:r>
              <a:rPr lang="en-GB" dirty="0" err="1"/>
              <a:t>Smoking_binary</a:t>
            </a:r>
            <a:endParaRPr lang="en-GB" dirty="0"/>
          </a:p>
          <a:p>
            <a:r>
              <a:rPr lang="en-GB" dirty="0"/>
              <a:t>Gender -&gt; year2pm25</a:t>
            </a:r>
          </a:p>
          <a:p>
            <a:r>
              <a:rPr lang="en-GB" dirty="0"/>
              <a:t>Medication -&gt; AHMI</a:t>
            </a:r>
          </a:p>
          <a:p>
            <a:r>
              <a:rPr lang="en-GB" dirty="0"/>
              <a:t>Medication -&gt; </a:t>
            </a:r>
            <a:r>
              <a:rPr lang="en-GB" dirty="0" err="1"/>
              <a:t>Airway_disease</a:t>
            </a:r>
            <a:endParaRPr lang="en-GB" dirty="0"/>
          </a:p>
          <a:p>
            <a:r>
              <a:rPr lang="en-GB" dirty="0"/>
              <a:t>Medication -&gt; </a:t>
            </a:r>
            <a:r>
              <a:rPr lang="en-GB" dirty="0" err="1"/>
              <a:t>Biofuel_exposure</a:t>
            </a:r>
            <a:endParaRPr lang="en-GB" dirty="0"/>
          </a:p>
          <a:p>
            <a:r>
              <a:rPr lang="en-GB" dirty="0"/>
              <a:t>Medication -&gt; </a:t>
            </a:r>
            <a:r>
              <a:rPr lang="en-GB" dirty="0" err="1"/>
              <a:t>Occupational_pollution</a:t>
            </a:r>
            <a:endParaRPr lang="en-GB" dirty="0"/>
          </a:p>
          <a:p>
            <a:r>
              <a:rPr lang="en-GB" dirty="0"/>
              <a:t>Medication -&gt; </a:t>
            </a:r>
            <a:r>
              <a:rPr lang="en-GB" dirty="0" err="1"/>
              <a:t>SHS_binary</a:t>
            </a:r>
            <a:endParaRPr lang="en-GB" dirty="0"/>
          </a:p>
          <a:p>
            <a:r>
              <a:rPr lang="en-GB" dirty="0"/>
              <a:t>Medication -&gt; </a:t>
            </a:r>
            <a:r>
              <a:rPr lang="en-GB" dirty="0" err="1"/>
              <a:t>Smoking_binary</a:t>
            </a:r>
            <a:endParaRPr lang="en-GB" dirty="0"/>
          </a:p>
          <a:p>
            <a:r>
              <a:rPr lang="en-GB" dirty="0"/>
              <a:t>Medication -&gt; year2pm25</a:t>
            </a:r>
          </a:p>
          <a:p>
            <a:r>
              <a:rPr lang="en-GB" dirty="0" err="1"/>
              <a:t>Occupational_pollution</a:t>
            </a:r>
            <a:r>
              <a:rPr lang="en-GB" dirty="0"/>
              <a:t> -&gt; AHMI</a:t>
            </a:r>
          </a:p>
          <a:p>
            <a:r>
              <a:rPr lang="en-GB" dirty="0" err="1"/>
              <a:t>Occupational_pollution</a:t>
            </a:r>
            <a:r>
              <a:rPr lang="en-GB" dirty="0"/>
              <a:t> -&gt; </a:t>
            </a:r>
            <a:r>
              <a:rPr lang="en-GB" dirty="0" err="1"/>
              <a:t>Airway_disease</a:t>
            </a:r>
            <a:endParaRPr lang="en-GB" dirty="0"/>
          </a:p>
          <a:p>
            <a:r>
              <a:rPr lang="en-GB" dirty="0" err="1"/>
              <a:t>SHS_binary</a:t>
            </a:r>
            <a:r>
              <a:rPr lang="en-GB" dirty="0"/>
              <a:t> -&gt; AHMI</a:t>
            </a:r>
          </a:p>
          <a:p>
            <a:r>
              <a:rPr lang="en-GB" dirty="0" err="1"/>
              <a:t>SHS_binary</a:t>
            </a:r>
            <a:r>
              <a:rPr lang="en-GB" dirty="0"/>
              <a:t> -&gt; </a:t>
            </a:r>
            <a:r>
              <a:rPr lang="en-GB" dirty="0" err="1"/>
              <a:t>Airway_disease</a:t>
            </a:r>
            <a:endParaRPr lang="en-GB" dirty="0"/>
          </a:p>
          <a:p>
            <a:r>
              <a:rPr lang="en-GB" dirty="0" err="1"/>
              <a:t>Smoking_binary</a:t>
            </a:r>
            <a:r>
              <a:rPr lang="en-GB" dirty="0"/>
              <a:t> -&gt; AHMI</a:t>
            </a:r>
          </a:p>
          <a:p>
            <a:r>
              <a:rPr lang="en-GB" dirty="0" err="1"/>
              <a:t>Smoking_binary</a:t>
            </a:r>
            <a:r>
              <a:rPr lang="en-GB" dirty="0"/>
              <a:t> -&gt; </a:t>
            </a:r>
            <a:r>
              <a:rPr lang="en-GB" dirty="0" err="1"/>
              <a:t>Airway_disease</a:t>
            </a:r>
            <a:endParaRPr lang="en-GB" dirty="0"/>
          </a:p>
          <a:p>
            <a:r>
              <a:rPr lang="en-GB" dirty="0"/>
              <a:t>year2pm25 -&gt; AHMI</a:t>
            </a:r>
          </a:p>
          <a:p>
            <a:r>
              <a:rPr lang="en-GB" dirty="0"/>
              <a:t>year2pm25 -&gt; </a:t>
            </a:r>
            <a:r>
              <a:rPr lang="en-GB" dirty="0" err="1"/>
              <a:t>Airway_disease</a:t>
            </a:r>
            <a:endParaRPr lang="en-GB" dirty="0"/>
          </a:p>
          <a:p>
            <a:r>
              <a:rPr lang="en-GB" dirty="0"/>
              <a:t>}</a:t>
            </a:r>
          </a:p>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13</a:t>
            </a:fld>
            <a:endParaRPr lang="en-GB"/>
          </a:p>
        </p:txBody>
      </p:sp>
    </p:spTree>
    <p:extLst>
      <p:ext uri="{BB962C8B-B14F-4D97-AF65-F5344CB8AC3E}">
        <p14:creationId xmlns:p14="http://schemas.microsoft.com/office/powerpoint/2010/main" val="3567853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Non-Parametric Covariate Balancing Propensity Score (</a:t>
            </a:r>
            <a:r>
              <a:rPr lang="en-GB" dirty="0" err="1"/>
              <a:t>npCBPS</a:t>
            </a:r>
            <a:r>
              <a:rPr lang="en-GB" dirty="0"/>
              <a:t>)</a:t>
            </a:r>
          </a:p>
        </p:txBody>
      </p:sp>
      <p:sp>
        <p:nvSpPr>
          <p:cNvPr id="4" name="Marcador de número de diapositiva 3"/>
          <p:cNvSpPr>
            <a:spLocks noGrp="1"/>
          </p:cNvSpPr>
          <p:nvPr>
            <p:ph type="sldNum" sz="quarter" idx="5"/>
          </p:nvPr>
        </p:nvSpPr>
        <p:spPr/>
        <p:txBody>
          <a:bodyPr/>
          <a:lstStyle/>
          <a:p>
            <a:fld id="{5A36B15C-94C4-456D-AB13-41B2D87E99E8}" type="slidenum">
              <a:rPr lang="en-GB" smtClean="0"/>
              <a:t>14</a:t>
            </a:fld>
            <a:endParaRPr lang="en-GB"/>
          </a:p>
        </p:txBody>
      </p:sp>
    </p:spTree>
    <p:extLst>
      <p:ext uri="{BB962C8B-B14F-4D97-AF65-F5344CB8AC3E}">
        <p14:creationId xmlns:p14="http://schemas.microsoft.com/office/powerpoint/2010/main" val="343310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err="1"/>
              <a:t>dag</a:t>
            </a:r>
            <a:r>
              <a:rPr lang="en-GB" dirty="0"/>
              <a:t> {</a:t>
            </a:r>
          </a:p>
          <a:p>
            <a:r>
              <a:rPr lang="en-GB" dirty="0"/>
              <a:t>AMHI [</a:t>
            </a:r>
            <a:r>
              <a:rPr lang="en-GB" dirty="0" err="1"/>
              <a:t>adjusted,pos</a:t>
            </a:r>
            <a:r>
              <a:rPr lang="en-GB" dirty="0"/>
              <a:t>="-0.702,0.802"]</a:t>
            </a:r>
          </a:p>
          <a:p>
            <a:r>
              <a:rPr lang="en-GB" dirty="0"/>
              <a:t>Age [</a:t>
            </a:r>
            <a:r>
              <a:rPr lang="en-GB" dirty="0" err="1"/>
              <a:t>adjusted,pos</a:t>
            </a:r>
            <a:r>
              <a:rPr lang="en-GB" dirty="0"/>
              <a:t>="-0.486,1.390"]</a:t>
            </a:r>
          </a:p>
          <a:p>
            <a:r>
              <a:rPr lang="en-GB" dirty="0" err="1"/>
              <a:t>Airway_disease</a:t>
            </a:r>
            <a:r>
              <a:rPr lang="en-GB" dirty="0"/>
              <a:t> [</a:t>
            </a:r>
            <a:r>
              <a:rPr lang="en-GB" dirty="0" err="1"/>
              <a:t>outcome,pos</a:t>
            </a:r>
            <a:r>
              <a:rPr lang="en-GB" dirty="0"/>
              <a:t>="0.167,0.789"]</a:t>
            </a:r>
          </a:p>
          <a:p>
            <a:r>
              <a:rPr lang="en-GB" dirty="0"/>
              <a:t>BMI [</a:t>
            </a:r>
            <a:r>
              <a:rPr lang="en-GB" dirty="0" err="1"/>
              <a:t>adjusted,pos</a:t>
            </a:r>
            <a:r>
              <a:rPr lang="en-GB" dirty="0"/>
              <a:t>="-1.414,1.131"]</a:t>
            </a:r>
          </a:p>
          <a:p>
            <a:r>
              <a:rPr lang="en-GB" dirty="0" err="1"/>
              <a:t>Biofuel_exposure</a:t>
            </a:r>
            <a:r>
              <a:rPr lang="en-GB" dirty="0"/>
              <a:t> [</a:t>
            </a:r>
            <a:r>
              <a:rPr lang="en-GB" dirty="0" err="1"/>
              <a:t>exposure,pos</a:t>
            </a:r>
            <a:r>
              <a:rPr lang="en-GB" dirty="0"/>
              <a:t>="-1.535,0.802"]</a:t>
            </a:r>
          </a:p>
          <a:p>
            <a:r>
              <a:rPr lang="en-GB" dirty="0"/>
              <a:t>Gender [</a:t>
            </a:r>
            <a:r>
              <a:rPr lang="en-GB" dirty="0" err="1"/>
              <a:t>adjusted,pos</a:t>
            </a:r>
            <a:r>
              <a:rPr lang="en-GB" dirty="0"/>
              <a:t>="-0.096,1.322"]</a:t>
            </a:r>
          </a:p>
          <a:p>
            <a:r>
              <a:rPr lang="en-GB" dirty="0"/>
              <a:t>Medication [</a:t>
            </a:r>
            <a:r>
              <a:rPr lang="en-GB" dirty="0" err="1"/>
              <a:t>adjusted,pos</a:t>
            </a:r>
            <a:r>
              <a:rPr lang="en-GB" dirty="0"/>
              <a:t>="-0.980,1.369"]</a:t>
            </a:r>
          </a:p>
          <a:p>
            <a:r>
              <a:rPr lang="en-GB" dirty="0" err="1"/>
              <a:t>Occupational_pollution</a:t>
            </a:r>
            <a:r>
              <a:rPr lang="en-GB" dirty="0"/>
              <a:t> [</a:t>
            </a:r>
            <a:r>
              <a:rPr lang="en-GB" dirty="0" err="1"/>
              <a:t>pos</a:t>
            </a:r>
            <a:r>
              <a:rPr lang="en-GB" dirty="0"/>
              <a:t>="-1.331,0.480"]</a:t>
            </a:r>
          </a:p>
          <a:p>
            <a:r>
              <a:rPr lang="en-GB" dirty="0" err="1"/>
              <a:t>SHS_binary</a:t>
            </a:r>
            <a:r>
              <a:rPr lang="en-GB" dirty="0"/>
              <a:t> [</a:t>
            </a:r>
            <a:r>
              <a:rPr lang="en-GB" dirty="0" err="1"/>
              <a:t>pos</a:t>
            </a:r>
            <a:r>
              <a:rPr lang="en-GB" dirty="0"/>
              <a:t>="-0.642,0.251"]</a:t>
            </a:r>
          </a:p>
          <a:p>
            <a:r>
              <a:rPr lang="en-GB" dirty="0" err="1"/>
              <a:t>Smoking_binary</a:t>
            </a:r>
            <a:r>
              <a:rPr lang="en-GB" dirty="0"/>
              <a:t> [</a:t>
            </a:r>
            <a:r>
              <a:rPr lang="en-GB" dirty="0" err="1"/>
              <a:t>pos</a:t>
            </a:r>
            <a:r>
              <a:rPr lang="en-GB" dirty="0"/>
              <a:t>="-1.022,0.284"]</a:t>
            </a:r>
          </a:p>
          <a:p>
            <a:r>
              <a:rPr lang="en-GB" dirty="0"/>
              <a:t>year2pm25 [</a:t>
            </a:r>
            <a:r>
              <a:rPr lang="en-GB" dirty="0" err="1"/>
              <a:t>pos</a:t>
            </a:r>
            <a:r>
              <a:rPr lang="en-GB" dirty="0"/>
              <a:t>="-0.215,0.312"]</a:t>
            </a:r>
          </a:p>
          <a:p>
            <a:r>
              <a:rPr lang="en-GB" dirty="0"/>
              <a:t>AMHI -&gt; </a:t>
            </a:r>
            <a:r>
              <a:rPr lang="en-GB" dirty="0" err="1"/>
              <a:t>Airway_disease</a:t>
            </a:r>
            <a:endParaRPr lang="en-GB" dirty="0"/>
          </a:p>
          <a:p>
            <a:r>
              <a:rPr lang="en-GB" dirty="0"/>
              <a:t>Age -&gt; AMHI</a:t>
            </a:r>
          </a:p>
          <a:p>
            <a:r>
              <a:rPr lang="en-GB" dirty="0"/>
              <a:t>Age -&gt; </a:t>
            </a:r>
            <a:r>
              <a:rPr lang="en-GB" dirty="0" err="1"/>
              <a:t>Airway_disease</a:t>
            </a:r>
            <a:endParaRPr lang="en-GB" dirty="0"/>
          </a:p>
          <a:p>
            <a:r>
              <a:rPr lang="en-GB" dirty="0"/>
              <a:t>Age -&gt; </a:t>
            </a:r>
            <a:r>
              <a:rPr lang="en-GB" dirty="0" err="1"/>
              <a:t>Biofuel_exposure</a:t>
            </a:r>
            <a:endParaRPr lang="en-GB" dirty="0"/>
          </a:p>
          <a:p>
            <a:r>
              <a:rPr lang="en-GB" dirty="0"/>
              <a:t>Age -&gt; </a:t>
            </a:r>
            <a:r>
              <a:rPr lang="en-GB" dirty="0" err="1"/>
              <a:t>Occupational_pollution</a:t>
            </a:r>
            <a:endParaRPr lang="en-GB" dirty="0"/>
          </a:p>
          <a:p>
            <a:r>
              <a:rPr lang="en-GB" dirty="0"/>
              <a:t>Age -&gt; </a:t>
            </a:r>
            <a:r>
              <a:rPr lang="en-GB" dirty="0" err="1"/>
              <a:t>SHS_binary</a:t>
            </a:r>
            <a:endParaRPr lang="en-GB" dirty="0"/>
          </a:p>
          <a:p>
            <a:r>
              <a:rPr lang="en-GB" dirty="0"/>
              <a:t>Age -&gt; </a:t>
            </a:r>
            <a:r>
              <a:rPr lang="en-GB" dirty="0" err="1"/>
              <a:t>Smoking_binary</a:t>
            </a:r>
            <a:endParaRPr lang="en-GB" dirty="0"/>
          </a:p>
          <a:p>
            <a:r>
              <a:rPr lang="en-GB" dirty="0"/>
              <a:t>Age -&gt; year2pm25</a:t>
            </a:r>
          </a:p>
          <a:p>
            <a:r>
              <a:rPr lang="en-GB" dirty="0"/>
              <a:t>BMI -&gt; AMHI</a:t>
            </a:r>
          </a:p>
          <a:p>
            <a:r>
              <a:rPr lang="en-GB" dirty="0"/>
              <a:t>BMI -&gt; </a:t>
            </a:r>
            <a:r>
              <a:rPr lang="en-GB" dirty="0" err="1"/>
              <a:t>Airway_disease</a:t>
            </a:r>
            <a:endParaRPr lang="en-GB" dirty="0"/>
          </a:p>
          <a:p>
            <a:r>
              <a:rPr lang="en-GB" dirty="0"/>
              <a:t>BMI -&gt; </a:t>
            </a:r>
            <a:r>
              <a:rPr lang="en-GB" dirty="0" err="1"/>
              <a:t>Biofuel_exposure</a:t>
            </a:r>
            <a:endParaRPr lang="en-GB" dirty="0"/>
          </a:p>
          <a:p>
            <a:r>
              <a:rPr lang="en-GB" dirty="0"/>
              <a:t>BMI -&gt; Medication</a:t>
            </a:r>
          </a:p>
          <a:p>
            <a:r>
              <a:rPr lang="en-GB" dirty="0"/>
              <a:t>BMI -&gt; </a:t>
            </a:r>
            <a:r>
              <a:rPr lang="en-GB" dirty="0" err="1"/>
              <a:t>Occupational_pollution</a:t>
            </a:r>
            <a:endParaRPr lang="en-GB" dirty="0"/>
          </a:p>
          <a:p>
            <a:r>
              <a:rPr lang="en-GB" dirty="0"/>
              <a:t>BMI -&gt; </a:t>
            </a:r>
            <a:r>
              <a:rPr lang="en-GB" dirty="0" err="1"/>
              <a:t>SHS_binary</a:t>
            </a:r>
            <a:endParaRPr lang="en-GB" dirty="0"/>
          </a:p>
          <a:p>
            <a:r>
              <a:rPr lang="en-GB" dirty="0"/>
              <a:t>BMI -&gt; </a:t>
            </a:r>
            <a:r>
              <a:rPr lang="en-GB" dirty="0" err="1"/>
              <a:t>Smoking_binary</a:t>
            </a:r>
            <a:endParaRPr lang="en-GB" dirty="0"/>
          </a:p>
          <a:p>
            <a:r>
              <a:rPr lang="en-GB" dirty="0"/>
              <a:t>BMI -&gt; year2pm25</a:t>
            </a:r>
          </a:p>
          <a:p>
            <a:r>
              <a:rPr lang="en-GB" dirty="0" err="1"/>
              <a:t>Biofuel_exposure</a:t>
            </a:r>
            <a:r>
              <a:rPr lang="en-GB" dirty="0"/>
              <a:t> -&gt; AMHI</a:t>
            </a:r>
          </a:p>
          <a:p>
            <a:r>
              <a:rPr lang="en-GB" dirty="0" err="1"/>
              <a:t>Biofuel_exposure</a:t>
            </a:r>
            <a:r>
              <a:rPr lang="en-GB" dirty="0"/>
              <a:t> -&gt; </a:t>
            </a:r>
            <a:r>
              <a:rPr lang="en-GB" dirty="0" err="1"/>
              <a:t>Airway_disease</a:t>
            </a:r>
            <a:r>
              <a:rPr lang="en-GB" dirty="0"/>
              <a:t> [</a:t>
            </a:r>
            <a:r>
              <a:rPr lang="en-GB" dirty="0" err="1"/>
              <a:t>pos</a:t>
            </a:r>
            <a:r>
              <a:rPr lang="en-GB" dirty="0"/>
              <a:t>="-0.731,0.401"]</a:t>
            </a:r>
          </a:p>
          <a:p>
            <a:r>
              <a:rPr lang="en-GB" dirty="0" err="1"/>
              <a:t>Biofuel_exposure</a:t>
            </a:r>
            <a:r>
              <a:rPr lang="en-GB" dirty="0"/>
              <a:t> -&gt; </a:t>
            </a:r>
            <a:r>
              <a:rPr lang="en-GB" dirty="0" err="1"/>
              <a:t>SHS_binary</a:t>
            </a:r>
            <a:endParaRPr lang="en-GB" dirty="0"/>
          </a:p>
          <a:p>
            <a:r>
              <a:rPr lang="en-GB" dirty="0" err="1"/>
              <a:t>Biofuel_exposure</a:t>
            </a:r>
            <a:r>
              <a:rPr lang="en-GB" dirty="0"/>
              <a:t> -&gt; </a:t>
            </a:r>
            <a:r>
              <a:rPr lang="en-GB" dirty="0" err="1"/>
              <a:t>Smoking_binary</a:t>
            </a:r>
            <a:endParaRPr lang="en-GB" dirty="0"/>
          </a:p>
          <a:p>
            <a:r>
              <a:rPr lang="en-GB" dirty="0" err="1"/>
              <a:t>Biofuel_exposure</a:t>
            </a:r>
            <a:r>
              <a:rPr lang="en-GB" dirty="0"/>
              <a:t> -&gt; year2pm25</a:t>
            </a:r>
          </a:p>
          <a:p>
            <a:r>
              <a:rPr lang="en-GB" dirty="0"/>
              <a:t>Gender -&gt; AMHI</a:t>
            </a:r>
          </a:p>
          <a:p>
            <a:r>
              <a:rPr lang="en-GB" dirty="0"/>
              <a:t>Gender -&gt; </a:t>
            </a:r>
            <a:r>
              <a:rPr lang="en-GB" dirty="0" err="1"/>
              <a:t>Airway_disease</a:t>
            </a:r>
            <a:endParaRPr lang="en-GB" dirty="0"/>
          </a:p>
          <a:p>
            <a:r>
              <a:rPr lang="en-GB" dirty="0"/>
              <a:t>Gender -&gt; </a:t>
            </a:r>
            <a:r>
              <a:rPr lang="en-GB" dirty="0" err="1"/>
              <a:t>Biofuel_exposure</a:t>
            </a:r>
            <a:endParaRPr lang="en-GB" dirty="0"/>
          </a:p>
          <a:p>
            <a:r>
              <a:rPr lang="en-GB" dirty="0"/>
              <a:t>Gender -&gt; Medication</a:t>
            </a:r>
          </a:p>
          <a:p>
            <a:r>
              <a:rPr lang="en-GB" dirty="0"/>
              <a:t>Gender -&gt; </a:t>
            </a:r>
            <a:r>
              <a:rPr lang="en-GB" dirty="0" err="1"/>
              <a:t>Occupational_pollution</a:t>
            </a:r>
            <a:endParaRPr lang="en-GB" dirty="0"/>
          </a:p>
          <a:p>
            <a:r>
              <a:rPr lang="en-GB" dirty="0"/>
              <a:t>Gender -&gt; </a:t>
            </a:r>
            <a:r>
              <a:rPr lang="en-GB" dirty="0" err="1"/>
              <a:t>SHS_binary</a:t>
            </a:r>
            <a:endParaRPr lang="en-GB" dirty="0"/>
          </a:p>
          <a:p>
            <a:r>
              <a:rPr lang="en-GB" dirty="0"/>
              <a:t>Gender -&gt; </a:t>
            </a:r>
            <a:r>
              <a:rPr lang="en-GB" dirty="0" err="1"/>
              <a:t>Smoking_binary</a:t>
            </a:r>
            <a:endParaRPr lang="en-GB" dirty="0"/>
          </a:p>
          <a:p>
            <a:r>
              <a:rPr lang="en-GB" dirty="0"/>
              <a:t>Gender -&gt; year2pm25</a:t>
            </a:r>
          </a:p>
          <a:p>
            <a:r>
              <a:rPr lang="en-GB" dirty="0"/>
              <a:t>Medication -&gt; AMHI</a:t>
            </a:r>
          </a:p>
          <a:p>
            <a:r>
              <a:rPr lang="en-GB" dirty="0"/>
              <a:t>Medication -&gt; </a:t>
            </a:r>
            <a:r>
              <a:rPr lang="en-GB" dirty="0" err="1"/>
              <a:t>Airway_disease</a:t>
            </a:r>
            <a:endParaRPr lang="en-GB" dirty="0"/>
          </a:p>
          <a:p>
            <a:r>
              <a:rPr lang="en-GB" dirty="0"/>
              <a:t>Medication -&gt; </a:t>
            </a:r>
            <a:r>
              <a:rPr lang="en-GB" dirty="0" err="1"/>
              <a:t>Biofuel_exposure</a:t>
            </a:r>
            <a:endParaRPr lang="en-GB" dirty="0"/>
          </a:p>
          <a:p>
            <a:r>
              <a:rPr lang="en-GB" dirty="0"/>
              <a:t>Medication -&gt; </a:t>
            </a:r>
            <a:r>
              <a:rPr lang="en-GB" dirty="0" err="1"/>
              <a:t>Occupational_pollution</a:t>
            </a:r>
            <a:endParaRPr lang="en-GB" dirty="0"/>
          </a:p>
          <a:p>
            <a:r>
              <a:rPr lang="en-GB" dirty="0"/>
              <a:t>Medication -&gt; </a:t>
            </a:r>
            <a:r>
              <a:rPr lang="en-GB" dirty="0" err="1"/>
              <a:t>SHS_binary</a:t>
            </a:r>
            <a:endParaRPr lang="en-GB" dirty="0"/>
          </a:p>
          <a:p>
            <a:r>
              <a:rPr lang="en-GB" dirty="0"/>
              <a:t>Medication -&gt; </a:t>
            </a:r>
            <a:r>
              <a:rPr lang="en-GB" dirty="0" err="1"/>
              <a:t>Smoking_binary</a:t>
            </a:r>
            <a:endParaRPr lang="en-GB" dirty="0"/>
          </a:p>
          <a:p>
            <a:r>
              <a:rPr lang="en-GB" dirty="0"/>
              <a:t>Medication -&gt; year2pm25</a:t>
            </a:r>
          </a:p>
          <a:p>
            <a:r>
              <a:rPr lang="en-GB" dirty="0" err="1"/>
              <a:t>Occupational_pollution</a:t>
            </a:r>
            <a:r>
              <a:rPr lang="en-GB" dirty="0"/>
              <a:t> -&gt; AMHI</a:t>
            </a:r>
          </a:p>
          <a:p>
            <a:r>
              <a:rPr lang="en-GB" dirty="0" err="1"/>
              <a:t>Occupational_pollution</a:t>
            </a:r>
            <a:r>
              <a:rPr lang="en-GB" dirty="0"/>
              <a:t> -&gt; </a:t>
            </a:r>
            <a:r>
              <a:rPr lang="en-GB" dirty="0" err="1"/>
              <a:t>Airway_disease</a:t>
            </a:r>
            <a:endParaRPr lang="en-GB" dirty="0"/>
          </a:p>
          <a:p>
            <a:r>
              <a:rPr lang="en-GB" dirty="0" err="1"/>
              <a:t>Occupational_pollution</a:t>
            </a:r>
            <a:r>
              <a:rPr lang="en-GB" dirty="0"/>
              <a:t> -&gt; </a:t>
            </a:r>
            <a:r>
              <a:rPr lang="en-GB" dirty="0" err="1"/>
              <a:t>Biofuel_exposure</a:t>
            </a:r>
            <a:endParaRPr lang="en-GB" dirty="0"/>
          </a:p>
          <a:p>
            <a:r>
              <a:rPr lang="en-GB" dirty="0" err="1"/>
              <a:t>Occupational_pollution</a:t>
            </a:r>
            <a:r>
              <a:rPr lang="en-GB" dirty="0"/>
              <a:t> -&gt; </a:t>
            </a:r>
            <a:r>
              <a:rPr lang="en-GB" dirty="0" err="1"/>
              <a:t>SHS_binary</a:t>
            </a:r>
            <a:endParaRPr lang="en-GB" dirty="0"/>
          </a:p>
          <a:p>
            <a:r>
              <a:rPr lang="en-GB" dirty="0" err="1"/>
              <a:t>SHS_binary</a:t>
            </a:r>
            <a:r>
              <a:rPr lang="en-GB" dirty="0"/>
              <a:t> -&gt; AMHI</a:t>
            </a:r>
          </a:p>
          <a:p>
            <a:r>
              <a:rPr lang="en-GB" dirty="0" err="1"/>
              <a:t>SHS_binary</a:t>
            </a:r>
            <a:r>
              <a:rPr lang="en-GB" dirty="0"/>
              <a:t> -&gt; </a:t>
            </a:r>
            <a:r>
              <a:rPr lang="en-GB" dirty="0" err="1"/>
              <a:t>Airway_disease</a:t>
            </a:r>
            <a:endParaRPr lang="en-GB" dirty="0"/>
          </a:p>
          <a:p>
            <a:r>
              <a:rPr lang="en-GB" dirty="0" err="1"/>
              <a:t>Smoking_binary</a:t>
            </a:r>
            <a:r>
              <a:rPr lang="en-GB" dirty="0"/>
              <a:t> -&gt; AMHI</a:t>
            </a:r>
          </a:p>
          <a:p>
            <a:r>
              <a:rPr lang="en-GB" dirty="0" err="1"/>
              <a:t>Smoking_binary</a:t>
            </a:r>
            <a:r>
              <a:rPr lang="en-GB" dirty="0"/>
              <a:t> -&gt; </a:t>
            </a:r>
            <a:r>
              <a:rPr lang="en-GB" dirty="0" err="1"/>
              <a:t>Airway_disease</a:t>
            </a:r>
            <a:endParaRPr lang="en-GB" dirty="0"/>
          </a:p>
          <a:p>
            <a:r>
              <a:rPr lang="en-GB" dirty="0" err="1"/>
              <a:t>Smoking_binary</a:t>
            </a:r>
            <a:r>
              <a:rPr lang="en-GB" dirty="0"/>
              <a:t> -&gt; </a:t>
            </a:r>
            <a:r>
              <a:rPr lang="en-GB" dirty="0" err="1"/>
              <a:t>SHS_binary</a:t>
            </a:r>
            <a:endParaRPr lang="en-GB" dirty="0"/>
          </a:p>
          <a:p>
            <a:r>
              <a:rPr lang="en-GB" dirty="0" err="1"/>
              <a:t>Smoking_binary</a:t>
            </a:r>
            <a:r>
              <a:rPr lang="en-GB" dirty="0"/>
              <a:t> -&gt; year2pm25</a:t>
            </a:r>
          </a:p>
          <a:p>
            <a:r>
              <a:rPr lang="en-GB" dirty="0"/>
              <a:t>year2pm25 -&gt; AMHI</a:t>
            </a:r>
          </a:p>
          <a:p>
            <a:r>
              <a:rPr lang="en-GB" dirty="0"/>
              <a:t>year2pm25 -&gt; </a:t>
            </a:r>
            <a:r>
              <a:rPr lang="en-GB" dirty="0" err="1"/>
              <a:t>Airway_disease</a:t>
            </a:r>
            <a:endParaRPr lang="en-GB" dirty="0"/>
          </a:p>
          <a:p>
            <a:r>
              <a:rPr lang="en-GB" dirty="0"/>
              <a:t>}</a:t>
            </a:r>
          </a:p>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15</a:t>
            </a:fld>
            <a:endParaRPr lang="en-GB"/>
          </a:p>
        </p:txBody>
      </p:sp>
    </p:spTree>
    <p:extLst>
      <p:ext uri="{BB962C8B-B14F-4D97-AF65-F5344CB8AC3E}">
        <p14:creationId xmlns:p14="http://schemas.microsoft.com/office/powerpoint/2010/main" val="133755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16</a:t>
            </a:fld>
            <a:endParaRPr lang="en-GB"/>
          </a:p>
        </p:txBody>
      </p:sp>
    </p:spTree>
    <p:extLst>
      <p:ext uri="{BB962C8B-B14F-4D97-AF65-F5344CB8AC3E}">
        <p14:creationId xmlns:p14="http://schemas.microsoft.com/office/powerpoint/2010/main" val="29472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3</a:t>
            </a:fld>
            <a:endParaRPr lang="en-GB"/>
          </a:p>
        </p:txBody>
      </p:sp>
    </p:spTree>
    <p:extLst>
      <p:ext uri="{BB962C8B-B14F-4D97-AF65-F5344CB8AC3E}">
        <p14:creationId xmlns:p14="http://schemas.microsoft.com/office/powerpoint/2010/main" val="31225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GB" dirty="0"/>
              <a:t>Code for recreation of the last DAG in dagitty.net: </a:t>
            </a:r>
          </a:p>
          <a:p>
            <a:endParaRPr lang="en-GB" dirty="0"/>
          </a:p>
          <a:p>
            <a:r>
              <a:rPr lang="en-GB" dirty="0" err="1"/>
              <a:t>dag</a:t>
            </a:r>
            <a:r>
              <a:rPr lang="en-GB" dirty="0"/>
              <a:t> {</a:t>
            </a:r>
          </a:p>
          <a:p>
            <a:r>
              <a:rPr lang="en-GB" dirty="0"/>
              <a:t>"Health outcome" [</a:t>
            </a:r>
            <a:r>
              <a:rPr lang="en-GB" dirty="0" err="1"/>
              <a:t>outcome,pos</a:t>
            </a:r>
            <a:r>
              <a:rPr lang="en-GB" dirty="0"/>
              <a:t>="0.245,0.280"]</a:t>
            </a:r>
          </a:p>
          <a:p>
            <a:r>
              <a:rPr lang="en-GB" dirty="0"/>
              <a:t>BMI [</a:t>
            </a:r>
            <a:r>
              <a:rPr lang="en-GB" dirty="0" err="1"/>
              <a:t>adjusted,pos</a:t>
            </a:r>
            <a:r>
              <a:rPr lang="en-GB" dirty="0"/>
              <a:t>="-1.483,1.072"]</a:t>
            </a:r>
          </a:p>
          <a:p>
            <a:r>
              <a:rPr lang="en-GB" dirty="0"/>
              <a:t>Exposure [</a:t>
            </a:r>
            <a:r>
              <a:rPr lang="en-GB" dirty="0" err="1"/>
              <a:t>exposure,pos</a:t>
            </a:r>
            <a:r>
              <a:rPr lang="en-GB" dirty="0"/>
              <a:t>="-1.571,0.280"]</a:t>
            </a:r>
          </a:p>
          <a:p>
            <a:r>
              <a:rPr lang="en-GB" dirty="0"/>
              <a:t>Mibrobe_2 [</a:t>
            </a:r>
            <a:r>
              <a:rPr lang="en-GB" dirty="0" err="1"/>
              <a:t>pos</a:t>
            </a:r>
            <a:r>
              <a:rPr lang="en-GB" dirty="0"/>
              <a:t>="-1.249,-0.361"]</a:t>
            </a:r>
          </a:p>
          <a:p>
            <a:r>
              <a:rPr lang="en-GB" dirty="0"/>
              <a:t>Microbe_1 [</a:t>
            </a:r>
            <a:r>
              <a:rPr lang="en-GB" dirty="0" err="1"/>
              <a:t>adjusted,pos</a:t>
            </a:r>
            <a:r>
              <a:rPr lang="en-GB" dirty="0"/>
              <a:t>="-0.694,0.275"]</a:t>
            </a:r>
          </a:p>
          <a:p>
            <a:r>
              <a:rPr lang="en-GB" dirty="0"/>
              <a:t>Microbe_3 [</a:t>
            </a:r>
            <a:r>
              <a:rPr lang="en-GB" dirty="0" err="1"/>
              <a:t>pos</a:t>
            </a:r>
            <a:r>
              <a:rPr lang="en-GB" dirty="0"/>
              <a:t>="-1.058,-0.763"]</a:t>
            </a:r>
          </a:p>
          <a:p>
            <a:r>
              <a:rPr lang="en-GB" dirty="0"/>
              <a:t>age [</a:t>
            </a:r>
            <a:r>
              <a:rPr lang="en-GB" dirty="0" err="1"/>
              <a:t>adjusted,pos</a:t>
            </a:r>
            <a:r>
              <a:rPr lang="en-GB" dirty="0"/>
              <a:t>="-0.486,1.390"]</a:t>
            </a:r>
          </a:p>
          <a:p>
            <a:r>
              <a:rPr lang="en-GB" dirty="0" err="1"/>
              <a:t>medication_use</a:t>
            </a:r>
            <a:r>
              <a:rPr lang="en-GB" dirty="0"/>
              <a:t> [</a:t>
            </a:r>
            <a:r>
              <a:rPr lang="en-GB" dirty="0" err="1"/>
              <a:t>adjusted,pos</a:t>
            </a:r>
            <a:r>
              <a:rPr lang="en-GB" dirty="0"/>
              <a:t>="-0.980,1.369"]</a:t>
            </a:r>
          </a:p>
          <a:p>
            <a:r>
              <a:rPr lang="en-GB" dirty="0"/>
              <a:t>sex [</a:t>
            </a:r>
            <a:r>
              <a:rPr lang="en-GB" dirty="0" err="1"/>
              <a:t>adjusted,pos</a:t>
            </a:r>
            <a:r>
              <a:rPr lang="en-GB" dirty="0"/>
              <a:t>="-0.096,1.322"]</a:t>
            </a:r>
          </a:p>
          <a:p>
            <a:r>
              <a:rPr lang="en-GB" dirty="0"/>
              <a:t>unknown [</a:t>
            </a:r>
            <a:r>
              <a:rPr lang="en-GB" dirty="0" err="1"/>
              <a:t>pos</a:t>
            </a:r>
            <a:r>
              <a:rPr lang="en-GB" dirty="0"/>
              <a:t>="-0.788,-1.065"]</a:t>
            </a:r>
          </a:p>
          <a:p>
            <a:r>
              <a:rPr lang="en-GB" dirty="0"/>
              <a:t>BMI -&gt; "Health outcome"</a:t>
            </a:r>
          </a:p>
          <a:p>
            <a:r>
              <a:rPr lang="en-GB" dirty="0"/>
              <a:t>BMI -&gt; Exposure</a:t>
            </a:r>
          </a:p>
          <a:p>
            <a:r>
              <a:rPr lang="en-GB" dirty="0"/>
              <a:t>BMI -&gt; Microbe_1</a:t>
            </a:r>
          </a:p>
          <a:p>
            <a:r>
              <a:rPr lang="en-GB" dirty="0"/>
              <a:t>Exposure -&gt; "Health outcome" [</a:t>
            </a:r>
            <a:r>
              <a:rPr lang="en-GB" dirty="0" err="1"/>
              <a:t>pos</a:t>
            </a:r>
            <a:r>
              <a:rPr lang="en-GB" dirty="0"/>
              <a:t>="-0.778,-0.909"]</a:t>
            </a:r>
          </a:p>
          <a:p>
            <a:r>
              <a:rPr lang="en-GB" dirty="0"/>
              <a:t>Exposure -&gt; Microbe_1</a:t>
            </a:r>
          </a:p>
          <a:p>
            <a:r>
              <a:rPr lang="en-GB" dirty="0"/>
              <a:t>Mibrobe_2 -&gt; "Health outcome" [</a:t>
            </a:r>
            <a:r>
              <a:rPr lang="en-GB" dirty="0" err="1"/>
              <a:t>pos</a:t>
            </a:r>
            <a:r>
              <a:rPr lang="en-GB" dirty="0"/>
              <a:t>="-0.512,-0.856"]</a:t>
            </a:r>
          </a:p>
          <a:p>
            <a:r>
              <a:rPr lang="en-GB" dirty="0"/>
              <a:t>Mibrobe_2 -&gt; Microbe_1</a:t>
            </a:r>
          </a:p>
          <a:p>
            <a:r>
              <a:rPr lang="en-GB" dirty="0"/>
              <a:t>Microbe_1 -&gt; "Health outcome"</a:t>
            </a:r>
          </a:p>
          <a:p>
            <a:r>
              <a:rPr lang="en-GB" dirty="0"/>
              <a:t>Microbe_3 -&gt; "Health outcome" [</a:t>
            </a:r>
            <a:r>
              <a:rPr lang="en-GB" dirty="0" err="1"/>
              <a:t>pos</a:t>
            </a:r>
            <a:r>
              <a:rPr lang="en-GB" dirty="0"/>
              <a:t>="-0.239,-0.914"]</a:t>
            </a:r>
          </a:p>
          <a:p>
            <a:r>
              <a:rPr lang="en-GB" dirty="0"/>
              <a:t>Microbe_3 -&gt; Microbe_1</a:t>
            </a:r>
          </a:p>
          <a:p>
            <a:r>
              <a:rPr lang="en-GB" dirty="0"/>
              <a:t>age -&gt; "Health outcome"</a:t>
            </a:r>
          </a:p>
          <a:p>
            <a:r>
              <a:rPr lang="en-GB" dirty="0"/>
              <a:t>age -&gt; Exposure</a:t>
            </a:r>
          </a:p>
          <a:p>
            <a:r>
              <a:rPr lang="en-GB" dirty="0"/>
              <a:t>age -&gt; Microbe_1</a:t>
            </a:r>
          </a:p>
          <a:p>
            <a:r>
              <a:rPr lang="en-GB" dirty="0" err="1"/>
              <a:t>medication_use</a:t>
            </a:r>
            <a:r>
              <a:rPr lang="en-GB" dirty="0"/>
              <a:t> -&gt; "Health outcome"</a:t>
            </a:r>
          </a:p>
          <a:p>
            <a:r>
              <a:rPr lang="en-GB" dirty="0" err="1"/>
              <a:t>medication_use</a:t>
            </a:r>
            <a:r>
              <a:rPr lang="en-GB" dirty="0"/>
              <a:t> -&gt; Exposure</a:t>
            </a:r>
          </a:p>
          <a:p>
            <a:r>
              <a:rPr lang="en-GB" dirty="0" err="1"/>
              <a:t>medication_use</a:t>
            </a:r>
            <a:r>
              <a:rPr lang="en-GB" dirty="0"/>
              <a:t> -&gt; Microbe_1</a:t>
            </a:r>
          </a:p>
          <a:p>
            <a:r>
              <a:rPr lang="en-GB" dirty="0"/>
              <a:t>sex -&gt; "Health outcome"</a:t>
            </a:r>
          </a:p>
          <a:p>
            <a:r>
              <a:rPr lang="en-GB" dirty="0"/>
              <a:t>sex -&gt; Exposure</a:t>
            </a:r>
          </a:p>
          <a:p>
            <a:r>
              <a:rPr lang="en-GB" dirty="0"/>
              <a:t>sex -&gt; Microbe_1</a:t>
            </a:r>
          </a:p>
          <a:p>
            <a:r>
              <a:rPr lang="en-GB" dirty="0"/>
              <a:t>unknown -&gt; "Health outcome" [</a:t>
            </a:r>
            <a:r>
              <a:rPr lang="en-GB" dirty="0" err="1"/>
              <a:t>pos</a:t>
            </a:r>
            <a:r>
              <a:rPr lang="en-GB" dirty="0"/>
              <a:t>="-0.070,-0.966"]</a:t>
            </a:r>
          </a:p>
          <a:p>
            <a:r>
              <a:rPr lang="en-GB" dirty="0"/>
              <a:t>unknown -&gt; Microbe_1</a:t>
            </a:r>
          </a:p>
          <a:p>
            <a:r>
              <a:rPr lang="en-GB" dirty="0"/>
              <a:t>}</a:t>
            </a:r>
          </a:p>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4</a:t>
            </a:fld>
            <a:endParaRPr lang="en-GB"/>
          </a:p>
        </p:txBody>
      </p:sp>
    </p:spTree>
    <p:extLst>
      <p:ext uri="{BB962C8B-B14F-4D97-AF65-F5344CB8AC3E}">
        <p14:creationId xmlns:p14="http://schemas.microsoft.com/office/powerpoint/2010/main" val="2732565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222222"/>
                </a:solidFill>
                <a:effectLst/>
                <a:highlight>
                  <a:srgbClr val="FFFFFF"/>
                </a:highlight>
                <a:latin typeface="Harding"/>
              </a:rPr>
              <a:t>Extract from the article by Griffith et al.: The magnitude of this distortion can be large, inducing associations that do not exist in the general population or attenuating, inflating or reversing the sign of existing associations</a:t>
            </a:r>
            <a:r>
              <a:rPr lang="en-US" b="0" i="0" baseline="30000" dirty="0">
                <a:solidFill>
                  <a:srgbClr val="006699"/>
                </a:solidFill>
                <a:effectLst/>
                <a:highlight>
                  <a:srgbClr val="FFFFFF"/>
                </a:highlight>
                <a:latin typeface="Harding"/>
                <a:hlinkClick r:id="rId3" tooltip="Munafò, M. R. et al. Collider scope: when selection bias can substantially influence observed associations. Int J. Epidemiol. 47, 226–35. (2018)."/>
              </a:rPr>
              <a:t>16</a:t>
            </a:r>
            <a:r>
              <a:rPr lang="en-US" b="0" i="0" baseline="30000" dirty="0">
                <a:solidFill>
                  <a:srgbClr val="006699"/>
                </a:solidFill>
                <a:effectLst/>
                <a:highlight>
                  <a:srgbClr val="FFFFFF"/>
                </a:highlight>
                <a:latin typeface="Harding"/>
              </a:rPr>
              <a:t> </a:t>
            </a:r>
            <a:r>
              <a:rPr lang="en-US" b="0" i="0" dirty="0">
                <a:solidFill>
                  <a:srgbClr val="222222"/>
                </a:solidFill>
                <a:effectLst/>
                <a:highlight>
                  <a:srgbClr val="FFFFFF"/>
                </a:highlight>
                <a:latin typeface="Harding"/>
              </a:rPr>
              <a:t>Furthermore, when attempting to draw causal inferences from ascertained datasets, such effects may not even be valid within the dataset itself (i.e. lack of internal validity) (Box </a:t>
            </a:r>
            <a:r>
              <a:rPr lang="en-US" b="0" i="0" dirty="0">
                <a:solidFill>
                  <a:srgbClr val="006699"/>
                </a:solidFill>
                <a:effectLst/>
                <a:highlight>
                  <a:srgbClr val="FFFFFF"/>
                </a:highlight>
                <a:latin typeface="Harding"/>
                <a:hlinkClick r:id="rId4"/>
              </a:rPr>
              <a:t>1</a:t>
            </a:r>
            <a:r>
              <a:rPr lang="en-US" b="0" i="0" dirty="0">
                <a:solidFill>
                  <a:srgbClr val="222222"/>
                </a:solidFill>
                <a:effectLst/>
                <a:highlight>
                  <a:srgbClr val="FFFFFF"/>
                </a:highlight>
                <a:latin typeface="Harding"/>
              </a:rPr>
              <a:t>). This is because associations induced by collider bias are properties of the sample, rather than the individuals that comprise it, so the associations estimated using the sample will not be a reliable indication of the individual level causal effects. Collider bias, therefore, causes associations to fail to </a:t>
            </a:r>
            <a:r>
              <a:rPr lang="en-US" b="0" i="0" dirty="0" err="1">
                <a:solidFill>
                  <a:srgbClr val="222222"/>
                </a:solidFill>
                <a:effectLst/>
                <a:highlight>
                  <a:srgbClr val="FFFFFF"/>
                </a:highlight>
                <a:latin typeface="Harding"/>
              </a:rPr>
              <a:t>generalise</a:t>
            </a:r>
            <a:r>
              <a:rPr lang="en-US" b="0" i="0" dirty="0">
                <a:solidFill>
                  <a:srgbClr val="222222"/>
                </a:solidFill>
                <a:effectLst/>
                <a:highlight>
                  <a:srgbClr val="FFFFFF"/>
                </a:highlight>
                <a:latin typeface="Harding"/>
              </a:rPr>
              <a:t> beyond the sample and for causal inferences to be inaccurate even within the sample. It is this second characteristic which distinguishes collider bias within the more general concept of selection bias. Selection bias can occur when there are effect modifiers that are distributed differently in the sample than in the population, thus causing effects to differ between the two. However, while this limits the </a:t>
            </a:r>
            <a:r>
              <a:rPr lang="en-US" b="0" i="0" dirty="0" err="1">
                <a:solidFill>
                  <a:srgbClr val="222222"/>
                </a:solidFill>
                <a:effectLst/>
                <a:highlight>
                  <a:srgbClr val="FFFFFF"/>
                </a:highlight>
                <a:latin typeface="Harding"/>
              </a:rPr>
              <a:t>generalisability</a:t>
            </a:r>
            <a:r>
              <a:rPr lang="en-US" b="0" i="0" dirty="0">
                <a:solidFill>
                  <a:srgbClr val="222222"/>
                </a:solidFill>
                <a:effectLst/>
                <a:highlight>
                  <a:srgbClr val="FFFFFF"/>
                </a:highlight>
                <a:latin typeface="Harding"/>
              </a:rPr>
              <a:t> of causal effects on the population, those effects are valid within the sample.</a:t>
            </a:r>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5</a:t>
            </a:fld>
            <a:endParaRPr lang="en-GB"/>
          </a:p>
        </p:txBody>
      </p:sp>
    </p:spTree>
    <p:extLst>
      <p:ext uri="{BB962C8B-B14F-4D97-AF65-F5344CB8AC3E}">
        <p14:creationId xmlns:p14="http://schemas.microsoft.com/office/powerpoint/2010/main" val="36743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6</a:t>
            </a:fld>
            <a:endParaRPr lang="en-GB"/>
          </a:p>
        </p:txBody>
      </p:sp>
    </p:spTree>
    <p:extLst>
      <p:ext uri="{BB962C8B-B14F-4D97-AF65-F5344CB8AC3E}">
        <p14:creationId xmlns:p14="http://schemas.microsoft.com/office/powerpoint/2010/main" val="3709497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err="1"/>
              <a:t>For</a:t>
            </a:r>
            <a:r>
              <a:rPr lang="es-MX" sz="1200" dirty="0"/>
              <a:t> PM2.5 </a:t>
            </a:r>
            <a:r>
              <a:rPr lang="es-MX" sz="1200" dirty="0" err="1"/>
              <a:t>this</a:t>
            </a:r>
            <a:r>
              <a:rPr lang="es-MX" sz="1200" dirty="0"/>
              <a:t> was 224.3%</a:t>
            </a:r>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7</a:t>
            </a:fld>
            <a:endParaRPr lang="en-GB"/>
          </a:p>
        </p:txBody>
      </p:sp>
    </p:spTree>
    <p:extLst>
      <p:ext uri="{BB962C8B-B14F-4D97-AF65-F5344CB8AC3E}">
        <p14:creationId xmlns:p14="http://schemas.microsoft.com/office/powerpoint/2010/main" val="348530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8</a:t>
            </a:fld>
            <a:endParaRPr lang="en-GB"/>
          </a:p>
        </p:txBody>
      </p:sp>
    </p:spTree>
    <p:extLst>
      <p:ext uri="{BB962C8B-B14F-4D97-AF65-F5344CB8AC3E}">
        <p14:creationId xmlns:p14="http://schemas.microsoft.com/office/powerpoint/2010/main" val="159482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11</a:t>
            </a:fld>
            <a:endParaRPr lang="en-GB"/>
          </a:p>
        </p:txBody>
      </p:sp>
    </p:spTree>
    <p:extLst>
      <p:ext uri="{BB962C8B-B14F-4D97-AF65-F5344CB8AC3E}">
        <p14:creationId xmlns:p14="http://schemas.microsoft.com/office/powerpoint/2010/main" val="2327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5A36B15C-94C4-456D-AB13-41B2D87E99E8}" type="slidenum">
              <a:rPr lang="en-GB" smtClean="0"/>
              <a:t>12</a:t>
            </a:fld>
            <a:endParaRPr lang="en-GB"/>
          </a:p>
        </p:txBody>
      </p:sp>
    </p:spTree>
    <p:extLst>
      <p:ext uri="{BB962C8B-B14F-4D97-AF65-F5344CB8AC3E}">
        <p14:creationId xmlns:p14="http://schemas.microsoft.com/office/powerpoint/2010/main" val="211286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5798E-6730-36A5-E80F-2F774869AA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C88C1ACF-4A5D-B1D8-B1AA-FB1AFAFC3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4CA7EB65-7F11-B776-AE25-DB376BACC6BD}"/>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3AC8C445-9F1C-A7FA-01A8-B31BE66034D9}"/>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F185527D-CED1-8C49-7EC5-267AD3523AD2}"/>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51880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521A2-8944-D26E-2718-D274D881FAAE}"/>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8A358377-2512-2F28-12AF-C068F13243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E59C936A-E840-C482-2A42-8909A5E71BE0}"/>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153242FF-D510-EC07-E0DF-5922BDDB13C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B484178-6E83-067A-3A2D-33230B353AF9}"/>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396353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C9CEF30-1FB7-59E4-6292-828B4B77A35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7B0D46EC-4F76-DC93-4CA5-E5A029620C6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57BAB127-94D2-4486-28D2-154AC529ED07}"/>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831E2BC7-7684-1A9D-C599-138279A4C6A4}"/>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7AC3BDAE-E10E-CBE3-7A60-DDA3C2C72499}"/>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272028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6E76-FA5D-35D3-07E9-D1FA8BE27A9C}"/>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B7A8C147-8864-42CD-A826-32678D886C3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207532CF-B1B9-1553-2A5C-4C78CAE1C821}"/>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B8984E1F-5A3C-7D8B-B309-E79A5E8DAFB0}"/>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3D67CB9C-254F-49EB-C939-553A61F5A51D}"/>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205059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AA7D1-A37B-C485-394E-81BBDEB382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44FC3E6D-3F5E-A15A-630A-1B7F9D7A22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6D201B7-E652-EF4A-27E9-43E0F03459D1}"/>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66C04E14-2397-C8DE-C64F-F55746F22083}"/>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F89F1891-14E9-A2E2-6A78-0AC65A1E9C8E}"/>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404258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A8025-9AE4-AAB1-B781-FD672CBDBE92}"/>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FE0A7ED3-FF93-17DB-41E9-C2637D4E766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AE6506AD-CC0A-67EC-FEB7-791CF6C3EC2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608D7444-C3F9-208E-F55A-32BC57A83AF5}"/>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6" name="Marcador de pie de página 5">
            <a:extLst>
              <a:ext uri="{FF2B5EF4-FFF2-40B4-BE49-F238E27FC236}">
                <a16:creationId xmlns:a16="http://schemas.microsoft.com/office/drawing/2014/main" id="{F23DACD7-3505-4788-93F2-2D6067476DB1}"/>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7326C84B-A60B-6F8E-273E-5FF0B8936975}"/>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185231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DF836-DC48-2D61-36D9-DB885E9EF4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CF3C46DD-DC6B-7360-DED3-07A8D1168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1378E40-CE5F-83B4-ED0B-B19F28BCBD4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3BE70190-85F7-3D6E-1293-DE38B7BA4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898EB31-36C5-90D7-42AA-73F3A5B6F8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5F90FCFC-820E-829B-3454-77FD89F5345E}"/>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8" name="Marcador de pie de página 7">
            <a:extLst>
              <a:ext uri="{FF2B5EF4-FFF2-40B4-BE49-F238E27FC236}">
                <a16:creationId xmlns:a16="http://schemas.microsoft.com/office/drawing/2014/main" id="{09C2DE8E-2603-E870-6C8B-0D10CD7E4DA7}"/>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CEC60369-51ED-E74F-BEC5-6D4DD3CD9CFB}"/>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388239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51A49-84A7-9380-8403-C943A7C22ABA}"/>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25999FBE-6FE5-986C-2750-B29B045DE460}"/>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4" name="Marcador de pie de página 3">
            <a:extLst>
              <a:ext uri="{FF2B5EF4-FFF2-40B4-BE49-F238E27FC236}">
                <a16:creationId xmlns:a16="http://schemas.microsoft.com/office/drawing/2014/main" id="{18FFD4D5-67E7-793C-214F-792D2EA5C272}"/>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58989974-DCE1-FCB8-9E51-B2080FFE6275}"/>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288284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1ABD10-FC40-91A2-233D-F184C0CFBAC6}"/>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3" name="Marcador de pie de página 2">
            <a:extLst>
              <a:ext uri="{FF2B5EF4-FFF2-40B4-BE49-F238E27FC236}">
                <a16:creationId xmlns:a16="http://schemas.microsoft.com/office/drawing/2014/main" id="{EEBEB2DA-2D50-FA25-5B8F-1E39B18FBE3F}"/>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76C43D81-0448-5D70-4ECE-4C75585C7318}"/>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50792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4E6E2-6482-EEED-2F5E-0DC3B07E84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8B962C72-0871-E95F-BB44-0B72DFCFB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64E900E9-15CB-9BB0-498C-D7459CD84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8A2A9C-0CF3-88D6-3C29-D5DBF3104726}"/>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6" name="Marcador de pie de página 5">
            <a:extLst>
              <a:ext uri="{FF2B5EF4-FFF2-40B4-BE49-F238E27FC236}">
                <a16:creationId xmlns:a16="http://schemas.microsoft.com/office/drawing/2014/main" id="{82B3977D-6A44-2E50-59DB-C7F9C3D682DA}"/>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608231E4-7239-7357-225F-26797D00AEB7}"/>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84104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E371C-3286-8E47-A8D2-0C3BA8ECC1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6BAF4181-C6BB-1B44-85DC-48CE0BD42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E353B684-54CD-6E42-C82C-80A0906A9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E0E55BC-A6FE-FB78-F80A-C09A8FE73197}"/>
              </a:ext>
            </a:extLst>
          </p:cNvPr>
          <p:cNvSpPr>
            <a:spLocks noGrp="1"/>
          </p:cNvSpPr>
          <p:nvPr>
            <p:ph type="dt" sz="half" idx="10"/>
          </p:nvPr>
        </p:nvSpPr>
        <p:spPr/>
        <p:txBody>
          <a:bodyPr/>
          <a:lstStyle/>
          <a:p>
            <a:fld id="{9AD41A22-6992-405D-BB4A-24EE2FB2A6C0}" type="datetimeFigureOut">
              <a:rPr lang="en-GB" smtClean="0"/>
              <a:t>30/04/2024</a:t>
            </a:fld>
            <a:endParaRPr lang="en-GB"/>
          </a:p>
        </p:txBody>
      </p:sp>
      <p:sp>
        <p:nvSpPr>
          <p:cNvPr id="6" name="Marcador de pie de página 5">
            <a:extLst>
              <a:ext uri="{FF2B5EF4-FFF2-40B4-BE49-F238E27FC236}">
                <a16:creationId xmlns:a16="http://schemas.microsoft.com/office/drawing/2014/main" id="{C8385601-CD0D-03E1-D3B5-E3A59C3D0F05}"/>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CFB1E6B4-4B78-A4A1-2DA1-8C449D2002EB}"/>
              </a:ext>
            </a:extLst>
          </p:cNvPr>
          <p:cNvSpPr>
            <a:spLocks noGrp="1"/>
          </p:cNvSpPr>
          <p:nvPr>
            <p:ph type="sldNum" sz="quarter" idx="12"/>
          </p:nvPr>
        </p:nvSpPr>
        <p:spPr/>
        <p:txBody>
          <a:bodyPr/>
          <a:lstStyle/>
          <a:p>
            <a:fld id="{196EF0AD-4D5A-42A7-9603-A83517867D28}" type="slidenum">
              <a:rPr lang="en-GB" smtClean="0"/>
              <a:t>‹Nº›</a:t>
            </a:fld>
            <a:endParaRPr lang="en-GB"/>
          </a:p>
        </p:txBody>
      </p:sp>
    </p:spTree>
    <p:extLst>
      <p:ext uri="{BB962C8B-B14F-4D97-AF65-F5344CB8AC3E}">
        <p14:creationId xmlns:p14="http://schemas.microsoft.com/office/powerpoint/2010/main" val="292001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6ED4EAC-5526-BD8F-5D53-FE5178479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84C23D65-0F6D-FAC9-0C37-A8043B85D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8300252D-5B1D-91E1-53F9-7739DDF6F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D41A22-6992-405D-BB4A-24EE2FB2A6C0}" type="datetimeFigureOut">
              <a:rPr lang="en-GB" smtClean="0"/>
              <a:t>30/04/2024</a:t>
            </a:fld>
            <a:endParaRPr lang="en-GB"/>
          </a:p>
        </p:txBody>
      </p:sp>
      <p:sp>
        <p:nvSpPr>
          <p:cNvPr id="5" name="Marcador de pie de página 4">
            <a:extLst>
              <a:ext uri="{FF2B5EF4-FFF2-40B4-BE49-F238E27FC236}">
                <a16:creationId xmlns:a16="http://schemas.microsoft.com/office/drawing/2014/main" id="{72B10D56-1001-8119-A3FA-76F950648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Marcador de número de diapositiva 5">
            <a:extLst>
              <a:ext uri="{FF2B5EF4-FFF2-40B4-BE49-F238E27FC236}">
                <a16:creationId xmlns:a16="http://schemas.microsoft.com/office/drawing/2014/main" id="{4910B7CA-B20B-E7B2-7B5D-000C99651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6EF0AD-4D5A-42A7-9603-A83517867D28}" type="slidenum">
              <a:rPr lang="en-GB" smtClean="0"/>
              <a:t>‹Nº›</a:t>
            </a:fld>
            <a:endParaRPr lang="en-GB"/>
          </a:p>
        </p:txBody>
      </p:sp>
    </p:spTree>
    <p:extLst>
      <p:ext uri="{BB962C8B-B14F-4D97-AF65-F5344CB8AC3E}">
        <p14:creationId xmlns:p14="http://schemas.microsoft.com/office/powerpoint/2010/main" val="1437775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tinyurl.com/BPWRcourse" TargetMode="Externa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200.png"/><Relationship Id="rId4" Type="http://schemas.openxmlformats.org/officeDocument/2006/relationships/image" Target="../media/image18.svg"/><Relationship Id="rId9" Type="http://schemas.openxmlformats.org/officeDocument/2006/relationships/image" Target="../media/image19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currentprotocols.onlinelibrary.wiley.com/doi/full/10.1002/cpz1.4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currentprotocols.onlinelibrary.wiley.com/doi/full/10.1002/cpz1.4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nature.com/articles/s41467-020-19478-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www.frontiersin.org/articles/10.3389/feduc.2022.886722/ful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wangzlab/population_airway_microbiome" TargetMode="Externa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79E90C-BC06-5225-9419-835E96399EE1}"/>
              </a:ext>
            </a:extLst>
          </p:cNvPr>
          <p:cNvSpPr>
            <a:spLocks noGrp="1"/>
          </p:cNvSpPr>
          <p:nvPr>
            <p:ph type="ctrTitle"/>
          </p:nvPr>
        </p:nvSpPr>
        <p:spPr>
          <a:xfrm>
            <a:off x="1329766" y="1146412"/>
            <a:ext cx="9014348" cy="2402006"/>
          </a:xfrm>
        </p:spPr>
        <p:txBody>
          <a:bodyPr anchor="b">
            <a:normAutofit/>
          </a:bodyPr>
          <a:lstStyle/>
          <a:p>
            <a:pPr algn="l"/>
            <a:r>
              <a:rPr lang="en-GB" sz="4800" dirty="0"/>
              <a:t>One Health Microbial Seminar</a:t>
            </a:r>
            <a:br>
              <a:rPr lang="en-GB" sz="4800" dirty="0"/>
            </a:br>
            <a:r>
              <a:rPr lang="en-GB" sz="4800" dirty="0"/>
              <a:t>Mediation analysis:</a:t>
            </a:r>
            <a:br>
              <a:rPr lang="en-GB" sz="4800" dirty="0"/>
            </a:br>
            <a:r>
              <a:rPr lang="en-US" sz="1800" b="0" i="0" dirty="0">
                <a:solidFill>
                  <a:srgbClr val="222222"/>
                </a:solidFill>
                <a:effectLst/>
                <a:highlight>
                  <a:srgbClr val="FFFFFF"/>
                </a:highlight>
                <a:latin typeface="-apple-system"/>
              </a:rPr>
              <a:t>Lin, L., Yi, X., Liu, H. </a:t>
            </a:r>
            <a:r>
              <a:rPr lang="en-US" sz="1800" b="0" i="1" dirty="0">
                <a:solidFill>
                  <a:srgbClr val="222222"/>
                </a:solidFill>
                <a:effectLst/>
                <a:highlight>
                  <a:srgbClr val="FFFFFF"/>
                </a:highlight>
                <a:latin typeface="-apple-system"/>
              </a:rPr>
              <a:t>et al.</a:t>
            </a:r>
            <a:r>
              <a:rPr lang="en-US" sz="1800" b="0" i="0" dirty="0">
                <a:solidFill>
                  <a:srgbClr val="222222"/>
                </a:solidFill>
                <a:effectLst/>
                <a:highlight>
                  <a:srgbClr val="FFFFFF"/>
                </a:highlight>
                <a:latin typeface="-apple-system"/>
              </a:rPr>
              <a:t> The airway microbiome mediates the interaction between environmental exposure and respiratory health in humans. </a:t>
            </a:r>
            <a:r>
              <a:rPr lang="en-US" sz="1800" b="0" i="1" dirty="0">
                <a:solidFill>
                  <a:srgbClr val="222222"/>
                </a:solidFill>
                <a:effectLst/>
                <a:highlight>
                  <a:srgbClr val="FFFFFF"/>
                </a:highlight>
                <a:latin typeface="-apple-system"/>
              </a:rPr>
              <a:t>Nat Med</a:t>
            </a:r>
            <a:r>
              <a:rPr lang="en-US" sz="1800" b="0" i="0" dirty="0">
                <a:solidFill>
                  <a:srgbClr val="222222"/>
                </a:solidFill>
                <a:effectLst/>
                <a:highlight>
                  <a:srgbClr val="FFFFFF"/>
                </a:highlight>
                <a:latin typeface="-apple-system"/>
              </a:rPr>
              <a:t> </a:t>
            </a:r>
            <a:r>
              <a:rPr lang="en-US" sz="1800" b="1" i="0" dirty="0">
                <a:solidFill>
                  <a:srgbClr val="222222"/>
                </a:solidFill>
                <a:effectLst/>
                <a:highlight>
                  <a:srgbClr val="FFFFFF"/>
                </a:highlight>
                <a:latin typeface="-apple-system"/>
              </a:rPr>
              <a:t>29</a:t>
            </a:r>
            <a:r>
              <a:rPr lang="en-US" sz="1800" b="0" i="0" dirty="0">
                <a:solidFill>
                  <a:srgbClr val="222222"/>
                </a:solidFill>
                <a:effectLst/>
                <a:highlight>
                  <a:srgbClr val="FFFFFF"/>
                </a:highlight>
                <a:latin typeface="-apple-system"/>
              </a:rPr>
              <a:t>, 1750–1759 (2023).</a:t>
            </a:r>
            <a:endParaRPr lang="en-GB" sz="4800" dirty="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87998855-D0BE-2920-99FD-A160754DB008}"/>
              </a:ext>
            </a:extLst>
          </p:cNvPr>
          <p:cNvSpPr>
            <a:spLocks noGrp="1"/>
          </p:cNvSpPr>
          <p:nvPr>
            <p:ph type="subTitle" idx="1"/>
          </p:nvPr>
        </p:nvSpPr>
        <p:spPr>
          <a:xfrm>
            <a:off x="1329765" y="4694830"/>
            <a:ext cx="6387155" cy="1472705"/>
          </a:xfrm>
        </p:spPr>
        <p:txBody>
          <a:bodyPr anchor="ctr">
            <a:normAutofit/>
          </a:bodyPr>
          <a:lstStyle/>
          <a:p>
            <a:pPr algn="l"/>
            <a:r>
              <a:rPr lang="en-GB" dirty="0">
                <a:solidFill>
                  <a:srgbClr val="FFFFFF"/>
                </a:solidFill>
              </a:rPr>
              <a:t>Javier Mancilla Galindo</a:t>
            </a:r>
          </a:p>
          <a:p>
            <a:pPr algn="l"/>
            <a:r>
              <a:rPr lang="en-GB" dirty="0">
                <a:solidFill>
                  <a:srgbClr val="FFFFFF"/>
                </a:solidFill>
              </a:rPr>
              <a:t>MSc Epidemiology </a:t>
            </a:r>
          </a:p>
          <a:p>
            <a:pPr algn="l"/>
            <a:r>
              <a:rPr lang="en-GB" sz="2200" dirty="0">
                <a:solidFill>
                  <a:srgbClr val="FFFFFF"/>
                </a:solidFill>
              </a:rPr>
              <a:t>12 April 2024</a:t>
            </a:r>
          </a:p>
        </p:txBody>
      </p:sp>
    </p:spTree>
    <p:extLst>
      <p:ext uri="{BB962C8B-B14F-4D97-AF65-F5344CB8AC3E}">
        <p14:creationId xmlns:p14="http://schemas.microsoft.com/office/powerpoint/2010/main" val="362508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36E0A98-BC9B-D3C7-5816-EB40961730FC}"/>
              </a:ext>
            </a:extLst>
          </p:cNvPr>
          <p:cNvPicPr>
            <a:picLocks noChangeAspect="1"/>
          </p:cNvPicPr>
          <p:nvPr/>
        </p:nvPicPr>
        <p:blipFill>
          <a:blip r:embed="rId2"/>
          <a:stretch>
            <a:fillRect/>
          </a:stretch>
        </p:blipFill>
        <p:spPr>
          <a:xfrm>
            <a:off x="420468" y="236419"/>
            <a:ext cx="7268589" cy="2743583"/>
          </a:xfrm>
          <a:prstGeom prst="rect">
            <a:avLst/>
          </a:prstGeom>
        </p:spPr>
      </p:pic>
      <p:pic>
        <p:nvPicPr>
          <p:cNvPr id="7" name="Gráfico 6" descr="Contorno de cara triste con relleno sólido">
            <a:extLst>
              <a:ext uri="{FF2B5EF4-FFF2-40B4-BE49-F238E27FC236}">
                <a16:creationId xmlns:a16="http://schemas.microsoft.com/office/drawing/2014/main" id="{F7568BC0-5AD1-43D1-21A4-ADF03495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2612" y="330007"/>
            <a:ext cx="1042955" cy="1042955"/>
          </a:xfrm>
          <a:prstGeom prst="rect">
            <a:avLst/>
          </a:prstGeom>
        </p:spPr>
      </p:pic>
      <p:sp>
        <p:nvSpPr>
          <p:cNvPr id="12" name="CuadroTexto 11">
            <a:extLst>
              <a:ext uri="{FF2B5EF4-FFF2-40B4-BE49-F238E27FC236}">
                <a16:creationId xmlns:a16="http://schemas.microsoft.com/office/drawing/2014/main" id="{A8935FC0-9750-18F8-18ED-4CD8FE7030B0}"/>
              </a:ext>
            </a:extLst>
          </p:cNvPr>
          <p:cNvSpPr txBox="1"/>
          <p:nvPr/>
        </p:nvSpPr>
        <p:spPr>
          <a:xfrm>
            <a:off x="8065757" y="1507431"/>
            <a:ext cx="3662926" cy="2236510"/>
          </a:xfrm>
          <a:prstGeom prst="rect">
            <a:avLst/>
          </a:prstGeom>
          <a:noFill/>
        </p:spPr>
        <p:txBody>
          <a:bodyPr wrap="none" rtlCol="0">
            <a:spAutoFit/>
          </a:bodyPr>
          <a:lstStyle/>
          <a:p>
            <a:r>
              <a:rPr lang="es-MX" sz="2800" dirty="0" err="1"/>
              <a:t>Code</a:t>
            </a:r>
            <a:r>
              <a:rPr lang="es-MX" sz="2800" dirty="0"/>
              <a:t> </a:t>
            </a:r>
            <a:r>
              <a:rPr lang="es-MX" sz="2800" dirty="0" err="1"/>
              <a:t>not</a:t>
            </a:r>
            <a:r>
              <a:rPr lang="es-MX" sz="2800" dirty="0"/>
              <a:t> reproducible</a:t>
            </a:r>
          </a:p>
          <a:p>
            <a:endParaRPr lang="es-MX" sz="2800" dirty="0"/>
          </a:p>
          <a:p>
            <a:endParaRPr lang="es-MX" sz="2800" dirty="0"/>
          </a:p>
          <a:p>
            <a:r>
              <a:rPr lang="es-MX" dirty="0">
                <a:hlinkClick r:id="rId5"/>
              </a:rPr>
              <a:t>https://tinyurl.com/BPWRcourse</a:t>
            </a:r>
            <a:r>
              <a:rPr lang="es-MX" dirty="0"/>
              <a:t> </a:t>
            </a:r>
          </a:p>
          <a:p>
            <a:endParaRPr lang="es-MX" sz="2800"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p:txBody>
      </p:sp>
      <p:pic>
        <p:nvPicPr>
          <p:cNvPr id="14" name="Imagen 13">
            <a:extLst>
              <a:ext uri="{FF2B5EF4-FFF2-40B4-BE49-F238E27FC236}">
                <a16:creationId xmlns:a16="http://schemas.microsoft.com/office/drawing/2014/main" id="{DC8DF0E1-1C82-0C9F-AD18-1EC62FCBE484}"/>
              </a:ext>
            </a:extLst>
          </p:cNvPr>
          <p:cNvPicPr>
            <a:picLocks noChangeAspect="1"/>
          </p:cNvPicPr>
          <p:nvPr/>
        </p:nvPicPr>
        <p:blipFill>
          <a:blip r:embed="rId6"/>
          <a:stretch>
            <a:fillRect/>
          </a:stretch>
        </p:blipFill>
        <p:spPr>
          <a:xfrm>
            <a:off x="8065757" y="2056299"/>
            <a:ext cx="3937060" cy="770418"/>
          </a:xfrm>
          <a:prstGeom prst="rect">
            <a:avLst/>
          </a:prstGeom>
        </p:spPr>
      </p:pic>
      <p:sp>
        <p:nvSpPr>
          <p:cNvPr id="15" name="CuadroTexto 14">
            <a:extLst>
              <a:ext uri="{FF2B5EF4-FFF2-40B4-BE49-F238E27FC236}">
                <a16:creationId xmlns:a16="http://schemas.microsoft.com/office/drawing/2014/main" id="{D2BB83F1-5CFA-3BF9-A7A1-F2CEAE2B2C5A}"/>
              </a:ext>
            </a:extLst>
          </p:cNvPr>
          <p:cNvSpPr txBox="1"/>
          <p:nvPr/>
        </p:nvSpPr>
        <p:spPr>
          <a:xfrm>
            <a:off x="225626" y="3406484"/>
            <a:ext cx="11728683" cy="1395254"/>
          </a:xfrm>
          <a:prstGeom prst="rect">
            <a:avLst/>
          </a:prstGeom>
          <a:noFill/>
        </p:spPr>
        <p:txBody>
          <a:bodyPr wrap="square" rtlCol="0">
            <a:spAutoFit/>
          </a:bodyPr>
          <a:lstStyle/>
          <a:p>
            <a:pPr algn="ctr">
              <a:spcAft>
                <a:spcPts val="600"/>
              </a:spcAft>
            </a:pPr>
            <a:r>
              <a:rPr lang="es-MX" sz="2800" dirty="0" err="1"/>
              <a:t>But</a:t>
            </a:r>
            <a:r>
              <a:rPr lang="es-MX" sz="2800" dirty="0"/>
              <a:t> I was </a:t>
            </a:r>
            <a:r>
              <a:rPr lang="es-MX" sz="2800" dirty="0" err="1"/>
              <a:t>still</a:t>
            </a:r>
            <a:r>
              <a:rPr lang="es-MX" sz="2800" dirty="0"/>
              <a:t> </a:t>
            </a:r>
            <a:r>
              <a:rPr lang="es-MX" sz="2800" dirty="0" err="1"/>
              <a:t>able</a:t>
            </a:r>
            <a:r>
              <a:rPr lang="es-MX" sz="2800" dirty="0"/>
              <a:t> to </a:t>
            </a:r>
            <a:r>
              <a:rPr lang="es-MX" sz="2800" dirty="0" err="1"/>
              <a:t>retrieve</a:t>
            </a:r>
            <a:r>
              <a:rPr lang="es-MX" sz="2800" dirty="0"/>
              <a:t> </a:t>
            </a:r>
            <a:r>
              <a:rPr lang="es-MX" sz="2800" b="1" dirty="0"/>
              <a:t>64 </a:t>
            </a:r>
            <a:r>
              <a:rPr lang="es-MX" sz="2800" b="1" dirty="0" err="1"/>
              <a:t>results</a:t>
            </a:r>
            <a:r>
              <a:rPr lang="es-MX" sz="2800" b="1" dirty="0"/>
              <a:t> </a:t>
            </a:r>
            <a:r>
              <a:rPr lang="es-MX" sz="2800" dirty="0" err="1"/>
              <a:t>from</a:t>
            </a:r>
            <a:r>
              <a:rPr lang="es-MX" sz="2800" dirty="0"/>
              <a:t> </a:t>
            </a:r>
            <a:r>
              <a:rPr lang="es-MX" sz="2800" dirty="0" err="1"/>
              <a:t>code</a:t>
            </a:r>
            <a:r>
              <a:rPr lang="es-MX" sz="2800" dirty="0"/>
              <a:t> that </a:t>
            </a:r>
            <a:r>
              <a:rPr lang="es-MX" sz="2800" dirty="0" err="1"/>
              <a:t>ran</a:t>
            </a:r>
            <a:r>
              <a:rPr lang="es-MX" sz="2800" dirty="0"/>
              <a:t> </a:t>
            </a:r>
            <a:r>
              <a:rPr lang="es-MX" sz="2800" dirty="0" err="1"/>
              <a:t>before</a:t>
            </a:r>
            <a:r>
              <a:rPr lang="es-MX" sz="2800" dirty="0"/>
              <a:t> </a:t>
            </a:r>
            <a:r>
              <a:rPr lang="es-MX" sz="2800" dirty="0" err="1"/>
              <a:t>aborting</a:t>
            </a:r>
            <a:r>
              <a:rPr lang="es-MX" sz="2800" dirty="0"/>
              <a:t>.</a:t>
            </a:r>
          </a:p>
          <a:p>
            <a:pPr algn="ctr">
              <a:spcAft>
                <a:spcPts val="600"/>
              </a:spcAft>
            </a:pPr>
            <a:r>
              <a:rPr lang="es-MX" sz="2800" dirty="0" err="1"/>
              <a:t>Biofuel</a:t>
            </a:r>
            <a:r>
              <a:rPr lang="es-MX" sz="2800" dirty="0"/>
              <a:t>   </a:t>
            </a:r>
            <a:r>
              <a:rPr lang="es-MX" sz="2800" dirty="0">
                <a:sym typeface="Symbol" panose="05050102010706020507" pitchFamily="18" charset="2"/>
              </a:rPr>
              <a:t></a:t>
            </a:r>
            <a:r>
              <a:rPr lang="es-MX" sz="2800" dirty="0"/>
              <a:t>   </a:t>
            </a:r>
            <a:r>
              <a:rPr lang="es-MX" sz="2800" dirty="0" err="1"/>
              <a:t>Microbial</a:t>
            </a:r>
            <a:r>
              <a:rPr lang="es-MX" sz="2800" dirty="0"/>
              <a:t> </a:t>
            </a:r>
            <a:r>
              <a:rPr lang="es-MX" sz="2800" dirty="0" err="1"/>
              <a:t>feature</a:t>
            </a:r>
            <a:r>
              <a:rPr lang="es-MX" sz="2800" dirty="0"/>
              <a:t>   </a:t>
            </a:r>
            <a:r>
              <a:rPr lang="es-MX" sz="2800" dirty="0">
                <a:sym typeface="Symbol" panose="05050102010706020507" pitchFamily="18" charset="2"/>
              </a:rPr>
              <a:t></a:t>
            </a:r>
            <a:r>
              <a:rPr lang="es-MX" sz="2800" dirty="0"/>
              <a:t>   FEV1/FVC</a:t>
            </a:r>
            <a:endParaRPr lang="es-MX" sz="24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p:txBody>
      </p:sp>
      <p:graphicFrame>
        <p:nvGraphicFramePr>
          <p:cNvPr id="16" name="Tabla 15">
            <a:extLst>
              <a:ext uri="{FF2B5EF4-FFF2-40B4-BE49-F238E27FC236}">
                <a16:creationId xmlns:a16="http://schemas.microsoft.com/office/drawing/2014/main" id="{E49A273D-F4AE-7C30-5963-6E9B71FD2FD2}"/>
              </a:ext>
            </a:extLst>
          </p:cNvPr>
          <p:cNvGraphicFramePr>
            <a:graphicFrameLocks noGrp="1"/>
          </p:cNvGraphicFramePr>
          <p:nvPr>
            <p:extLst>
              <p:ext uri="{D42A27DB-BD31-4B8C-83A1-F6EECF244321}">
                <p14:modId xmlns:p14="http://schemas.microsoft.com/office/powerpoint/2010/main" val="1274998094"/>
              </p:ext>
            </p:extLst>
          </p:nvPr>
        </p:nvGraphicFramePr>
        <p:xfrm>
          <a:off x="3389749" y="4551368"/>
          <a:ext cx="5400439" cy="1163320"/>
        </p:xfrm>
        <a:graphic>
          <a:graphicData uri="http://schemas.openxmlformats.org/drawingml/2006/table">
            <a:tbl>
              <a:tblPr firstRow="1" bandRow="1">
                <a:tableStyleId>{5C22544A-7EE6-4342-B048-85BDC9FD1C3A}</a:tableStyleId>
              </a:tblPr>
              <a:tblGrid>
                <a:gridCol w="1832801">
                  <a:extLst>
                    <a:ext uri="{9D8B030D-6E8A-4147-A177-3AD203B41FA5}">
                      <a16:colId xmlns:a16="http://schemas.microsoft.com/office/drawing/2014/main" val="827407297"/>
                    </a:ext>
                  </a:extLst>
                </a:gridCol>
                <a:gridCol w="473393">
                  <a:extLst>
                    <a:ext uri="{9D8B030D-6E8A-4147-A177-3AD203B41FA5}">
                      <a16:colId xmlns:a16="http://schemas.microsoft.com/office/drawing/2014/main" val="1550025274"/>
                    </a:ext>
                  </a:extLst>
                </a:gridCol>
                <a:gridCol w="3094245">
                  <a:extLst>
                    <a:ext uri="{9D8B030D-6E8A-4147-A177-3AD203B41FA5}">
                      <a16:colId xmlns:a16="http://schemas.microsoft.com/office/drawing/2014/main" val="317958095"/>
                    </a:ext>
                  </a:extLst>
                </a:gridCol>
              </a:tblGrid>
              <a:tr h="370840">
                <a:tc>
                  <a:txBody>
                    <a:bodyPr/>
                    <a:lstStyle/>
                    <a:p>
                      <a:r>
                        <a:rPr lang="en-GB" dirty="0"/>
                        <a:t>Direction</a:t>
                      </a:r>
                    </a:p>
                  </a:txBody>
                  <a:tcPr/>
                </a:tc>
                <a:tc>
                  <a:txBody>
                    <a:bodyPr/>
                    <a:lstStyle/>
                    <a:p>
                      <a:r>
                        <a:rPr lang="en-GB" dirty="0"/>
                        <a:t>N</a:t>
                      </a:r>
                    </a:p>
                  </a:txBody>
                  <a:tcPr/>
                </a:tc>
                <a:tc>
                  <a:txBody>
                    <a:bodyPr/>
                    <a:lstStyle/>
                    <a:p>
                      <a:r>
                        <a:rPr lang="en-GB" dirty="0"/>
                        <a:t>Sum proportion mediated</a:t>
                      </a:r>
                    </a:p>
                  </a:txBody>
                  <a:tcPr/>
                </a:tc>
                <a:extLst>
                  <a:ext uri="{0D108BD9-81ED-4DB2-BD59-A6C34878D82A}">
                    <a16:rowId xmlns:a16="http://schemas.microsoft.com/office/drawing/2014/main" val="3903869320"/>
                  </a:ext>
                </a:extLst>
              </a:tr>
              <a:tr h="370840">
                <a:tc>
                  <a:txBody>
                    <a:bodyPr/>
                    <a:lstStyle/>
                    <a:p>
                      <a:r>
                        <a:rPr lang="en-GB" sz="2000" dirty="0"/>
                        <a:t>Positive value</a:t>
                      </a:r>
                    </a:p>
                  </a:txBody>
                  <a:tcPr/>
                </a:tc>
                <a:tc>
                  <a:txBody>
                    <a:bodyPr/>
                    <a:lstStyle/>
                    <a:p>
                      <a:r>
                        <a:rPr lang="en-GB" sz="2000" dirty="0"/>
                        <a:t>36</a:t>
                      </a:r>
                    </a:p>
                  </a:txBody>
                  <a:tcPr/>
                </a:tc>
                <a:tc>
                  <a:txBody>
                    <a:bodyPr/>
                    <a:lstStyle/>
                    <a:p>
                      <a:pPr algn="ctr"/>
                      <a:r>
                        <a:rPr lang="en-GB" sz="2000" b="1" dirty="0"/>
                        <a:t>103%</a:t>
                      </a:r>
                    </a:p>
                  </a:txBody>
                  <a:tcPr/>
                </a:tc>
                <a:extLst>
                  <a:ext uri="{0D108BD9-81ED-4DB2-BD59-A6C34878D82A}">
                    <a16:rowId xmlns:a16="http://schemas.microsoft.com/office/drawing/2014/main" val="1234816348"/>
                  </a:ext>
                </a:extLst>
              </a:tr>
              <a:tr h="370840">
                <a:tc>
                  <a:txBody>
                    <a:bodyPr/>
                    <a:lstStyle/>
                    <a:p>
                      <a:r>
                        <a:rPr lang="en-GB" sz="2000" dirty="0"/>
                        <a:t>Negative value</a:t>
                      </a:r>
                    </a:p>
                  </a:txBody>
                  <a:tcPr/>
                </a:tc>
                <a:tc>
                  <a:txBody>
                    <a:bodyPr/>
                    <a:lstStyle/>
                    <a:p>
                      <a:r>
                        <a:rPr lang="en-GB" sz="2000" dirty="0"/>
                        <a:t>28</a:t>
                      </a:r>
                    </a:p>
                  </a:txBody>
                  <a:tcPr/>
                </a:tc>
                <a:tc>
                  <a:txBody>
                    <a:bodyPr/>
                    <a:lstStyle/>
                    <a:p>
                      <a:pPr algn="ctr"/>
                      <a:r>
                        <a:rPr lang="en-GB" sz="2000" b="1" dirty="0"/>
                        <a:t>-47% </a:t>
                      </a:r>
                    </a:p>
                  </a:txBody>
                  <a:tcPr/>
                </a:tc>
                <a:extLst>
                  <a:ext uri="{0D108BD9-81ED-4DB2-BD59-A6C34878D82A}">
                    <a16:rowId xmlns:a16="http://schemas.microsoft.com/office/drawing/2014/main" val="3759305254"/>
                  </a:ext>
                </a:extLst>
              </a:tr>
            </a:tbl>
          </a:graphicData>
        </a:graphic>
      </p:graphicFrame>
    </p:spTree>
    <p:extLst>
      <p:ext uri="{BB962C8B-B14F-4D97-AF65-F5344CB8AC3E}">
        <p14:creationId xmlns:p14="http://schemas.microsoft.com/office/powerpoint/2010/main" val="109759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 calcmode="lin" valueType="num">
                                      <p:cBhvr additive="base">
                                        <p:cTn id="1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p:txBody>
          <a:bodyPr/>
          <a:lstStyle/>
          <a:p>
            <a:pPr algn="ctr"/>
            <a:r>
              <a:rPr lang="en-GB" dirty="0"/>
              <a:t>Solutions</a:t>
            </a:r>
          </a:p>
        </p:txBody>
      </p:sp>
      <p:sp>
        <p:nvSpPr>
          <p:cNvPr id="7" name="Marcador de contenido 6">
            <a:extLst>
              <a:ext uri="{FF2B5EF4-FFF2-40B4-BE49-F238E27FC236}">
                <a16:creationId xmlns:a16="http://schemas.microsoft.com/office/drawing/2014/main" id="{4DD97B7D-0257-D812-32F3-3426BA05603D}"/>
              </a:ext>
            </a:extLst>
          </p:cNvPr>
          <p:cNvSpPr>
            <a:spLocks noGrp="1"/>
          </p:cNvSpPr>
          <p:nvPr>
            <p:ph idx="1"/>
          </p:nvPr>
        </p:nvSpPr>
        <p:spPr/>
        <p:txBody>
          <a:bodyPr/>
          <a:lstStyle/>
          <a:p>
            <a:r>
              <a:rPr lang="en-GB" dirty="0"/>
              <a:t>Inverse probability weighting</a:t>
            </a:r>
          </a:p>
        </p:txBody>
      </p:sp>
      <p:pic>
        <p:nvPicPr>
          <p:cNvPr id="6" name="Gráfico 5" descr="Signo de interrogación con relleno sólido">
            <a:extLst>
              <a:ext uri="{FF2B5EF4-FFF2-40B4-BE49-F238E27FC236}">
                <a16:creationId xmlns:a16="http://schemas.microsoft.com/office/drawing/2014/main" id="{06B1862F-3576-020A-7960-E022234FF6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9023" y="365125"/>
            <a:ext cx="914400" cy="914400"/>
          </a:xfrm>
          <a:prstGeom prst="rect">
            <a:avLst/>
          </a:prstGeom>
        </p:spPr>
      </p:pic>
      <p:pic>
        <p:nvPicPr>
          <p:cNvPr id="9" name="Imagen 8">
            <a:extLst>
              <a:ext uri="{FF2B5EF4-FFF2-40B4-BE49-F238E27FC236}">
                <a16:creationId xmlns:a16="http://schemas.microsoft.com/office/drawing/2014/main" id="{3593B617-9790-590D-6F13-A7AD924254C3}"/>
              </a:ext>
            </a:extLst>
          </p:cNvPr>
          <p:cNvPicPr>
            <a:picLocks noChangeAspect="1"/>
          </p:cNvPicPr>
          <p:nvPr/>
        </p:nvPicPr>
        <p:blipFill>
          <a:blip r:embed="rId5"/>
          <a:stretch>
            <a:fillRect/>
          </a:stretch>
        </p:blipFill>
        <p:spPr>
          <a:xfrm>
            <a:off x="1733072" y="2569487"/>
            <a:ext cx="3994488" cy="3025438"/>
          </a:xfrm>
          <a:prstGeom prst="rect">
            <a:avLst/>
          </a:prstGeom>
        </p:spPr>
      </p:pic>
      <p:pic>
        <p:nvPicPr>
          <p:cNvPr id="11" name="Imagen 10">
            <a:extLst>
              <a:ext uri="{FF2B5EF4-FFF2-40B4-BE49-F238E27FC236}">
                <a16:creationId xmlns:a16="http://schemas.microsoft.com/office/drawing/2014/main" id="{EEBB7759-4352-D754-F9D6-9A9781AF88F2}"/>
              </a:ext>
            </a:extLst>
          </p:cNvPr>
          <p:cNvPicPr>
            <a:picLocks noChangeAspect="1"/>
          </p:cNvPicPr>
          <p:nvPr/>
        </p:nvPicPr>
        <p:blipFill>
          <a:blip r:embed="rId6"/>
          <a:stretch>
            <a:fillRect/>
          </a:stretch>
        </p:blipFill>
        <p:spPr>
          <a:xfrm>
            <a:off x="6661219" y="2569487"/>
            <a:ext cx="4355048" cy="3027950"/>
          </a:xfrm>
          <a:prstGeom prst="rect">
            <a:avLst/>
          </a:prstGeom>
        </p:spPr>
      </p:pic>
      <p:pic>
        <p:nvPicPr>
          <p:cNvPr id="12" name="Imagen 11">
            <a:extLst>
              <a:ext uri="{FF2B5EF4-FFF2-40B4-BE49-F238E27FC236}">
                <a16:creationId xmlns:a16="http://schemas.microsoft.com/office/drawing/2014/main" id="{8B091EC9-CCD9-5D81-32E7-2C22611146DA}"/>
              </a:ext>
            </a:extLst>
          </p:cNvPr>
          <p:cNvPicPr>
            <a:picLocks noChangeAspect="1"/>
          </p:cNvPicPr>
          <p:nvPr/>
        </p:nvPicPr>
        <p:blipFill rotWithShape="1">
          <a:blip r:embed="rId7">
            <a:clrChange>
              <a:clrFrom>
                <a:srgbClr val="FFFFFF"/>
              </a:clrFrom>
              <a:clrTo>
                <a:srgbClr val="FFFFFF">
                  <a:alpha val="0"/>
                </a:srgbClr>
              </a:clrTo>
            </a:clrChange>
          </a:blip>
          <a:srcRect l="69926" t="52963" r="14745" b="19476"/>
          <a:stretch/>
        </p:blipFill>
        <p:spPr>
          <a:xfrm>
            <a:off x="9271897" y="3651652"/>
            <a:ext cx="395219" cy="349642"/>
          </a:xfrm>
          <a:prstGeom prst="rect">
            <a:avLst/>
          </a:prstGeom>
        </p:spPr>
      </p:pic>
      <p:pic>
        <p:nvPicPr>
          <p:cNvPr id="13" name="Imagen 12">
            <a:extLst>
              <a:ext uri="{FF2B5EF4-FFF2-40B4-BE49-F238E27FC236}">
                <a16:creationId xmlns:a16="http://schemas.microsoft.com/office/drawing/2014/main" id="{A9A8321A-1447-7926-0BFC-46ED813A4646}"/>
              </a:ext>
            </a:extLst>
          </p:cNvPr>
          <p:cNvPicPr>
            <a:picLocks noChangeAspect="1"/>
          </p:cNvPicPr>
          <p:nvPr/>
        </p:nvPicPr>
        <p:blipFill rotWithShape="1">
          <a:blip r:embed="rId7">
            <a:clrChange>
              <a:clrFrom>
                <a:srgbClr val="FFFFFF"/>
              </a:clrFrom>
              <a:clrTo>
                <a:srgbClr val="FFFFFF">
                  <a:alpha val="0"/>
                </a:srgbClr>
              </a:clrTo>
            </a:clrChange>
          </a:blip>
          <a:srcRect l="59752" t="21136" r="27496" b="52949"/>
          <a:stretch/>
        </p:blipFill>
        <p:spPr>
          <a:xfrm>
            <a:off x="8455426" y="3303036"/>
            <a:ext cx="349641" cy="349642"/>
          </a:xfrm>
          <a:prstGeom prst="rect">
            <a:avLst/>
          </a:prstGeom>
        </p:spPr>
      </p:pic>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43B8676-6A88-04AC-A09B-FE1CCE4C1B2D}"/>
                  </a:ext>
                </a:extLst>
              </p:cNvPr>
              <p:cNvSpPr txBox="1"/>
              <p:nvPr/>
            </p:nvSpPr>
            <p:spPr>
              <a:xfrm>
                <a:off x="3813349" y="3429000"/>
                <a:ext cx="1130439" cy="523220"/>
              </a:xfrm>
              <a:prstGeom prst="rect">
                <a:avLst/>
              </a:prstGeom>
              <a:noFill/>
            </p:spPr>
            <p:txBody>
              <a:bodyPr wrap="square">
                <a:spAutoFit/>
              </a:bodyPr>
              <a:lstStyle/>
              <a:p>
                <a14:m>
                  <m:oMath xmlns:m="http://schemas.openxmlformats.org/officeDocument/2006/math">
                    <m:r>
                      <a:rPr lang="el-GR" sz="2800" b="1" i="1" smtClean="0">
                        <a:latin typeface="Cambria Math" panose="02040503050406030204" pitchFamily="18" charset="0"/>
                      </a:rPr>
                      <m:t>𝜸</m:t>
                    </m:r>
                  </m:oMath>
                </a14:m>
                <a:r>
                  <a:rPr lang="es-MX" sz="2800" b="1" baseline="-25000" dirty="0">
                    <a:latin typeface="Times New Roman" panose="02020603050405020304" pitchFamily="18" charset="0"/>
                    <a:cs typeface="Times New Roman" panose="02020603050405020304" pitchFamily="18" charset="0"/>
                  </a:rPr>
                  <a:t>Total</a:t>
                </a:r>
                <a:endParaRPr lang="es-MX" sz="2800" baseline="-25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F43B8676-6A88-04AC-A09B-FE1CCE4C1B2D}"/>
                  </a:ext>
                </a:extLst>
              </p:cNvPr>
              <p:cNvSpPr txBox="1">
                <a:spLocks noRot="1" noChangeAspect="1" noMove="1" noResize="1" noEditPoints="1" noAdjustHandles="1" noChangeArrowheads="1" noChangeShapeType="1" noTextEdit="1"/>
              </p:cNvSpPr>
              <p:nvPr/>
            </p:nvSpPr>
            <p:spPr>
              <a:xfrm>
                <a:off x="3813349" y="3429000"/>
                <a:ext cx="1130439" cy="523220"/>
              </a:xfrm>
              <a:prstGeom prst="rect">
                <a:avLst/>
              </a:prstGeom>
              <a:blipFill>
                <a:blip r:embed="rId9"/>
                <a:stretch>
                  <a:fillRect b="-28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5F0286E2-DBDE-28E6-4639-653E7582FC8E}"/>
                  </a:ext>
                </a:extLst>
              </p:cNvPr>
              <p:cNvSpPr txBox="1"/>
              <p:nvPr/>
            </p:nvSpPr>
            <p:spPr>
              <a:xfrm>
                <a:off x="5026252" y="5797885"/>
                <a:ext cx="2163541" cy="695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𝑃𝑀</m:t>
                      </m:r>
                      <m:r>
                        <a:rPr lang="en-US" sz="240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1−</m:t>
                      </m:r>
                      <m:f>
                        <m:fPr>
                          <m:ctrlPr>
                            <a:rPr lang="en-US" sz="2400" i="1" smtClean="0">
                              <a:latin typeface="Cambria Math" panose="02040503050406030204" pitchFamily="18" charset="0"/>
                              <a:ea typeface="Cambria Math" panose="02040503050406030204" pitchFamily="18" charset="0"/>
                            </a:rPr>
                          </m:ctrlPr>
                        </m:fPr>
                        <m:num>
                          <m:r>
                            <a:rPr lang="el-GR" sz="2400" b="1" i="1" smtClean="0">
                              <a:latin typeface="Cambria Math" panose="02040503050406030204" pitchFamily="18" charset="0"/>
                              <a:ea typeface="Cambria Math" panose="02040503050406030204" pitchFamily="18" charset="0"/>
                            </a:rPr>
                            <m:t>𝜸</m:t>
                          </m:r>
                          <m:r>
                            <a:rPr lang="es-MX" sz="2400" b="1" i="1" baseline="-25000" dirty="0" smtClean="0">
                              <a:latin typeface="Cambria Math" panose="02040503050406030204" pitchFamily="18" charset="0"/>
                              <a:ea typeface="Cambria Math" panose="02040503050406030204" pitchFamily="18" charset="0"/>
                              <a:cs typeface="Times New Roman" panose="02020603050405020304" pitchFamily="18" charset="0"/>
                            </a:rPr>
                            <m:t>𝟏</m:t>
                          </m:r>
                        </m:num>
                        <m:den>
                          <m:r>
                            <a:rPr lang="el-GR" sz="2400" b="1" i="1">
                              <a:latin typeface="Cambria Math" panose="02040503050406030204" pitchFamily="18" charset="0"/>
                              <a:ea typeface="Cambria Math" panose="02040503050406030204" pitchFamily="18" charset="0"/>
                            </a:rPr>
                            <m:t>𝜸</m:t>
                          </m:r>
                          <m:r>
                            <m:rPr>
                              <m:nor/>
                            </m:rPr>
                            <a:rPr lang="es-MX" sz="2400" b="1" baseline="-25000" dirty="0">
                              <a:latin typeface="Cambria Math" panose="02040503050406030204" pitchFamily="18" charset="0"/>
                              <a:ea typeface="Cambria Math" panose="02040503050406030204" pitchFamily="18" charset="0"/>
                              <a:cs typeface="Times New Roman" panose="02020603050405020304" pitchFamily="18" charset="0"/>
                            </a:rPr>
                            <m:t>Total</m:t>
                          </m:r>
                          <m:r>
                            <m:rPr>
                              <m:nor/>
                            </m:rPr>
                            <a:rPr lang="es-MX" sz="2400" baseline="-25000" dirty="0">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GB" sz="2400" dirty="0">
                  <a:latin typeface="Cambria Math" panose="02040503050406030204" pitchFamily="18" charset="0"/>
                  <a:ea typeface="Cambria Math" panose="02040503050406030204" pitchFamily="18" charset="0"/>
                </a:endParaRPr>
              </a:p>
            </p:txBody>
          </p:sp>
        </mc:Choice>
        <mc:Fallback xmlns="">
          <p:sp>
            <p:nvSpPr>
              <p:cNvPr id="18" name="CuadroTexto 17">
                <a:extLst>
                  <a:ext uri="{FF2B5EF4-FFF2-40B4-BE49-F238E27FC236}">
                    <a16:creationId xmlns:a16="http://schemas.microsoft.com/office/drawing/2014/main" id="{5F0286E2-DBDE-28E6-4639-653E7582FC8E}"/>
                  </a:ext>
                </a:extLst>
              </p:cNvPr>
              <p:cNvSpPr txBox="1">
                <a:spLocks noRot="1" noChangeAspect="1" noMove="1" noResize="1" noEditPoints="1" noAdjustHandles="1" noChangeArrowheads="1" noChangeShapeType="1" noTextEdit="1"/>
              </p:cNvSpPr>
              <p:nvPr/>
            </p:nvSpPr>
            <p:spPr>
              <a:xfrm>
                <a:off x="5026252" y="5797885"/>
                <a:ext cx="2163541" cy="695640"/>
              </a:xfrm>
              <a:prstGeom prst="rect">
                <a:avLst/>
              </a:prstGeom>
              <a:blipFill>
                <a:blip r:embed="rId10"/>
                <a:stretch>
                  <a:fillRect b="-1754"/>
                </a:stretch>
              </a:blipFill>
            </p:spPr>
            <p:txBody>
              <a:bodyPr/>
              <a:lstStyle/>
              <a:p>
                <a:r>
                  <a:rPr lang="en-GB">
                    <a:noFill/>
                  </a:rPr>
                  <a:t> </a:t>
                </a:r>
              </a:p>
            </p:txBody>
          </p:sp>
        </mc:Fallback>
      </mc:AlternateContent>
      <p:sp>
        <p:nvSpPr>
          <p:cNvPr id="19" name="CuadroTexto 18">
            <a:extLst>
              <a:ext uri="{FF2B5EF4-FFF2-40B4-BE49-F238E27FC236}">
                <a16:creationId xmlns:a16="http://schemas.microsoft.com/office/drawing/2014/main" id="{42F2B84C-83CB-9565-B29D-5BD0CEB502F7}"/>
              </a:ext>
            </a:extLst>
          </p:cNvPr>
          <p:cNvSpPr txBox="1"/>
          <p:nvPr/>
        </p:nvSpPr>
        <p:spPr>
          <a:xfrm>
            <a:off x="7538470" y="5907855"/>
            <a:ext cx="272510" cy="369332"/>
          </a:xfrm>
          <a:prstGeom prst="rect">
            <a:avLst/>
          </a:prstGeom>
          <a:noFill/>
        </p:spPr>
        <p:txBody>
          <a:bodyPr wrap="none" lIns="0" tIns="0" rIns="0" bIns="0" rtlCol="0">
            <a:spAutoFit/>
          </a:bodyPr>
          <a:lstStyle/>
          <a:p>
            <a:r>
              <a:rPr lang="en-US" sz="2400" dirty="0"/>
              <a:t>or</a:t>
            </a:r>
            <a:endParaRPr lang="en-GB"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733C2717-1D7E-5529-CCEC-5153A6725DF9}"/>
                  </a:ext>
                </a:extLst>
              </p:cNvPr>
              <p:cNvSpPr txBox="1"/>
              <p:nvPr/>
            </p:nvSpPr>
            <p:spPr>
              <a:xfrm>
                <a:off x="8257548" y="5742957"/>
                <a:ext cx="745396" cy="7599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l-GR" sz="2400" b="1" i="1" smtClean="0">
                              <a:latin typeface="Cambria Math" panose="02040503050406030204" pitchFamily="18" charset="0"/>
                              <a:ea typeface="Cambria Math" panose="02040503050406030204" pitchFamily="18" charset="0"/>
                            </a:rPr>
                            <m:t>𝜷</m:t>
                          </m:r>
                          <m:r>
                            <a:rPr lang="es-MX" sz="2400" b="1" i="1" baseline="-25000" dirty="0" smtClean="0">
                              <a:latin typeface="Cambria Math" panose="02040503050406030204" pitchFamily="18" charset="0"/>
                              <a:ea typeface="Cambria Math" panose="02040503050406030204" pitchFamily="18" charset="0"/>
                              <a:cs typeface="Times New Roman" panose="02020603050405020304" pitchFamily="18" charset="0"/>
                            </a:rPr>
                            <m:t>𝟐</m:t>
                          </m:r>
                        </m:num>
                        <m:den>
                          <m:r>
                            <a:rPr lang="el-GR" sz="2400" b="1" i="1">
                              <a:latin typeface="Cambria Math" panose="02040503050406030204" pitchFamily="18" charset="0"/>
                              <a:ea typeface="Cambria Math" panose="02040503050406030204" pitchFamily="18" charset="0"/>
                            </a:rPr>
                            <m:t>𝜸</m:t>
                          </m:r>
                          <m:r>
                            <m:rPr>
                              <m:nor/>
                            </m:rPr>
                            <a:rPr lang="es-MX" sz="2400" b="1" baseline="-25000" dirty="0">
                              <a:latin typeface="Cambria Math" panose="02040503050406030204" pitchFamily="18" charset="0"/>
                              <a:ea typeface="Cambria Math" panose="02040503050406030204" pitchFamily="18" charset="0"/>
                              <a:cs typeface="Times New Roman" panose="02020603050405020304" pitchFamily="18" charset="0"/>
                            </a:rPr>
                            <m:t>Total</m:t>
                          </m:r>
                          <m:r>
                            <m:rPr>
                              <m:nor/>
                            </m:rPr>
                            <a:rPr lang="es-MX" sz="2400" baseline="-25000" dirty="0">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GB" sz="2400" dirty="0">
                  <a:latin typeface="Cambria Math" panose="02040503050406030204" pitchFamily="18" charset="0"/>
                  <a:ea typeface="Cambria Math" panose="02040503050406030204" pitchFamily="18" charset="0"/>
                </a:endParaRPr>
              </a:p>
            </p:txBody>
          </p:sp>
        </mc:Choice>
        <mc:Fallback xmlns="">
          <p:sp>
            <p:nvSpPr>
              <p:cNvPr id="20" name="CuadroTexto 19">
                <a:extLst>
                  <a:ext uri="{FF2B5EF4-FFF2-40B4-BE49-F238E27FC236}">
                    <a16:creationId xmlns:a16="http://schemas.microsoft.com/office/drawing/2014/main" id="{733C2717-1D7E-5529-CCEC-5153A6725DF9}"/>
                  </a:ext>
                </a:extLst>
              </p:cNvPr>
              <p:cNvSpPr txBox="1">
                <a:spLocks noRot="1" noChangeAspect="1" noMove="1" noResize="1" noEditPoints="1" noAdjustHandles="1" noChangeArrowheads="1" noChangeShapeType="1" noTextEdit="1"/>
              </p:cNvSpPr>
              <p:nvPr/>
            </p:nvSpPr>
            <p:spPr>
              <a:xfrm>
                <a:off x="8257548" y="5742957"/>
                <a:ext cx="745396" cy="759952"/>
              </a:xfrm>
              <a:prstGeom prst="rect">
                <a:avLst/>
              </a:prstGeom>
              <a:blipFill>
                <a:blip r:embed="rId11"/>
                <a:stretch>
                  <a:fillRect b="-800"/>
                </a:stretch>
              </a:blipFill>
            </p:spPr>
            <p:txBody>
              <a:bodyPr/>
              <a:lstStyle/>
              <a:p>
                <a:r>
                  <a:rPr lang="en-GB">
                    <a:noFill/>
                  </a:rPr>
                  <a:t> </a:t>
                </a:r>
              </a:p>
            </p:txBody>
          </p:sp>
        </mc:Fallback>
      </mc:AlternateContent>
      <p:grpSp>
        <p:nvGrpSpPr>
          <p:cNvPr id="4" name="Grupo 3">
            <a:extLst>
              <a:ext uri="{FF2B5EF4-FFF2-40B4-BE49-F238E27FC236}">
                <a16:creationId xmlns:a16="http://schemas.microsoft.com/office/drawing/2014/main" id="{8152B990-553D-4E6E-663F-DB2C80E38CA0}"/>
              </a:ext>
            </a:extLst>
          </p:cNvPr>
          <p:cNvGrpSpPr/>
          <p:nvPr/>
        </p:nvGrpSpPr>
        <p:grpSpPr>
          <a:xfrm>
            <a:off x="6661219" y="2043354"/>
            <a:ext cx="4355048" cy="591834"/>
            <a:chOff x="6661219" y="2043354"/>
            <a:chExt cx="4355048" cy="591834"/>
          </a:xfrm>
        </p:grpSpPr>
        <p:pic>
          <p:nvPicPr>
            <p:cNvPr id="14" name="Imagen 13">
              <a:extLst>
                <a:ext uri="{FF2B5EF4-FFF2-40B4-BE49-F238E27FC236}">
                  <a16:creationId xmlns:a16="http://schemas.microsoft.com/office/drawing/2014/main" id="{318CF756-6099-2B3E-BE71-64CF11B0A2AF}"/>
                </a:ext>
              </a:extLst>
            </p:cNvPr>
            <p:cNvPicPr>
              <a:picLocks noChangeAspect="1"/>
            </p:cNvPicPr>
            <p:nvPr/>
          </p:nvPicPr>
          <p:blipFill rotWithShape="1">
            <a:blip r:embed="rId12">
              <a:clrChange>
                <a:clrFrom>
                  <a:srgbClr val="FFFFFF"/>
                </a:clrFrom>
                <a:clrTo>
                  <a:srgbClr val="FFFFFF">
                    <a:alpha val="0"/>
                  </a:srgbClr>
                </a:clrTo>
              </a:clrChange>
            </a:blip>
            <a:srcRect t="59456" b="294"/>
            <a:stretch/>
          </p:blipFill>
          <p:spPr>
            <a:xfrm>
              <a:off x="6661219" y="2043354"/>
              <a:ext cx="4355048" cy="591834"/>
            </a:xfrm>
            <a:prstGeom prst="rect">
              <a:avLst/>
            </a:prstGeom>
          </p:spPr>
        </p:pic>
        <p:sp>
          <p:nvSpPr>
            <p:cNvPr id="3" name="Rectángulo 2">
              <a:extLst>
                <a:ext uri="{FF2B5EF4-FFF2-40B4-BE49-F238E27FC236}">
                  <a16:creationId xmlns:a16="http://schemas.microsoft.com/office/drawing/2014/main" id="{1A2BB101-C9F9-B3F6-FD31-F30193ED3755}"/>
                </a:ext>
              </a:extLst>
            </p:cNvPr>
            <p:cNvSpPr/>
            <p:nvPr/>
          </p:nvSpPr>
          <p:spPr>
            <a:xfrm>
              <a:off x="9710056" y="2043354"/>
              <a:ext cx="555172" cy="4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401217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p:txBody>
          <a:bodyPr/>
          <a:lstStyle/>
          <a:p>
            <a:pPr algn="ctr"/>
            <a:r>
              <a:rPr lang="en-GB" dirty="0"/>
              <a:t>Solutions</a:t>
            </a:r>
          </a:p>
        </p:txBody>
      </p:sp>
      <p:sp>
        <p:nvSpPr>
          <p:cNvPr id="7" name="Marcador de contenido 6">
            <a:extLst>
              <a:ext uri="{FF2B5EF4-FFF2-40B4-BE49-F238E27FC236}">
                <a16:creationId xmlns:a16="http://schemas.microsoft.com/office/drawing/2014/main" id="{4DD97B7D-0257-D812-32F3-3426BA05603D}"/>
              </a:ext>
            </a:extLst>
          </p:cNvPr>
          <p:cNvSpPr>
            <a:spLocks noGrp="1"/>
          </p:cNvSpPr>
          <p:nvPr>
            <p:ph idx="1"/>
          </p:nvPr>
        </p:nvSpPr>
        <p:spPr/>
        <p:txBody>
          <a:bodyPr>
            <a:normAutofit/>
          </a:bodyPr>
          <a:lstStyle/>
          <a:p>
            <a:r>
              <a:rPr lang="en-GB" dirty="0"/>
              <a:t>Inverse probability weighting</a:t>
            </a:r>
          </a:p>
          <a:p>
            <a:pPr lvl="1"/>
            <a:r>
              <a:rPr lang="en-GB" dirty="0"/>
              <a:t>But how can we specify such complex propensity score models with so many potential mediator-outcome confounders??</a:t>
            </a:r>
          </a:p>
          <a:p>
            <a:endParaRPr lang="en-GB" dirty="0"/>
          </a:p>
          <a:p>
            <a:r>
              <a:rPr lang="en-GB" dirty="0"/>
              <a:t>Perhaps using “broader” microbiome definitions would allow this</a:t>
            </a:r>
          </a:p>
          <a:p>
            <a:pPr lvl="1"/>
            <a:r>
              <a:rPr lang="en-GB" dirty="0"/>
              <a:t>Richness, abundance, etc. </a:t>
            </a:r>
            <a:r>
              <a:rPr lang="en-GB" sz="2000" dirty="0">
                <a:solidFill>
                  <a:schemeClr val="accent2"/>
                </a:solidFill>
              </a:rPr>
              <a:t>(continuous mediators challenging, but can be done)</a:t>
            </a:r>
            <a:endParaRPr lang="en-GB" dirty="0">
              <a:solidFill>
                <a:schemeClr val="accent2"/>
              </a:solidFill>
            </a:endParaRPr>
          </a:p>
          <a:p>
            <a:pPr lvl="1"/>
            <a:r>
              <a:rPr lang="en-GB" dirty="0"/>
              <a:t>Clusters</a:t>
            </a:r>
          </a:p>
          <a:p>
            <a:pPr marL="457200" lvl="1" indent="0">
              <a:buNone/>
            </a:pPr>
            <a:endParaRPr lang="en-GB" dirty="0"/>
          </a:p>
          <a:p>
            <a:r>
              <a:rPr lang="en-GB" b="1" dirty="0"/>
              <a:t>Airway Microbiome Health Index</a:t>
            </a:r>
          </a:p>
          <a:p>
            <a:pPr lvl="1"/>
            <a:endParaRPr lang="en-GB" dirty="0"/>
          </a:p>
        </p:txBody>
      </p:sp>
      <p:pic>
        <p:nvPicPr>
          <p:cNvPr id="6" name="Gráfico 5" descr="Signo de interrogación con relleno sólido">
            <a:extLst>
              <a:ext uri="{FF2B5EF4-FFF2-40B4-BE49-F238E27FC236}">
                <a16:creationId xmlns:a16="http://schemas.microsoft.com/office/drawing/2014/main" id="{06B1862F-3576-020A-7960-E022234FF6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9023" y="365125"/>
            <a:ext cx="914400" cy="914400"/>
          </a:xfrm>
          <a:prstGeom prst="rect">
            <a:avLst/>
          </a:prstGeom>
        </p:spPr>
      </p:pic>
      <p:cxnSp>
        <p:nvCxnSpPr>
          <p:cNvPr id="4" name="Conector recto de flecha 3">
            <a:extLst>
              <a:ext uri="{FF2B5EF4-FFF2-40B4-BE49-F238E27FC236}">
                <a16:creationId xmlns:a16="http://schemas.microsoft.com/office/drawing/2014/main" id="{5930F99E-D0C7-58D5-8913-8777BAFAF9D8}"/>
              </a:ext>
            </a:extLst>
          </p:cNvPr>
          <p:cNvCxnSpPr>
            <a:cxnSpLocks/>
          </p:cNvCxnSpPr>
          <p:nvPr/>
        </p:nvCxnSpPr>
        <p:spPr>
          <a:xfrm flipV="1">
            <a:off x="6675323" y="4572000"/>
            <a:ext cx="787400" cy="850900"/>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0603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p:txBody>
          <a:bodyPr/>
          <a:lstStyle/>
          <a:p>
            <a:pPr algn="ctr"/>
            <a:r>
              <a:rPr lang="en-GB" dirty="0"/>
              <a:t>Airway Microbiome Health Index</a:t>
            </a:r>
          </a:p>
        </p:txBody>
      </p:sp>
      <p:sp>
        <p:nvSpPr>
          <p:cNvPr id="7" name="Marcador de contenido 6">
            <a:extLst>
              <a:ext uri="{FF2B5EF4-FFF2-40B4-BE49-F238E27FC236}">
                <a16:creationId xmlns:a16="http://schemas.microsoft.com/office/drawing/2014/main" id="{4DD97B7D-0257-D812-32F3-3426BA05603D}"/>
              </a:ext>
            </a:extLst>
          </p:cNvPr>
          <p:cNvSpPr>
            <a:spLocks noGrp="1"/>
          </p:cNvSpPr>
          <p:nvPr>
            <p:ph idx="1"/>
          </p:nvPr>
        </p:nvSpPr>
        <p:spPr>
          <a:xfrm>
            <a:off x="5987142" y="1825625"/>
            <a:ext cx="5366657" cy="4351338"/>
          </a:xfrm>
        </p:spPr>
        <p:txBody>
          <a:bodyPr>
            <a:normAutofit/>
          </a:bodyPr>
          <a:lstStyle/>
          <a:p>
            <a:r>
              <a:rPr lang="en-US" dirty="0"/>
              <a:t>Authors are assuming </a:t>
            </a:r>
            <a:r>
              <a:rPr lang="en-US" u="sng" dirty="0"/>
              <a:t>no correlation</a:t>
            </a:r>
            <a:r>
              <a:rPr lang="en-US" dirty="0"/>
              <a:t> between exposures and </a:t>
            </a:r>
            <a:r>
              <a:rPr lang="en-US" u="sng" dirty="0"/>
              <a:t>no confounding</a:t>
            </a:r>
          </a:p>
          <a:p>
            <a:pPr lvl="1"/>
            <a:endParaRPr lang="en-GB" dirty="0"/>
          </a:p>
        </p:txBody>
      </p:sp>
      <p:pic>
        <p:nvPicPr>
          <p:cNvPr id="4" name="Imagen 3" descr="Diagrama&#10;&#10;Descripción generada automáticamente">
            <a:extLst>
              <a:ext uri="{FF2B5EF4-FFF2-40B4-BE49-F238E27FC236}">
                <a16:creationId xmlns:a16="http://schemas.microsoft.com/office/drawing/2014/main" id="{F29EA253-CF7A-13EB-2EE0-280A969EF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173" y="1697393"/>
            <a:ext cx="3650236" cy="4479570"/>
          </a:xfrm>
          <a:prstGeom prst="rect">
            <a:avLst/>
          </a:prstGeom>
        </p:spPr>
      </p:pic>
      <p:pic>
        <p:nvPicPr>
          <p:cNvPr id="12" name="Imagen 11" descr="Gráfico, Diagrama&#10;&#10;Descripción generada automáticamente">
            <a:extLst>
              <a:ext uri="{FF2B5EF4-FFF2-40B4-BE49-F238E27FC236}">
                <a16:creationId xmlns:a16="http://schemas.microsoft.com/office/drawing/2014/main" id="{C6FD342C-7A9E-014F-CBAA-29BB12C0991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3350" y="3014506"/>
            <a:ext cx="5792560" cy="3592285"/>
          </a:xfrm>
          <a:prstGeom prst="rect">
            <a:avLst/>
          </a:prstGeom>
        </p:spPr>
      </p:pic>
    </p:spTree>
    <p:extLst>
      <p:ext uri="{BB962C8B-B14F-4D97-AF65-F5344CB8AC3E}">
        <p14:creationId xmlns:p14="http://schemas.microsoft.com/office/powerpoint/2010/main" val="41410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a:xfrm>
            <a:off x="673100" y="127904"/>
            <a:ext cx="10515600" cy="1325563"/>
          </a:xfrm>
        </p:spPr>
        <p:txBody>
          <a:bodyPr/>
          <a:lstStyle/>
          <a:p>
            <a:pPr algn="ctr"/>
            <a:r>
              <a:rPr lang="en-GB" dirty="0"/>
              <a:t>Reanalysis with sample data and IPW</a:t>
            </a:r>
          </a:p>
        </p:txBody>
      </p:sp>
      <p:sp>
        <p:nvSpPr>
          <p:cNvPr id="5" name="Marcador de contenido 4">
            <a:extLst>
              <a:ext uri="{FF2B5EF4-FFF2-40B4-BE49-F238E27FC236}">
                <a16:creationId xmlns:a16="http://schemas.microsoft.com/office/drawing/2014/main" id="{80A14D7F-E99D-BBFD-FF3D-D91E8C9EDA7D}"/>
              </a:ext>
            </a:extLst>
          </p:cNvPr>
          <p:cNvSpPr>
            <a:spLocks noGrp="1"/>
          </p:cNvSpPr>
          <p:nvPr>
            <p:ph idx="1"/>
          </p:nvPr>
        </p:nvSpPr>
        <p:spPr>
          <a:xfrm>
            <a:off x="838200" y="1554319"/>
            <a:ext cx="10515600" cy="4351338"/>
          </a:xfrm>
        </p:spPr>
        <p:txBody>
          <a:bodyPr/>
          <a:lstStyle/>
          <a:p>
            <a:r>
              <a:rPr lang="en-GB" dirty="0"/>
              <a:t>Updating DAG to meet conditional independencies assumption: </a:t>
            </a:r>
          </a:p>
        </p:txBody>
      </p:sp>
      <p:pic>
        <p:nvPicPr>
          <p:cNvPr id="4" name="Imagen 3" descr="Gráfico&#10;&#10;Descripción generada automáticamente">
            <a:extLst>
              <a:ext uri="{FF2B5EF4-FFF2-40B4-BE49-F238E27FC236}">
                <a16:creationId xmlns:a16="http://schemas.microsoft.com/office/drawing/2014/main" id="{8343DDA2-7AE1-5556-B3CA-08AC04E3291C}"/>
              </a:ext>
            </a:extLst>
          </p:cNvPr>
          <p:cNvPicPr>
            <a:picLocks noChangeAspect="1"/>
          </p:cNvPicPr>
          <p:nvPr/>
        </p:nvPicPr>
        <p:blipFill rotWithShape="1">
          <a:blip r:embed="rId3">
            <a:extLst>
              <a:ext uri="{28A0092B-C50C-407E-A947-70E740481C1C}">
                <a14:useLocalDpi xmlns:a14="http://schemas.microsoft.com/office/drawing/2010/main" val="0"/>
              </a:ext>
            </a:extLst>
          </a:blip>
          <a:srcRect t="15274" r="4041" b="2638"/>
          <a:stretch/>
        </p:blipFill>
        <p:spPr>
          <a:xfrm>
            <a:off x="2586194" y="2253450"/>
            <a:ext cx="7019611" cy="3753059"/>
          </a:xfrm>
          <a:prstGeom prst="rect">
            <a:avLst/>
          </a:prstGeom>
        </p:spPr>
      </p:pic>
      <p:sp>
        <p:nvSpPr>
          <p:cNvPr id="6" name="CuadroTexto 5">
            <a:extLst>
              <a:ext uri="{FF2B5EF4-FFF2-40B4-BE49-F238E27FC236}">
                <a16:creationId xmlns:a16="http://schemas.microsoft.com/office/drawing/2014/main" id="{C7EC9A7B-3920-7072-B960-17F9D066ABFD}"/>
              </a:ext>
            </a:extLst>
          </p:cNvPr>
          <p:cNvSpPr txBox="1"/>
          <p:nvPr/>
        </p:nvSpPr>
        <p:spPr>
          <a:xfrm>
            <a:off x="7435313" y="6488668"/>
            <a:ext cx="4756687" cy="369332"/>
          </a:xfrm>
          <a:prstGeom prst="rect">
            <a:avLst/>
          </a:prstGeom>
          <a:noFill/>
        </p:spPr>
        <p:txBody>
          <a:bodyPr wrap="none" rtlCol="0">
            <a:spAutoFit/>
          </a:bodyPr>
          <a:lstStyle/>
          <a:p>
            <a:r>
              <a:rPr lang="en-US" dirty="0" err="1">
                <a:hlinkClick r:id="rId4"/>
              </a:rPr>
              <a:t>Ankan</a:t>
            </a:r>
            <a:r>
              <a:rPr lang="en-US" dirty="0">
                <a:hlinkClick r:id="rId4"/>
              </a:rPr>
              <a:t> A. et al. Current Protocols. 2021;1:e45</a:t>
            </a:r>
            <a:endParaRPr lang="en-GB" dirty="0"/>
          </a:p>
        </p:txBody>
      </p:sp>
      <p:cxnSp>
        <p:nvCxnSpPr>
          <p:cNvPr id="8" name="Conector recto de flecha 7">
            <a:extLst>
              <a:ext uri="{FF2B5EF4-FFF2-40B4-BE49-F238E27FC236}">
                <a16:creationId xmlns:a16="http://schemas.microsoft.com/office/drawing/2014/main" id="{04F9D102-1A40-13F8-CA1A-B6E18FA8DF32}"/>
              </a:ext>
            </a:extLst>
          </p:cNvPr>
          <p:cNvCxnSpPr/>
          <p:nvPr/>
        </p:nvCxnSpPr>
        <p:spPr>
          <a:xfrm>
            <a:off x="1780350" y="9064882"/>
            <a:ext cx="512886" cy="0"/>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Imagen 9" descr="Gráfico, Gráfico de cajas y bigotes&#10;&#10;Descripción generada automáticamente">
            <a:extLst>
              <a:ext uri="{FF2B5EF4-FFF2-40B4-BE49-F238E27FC236}">
                <a16:creationId xmlns:a16="http://schemas.microsoft.com/office/drawing/2014/main" id="{89B21BB2-6A91-ED38-023C-188EE8D54B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03601" y="1495956"/>
            <a:ext cx="4278000" cy="2673750"/>
          </a:xfrm>
          <a:prstGeom prst="rect">
            <a:avLst/>
          </a:prstGeom>
        </p:spPr>
      </p:pic>
      <p:sp>
        <p:nvSpPr>
          <p:cNvPr id="12" name="CuadroTexto 11">
            <a:extLst>
              <a:ext uri="{FF2B5EF4-FFF2-40B4-BE49-F238E27FC236}">
                <a16:creationId xmlns:a16="http://schemas.microsoft.com/office/drawing/2014/main" id="{DDED9CB3-2DAA-AD7A-C3D9-DEE241703FCC}"/>
              </a:ext>
            </a:extLst>
          </p:cNvPr>
          <p:cNvSpPr txBox="1"/>
          <p:nvPr/>
        </p:nvSpPr>
        <p:spPr>
          <a:xfrm>
            <a:off x="9642763" y="638165"/>
            <a:ext cx="2324100" cy="369332"/>
          </a:xfrm>
          <a:prstGeom prst="rect">
            <a:avLst/>
          </a:prstGeom>
          <a:noFill/>
        </p:spPr>
        <p:txBody>
          <a:bodyPr wrap="square">
            <a:spAutoFit/>
          </a:bodyPr>
          <a:lstStyle/>
          <a:p>
            <a:pPr lvl="1"/>
            <a:r>
              <a:rPr lang="en-GB" dirty="0" err="1">
                <a:solidFill>
                  <a:schemeClr val="accent2"/>
                </a:solidFill>
              </a:rPr>
              <a:t>npCBPS</a:t>
            </a:r>
            <a:r>
              <a:rPr lang="en-GB" dirty="0">
                <a:solidFill>
                  <a:schemeClr val="accent2"/>
                </a:solidFill>
              </a:rPr>
              <a:t> </a:t>
            </a:r>
          </a:p>
        </p:txBody>
      </p:sp>
    </p:spTree>
    <p:extLst>
      <p:ext uri="{BB962C8B-B14F-4D97-AF65-F5344CB8AC3E}">
        <p14:creationId xmlns:p14="http://schemas.microsoft.com/office/powerpoint/2010/main" val="254597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p:txBody>
          <a:bodyPr/>
          <a:lstStyle/>
          <a:p>
            <a:pPr algn="ctr"/>
            <a:r>
              <a:rPr lang="en-GB" dirty="0"/>
              <a:t>Reanalysis with sample data and IPW</a:t>
            </a:r>
          </a:p>
        </p:txBody>
      </p:sp>
      <p:sp>
        <p:nvSpPr>
          <p:cNvPr id="5" name="Marcador de contenido 4">
            <a:extLst>
              <a:ext uri="{FF2B5EF4-FFF2-40B4-BE49-F238E27FC236}">
                <a16:creationId xmlns:a16="http://schemas.microsoft.com/office/drawing/2014/main" id="{80A14D7F-E99D-BBFD-FF3D-D91E8C9EDA7D}"/>
              </a:ext>
            </a:extLst>
          </p:cNvPr>
          <p:cNvSpPr>
            <a:spLocks noGrp="1"/>
          </p:cNvSpPr>
          <p:nvPr>
            <p:ph idx="1"/>
          </p:nvPr>
        </p:nvSpPr>
        <p:spPr>
          <a:xfrm>
            <a:off x="838200" y="1554319"/>
            <a:ext cx="10515600" cy="4351338"/>
          </a:xfrm>
        </p:spPr>
        <p:txBody>
          <a:bodyPr/>
          <a:lstStyle/>
          <a:p>
            <a:r>
              <a:rPr lang="en-GB" dirty="0"/>
              <a:t>Updating DAG to meet conditional independencies assumption: </a:t>
            </a:r>
          </a:p>
        </p:txBody>
      </p:sp>
      <p:pic>
        <p:nvPicPr>
          <p:cNvPr id="4" name="Imagen 3" descr="Gráfico&#10;&#10;Descripción generada automáticamente">
            <a:extLst>
              <a:ext uri="{FF2B5EF4-FFF2-40B4-BE49-F238E27FC236}">
                <a16:creationId xmlns:a16="http://schemas.microsoft.com/office/drawing/2014/main" id="{8343DDA2-7AE1-5556-B3CA-08AC04E3291C}"/>
              </a:ext>
            </a:extLst>
          </p:cNvPr>
          <p:cNvPicPr>
            <a:picLocks noChangeAspect="1"/>
          </p:cNvPicPr>
          <p:nvPr/>
        </p:nvPicPr>
        <p:blipFill rotWithShape="1">
          <a:blip r:embed="rId3">
            <a:extLst>
              <a:ext uri="{28A0092B-C50C-407E-A947-70E740481C1C}">
                <a14:useLocalDpi xmlns:a14="http://schemas.microsoft.com/office/drawing/2010/main" val="0"/>
              </a:ext>
            </a:extLst>
          </a:blip>
          <a:srcRect t="15274" r="4041" b="2638"/>
          <a:stretch/>
        </p:blipFill>
        <p:spPr>
          <a:xfrm>
            <a:off x="457985" y="3252165"/>
            <a:ext cx="3561950" cy="1904409"/>
          </a:xfrm>
          <a:prstGeom prst="rect">
            <a:avLst/>
          </a:prstGeom>
        </p:spPr>
      </p:pic>
      <p:sp>
        <p:nvSpPr>
          <p:cNvPr id="6" name="CuadroTexto 5">
            <a:extLst>
              <a:ext uri="{FF2B5EF4-FFF2-40B4-BE49-F238E27FC236}">
                <a16:creationId xmlns:a16="http://schemas.microsoft.com/office/drawing/2014/main" id="{C7EC9A7B-3920-7072-B960-17F9D066ABFD}"/>
              </a:ext>
            </a:extLst>
          </p:cNvPr>
          <p:cNvSpPr txBox="1"/>
          <p:nvPr/>
        </p:nvSpPr>
        <p:spPr>
          <a:xfrm>
            <a:off x="7435313" y="6488668"/>
            <a:ext cx="4756687" cy="369332"/>
          </a:xfrm>
          <a:prstGeom prst="rect">
            <a:avLst/>
          </a:prstGeom>
          <a:noFill/>
        </p:spPr>
        <p:txBody>
          <a:bodyPr wrap="none" rtlCol="0">
            <a:spAutoFit/>
          </a:bodyPr>
          <a:lstStyle/>
          <a:p>
            <a:r>
              <a:rPr lang="en-US" dirty="0" err="1">
                <a:hlinkClick r:id="rId4"/>
              </a:rPr>
              <a:t>Ankan</a:t>
            </a:r>
            <a:r>
              <a:rPr lang="en-US" dirty="0">
                <a:hlinkClick r:id="rId4"/>
              </a:rPr>
              <a:t> A. et al. Current Protocols. 2021;1:e45</a:t>
            </a:r>
            <a:endParaRPr lang="en-GB" dirty="0"/>
          </a:p>
        </p:txBody>
      </p:sp>
      <p:cxnSp>
        <p:nvCxnSpPr>
          <p:cNvPr id="8" name="Conector recto de flecha 7">
            <a:extLst>
              <a:ext uri="{FF2B5EF4-FFF2-40B4-BE49-F238E27FC236}">
                <a16:creationId xmlns:a16="http://schemas.microsoft.com/office/drawing/2014/main" id="{04F9D102-1A40-13F8-CA1A-B6E18FA8DF32}"/>
              </a:ext>
            </a:extLst>
          </p:cNvPr>
          <p:cNvCxnSpPr/>
          <p:nvPr/>
        </p:nvCxnSpPr>
        <p:spPr>
          <a:xfrm>
            <a:off x="4152605" y="3920227"/>
            <a:ext cx="512886" cy="0"/>
          </a:xfrm>
          <a:prstGeom prst="straightConnector1">
            <a:avLst/>
          </a:prstGeom>
          <a:ln w="762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Imagen 9" descr="Gráfico, Gráfico de cajas y bigotes&#10;&#10;Descripción generada automáticamente">
            <a:extLst>
              <a:ext uri="{FF2B5EF4-FFF2-40B4-BE49-F238E27FC236}">
                <a16:creationId xmlns:a16="http://schemas.microsoft.com/office/drawing/2014/main" id="{89B21BB2-6A91-ED38-023C-188EE8D54B3E}"/>
              </a:ext>
            </a:extLst>
          </p:cNvPr>
          <p:cNvPicPr>
            <a:picLocks noChangeAspect="1"/>
          </p:cNvPicPr>
          <p:nvPr/>
        </p:nvPicPr>
        <p:blipFill rotWithShape="1">
          <a:blip r:embed="rId5">
            <a:extLst>
              <a:ext uri="{28A0092B-C50C-407E-A947-70E740481C1C}">
                <a14:useLocalDpi xmlns:a14="http://schemas.microsoft.com/office/drawing/2010/main" val="0"/>
              </a:ext>
            </a:extLst>
          </a:blip>
          <a:srcRect t="12752" r="3188" b="2535"/>
          <a:stretch/>
        </p:blipFill>
        <p:spPr>
          <a:xfrm>
            <a:off x="4665491" y="2438799"/>
            <a:ext cx="7082010" cy="3873100"/>
          </a:xfrm>
          <a:prstGeom prst="rect">
            <a:avLst/>
          </a:prstGeom>
        </p:spPr>
      </p:pic>
    </p:spTree>
    <p:extLst>
      <p:ext uri="{BB962C8B-B14F-4D97-AF65-F5344CB8AC3E}">
        <p14:creationId xmlns:p14="http://schemas.microsoft.com/office/powerpoint/2010/main" val="153504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DE892-6418-9F73-A6F8-F222C44A361C}"/>
              </a:ext>
            </a:extLst>
          </p:cNvPr>
          <p:cNvSpPr>
            <a:spLocks noGrp="1"/>
          </p:cNvSpPr>
          <p:nvPr>
            <p:ph type="title"/>
          </p:nvPr>
        </p:nvSpPr>
        <p:spPr/>
        <p:txBody>
          <a:bodyPr/>
          <a:lstStyle/>
          <a:p>
            <a:pPr algn="ctr"/>
            <a:r>
              <a:rPr lang="en-GB" dirty="0"/>
              <a:t>Bootstrap 95%CI of Proportion Mediated</a:t>
            </a:r>
          </a:p>
        </p:txBody>
      </p:sp>
      <p:pic>
        <p:nvPicPr>
          <p:cNvPr id="8" name="Imagen 7" descr="Diagrama&#10;&#10;Descripción generada automáticamente">
            <a:extLst>
              <a:ext uri="{FF2B5EF4-FFF2-40B4-BE49-F238E27FC236}">
                <a16:creationId xmlns:a16="http://schemas.microsoft.com/office/drawing/2014/main" id="{C3B31B70-2CCA-04E7-E0D8-F3A9281A2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73" y="1698263"/>
            <a:ext cx="3650236" cy="4479570"/>
          </a:xfrm>
          <a:prstGeom prst="rect">
            <a:avLst/>
          </a:prstGeom>
        </p:spPr>
      </p:pic>
      <p:pic>
        <p:nvPicPr>
          <p:cNvPr id="10" name="Imagen 9" descr="Gráfico&#10;&#10;Descripción generada automáticamente">
            <a:extLst>
              <a:ext uri="{FF2B5EF4-FFF2-40B4-BE49-F238E27FC236}">
                <a16:creationId xmlns:a16="http://schemas.microsoft.com/office/drawing/2014/main" id="{111774B3-469C-34CA-EF5F-FC09622A2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022" y="1698263"/>
            <a:ext cx="7010405" cy="4673603"/>
          </a:xfrm>
          <a:prstGeom prst="rect">
            <a:avLst/>
          </a:prstGeom>
        </p:spPr>
      </p:pic>
    </p:spTree>
    <p:extLst>
      <p:ext uri="{BB962C8B-B14F-4D97-AF65-F5344CB8AC3E}">
        <p14:creationId xmlns:p14="http://schemas.microsoft.com/office/powerpoint/2010/main" val="70483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953A5-A2B2-7D52-E1C6-D8143C7B3C8E}"/>
              </a:ext>
            </a:extLst>
          </p:cNvPr>
          <p:cNvSpPr>
            <a:spLocks noGrp="1"/>
          </p:cNvSpPr>
          <p:nvPr>
            <p:ph type="title"/>
          </p:nvPr>
        </p:nvSpPr>
        <p:spPr/>
        <p:txBody>
          <a:bodyPr/>
          <a:lstStyle/>
          <a:p>
            <a:r>
              <a:rPr lang="en-GB" dirty="0"/>
              <a:t>Conclusions</a:t>
            </a:r>
          </a:p>
        </p:txBody>
      </p:sp>
      <p:sp>
        <p:nvSpPr>
          <p:cNvPr id="3" name="Marcador de contenido 2">
            <a:extLst>
              <a:ext uri="{FF2B5EF4-FFF2-40B4-BE49-F238E27FC236}">
                <a16:creationId xmlns:a16="http://schemas.microsoft.com/office/drawing/2014/main" id="{3B21B456-A14B-7F9E-1FE9-87254B9F4FA7}"/>
              </a:ext>
            </a:extLst>
          </p:cNvPr>
          <p:cNvSpPr>
            <a:spLocks noGrp="1"/>
          </p:cNvSpPr>
          <p:nvPr>
            <p:ph idx="1"/>
          </p:nvPr>
        </p:nvSpPr>
        <p:spPr/>
        <p:txBody>
          <a:bodyPr/>
          <a:lstStyle/>
          <a:p>
            <a:r>
              <a:rPr lang="en-GB" dirty="0"/>
              <a:t>Summing the PM largely exceeds 100%, which is biologically not possible. </a:t>
            </a:r>
          </a:p>
          <a:p>
            <a:r>
              <a:rPr lang="en-GB" dirty="0"/>
              <a:t>Such problem is likely due to biased estimates caused by mediator collider stratification and not accounting for mediator-outcome confounding.</a:t>
            </a:r>
          </a:p>
          <a:p>
            <a:r>
              <a:rPr lang="en-GB" dirty="0"/>
              <a:t>Using the AMHI could partially solve problems of looking at individual microbial features. Nonetheless, estimates in the paper are likely biased as shown in the DAG in slide 13. </a:t>
            </a:r>
          </a:p>
        </p:txBody>
      </p:sp>
    </p:spTree>
    <p:extLst>
      <p:ext uri="{BB962C8B-B14F-4D97-AF65-F5344CB8AC3E}">
        <p14:creationId xmlns:p14="http://schemas.microsoft.com/office/powerpoint/2010/main" val="383387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953A5-A2B2-7D52-E1C6-D8143C7B3C8E}"/>
              </a:ext>
            </a:extLst>
          </p:cNvPr>
          <p:cNvSpPr>
            <a:spLocks noGrp="1"/>
          </p:cNvSpPr>
          <p:nvPr>
            <p:ph type="title"/>
          </p:nvPr>
        </p:nvSpPr>
        <p:spPr/>
        <p:txBody>
          <a:bodyPr/>
          <a:lstStyle/>
          <a:p>
            <a:r>
              <a:rPr lang="en-GB" dirty="0"/>
              <a:t>Conclusions</a:t>
            </a:r>
          </a:p>
        </p:txBody>
      </p:sp>
      <p:sp>
        <p:nvSpPr>
          <p:cNvPr id="3" name="Marcador de contenido 2">
            <a:extLst>
              <a:ext uri="{FF2B5EF4-FFF2-40B4-BE49-F238E27FC236}">
                <a16:creationId xmlns:a16="http://schemas.microsoft.com/office/drawing/2014/main" id="{3B21B456-A14B-7F9E-1FE9-87254B9F4FA7}"/>
              </a:ext>
            </a:extLst>
          </p:cNvPr>
          <p:cNvSpPr>
            <a:spLocks noGrp="1"/>
          </p:cNvSpPr>
          <p:nvPr>
            <p:ph idx="1"/>
          </p:nvPr>
        </p:nvSpPr>
        <p:spPr/>
        <p:txBody>
          <a:bodyPr>
            <a:normAutofit/>
          </a:bodyPr>
          <a:lstStyle/>
          <a:p>
            <a:r>
              <a:rPr lang="en-GB" dirty="0"/>
              <a:t>By updating the assumptions in DAG to match the correlation structure of the dataset with current knowledge of hypothetical relationships, I was able to identify minimal adjustment sets for every exposure-outcome relationship. </a:t>
            </a:r>
          </a:p>
          <a:p>
            <a:r>
              <a:rPr lang="en-GB" dirty="0"/>
              <a:t>To overcome shared exposure-outcome and mediator-outcome confounding, I used IPW to mediate a continuous outcome through </a:t>
            </a:r>
            <a:r>
              <a:rPr lang="en-GB" dirty="0" err="1"/>
              <a:t>npCBPS</a:t>
            </a:r>
            <a:r>
              <a:rPr lang="en-GB" dirty="0"/>
              <a:t>.</a:t>
            </a:r>
          </a:p>
          <a:p>
            <a:r>
              <a:rPr lang="en-GB" dirty="0"/>
              <a:t>Bootstrap 95% confidence intervals show that estimates in the figure of the paper are exaggeratedly high, and all include 0. </a:t>
            </a:r>
          </a:p>
        </p:txBody>
      </p:sp>
    </p:spTree>
    <p:extLst>
      <p:ext uri="{BB962C8B-B14F-4D97-AF65-F5344CB8AC3E}">
        <p14:creationId xmlns:p14="http://schemas.microsoft.com/office/powerpoint/2010/main" val="287493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953A5-A2B2-7D52-E1C6-D8143C7B3C8E}"/>
              </a:ext>
            </a:extLst>
          </p:cNvPr>
          <p:cNvSpPr>
            <a:spLocks noGrp="1"/>
          </p:cNvSpPr>
          <p:nvPr>
            <p:ph type="title"/>
          </p:nvPr>
        </p:nvSpPr>
        <p:spPr/>
        <p:txBody>
          <a:bodyPr/>
          <a:lstStyle/>
          <a:p>
            <a:r>
              <a:rPr lang="en-GB" dirty="0"/>
              <a:t>Limitations</a:t>
            </a:r>
          </a:p>
        </p:txBody>
      </p:sp>
      <p:sp>
        <p:nvSpPr>
          <p:cNvPr id="3" name="Marcador de contenido 2">
            <a:extLst>
              <a:ext uri="{FF2B5EF4-FFF2-40B4-BE49-F238E27FC236}">
                <a16:creationId xmlns:a16="http://schemas.microsoft.com/office/drawing/2014/main" id="{3B21B456-A14B-7F9E-1FE9-87254B9F4FA7}"/>
              </a:ext>
            </a:extLst>
          </p:cNvPr>
          <p:cNvSpPr>
            <a:spLocks noGrp="1"/>
          </p:cNvSpPr>
          <p:nvPr>
            <p:ph idx="1"/>
          </p:nvPr>
        </p:nvSpPr>
        <p:spPr/>
        <p:txBody>
          <a:bodyPr>
            <a:normAutofit/>
          </a:bodyPr>
          <a:lstStyle/>
          <a:p>
            <a:r>
              <a:rPr lang="en-GB" dirty="0"/>
              <a:t>Reanalysis done in a subset. Thus, results could change when applied in the complete dataset. </a:t>
            </a:r>
          </a:p>
          <a:p>
            <a:r>
              <a:rPr lang="en-GB" dirty="0"/>
              <a:t>When applied in the complete dataset, models should account for the effect of geographical region.</a:t>
            </a:r>
          </a:p>
          <a:p>
            <a:r>
              <a:rPr lang="en-GB" dirty="0"/>
              <a:t>Only forward mediation assumed to be of interest in these reanalyses. Thus, I did not model reverse mediation. </a:t>
            </a:r>
          </a:p>
        </p:txBody>
      </p:sp>
    </p:spTree>
    <p:extLst>
      <p:ext uri="{BB962C8B-B14F-4D97-AF65-F5344CB8AC3E}">
        <p14:creationId xmlns:p14="http://schemas.microsoft.com/office/powerpoint/2010/main" val="147328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CD26BCE-AB7A-846A-6BA6-435D6AC9A8FB}"/>
              </a:ext>
            </a:extLst>
          </p:cNvPr>
          <p:cNvPicPr>
            <a:picLocks noChangeAspect="1"/>
          </p:cNvPicPr>
          <p:nvPr/>
        </p:nvPicPr>
        <p:blipFill>
          <a:blip r:embed="rId3"/>
          <a:stretch>
            <a:fillRect/>
          </a:stretch>
        </p:blipFill>
        <p:spPr>
          <a:xfrm>
            <a:off x="6973829" y="571117"/>
            <a:ext cx="3623773" cy="1783127"/>
          </a:xfrm>
          <a:prstGeom prst="rect">
            <a:avLst/>
          </a:prstGeom>
        </p:spPr>
      </p:pic>
      <p:grpSp>
        <p:nvGrpSpPr>
          <p:cNvPr id="13" name="Grupo 12">
            <a:extLst>
              <a:ext uri="{FF2B5EF4-FFF2-40B4-BE49-F238E27FC236}">
                <a16:creationId xmlns:a16="http://schemas.microsoft.com/office/drawing/2014/main" id="{063FAD22-9C93-6E5B-5933-A2F3DDA2A09E}"/>
              </a:ext>
            </a:extLst>
          </p:cNvPr>
          <p:cNvGrpSpPr/>
          <p:nvPr/>
        </p:nvGrpSpPr>
        <p:grpSpPr>
          <a:xfrm>
            <a:off x="1660491" y="2470021"/>
            <a:ext cx="9294504" cy="4202192"/>
            <a:chOff x="1619302" y="261369"/>
            <a:chExt cx="9294504" cy="4202192"/>
          </a:xfrm>
        </p:grpSpPr>
        <p:pic>
          <p:nvPicPr>
            <p:cNvPr id="5" name="Imagen 4">
              <a:extLst>
                <a:ext uri="{FF2B5EF4-FFF2-40B4-BE49-F238E27FC236}">
                  <a16:creationId xmlns:a16="http://schemas.microsoft.com/office/drawing/2014/main" id="{65EB8F80-0DD5-4108-4E20-DB75C2DF0688}"/>
                </a:ext>
              </a:extLst>
            </p:cNvPr>
            <p:cNvPicPr>
              <a:picLocks noChangeAspect="1"/>
            </p:cNvPicPr>
            <p:nvPr/>
          </p:nvPicPr>
          <p:blipFill>
            <a:blip r:embed="rId4"/>
            <a:stretch>
              <a:fillRect/>
            </a:stretch>
          </p:blipFill>
          <p:spPr>
            <a:xfrm>
              <a:off x="1619302" y="261369"/>
              <a:ext cx="9294504" cy="4202192"/>
            </a:xfrm>
            <a:prstGeom prst="rect">
              <a:avLst/>
            </a:prstGeom>
          </p:spPr>
        </p:pic>
        <p:pic>
          <p:nvPicPr>
            <p:cNvPr id="8" name="Imagen 7">
              <a:extLst>
                <a:ext uri="{FF2B5EF4-FFF2-40B4-BE49-F238E27FC236}">
                  <a16:creationId xmlns:a16="http://schemas.microsoft.com/office/drawing/2014/main" id="{9776EE8C-060B-85E8-2582-0632CB3E82F4}"/>
                </a:ext>
              </a:extLst>
            </p:cNvPr>
            <p:cNvPicPr>
              <a:picLocks noChangeAspect="1"/>
            </p:cNvPicPr>
            <p:nvPr/>
          </p:nvPicPr>
          <p:blipFill rotWithShape="1">
            <a:blip r:embed="rId3">
              <a:clrChange>
                <a:clrFrom>
                  <a:srgbClr val="FFFFFF"/>
                </a:clrFrom>
                <a:clrTo>
                  <a:srgbClr val="FFFFFF">
                    <a:alpha val="0"/>
                  </a:srgbClr>
                </a:clrTo>
              </a:clrChange>
            </a:blip>
            <a:srcRect l="47135" t="17674" r="39842" b="53102"/>
            <a:stretch/>
          </p:blipFill>
          <p:spPr>
            <a:xfrm>
              <a:off x="3942735" y="3097162"/>
              <a:ext cx="471950" cy="521110"/>
            </a:xfrm>
            <a:prstGeom prst="rect">
              <a:avLst/>
            </a:prstGeom>
          </p:spPr>
        </p:pic>
        <p:pic>
          <p:nvPicPr>
            <p:cNvPr id="9" name="Imagen 8">
              <a:extLst>
                <a:ext uri="{FF2B5EF4-FFF2-40B4-BE49-F238E27FC236}">
                  <a16:creationId xmlns:a16="http://schemas.microsoft.com/office/drawing/2014/main" id="{79BAD6A9-3125-7403-AE8A-515DF8C800E8}"/>
                </a:ext>
              </a:extLst>
            </p:cNvPr>
            <p:cNvPicPr>
              <a:picLocks noChangeAspect="1"/>
            </p:cNvPicPr>
            <p:nvPr/>
          </p:nvPicPr>
          <p:blipFill rotWithShape="1">
            <a:blip r:embed="rId3">
              <a:clrChange>
                <a:clrFrom>
                  <a:srgbClr val="FFFFFF"/>
                </a:clrFrom>
                <a:clrTo>
                  <a:srgbClr val="FFFFFF">
                    <a:alpha val="0"/>
                  </a:srgbClr>
                </a:clrTo>
              </a:clrChange>
            </a:blip>
            <a:srcRect l="69926" t="52963" r="14745" b="19476"/>
            <a:stretch/>
          </p:blipFill>
          <p:spPr>
            <a:xfrm>
              <a:off x="7221794" y="3097162"/>
              <a:ext cx="555523" cy="491459"/>
            </a:xfrm>
            <a:prstGeom prst="rect">
              <a:avLst/>
            </a:prstGeom>
          </p:spPr>
        </p:pic>
        <p:pic>
          <p:nvPicPr>
            <p:cNvPr id="10" name="Imagen 9">
              <a:extLst>
                <a:ext uri="{FF2B5EF4-FFF2-40B4-BE49-F238E27FC236}">
                  <a16:creationId xmlns:a16="http://schemas.microsoft.com/office/drawing/2014/main" id="{8422F982-DBCC-E358-429F-4D705E6E5776}"/>
                </a:ext>
              </a:extLst>
            </p:cNvPr>
            <p:cNvPicPr>
              <a:picLocks noChangeAspect="1"/>
            </p:cNvPicPr>
            <p:nvPr/>
          </p:nvPicPr>
          <p:blipFill rotWithShape="1">
            <a:blip r:embed="rId3">
              <a:clrChange>
                <a:clrFrom>
                  <a:srgbClr val="FFFFFF"/>
                </a:clrFrom>
                <a:clrTo>
                  <a:srgbClr val="FFFFFF">
                    <a:alpha val="0"/>
                  </a:srgbClr>
                </a:clrTo>
              </a:clrChange>
            </a:blip>
            <a:srcRect l="59752" t="21136" r="27496" b="52949"/>
            <a:stretch/>
          </p:blipFill>
          <p:spPr>
            <a:xfrm>
              <a:off x="5673214" y="924231"/>
              <a:ext cx="560438" cy="560439"/>
            </a:xfrm>
            <a:prstGeom prst="rect">
              <a:avLst/>
            </a:prstGeom>
          </p:spPr>
        </p:pic>
      </p:grpSp>
      <p:pic>
        <p:nvPicPr>
          <p:cNvPr id="12" name="Imagen 11">
            <a:extLst>
              <a:ext uri="{FF2B5EF4-FFF2-40B4-BE49-F238E27FC236}">
                <a16:creationId xmlns:a16="http://schemas.microsoft.com/office/drawing/2014/main" id="{72AA73EF-4C4A-FFE4-0370-5787C721C1EF}"/>
              </a:ext>
            </a:extLst>
          </p:cNvPr>
          <p:cNvPicPr>
            <a:picLocks noChangeAspect="1"/>
          </p:cNvPicPr>
          <p:nvPr/>
        </p:nvPicPr>
        <p:blipFill>
          <a:blip r:embed="rId5"/>
          <a:stretch>
            <a:fillRect/>
          </a:stretch>
        </p:blipFill>
        <p:spPr>
          <a:xfrm>
            <a:off x="1485426" y="616947"/>
            <a:ext cx="5488403" cy="1853074"/>
          </a:xfrm>
          <a:prstGeom prst="rect">
            <a:avLst/>
          </a:prstGeom>
        </p:spPr>
      </p:pic>
      <p:sp>
        <p:nvSpPr>
          <p:cNvPr id="2" name="CuadroTexto 1">
            <a:extLst>
              <a:ext uri="{FF2B5EF4-FFF2-40B4-BE49-F238E27FC236}">
                <a16:creationId xmlns:a16="http://schemas.microsoft.com/office/drawing/2014/main" id="{3DBF506F-6945-7303-C2BF-9CBB213455BC}"/>
              </a:ext>
            </a:extLst>
          </p:cNvPr>
          <p:cNvSpPr txBox="1"/>
          <p:nvPr/>
        </p:nvSpPr>
        <p:spPr>
          <a:xfrm>
            <a:off x="180060" y="247615"/>
            <a:ext cx="5679504" cy="369332"/>
          </a:xfrm>
          <a:prstGeom prst="rect">
            <a:avLst/>
          </a:prstGeom>
          <a:noFill/>
        </p:spPr>
        <p:txBody>
          <a:bodyPr wrap="none" rtlCol="0">
            <a:spAutoFit/>
          </a:bodyPr>
          <a:lstStyle/>
          <a:p>
            <a:r>
              <a:rPr lang="en-GB" dirty="0">
                <a:solidFill>
                  <a:schemeClr val="accent2"/>
                </a:solidFill>
              </a:rPr>
              <a:t>Formulas provided in the paper for mediation analyses: </a:t>
            </a:r>
          </a:p>
        </p:txBody>
      </p:sp>
    </p:spTree>
    <p:extLst>
      <p:ext uri="{BB962C8B-B14F-4D97-AF65-F5344CB8AC3E}">
        <p14:creationId xmlns:p14="http://schemas.microsoft.com/office/powerpoint/2010/main" val="347938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3AB6C4EE-1F05-8039-212B-79CD55A395EC}"/>
              </a:ext>
            </a:extLst>
          </p:cNvPr>
          <p:cNvGrpSpPr/>
          <p:nvPr/>
        </p:nvGrpSpPr>
        <p:grpSpPr>
          <a:xfrm>
            <a:off x="4547370" y="19190"/>
            <a:ext cx="7811590" cy="5239481"/>
            <a:chOff x="4140302" y="504156"/>
            <a:chExt cx="7811590" cy="5239481"/>
          </a:xfrm>
        </p:grpSpPr>
        <p:pic>
          <p:nvPicPr>
            <p:cNvPr id="3" name="Imagen 2">
              <a:extLst>
                <a:ext uri="{FF2B5EF4-FFF2-40B4-BE49-F238E27FC236}">
                  <a16:creationId xmlns:a16="http://schemas.microsoft.com/office/drawing/2014/main" id="{AA1C9B2E-9DA4-A095-CDBF-A65E1FACF84B}"/>
                </a:ext>
              </a:extLst>
            </p:cNvPr>
            <p:cNvPicPr>
              <a:picLocks noChangeAspect="1"/>
            </p:cNvPicPr>
            <p:nvPr/>
          </p:nvPicPr>
          <p:blipFill>
            <a:blip r:embed="rId3">
              <a:clrChange>
                <a:clrFrom>
                  <a:srgbClr val="EEEEEE"/>
                </a:clrFrom>
                <a:clrTo>
                  <a:srgbClr val="EEEEEE">
                    <a:alpha val="0"/>
                  </a:srgbClr>
                </a:clrTo>
              </a:clrChange>
            </a:blip>
            <a:stretch>
              <a:fillRect/>
            </a:stretch>
          </p:blipFill>
          <p:spPr>
            <a:xfrm>
              <a:off x="4140302" y="504156"/>
              <a:ext cx="7811590" cy="5239481"/>
            </a:xfrm>
            <a:prstGeom prst="rect">
              <a:avLst/>
            </a:prstGeom>
          </p:spPr>
        </p:pic>
        <p:pic>
          <p:nvPicPr>
            <p:cNvPr id="5" name="Imagen 4">
              <a:extLst>
                <a:ext uri="{FF2B5EF4-FFF2-40B4-BE49-F238E27FC236}">
                  <a16:creationId xmlns:a16="http://schemas.microsoft.com/office/drawing/2014/main" id="{D07194D9-5D65-131A-27FB-B88983C58FAF}"/>
                </a:ext>
              </a:extLst>
            </p:cNvPr>
            <p:cNvPicPr>
              <a:picLocks noChangeAspect="1"/>
            </p:cNvPicPr>
            <p:nvPr/>
          </p:nvPicPr>
          <p:blipFill rotWithShape="1">
            <a:blip r:embed="rId4">
              <a:clrChange>
                <a:clrFrom>
                  <a:srgbClr val="FFFFFF"/>
                </a:clrFrom>
                <a:clrTo>
                  <a:srgbClr val="FFFFFF">
                    <a:alpha val="0"/>
                  </a:srgbClr>
                </a:clrTo>
              </a:clrChange>
            </a:blip>
            <a:srcRect l="47135" t="17674" r="39842" b="53102"/>
            <a:stretch/>
          </p:blipFill>
          <p:spPr>
            <a:xfrm>
              <a:off x="6071884" y="2006057"/>
              <a:ext cx="471950" cy="521110"/>
            </a:xfrm>
            <a:prstGeom prst="rect">
              <a:avLst/>
            </a:prstGeom>
          </p:spPr>
        </p:pic>
        <p:pic>
          <p:nvPicPr>
            <p:cNvPr id="6" name="Imagen 5">
              <a:extLst>
                <a:ext uri="{FF2B5EF4-FFF2-40B4-BE49-F238E27FC236}">
                  <a16:creationId xmlns:a16="http://schemas.microsoft.com/office/drawing/2014/main" id="{4E0C2046-A163-422B-4AF4-C4EB0CD3D484}"/>
                </a:ext>
              </a:extLst>
            </p:cNvPr>
            <p:cNvPicPr>
              <a:picLocks noChangeAspect="1"/>
            </p:cNvPicPr>
            <p:nvPr/>
          </p:nvPicPr>
          <p:blipFill rotWithShape="1">
            <a:blip r:embed="rId4">
              <a:clrChange>
                <a:clrFrom>
                  <a:srgbClr val="FFFFFF"/>
                </a:clrFrom>
                <a:clrTo>
                  <a:srgbClr val="FFFFFF">
                    <a:alpha val="0"/>
                  </a:srgbClr>
                </a:clrTo>
              </a:clrChange>
            </a:blip>
            <a:srcRect l="69926" t="52963" r="14745" b="19476"/>
            <a:stretch/>
          </p:blipFill>
          <p:spPr>
            <a:xfrm>
              <a:off x="9350943" y="2006057"/>
              <a:ext cx="555523" cy="491459"/>
            </a:xfrm>
            <a:prstGeom prst="rect">
              <a:avLst/>
            </a:prstGeom>
          </p:spPr>
        </p:pic>
        <p:pic>
          <p:nvPicPr>
            <p:cNvPr id="7" name="Imagen 6">
              <a:extLst>
                <a:ext uri="{FF2B5EF4-FFF2-40B4-BE49-F238E27FC236}">
                  <a16:creationId xmlns:a16="http://schemas.microsoft.com/office/drawing/2014/main" id="{49186C6A-1C92-A7F5-3217-C55A5129D678}"/>
                </a:ext>
              </a:extLst>
            </p:cNvPr>
            <p:cNvPicPr>
              <a:picLocks noChangeAspect="1"/>
            </p:cNvPicPr>
            <p:nvPr/>
          </p:nvPicPr>
          <p:blipFill rotWithShape="1">
            <a:blip r:embed="rId4">
              <a:clrChange>
                <a:clrFrom>
                  <a:srgbClr val="FFFFFF"/>
                </a:clrFrom>
                <a:clrTo>
                  <a:srgbClr val="FFFFFF">
                    <a:alpha val="0"/>
                  </a:srgbClr>
                </a:clrTo>
              </a:clrChange>
            </a:blip>
            <a:srcRect l="59752" t="21136" r="27496" b="52949"/>
            <a:stretch/>
          </p:blipFill>
          <p:spPr>
            <a:xfrm>
              <a:off x="7681065" y="764811"/>
              <a:ext cx="560438" cy="560439"/>
            </a:xfrm>
            <a:prstGeom prst="rect">
              <a:avLst/>
            </a:prstGeom>
          </p:spPr>
        </p:pic>
      </p:grpSp>
      <p:sp>
        <p:nvSpPr>
          <p:cNvPr id="9" name="CuadroTexto 8">
            <a:extLst>
              <a:ext uri="{FF2B5EF4-FFF2-40B4-BE49-F238E27FC236}">
                <a16:creationId xmlns:a16="http://schemas.microsoft.com/office/drawing/2014/main" id="{2F2E1874-6297-FCFB-0BED-9A27450E7E6D}"/>
              </a:ext>
            </a:extLst>
          </p:cNvPr>
          <p:cNvSpPr txBox="1"/>
          <p:nvPr/>
        </p:nvSpPr>
        <p:spPr>
          <a:xfrm>
            <a:off x="278172" y="1149213"/>
            <a:ext cx="4699235" cy="4401205"/>
          </a:xfrm>
          <a:prstGeom prst="rect">
            <a:avLst/>
          </a:prstGeom>
          <a:noFill/>
        </p:spPr>
        <p:txBody>
          <a:bodyPr wrap="none" rtlCol="0">
            <a:spAutoFit/>
          </a:bodyPr>
          <a:lstStyle/>
          <a:p>
            <a:r>
              <a:rPr lang="en-GB" sz="2800" dirty="0"/>
              <a:t>No problem estimating </a:t>
            </a:r>
            <a:r>
              <a:rPr lang="el-GR" sz="2800" b="1" dirty="0">
                <a:latin typeface="Times New Roman" panose="02020603050405020304" pitchFamily="18" charset="0"/>
                <a:cs typeface="Times New Roman" panose="02020603050405020304" pitchFamily="18" charset="0"/>
              </a:rPr>
              <a:t>β</a:t>
            </a:r>
            <a:r>
              <a:rPr lang="es-MX" sz="2800" b="1" baseline="-25000" dirty="0">
                <a:latin typeface="Times New Roman" panose="02020603050405020304" pitchFamily="18" charset="0"/>
                <a:cs typeface="Times New Roman" panose="02020603050405020304" pitchFamily="18" charset="0"/>
              </a:rPr>
              <a:t>1</a:t>
            </a:r>
            <a:endParaRPr lang="es-MX" sz="2800"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r>
              <a:rPr lang="en-GB" sz="2800" dirty="0"/>
              <a:t>However, second equation is </a:t>
            </a:r>
          </a:p>
          <a:p>
            <a:r>
              <a:rPr lang="en-GB" sz="2800" dirty="0"/>
              <a:t>especially problematic </a:t>
            </a:r>
          </a:p>
          <a:p>
            <a:r>
              <a:rPr lang="en-GB" sz="2800" dirty="0"/>
              <a:t>if assumptions are not true…</a:t>
            </a:r>
            <a:endParaRPr lang="es-MX" sz="2800"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E6128AF2-A046-3944-E540-E019458C7E93}"/>
              </a:ext>
            </a:extLst>
          </p:cNvPr>
          <p:cNvPicPr>
            <a:picLocks noChangeAspect="1"/>
          </p:cNvPicPr>
          <p:nvPr/>
        </p:nvPicPr>
        <p:blipFill rotWithShape="1">
          <a:blip r:embed="rId5">
            <a:clrChange>
              <a:clrFrom>
                <a:srgbClr val="FFFFFF"/>
              </a:clrFrom>
              <a:clrTo>
                <a:srgbClr val="FFFFFF">
                  <a:alpha val="0"/>
                </a:srgbClr>
              </a:clrTo>
            </a:clrChange>
          </a:blip>
          <a:srcRect b="59750"/>
          <a:stretch/>
        </p:blipFill>
        <p:spPr>
          <a:xfrm>
            <a:off x="-391302" y="1893078"/>
            <a:ext cx="5488403" cy="745853"/>
          </a:xfrm>
          <a:prstGeom prst="rect">
            <a:avLst/>
          </a:prstGeom>
        </p:spPr>
      </p:pic>
      <p:pic>
        <p:nvPicPr>
          <p:cNvPr id="11" name="Imagen 10">
            <a:extLst>
              <a:ext uri="{FF2B5EF4-FFF2-40B4-BE49-F238E27FC236}">
                <a16:creationId xmlns:a16="http://schemas.microsoft.com/office/drawing/2014/main" id="{5D7CFE04-A992-1A50-9C8B-DAF4D5A8342F}"/>
              </a:ext>
            </a:extLst>
          </p:cNvPr>
          <p:cNvPicPr>
            <a:picLocks noChangeAspect="1"/>
          </p:cNvPicPr>
          <p:nvPr/>
        </p:nvPicPr>
        <p:blipFill rotWithShape="1">
          <a:blip r:embed="rId5">
            <a:clrChange>
              <a:clrFrom>
                <a:srgbClr val="FFFFFF"/>
              </a:clrFrom>
              <a:clrTo>
                <a:srgbClr val="FFFFFF">
                  <a:alpha val="0"/>
                </a:srgbClr>
              </a:clrTo>
            </a:clrChange>
          </a:blip>
          <a:srcRect t="59456" b="294"/>
          <a:stretch/>
        </p:blipFill>
        <p:spPr>
          <a:xfrm>
            <a:off x="0" y="5510138"/>
            <a:ext cx="5488403" cy="745853"/>
          </a:xfrm>
          <a:prstGeom prst="rect">
            <a:avLst/>
          </a:prstGeom>
        </p:spPr>
      </p:pic>
      <p:sp>
        <p:nvSpPr>
          <p:cNvPr id="2" name="CuadroTexto 1">
            <a:extLst>
              <a:ext uri="{FF2B5EF4-FFF2-40B4-BE49-F238E27FC236}">
                <a16:creationId xmlns:a16="http://schemas.microsoft.com/office/drawing/2014/main" id="{F7DDBCA6-5C95-47D0-3FB9-B941FE69492C}"/>
              </a:ext>
            </a:extLst>
          </p:cNvPr>
          <p:cNvSpPr txBox="1"/>
          <p:nvPr/>
        </p:nvSpPr>
        <p:spPr>
          <a:xfrm>
            <a:off x="299803" y="1567718"/>
            <a:ext cx="3936527" cy="369332"/>
          </a:xfrm>
          <a:prstGeom prst="rect">
            <a:avLst/>
          </a:prstGeom>
          <a:noFill/>
        </p:spPr>
        <p:txBody>
          <a:bodyPr wrap="none" rtlCol="0">
            <a:spAutoFit/>
          </a:bodyPr>
          <a:lstStyle/>
          <a:p>
            <a:r>
              <a:rPr lang="en-GB" dirty="0">
                <a:solidFill>
                  <a:schemeClr val="accent2"/>
                </a:solidFill>
              </a:rPr>
              <a:t>Provided assumptions in DAG are true</a:t>
            </a:r>
          </a:p>
        </p:txBody>
      </p:sp>
    </p:spTree>
    <p:extLst>
      <p:ext uri="{BB962C8B-B14F-4D97-AF65-F5344CB8AC3E}">
        <p14:creationId xmlns:p14="http://schemas.microsoft.com/office/powerpoint/2010/main" val="5552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anim calcmode="lin" valueType="num">
                                      <p:cBhvr additive="base">
                                        <p:cTn id="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anim calcmode="lin" valueType="num">
                                      <p:cBhvr additive="base">
                                        <p:cTn id="1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anim calcmode="lin" valueType="num">
                                      <p:cBhvr additive="base">
                                        <p:cTn id="1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2E1874-6297-FCFB-0BED-9A27450E7E6D}"/>
              </a:ext>
            </a:extLst>
          </p:cNvPr>
          <p:cNvSpPr txBox="1"/>
          <p:nvPr/>
        </p:nvSpPr>
        <p:spPr>
          <a:xfrm>
            <a:off x="182960" y="488190"/>
            <a:ext cx="5289205" cy="2246769"/>
          </a:xfrm>
          <a:prstGeom prst="rect">
            <a:avLst/>
          </a:prstGeom>
          <a:noFill/>
        </p:spPr>
        <p:txBody>
          <a:bodyPr wrap="none" rtlCol="0">
            <a:spAutoFit/>
          </a:bodyPr>
          <a:lstStyle/>
          <a:p>
            <a:r>
              <a:rPr lang="en-GB" sz="2800" dirty="0"/>
              <a:t>Can only estimate </a:t>
            </a:r>
            <a:r>
              <a:rPr lang="el-GR" sz="2800" b="1" dirty="0">
                <a:latin typeface="Times New Roman" panose="02020603050405020304" pitchFamily="18" charset="0"/>
                <a:cs typeface="Times New Roman" panose="02020603050405020304" pitchFamily="18" charset="0"/>
              </a:rPr>
              <a:t>γ</a:t>
            </a:r>
            <a:r>
              <a:rPr lang="es-MX" sz="2800" b="1" baseline="-25000" dirty="0">
                <a:latin typeface="Times New Roman" panose="02020603050405020304" pitchFamily="18" charset="0"/>
                <a:cs typeface="Times New Roman" panose="02020603050405020304" pitchFamily="18" charset="0"/>
              </a:rPr>
              <a:t>1 </a:t>
            </a:r>
            <a:r>
              <a:rPr lang="en-GB" sz="2800" dirty="0"/>
              <a:t>if there </a:t>
            </a:r>
            <a:br>
              <a:rPr lang="en-GB" sz="2800" dirty="0"/>
            </a:br>
            <a:r>
              <a:rPr lang="en-GB" sz="2800" dirty="0"/>
              <a:t>are no (unmeasured) exposure or</a:t>
            </a:r>
            <a:br>
              <a:rPr lang="en-GB" sz="2800" dirty="0"/>
            </a:br>
            <a:r>
              <a:rPr lang="en-GB" sz="2800" dirty="0"/>
              <a:t>mediator-outcome confounders</a:t>
            </a:r>
            <a:endParaRPr lang="es-MX" sz="2800"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p:txBody>
      </p:sp>
      <p:grpSp>
        <p:nvGrpSpPr>
          <p:cNvPr id="12" name="Grupo 11">
            <a:extLst>
              <a:ext uri="{FF2B5EF4-FFF2-40B4-BE49-F238E27FC236}">
                <a16:creationId xmlns:a16="http://schemas.microsoft.com/office/drawing/2014/main" id="{894D6AAE-C72B-B162-FCA4-4CF260BE37B0}"/>
              </a:ext>
            </a:extLst>
          </p:cNvPr>
          <p:cNvGrpSpPr/>
          <p:nvPr/>
        </p:nvGrpSpPr>
        <p:grpSpPr>
          <a:xfrm>
            <a:off x="6160008" y="338328"/>
            <a:ext cx="5684124" cy="3590138"/>
            <a:chOff x="6096000" y="1216152"/>
            <a:chExt cx="5684124" cy="3590138"/>
          </a:xfrm>
        </p:grpSpPr>
        <p:grpSp>
          <p:nvGrpSpPr>
            <p:cNvPr id="8" name="Grupo 7">
              <a:extLst>
                <a:ext uri="{FF2B5EF4-FFF2-40B4-BE49-F238E27FC236}">
                  <a16:creationId xmlns:a16="http://schemas.microsoft.com/office/drawing/2014/main" id="{3AB6C4EE-1F05-8039-212B-79CD55A395EC}"/>
                </a:ext>
              </a:extLst>
            </p:cNvPr>
            <p:cNvGrpSpPr/>
            <p:nvPr/>
          </p:nvGrpSpPr>
          <p:grpSpPr>
            <a:xfrm>
              <a:off x="7273609" y="1216152"/>
              <a:ext cx="3104831" cy="1335536"/>
              <a:chOff x="6071884" y="764811"/>
              <a:chExt cx="3834582" cy="1762356"/>
            </a:xfrm>
          </p:grpSpPr>
          <p:pic>
            <p:nvPicPr>
              <p:cNvPr id="5" name="Imagen 4">
                <a:extLst>
                  <a:ext uri="{FF2B5EF4-FFF2-40B4-BE49-F238E27FC236}">
                    <a16:creationId xmlns:a16="http://schemas.microsoft.com/office/drawing/2014/main" id="{D07194D9-5D65-131A-27FB-B88983C58FAF}"/>
                  </a:ext>
                </a:extLst>
              </p:cNvPr>
              <p:cNvPicPr>
                <a:picLocks noChangeAspect="1"/>
              </p:cNvPicPr>
              <p:nvPr/>
            </p:nvPicPr>
            <p:blipFill rotWithShape="1">
              <a:blip r:embed="rId3">
                <a:clrChange>
                  <a:clrFrom>
                    <a:srgbClr val="FFFFFF"/>
                  </a:clrFrom>
                  <a:clrTo>
                    <a:srgbClr val="FFFFFF">
                      <a:alpha val="0"/>
                    </a:srgbClr>
                  </a:clrTo>
                </a:clrChange>
              </a:blip>
              <a:srcRect l="47135" t="17674" r="39842" b="53102"/>
              <a:stretch/>
            </p:blipFill>
            <p:spPr>
              <a:xfrm>
                <a:off x="6071884" y="2006057"/>
                <a:ext cx="471950" cy="521110"/>
              </a:xfrm>
              <a:prstGeom prst="rect">
                <a:avLst/>
              </a:prstGeom>
            </p:spPr>
          </p:pic>
          <p:pic>
            <p:nvPicPr>
              <p:cNvPr id="6" name="Imagen 5">
                <a:extLst>
                  <a:ext uri="{FF2B5EF4-FFF2-40B4-BE49-F238E27FC236}">
                    <a16:creationId xmlns:a16="http://schemas.microsoft.com/office/drawing/2014/main" id="{4E0C2046-A163-422B-4AF4-C4EB0CD3D484}"/>
                  </a:ext>
                </a:extLst>
              </p:cNvPr>
              <p:cNvPicPr>
                <a:picLocks noChangeAspect="1"/>
              </p:cNvPicPr>
              <p:nvPr/>
            </p:nvPicPr>
            <p:blipFill rotWithShape="1">
              <a:blip r:embed="rId3">
                <a:clrChange>
                  <a:clrFrom>
                    <a:srgbClr val="FFFFFF"/>
                  </a:clrFrom>
                  <a:clrTo>
                    <a:srgbClr val="FFFFFF">
                      <a:alpha val="0"/>
                    </a:srgbClr>
                  </a:clrTo>
                </a:clrChange>
              </a:blip>
              <a:srcRect l="69926" t="52963" r="14745" b="19476"/>
              <a:stretch/>
            </p:blipFill>
            <p:spPr>
              <a:xfrm>
                <a:off x="9350943" y="2006057"/>
                <a:ext cx="555523" cy="491459"/>
              </a:xfrm>
              <a:prstGeom prst="rect">
                <a:avLst/>
              </a:prstGeom>
            </p:spPr>
          </p:pic>
          <p:pic>
            <p:nvPicPr>
              <p:cNvPr id="7" name="Imagen 6">
                <a:extLst>
                  <a:ext uri="{FF2B5EF4-FFF2-40B4-BE49-F238E27FC236}">
                    <a16:creationId xmlns:a16="http://schemas.microsoft.com/office/drawing/2014/main" id="{49186C6A-1C92-A7F5-3217-C55A5129D678}"/>
                  </a:ext>
                </a:extLst>
              </p:cNvPr>
              <p:cNvPicPr>
                <a:picLocks noChangeAspect="1"/>
              </p:cNvPicPr>
              <p:nvPr/>
            </p:nvPicPr>
            <p:blipFill rotWithShape="1">
              <a:blip r:embed="rId3">
                <a:clrChange>
                  <a:clrFrom>
                    <a:srgbClr val="FFFFFF"/>
                  </a:clrFrom>
                  <a:clrTo>
                    <a:srgbClr val="FFFFFF">
                      <a:alpha val="0"/>
                    </a:srgbClr>
                  </a:clrTo>
                </a:clrChange>
              </a:blip>
              <a:srcRect l="59752" t="21136" r="27496" b="52949"/>
              <a:stretch/>
            </p:blipFill>
            <p:spPr>
              <a:xfrm>
                <a:off x="7681065" y="764811"/>
                <a:ext cx="560438" cy="560439"/>
              </a:xfrm>
              <a:prstGeom prst="rect">
                <a:avLst/>
              </a:prstGeom>
            </p:spPr>
          </p:pic>
        </p:grpSp>
        <p:pic>
          <p:nvPicPr>
            <p:cNvPr id="4" name="Imagen 3">
              <a:extLst>
                <a:ext uri="{FF2B5EF4-FFF2-40B4-BE49-F238E27FC236}">
                  <a16:creationId xmlns:a16="http://schemas.microsoft.com/office/drawing/2014/main" id="{521A7CCA-D892-BA79-3157-FCFF71AD6F31}"/>
                </a:ext>
              </a:extLst>
            </p:cNvPr>
            <p:cNvPicPr>
              <a:picLocks noChangeAspect="1"/>
            </p:cNvPicPr>
            <p:nvPr/>
          </p:nvPicPr>
          <p:blipFill>
            <a:blip r:embed="rId4">
              <a:clrChange>
                <a:clrFrom>
                  <a:srgbClr val="EEEEEE"/>
                </a:clrFrom>
                <a:clrTo>
                  <a:srgbClr val="EEEEEE">
                    <a:alpha val="0"/>
                  </a:srgbClr>
                </a:clrTo>
              </a:clrChange>
            </a:blip>
            <a:stretch>
              <a:fillRect/>
            </a:stretch>
          </p:blipFill>
          <p:spPr>
            <a:xfrm>
              <a:off x="6096000" y="1278960"/>
              <a:ext cx="5684124" cy="3527330"/>
            </a:xfrm>
            <a:prstGeom prst="rect">
              <a:avLst/>
            </a:prstGeom>
          </p:spPr>
        </p:pic>
      </p:grpSp>
      <p:pic>
        <p:nvPicPr>
          <p:cNvPr id="13" name="Imagen 12">
            <a:extLst>
              <a:ext uri="{FF2B5EF4-FFF2-40B4-BE49-F238E27FC236}">
                <a16:creationId xmlns:a16="http://schemas.microsoft.com/office/drawing/2014/main" id="{B2BF1870-C2A3-3F44-6DB5-8AC66A86DE5A}"/>
              </a:ext>
            </a:extLst>
          </p:cNvPr>
          <p:cNvPicPr>
            <a:picLocks noChangeAspect="1"/>
          </p:cNvPicPr>
          <p:nvPr/>
        </p:nvPicPr>
        <p:blipFill rotWithShape="1">
          <a:blip r:embed="rId5">
            <a:clrChange>
              <a:clrFrom>
                <a:srgbClr val="FFFFFF"/>
              </a:clrFrom>
              <a:clrTo>
                <a:srgbClr val="FFFFFF">
                  <a:alpha val="0"/>
                </a:srgbClr>
              </a:clrTo>
            </a:clrChange>
          </a:blip>
          <a:srcRect t="59456" b="294"/>
          <a:stretch/>
        </p:blipFill>
        <p:spPr>
          <a:xfrm>
            <a:off x="0" y="1871970"/>
            <a:ext cx="5488403" cy="745853"/>
          </a:xfrm>
          <a:prstGeom prst="rect">
            <a:avLst/>
          </a:prstGeom>
        </p:spPr>
      </p:pic>
      <p:sp>
        <p:nvSpPr>
          <p:cNvPr id="14" name="CuadroTexto 13">
            <a:extLst>
              <a:ext uri="{FF2B5EF4-FFF2-40B4-BE49-F238E27FC236}">
                <a16:creationId xmlns:a16="http://schemas.microsoft.com/office/drawing/2014/main" id="{FD609A07-1A4D-B082-5303-5E34CE4CA73C}"/>
              </a:ext>
            </a:extLst>
          </p:cNvPr>
          <p:cNvSpPr txBox="1"/>
          <p:nvPr/>
        </p:nvSpPr>
        <p:spPr>
          <a:xfrm>
            <a:off x="6287156" y="4768562"/>
            <a:ext cx="3901646" cy="810478"/>
          </a:xfrm>
          <a:prstGeom prst="rect">
            <a:avLst/>
          </a:prstGeom>
          <a:noFill/>
        </p:spPr>
        <p:txBody>
          <a:bodyPr wrap="none" rtlCol="0">
            <a:spAutoFit/>
          </a:bodyPr>
          <a:lstStyle/>
          <a:p>
            <a:r>
              <a:rPr lang="es-MX" sz="2800" dirty="0" err="1"/>
              <a:t>But</a:t>
            </a:r>
            <a:r>
              <a:rPr lang="es-MX" sz="2800" dirty="0"/>
              <a:t> </a:t>
            </a:r>
            <a:r>
              <a:rPr lang="es-MX" sz="2800" dirty="0" err="1"/>
              <a:t>what</a:t>
            </a:r>
            <a:r>
              <a:rPr lang="es-MX" sz="2800" dirty="0"/>
              <a:t> if </a:t>
            </a:r>
            <a:r>
              <a:rPr lang="es-MX" sz="2800" dirty="0" err="1"/>
              <a:t>there</a:t>
            </a:r>
            <a:r>
              <a:rPr lang="es-MX" sz="2800" dirty="0"/>
              <a:t> </a:t>
            </a:r>
            <a:r>
              <a:rPr lang="es-MX" sz="2800" dirty="0" err="1"/>
              <a:t>were</a:t>
            </a:r>
            <a:r>
              <a:rPr lang="es-MX" sz="2800" dirty="0"/>
              <a:t>…</a:t>
            </a:r>
            <a:endParaRPr lang="es-MX" sz="2800" b="1" baseline="-25000" dirty="0">
              <a:latin typeface="Times New Roman" panose="02020603050405020304" pitchFamily="18" charset="0"/>
              <a:cs typeface="Times New Roman" panose="02020603050405020304" pitchFamily="18" charset="0"/>
            </a:endParaRPr>
          </a:p>
          <a:p>
            <a:endParaRPr lang="es-MX" sz="2800" b="1" baseline="-25000" dirty="0">
              <a:latin typeface="Times New Roman" panose="02020603050405020304" pitchFamily="18" charset="0"/>
              <a:cs typeface="Times New Roman" panose="02020603050405020304" pitchFamily="18" charset="0"/>
            </a:endParaRPr>
          </a:p>
        </p:txBody>
      </p:sp>
      <p:sp>
        <p:nvSpPr>
          <p:cNvPr id="15" name="Abrir llave 14">
            <a:extLst>
              <a:ext uri="{FF2B5EF4-FFF2-40B4-BE49-F238E27FC236}">
                <a16:creationId xmlns:a16="http://schemas.microsoft.com/office/drawing/2014/main" id="{72D4F7A5-ED4D-9C78-BE3F-932D156C9F63}"/>
              </a:ext>
            </a:extLst>
          </p:cNvPr>
          <p:cNvSpPr/>
          <p:nvPr/>
        </p:nvSpPr>
        <p:spPr>
          <a:xfrm>
            <a:off x="5484487" y="356319"/>
            <a:ext cx="802669" cy="3527330"/>
          </a:xfrm>
          <a:prstGeom prst="leftBrace">
            <a:avLst/>
          </a:pr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pic>
        <p:nvPicPr>
          <p:cNvPr id="17" name="Imagen 16">
            <a:extLst>
              <a:ext uri="{FF2B5EF4-FFF2-40B4-BE49-F238E27FC236}">
                <a16:creationId xmlns:a16="http://schemas.microsoft.com/office/drawing/2014/main" id="{3857566E-FB5E-A0ED-08D6-C75A990EC3F3}"/>
              </a:ext>
            </a:extLst>
          </p:cNvPr>
          <p:cNvPicPr>
            <a:picLocks noChangeAspect="1"/>
          </p:cNvPicPr>
          <p:nvPr/>
        </p:nvPicPr>
        <p:blipFill>
          <a:blip r:embed="rId6">
            <a:clrChange>
              <a:clrFrom>
                <a:srgbClr val="EEEEEE"/>
              </a:clrFrom>
              <a:clrTo>
                <a:srgbClr val="EEEEEE">
                  <a:alpha val="0"/>
                </a:srgbClr>
              </a:clrTo>
            </a:clrChange>
          </a:blip>
          <a:stretch>
            <a:fillRect/>
          </a:stretch>
        </p:blipFill>
        <p:spPr>
          <a:xfrm>
            <a:off x="431879" y="2818681"/>
            <a:ext cx="5052608" cy="3881434"/>
          </a:xfrm>
          <a:prstGeom prst="rect">
            <a:avLst/>
          </a:prstGeom>
        </p:spPr>
      </p:pic>
      <p:sp>
        <p:nvSpPr>
          <p:cNvPr id="18" name="Abrir llave 17">
            <a:extLst>
              <a:ext uri="{FF2B5EF4-FFF2-40B4-BE49-F238E27FC236}">
                <a16:creationId xmlns:a16="http://schemas.microsoft.com/office/drawing/2014/main" id="{D2560544-AE75-B1AF-ED63-8726286164B4}"/>
              </a:ext>
            </a:extLst>
          </p:cNvPr>
          <p:cNvSpPr/>
          <p:nvPr/>
        </p:nvSpPr>
        <p:spPr>
          <a:xfrm rot="10800000">
            <a:off x="4946971" y="2935817"/>
            <a:ext cx="802669" cy="3527330"/>
          </a:xfrm>
          <a:prstGeom prst="leftBrace">
            <a:avLst>
              <a:gd name="adj1" fmla="val 8333"/>
              <a:gd name="adj2" fmla="val 40927"/>
            </a:avLst>
          </a:prstGeom>
          <a:ln w="762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562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73F6A3BD-65EF-C63F-A620-6470B72F87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845"/>
          <a:stretch/>
        </p:blipFill>
        <p:spPr bwMode="auto">
          <a:xfrm>
            <a:off x="1507135" y="912270"/>
            <a:ext cx="7075714" cy="503345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38FB4E2-8BB0-2282-6528-F5BA80AEB6FA}"/>
              </a:ext>
            </a:extLst>
          </p:cNvPr>
          <p:cNvSpPr txBox="1"/>
          <p:nvPr/>
        </p:nvSpPr>
        <p:spPr>
          <a:xfrm>
            <a:off x="1731293" y="369409"/>
            <a:ext cx="8327106" cy="523220"/>
          </a:xfrm>
          <a:prstGeom prst="rect">
            <a:avLst/>
          </a:prstGeom>
          <a:noFill/>
        </p:spPr>
        <p:txBody>
          <a:bodyPr wrap="square" rtlCol="0">
            <a:spAutoFit/>
          </a:bodyPr>
          <a:lstStyle/>
          <a:p>
            <a:pPr algn="ctr">
              <a:spcAft>
                <a:spcPts val="600"/>
              </a:spcAft>
            </a:pPr>
            <a:r>
              <a:rPr lang="es-MX" sz="2800" dirty="0" err="1"/>
              <a:t>Collider</a:t>
            </a:r>
            <a:r>
              <a:rPr lang="es-MX" sz="2800" dirty="0"/>
              <a:t> </a:t>
            </a:r>
            <a:r>
              <a:rPr lang="es-MX" sz="2800" dirty="0" err="1"/>
              <a:t>stratification</a:t>
            </a:r>
            <a:r>
              <a:rPr lang="es-MX" sz="2800" dirty="0"/>
              <a:t>: </a:t>
            </a:r>
            <a:r>
              <a:rPr lang="es-MX" sz="2800" dirty="0" err="1"/>
              <a:t>example</a:t>
            </a:r>
            <a:endParaRPr lang="es-MX" sz="2800" b="1" baseline="-25000"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78E8940B-B52E-62C6-B5F2-ADE355EDD8F1}"/>
              </a:ext>
            </a:extLst>
          </p:cNvPr>
          <p:cNvSpPr txBox="1"/>
          <p:nvPr/>
        </p:nvSpPr>
        <p:spPr>
          <a:xfrm>
            <a:off x="4849605" y="6488591"/>
            <a:ext cx="7246214" cy="369332"/>
          </a:xfrm>
          <a:prstGeom prst="rect">
            <a:avLst/>
          </a:prstGeom>
          <a:noFill/>
        </p:spPr>
        <p:txBody>
          <a:bodyPr wrap="none" rtlCol="0">
            <a:spAutoFit/>
          </a:bodyPr>
          <a:lstStyle/>
          <a:p>
            <a:r>
              <a:rPr lang="en-US" dirty="0">
                <a:hlinkClick r:id="rId4"/>
              </a:rPr>
              <a:t>Griffith, G.J., Morris, T.T., Tudball, M.J. et al. Nat </a:t>
            </a:r>
            <a:r>
              <a:rPr lang="en-US" dirty="0" err="1">
                <a:hlinkClick r:id="rId4"/>
              </a:rPr>
              <a:t>Commun</a:t>
            </a:r>
            <a:r>
              <a:rPr lang="en-US" dirty="0">
                <a:hlinkClick r:id="rId4"/>
              </a:rPr>
              <a:t>. 2020;11:5749</a:t>
            </a:r>
            <a:endParaRPr lang="en-GB" dirty="0"/>
          </a:p>
        </p:txBody>
      </p:sp>
      <p:sp>
        <p:nvSpPr>
          <p:cNvPr id="4" name="CuadroTexto 3">
            <a:extLst>
              <a:ext uri="{FF2B5EF4-FFF2-40B4-BE49-F238E27FC236}">
                <a16:creationId xmlns:a16="http://schemas.microsoft.com/office/drawing/2014/main" id="{1E52033D-D610-C493-C117-EDB16B2BE6BB}"/>
              </a:ext>
            </a:extLst>
          </p:cNvPr>
          <p:cNvSpPr txBox="1"/>
          <p:nvPr/>
        </p:nvSpPr>
        <p:spPr>
          <a:xfrm>
            <a:off x="9058770" y="2490280"/>
            <a:ext cx="2870114" cy="1200329"/>
          </a:xfrm>
          <a:prstGeom prst="rect">
            <a:avLst/>
          </a:prstGeom>
          <a:noFill/>
        </p:spPr>
        <p:txBody>
          <a:bodyPr wrap="square" rtlCol="0">
            <a:spAutoFit/>
          </a:bodyPr>
          <a:lstStyle/>
          <a:p>
            <a:pPr algn="ctr">
              <a:spcAft>
                <a:spcPts val="600"/>
              </a:spcAft>
            </a:pPr>
            <a:r>
              <a:rPr lang="es-MX" sz="2400" dirty="0" err="1"/>
              <a:t>Selection</a:t>
            </a:r>
            <a:r>
              <a:rPr lang="es-MX" sz="2400" dirty="0"/>
              <a:t> (</a:t>
            </a:r>
            <a:r>
              <a:rPr lang="es-MX" sz="2400" dirty="0" err="1"/>
              <a:t>conditioning</a:t>
            </a:r>
            <a:r>
              <a:rPr lang="es-MX" sz="2400" dirty="0"/>
              <a:t>): </a:t>
            </a:r>
            <a:r>
              <a:rPr lang="es-MX" sz="2400" dirty="0" err="1"/>
              <a:t>Prestigious</a:t>
            </a:r>
            <a:r>
              <a:rPr lang="es-MX" sz="2400" dirty="0"/>
              <a:t> </a:t>
            </a:r>
            <a:r>
              <a:rPr lang="es-MX" sz="2400" dirty="0" err="1"/>
              <a:t>schools</a:t>
            </a:r>
            <a:endParaRPr lang="es-MX" sz="2400"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79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2E1874-6297-FCFB-0BED-9A27450E7E6D}"/>
              </a:ext>
            </a:extLst>
          </p:cNvPr>
          <p:cNvSpPr txBox="1"/>
          <p:nvPr/>
        </p:nvSpPr>
        <p:spPr>
          <a:xfrm>
            <a:off x="1627098" y="4406566"/>
            <a:ext cx="9324610" cy="1646605"/>
          </a:xfrm>
          <a:prstGeom prst="rect">
            <a:avLst/>
          </a:prstGeom>
          <a:noFill/>
        </p:spPr>
        <p:txBody>
          <a:bodyPr wrap="square" rtlCol="0">
            <a:spAutoFit/>
          </a:bodyPr>
          <a:lstStyle/>
          <a:p>
            <a:pPr algn="ctr">
              <a:spcAft>
                <a:spcPts val="600"/>
              </a:spcAft>
            </a:pPr>
            <a:r>
              <a:rPr lang="en-US" sz="2400" dirty="0"/>
              <a:t>Counterintuitive that mediators can be both </a:t>
            </a:r>
            <a:r>
              <a:rPr lang="en-US" sz="2400" b="1" dirty="0">
                <a:solidFill>
                  <a:srgbClr val="C00000"/>
                </a:solidFill>
              </a:rPr>
              <a:t>positive</a:t>
            </a:r>
            <a:r>
              <a:rPr lang="en-US" sz="2400" dirty="0">
                <a:solidFill>
                  <a:schemeClr val="accent2"/>
                </a:solidFill>
              </a:rPr>
              <a:t> </a:t>
            </a:r>
            <a:r>
              <a:rPr lang="en-US" sz="2400" dirty="0"/>
              <a:t>and</a:t>
            </a:r>
            <a:r>
              <a:rPr lang="en-US" sz="2400" dirty="0">
                <a:solidFill>
                  <a:schemeClr val="accent2"/>
                </a:solidFill>
              </a:rPr>
              <a:t> </a:t>
            </a:r>
            <a:r>
              <a:rPr lang="en-US" sz="2400" b="1" dirty="0">
                <a:solidFill>
                  <a:schemeClr val="tx2">
                    <a:lumMod val="75000"/>
                    <a:lumOff val="25000"/>
                  </a:schemeClr>
                </a:solidFill>
              </a:rPr>
              <a:t>negatively</a:t>
            </a:r>
            <a:r>
              <a:rPr lang="en-US" sz="2400" dirty="0">
                <a:solidFill>
                  <a:schemeClr val="accent2"/>
                </a:solidFill>
              </a:rPr>
              <a:t> </a:t>
            </a:r>
            <a:r>
              <a:rPr lang="en-US" sz="2400" dirty="0"/>
              <a:t>associated with the outcome… </a:t>
            </a:r>
          </a:p>
          <a:p>
            <a:pPr algn="ctr">
              <a:spcAft>
                <a:spcPts val="600"/>
              </a:spcAft>
            </a:pPr>
            <a:r>
              <a:rPr lang="en-US" sz="2400" dirty="0"/>
              <a:t>Shouldn’t a mediator have the same </a:t>
            </a:r>
            <a:r>
              <a:rPr lang="en-US" sz="2400" b="1" dirty="0">
                <a:solidFill>
                  <a:schemeClr val="accent2"/>
                </a:solidFill>
              </a:rPr>
              <a:t>directionality</a:t>
            </a:r>
            <a:r>
              <a:rPr lang="en-US" sz="2400" dirty="0">
                <a:solidFill>
                  <a:schemeClr val="accent2"/>
                </a:solidFill>
              </a:rPr>
              <a:t> </a:t>
            </a:r>
            <a:r>
              <a:rPr lang="en-US" sz="2400" dirty="0"/>
              <a:t>of effect as the exposure to be a</a:t>
            </a:r>
            <a:r>
              <a:rPr lang="en-US" sz="2400" dirty="0">
                <a:solidFill>
                  <a:schemeClr val="accent2"/>
                </a:solidFill>
              </a:rPr>
              <a:t> </a:t>
            </a:r>
            <a:r>
              <a:rPr lang="en-US" sz="2400" b="1" dirty="0">
                <a:solidFill>
                  <a:schemeClr val="accent2"/>
                </a:solidFill>
              </a:rPr>
              <a:t>mediator of its effect</a:t>
            </a:r>
            <a:r>
              <a:rPr lang="en-US" sz="2400" dirty="0">
                <a:solidFill>
                  <a:schemeClr val="accent2"/>
                </a:solidFill>
              </a:rPr>
              <a:t>?</a:t>
            </a:r>
            <a:endParaRPr lang="en-US" sz="2000" b="1" baseline="-25000" dirty="0">
              <a:solidFill>
                <a:schemeClr val="accent2"/>
              </a:solidFill>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1EF23005-17F5-EC43-76B1-909766D65EBE}"/>
              </a:ext>
            </a:extLst>
          </p:cNvPr>
          <p:cNvSpPr txBox="1"/>
          <p:nvPr/>
        </p:nvSpPr>
        <p:spPr>
          <a:xfrm>
            <a:off x="316151" y="437959"/>
            <a:ext cx="8174706" cy="3903633"/>
          </a:xfrm>
          <a:prstGeom prst="rect">
            <a:avLst/>
          </a:prstGeom>
          <a:noFill/>
        </p:spPr>
        <p:txBody>
          <a:bodyPr wrap="square" rtlCol="0">
            <a:spAutoFit/>
          </a:bodyPr>
          <a:lstStyle/>
          <a:p>
            <a:pPr>
              <a:spcAft>
                <a:spcPts val="600"/>
              </a:spcAft>
            </a:pPr>
            <a:r>
              <a:rPr lang="es-MX" sz="2800" dirty="0"/>
              <a:t>The </a:t>
            </a:r>
            <a:r>
              <a:rPr lang="es-MX" sz="2800" dirty="0" err="1"/>
              <a:t>proportion</a:t>
            </a:r>
            <a:r>
              <a:rPr lang="es-MX" sz="2800" dirty="0"/>
              <a:t> </a:t>
            </a:r>
            <a:r>
              <a:rPr lang="es-MX" sz="2800" dirty="0" err="1"/>
              <a:t>mediated</a:t>
            </a:r>
            <a:r>
              <a:rPr lang="es-MX" sz="2800" dirty="0"/>
              <a:t> can </a:t>
            </a:r>
            <a:r>
              <a:rPr lang="es-MX" sz="2800" dirty="0" err="1"/>
              <a:t>only</a:t>
            </a:r>
            <a:r>
              <a:rPr lang="es-MX" sz="2800" dirty="0"/>
              <a:t> </a:t>
            </a:r>
            <a:r>
              <a:rPr lang="es-MX" sz="2800" dirty="0" err="1"/>
              <a:t>take</a:t>
            </a:r>
            <a:r>
              <a:rPr lang="es-MX" sz="2800" dirty="0"/>
              <a:t> </a:t>
            </a:r>
            <a:r>
              <a:rPr lang="es-MX" sz="2800" dirty="0" err="1"/>
              <a:t>values</a:t>
            </a:r>
            <a:r>
              <a:rPr lang="es-MX" sz="2800" dirty="0"/>
              <a:t> </a:t>
            </a:r>
            <a:r>
              <a:rPr lang="es-MX" sz="2800" dirty="0" err="1"/>
              <a:t>between</a:t>
            </a:r>
            <a:r>
              <a:rPr lang="es-MX" sz="2800" dirty="0"/>
              <a:t> 0 and 1 (0 to 100%).</a:t>
            </a:r>
          </a:p>
          <a:p>
            <a:pPr>
              <a:spcAft>
                <a:spcPts val="600"/>
              </a:spcAft>
            </a:pPr>
            <a:endParaRPr lang="es-MX" sz="2400" dirty="0"/>
          </a:p>
          <a:p>
            <a:pPr>
              <a:spcAft>
                <a:spcPts val="600"/>
              </a:spcAft>
            </a:pPr>
            <a:r>
              <a:rPr lang="es-MX" sz="2400" dirty="0" err="1"/>
              <a:t>However</a:t>
            </a:r>
            <a:r>
              <a:rPr lang="es-MX" sz="2400" dirty="0"/>
              <a:t>, </a:t>
            </a:r>
            <a:r>
              <a:rPr lang="es-MX" sz="2400" dirty="0" err="1"/>
              <a:t>these</a:t>
            </a:r>
            <a:r>
              <a:rPr lang="es-MX" sz="2400" dirty="0"/>
              <a:t> look </a:t>
            </a:r>
            <a:r>
              <a:rPr lang="es-MX" sz="2400" dirty="0" err="1"/>
              <a:t>exagerately</a:t>
            </a:r>
            <a:r>
              <a:rPr lang="es-MX" sz="2400" dirty="0"/>
              <a:t> </a:t>
            </a:r>
            <a:r>
              <a:rPr lang="es-MX" sz="2400" dirty="0" err="1"/>
              <a:t>high</a:t>
            </a:r>
            <a:r>
              <a:rPr lang="es-MX" sz="2400" dirty="0"/>
              <a:t> </a:t>
            </a:r>
            <a:r>
              <a:rPr lang="es-MX" sz="2400" dirty="0" err="1"/>
              <a:t>for</a:t>
            </a:r>
            <a:r>
              <a:rPr lang="es-MX" sz="2400" dirty="0"/>
              <a:t> single </a:t>
            </a:r>
            <a:r>
              <a:rPr lang="es-MX" sz="2400" dirty="0" err="1"/>
              <a:t>microbial</a:t>
            </a:r>
            <a:r>
              <a:rPr lang="es-MX" sz="2400" dirty="0"/>
              <a:t> </a:t>
            </a:r>
            <a:r>
              <a:rPr lang="es-MX" sz="2400" dirty="0" err="1"/>
              <a:t>features</a:t>
            </a:r>
            <a:r>
              <a:rPr lang="es-MX" sz="2400" dirty="0"/>
              <a:t>! </a:t>
            </a:r>
          </a:p>
          <a:p>
            <a:pPr>
              <a:spcAft>
                <a:spcPts val="600"/>
              </a:spcAft>
            </a:pPr>
            <a:endParaRPr lang="es-MX" sz="2800" dirty="0"/>
          </a:p>
          <a:p>
            <a:pPr>
              <a:spcAft>
                <a:spcPts val="600"/>
              </a:spcAft>
            </a:pPr>
            <a:r>
              <a:rPr lang="es-MX" sz="2400" dirty="0"/>
              <a:t>I </a:t>
            </a:r>
            <a:r>
              <a:rPr lang="es-MX" sz="2400" dirty="0" err="1"/>
              <a:t>wouldn’t</a:t>
            </a:r>
            <a:r>
              <a:rPr lang="es-MX" sz="2400" dirty="0"/>
              <a:t> be </a:t>
            </a:r>
            <a:r>
              <a:rPr lang="es-MX" sz="2400" dirty="0" err="1"/>
              <a:t>surprised</a:t>
            </a:r>
            <a:r>
              <a:rPr lang="es-MX" sz="2400" dirty="0"/>
              <a:t> if </a:t>
            </a:r>
            <a:r>
              <a:rPr lang="es-MX" sz="2400" dirty="0" err="1"/>
              <a:t>adding</a:t>
            </a:r>
            <a:r>
              <a:rPr lang="es-MX" sz="2400" dirty="0"/>
              <a:t> </a:t>
            </a:r>
            <a:r>
              <a:rPr lang="es-MX" sz="2400" dirty="0" err="1"/>
              <a:t>all</a:t>
            </a:r>
            <a:r>
              <a:rPr lang="es-MX" sz="2400" dirty="0"/>
              <a:t> PM </a:t>
            </a:r>
            <a:r>
              <a:rPr lang="es-MX" sz="2400" dirty="0" err="1"/>
              <a:t>would</a:t>
            </a:r>
            <a:r>
              <a:rPr lang="es-MX" sz="2400" dirty="0"/>
              <a:t> </a:t>
            </a:r>
            <a:r>
              <a:rPr lang="es-MX" sz="2400" dirty="0" err="1"/>
              <a:t>give</a:t>
            </a:r>
            <a:r>
              <a:rPr lang="es-MX" sz="2400" dirty="0"/>
              <a:t>  &gt;&gt;&gt; 100%.</a:t>
            </a:r>
          </a:p>
          <a:p>
            <a:pPr>
              <a:spcAft>
                <a:spcPts val="600"/>
              </a:spcAft>
            </a:pPr>
            <a:r>
              <a:rPr lang="es-MX" sz="2400" dirty="0"/>
              <a:t> </a:t>
            </a:r>
            <a:br>
              <a:rPr lang="es-MX" sz="2400" dirty="0"/>
            </a:br>
            <a:endParaRPr lang="es-MX" sz="2800" b="1" baseline="-25000" dirty="0">
              <a:latin typeface="Times New Roman" panose="02020603050405020304" pitchFamily="18" charset="0"/>
              <a:cs typeface="Times New Roman" panose="02020603050405020304" pitchFamily="18" charset="0"/>
            </a:endParaRPr>
          </a:p>
        </p:txBody>
      </p:sp>
      <p:pic>
        <p:nvPicPr>
          <p:cNvPr id="16" name="Imagen 15">
            <a:extLst>
              <a:ext uri="{FF2B5EF4-FFF2-40B4-BE49-F238E27FC236}">
                <a16:creationId xmlns:a16="http://schemas.microsoft.com/office/drawing/2014/main" id="{A23A056D-5330-883A-3AD4-0443469D7D36}"/>
              </a:ext>
            </a:extLst>
          </p:cNvPr>
          <p:cNvPicPr>
            <a:picLocks noChangeAspect="1"/>
          </p:cNvPicPr>
          <p:nvPr/>
        </p:nvPicPr>
        <p:blipFill>
          <a:blip r:embed="rId3"/>
          <a:stretch>
            <a:fillRect/>
          </a:stretch>
        </p:blipFill>
        <p:spPr>
          <a:xfrm>
            <a:off x="8193108" y="372985"/>
            <a:ext cx="3096057" cy="2143424"/>
          </a:xfrm>
          <a:prstGeom prst="rect">
            <a:avLst/>
          </a:prstGeom>
        </p:spPr>
      </p:pic>
      <p:cxnSp>
        <p:nvCxnSpPr>
          <p:cNvPr id="3" name="Conector recto de flecha 2">
            <a:extLst>
              <a:ext uri="{FF2B5EF4-FFF2-40B4-BE49-F238E27FC236}">
                <a16:creationId xmlns:a16="http://schemas.microsoft.com/office/drawing/2014/main" id="{DBAD090D-5253-C02C-A461-CC7337FC352C}"/>
              </a:ext>
            </a:extLst>
          </p:cNvPr>
          <p:cNvCxnSpPr/>
          <p:nvPr/>
        </p:nvCxnSpPr>
        <p:spPr>
          <a:xfrm flipV="1">
            <a:off x="9123903" y="2516409"/>
            <a:ext cx="331596" cy="18901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7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1EF23005-17F5-EC43-76B1-909766D65EBE}"/>
              </a:ext>
            </a:extLst>
          </p:cNvPr>
          <p:cNvSpPr txBox="1"/>
          <p:nvPr/>
        </p:nvSpPr>
        <p:spPr>
          <a:xfrm>
            <a:off x="582618" y="818959"/>
            <a:ext cx="11026763" cy="4739759"/>
          </a:xfrm>
          <a:prstGeom prst="rect">
            <a:avLst/>
          </a:prstGeom>
          <a:noFill/>
        </p:spPr>
        <p:txBody>
          <a:bodyPr wrap="square" rtlCol="0">
            <a:spAutoFit/>
          </a:bodyPr>
          <a:lstStyle/>
          <a:p>
            <a:pPr algn="ctr">
              <a:spcAft>
                <a:spcPts val="600"/>
              </a:spcAft>
            </a:pPr>
            <a:r>
              <a:rPr lang="es-MX" sz="2800" dirty="0" err="1"/>
              <a:t>Supplementary</a:t>
            </a:r>
            <a:r>
              <a:rPr lang="es-MX" sz="2800" dirty="0"/>
              <a:t> Table 3 </a:t>
            </a:r>
            <a:r>
              <a:rPr lang="es-MX" sz="2800" dirty="0" err="1"/>
              <a:t>reports</a:t>
            </a:r>
            <a:r>
              <a:rPr lang="es-MX" sz="2800" dirty="0"/>
              <a:t> the </a:t>
            </a:r>
            <a:r>
              <a:rPr lang="es-MX" sz="2800" dirty="0" err="1"/>
              <a:t>proportion</a:t>
            </a:r>
            <a:r>
              <a:rPr lang="es-MX" sz="2800" dirty="0"/>
              <a:t> </a:t>
            </a:r>
            <a:r>
              <a:rPr lang="es-MX" sz="2800" dirty="0" err="1"/>
              <a:t>mediated</a:t>
            </a:r>
            <a:r>
              <a:rPr lang="es-MX" sz="2800" dirty="0"/>
              <a:t> </a:t>
            </a:r>
            <a:r>
              <a:rPr lang="es-MX" sz="2800" dirty="0" err="1"/>
              <a:t>of</a:t>
            </a:r>
            <a:r>
              <a:rPr lang="es-MX" sz="2800" dirty="0"/>
              <a:t> </a:t>
            </a:r>
            <a:r>
              <a:rPr lang="es-MX" sz="2800" dirty="0" err="1"/>
              <a:t>those</a:t>
            </a:r>
            <a:r>
              <a:rPr lang="es-MX" sz="2800" dirty="0"/>
              <a:t> </a:t>
            </a:r>
            <a:r>
              <a:rPr lang="es-MX" sz="2800" dirty="0" err="1"/>
              <a:t>features</a:t>
            </a:r>
            <a:r>
              <a:rPr lang="es-MX" sz="2800" dirty="0"/>
              <a:t> </a:t>
            </a:r>
            <a:r>
              <a:rPr lang="es-MX" sz="2800" dirty="0" err="1"/>
              <a:t>concluded</a:t>
            </a:r>
            <a:r>
              <a:rPr lang="es-MX" sz="2800" dirty="0"/>
              <a:t> to be </a:t>
            </a:r>
            <a:r>
              <a:rPr lang="es-MX" sz="2800" dirty="0" err="1"/>
              <a:t>important</a:t>
            </a:r>
            <a:r>
              <a:rPr lang="es-MX" sz="2800" dirty="0"/>
              <a:t> after </a:t>
            </a:r>
            <a:r>
              <a:rPr lang="es-MX" sz="2800" dirty="0" err="1"/>
              <a:t>accounting</a:t>
            </a:r>
            <a:r>
              <a:rPr lang="es-MX" sz="2800" dirty="0"/>
              <a:t> </a:t>
            </a:r>
            <a:r>
              <a:rPr lang="es-MX" sz="2800" dirty="0" err="1"/>
              <a:t>for</a:t>
            </a:r>
            <a:r>
              <a:rPr lang="es-MX" sz="2800" dirty="0"/>
              <a:t> FDR. </a:t>
            </a:r>
          </a:p>
          <a:p>
            <a:pPr algn="ctr">
              <a:spcAft>
                <a:spcPts val="600"/>
              </a:spcAft>
            </a:pPr>
            <a:endParaRPr lang="es-MX" sz="2800" dirty="0"/>
          </a:p>
          <a:p>
            <a:pPr algn="ctr">
              <a:spcAft>
                <a:spcPts val="600"/>
              </a:spcAft>
            </a:pPr>
            <a:endParaRPr lang="es-MX" sz="2800" dirty="0"/>
          </a:p>
          <a:p>
            <a:pPr algn="ctr">
              <a:spcAft>
                <a:spcPts val="600"/>
              </a:spcAft>
            </a:pPr>
            <a:r>
              <a:rPr lang="es-MX" sz="2800" dirty="0"/>
              <a:t>I </a:t>
            </a:r>
            <a:r>
              <a:rPr lang="es-MX" sz="2800" dirty="0" err="1"/>
              <a:t>selected</a:t>
            </a:r>
            <a:r>
              <a:rPr lang="es-MX" sz="2800" dirty="0"/>
              <a:t> the forward </a:t>
            </a:r>
            <a:r>
              <a:rPr lang="es-MX" sz="2800" dirty="0" err="1"/>
              <a:t>proportion</a:t>
            </a:r>
            <a:r>
              <a:rPr lang="es-MX" sz="2800" dirty="0"/>
              <a:t> </a:t>
            </a:r>
            <a:r>
              <a:rPr lang="es-MX" sz="2800" dirty="0" err="1"/>
              <a:t>mediated</a:t>
            </a:r>
            <a:r>
              <a:rPr lang="es-MX" sz="2800" dirty="0"/>
              <a:t>, </a:t>
            </a:r>
            <a:r>
              <a:rPr lang="es-MX" sz="2800" dirty="0" err="1"/>
              <a:t>only</a:t>
            </a:r>
            <a:r>
              <a:rPr lang="es-MX" sz="2800" dirty="0"/>
              <a:t> </a:t>
            </a:r>
            <a:r>
              <a:rPr lang="es-MX" sz="2800" dirty="0" err="1"/>
              <a:t>for</a:t>
            </a:r>
            <a:r>
              <a:rPr lang="es-MX" sz="2800" dirty="0"/>
              <a:t> smoking (</a:t>
            </a:r>
            <a:r>
              <a:rPr lang="es-MX" sz="2800" dirty="0" err="1"/>
              <a:t>even</a:t>
            </a:r>
            <a:r>
              <a:rPr lang="es-MX" sz="2800" dirty="0"/>
              <a:t> after </a:t>
            </a:r>
            <a:r>
              <a:rPr lang="es-MX" sz="2800" dirty="0" err="1"/>
              <a:t>excluding</a:t>
            </a:r>
            <a:r>
              <a:rPr lang="es-MX" sz="2800" dirty="0"/>
              <a:t> </a:t>
            </a:r>
            <a:r>
              <a:rPr lang="es-MX" sz="2800" dirty="0" err="1"/>
              <a:t>those</a:t>
            </a:r>
            <a:r>
              <a:rPr lang="es-MX" sz="2800" dirty="0"/>
              <a:t> </a:t>
            </a:r>
            <a:r>
              <a:rPr lang="es-MX" sz="2800" dirty="0" err="1"/>
              <a:t>concluded</a:t>
            </a:r>
            <a:r>
              <a:rPr lang="es-MX" sz="2800" dirty="0"/>
              <a:t> to be reverse </a:t>
            </a:r>
            <a:r>
              <a:rPr lang="es-MX" sz="2800" dirty="0" err="1"/>
              <a:t>mediation</a:t>
            </a:r>
            <a:r>
              <a:rPr lang="es-MX" sz="2800" dirty="0"/>
              <a:t>)</a:t>
            </a:r>
            <a:r>
              <a:rPr lang="es-MX" sz="2400" dirty="0"/>
              <a:t>.</a:t>
            </a:r>
          </a:p>
          <a:p>
            <a:pPr algn="ctr">
              <a:spcAft>
                <a:spcPts val="600"/>
              </a:spcAft>
            </a:pPr>
            <a:endParaRPr lang="es-MX" sz="2400" dirty="0"/>
          </a:p>
          <a:p>
            <a:pPr algn="ctr">
              <a:spcAft>
                <a:spcPts val="600"/>
              </a:spcAft>
            </a:pPr>
            <a:endParaRPr lang="es-MX" sz="2400" dirty="0"/>
          </a:p>
          <a:p>
            <a:pPr algn="ctr">
              <a:spcAft>
                <a:spcPts val="600"/>
              </a:spcAft>
            </a:pPr>
            <a:r>
              <a:rPr lang="es-MX" sz="2800" dirty="0" err="1"/>
              <a:t>With</a:t>
            </a:r>
            <a:r>
              <a:rPr lang="es-MX" sz="2800" dirty="0"/>
              <a:t> n=36 </a:t>
            </a:r>
            <a:r>
              <a:rPr lang="es-MX" sz="2800" dirty="0" err="1"/>
              <a:t>estimates</a:t>
            </a:r>
            <a:r>
              <a:rPr lang="es-MX" sz="2800" dirty="0"/>
              <a:t>, the total sum </a:t>
            </a:r>
            <a:r>
              <a:rPr lang="es-MX" sz="2800" dirty="0" err="1"/>
              <a:t>of</a:t>
            </a:r>
            <a:r>
              <a:rPr lang="es-MX" sz="2800" dirty="0"/>
              <a:t> </a:t>
            </a:r>
            <a:r>
              <a:rPr lang="es-MX" sz="2800" dirty="0" err="1"/>
              <a:t>proportion</a:t>
            </a:r>
            <a:r>
              <a:rPr lang="es-MX" sz="2800" dirty="0"/>
              <a:t> </a:t>
            </a:r>
            <a:r>
              <a:rPr lang="es-MX" sz="2800" dirty="0" err="1"/>
              <a:t>mediation</a:t>
            </a:r>
            <a:r>
              <a:rPr lang="es-MX" sz="2800" dirty="0"/>
              <a:t> was </a:t>
            </a:r>
            <a:r>
              <a:rPr lang="es-MX" sz="2800" b="1" dirty="0"/>
              <a:t>383.6%</a:t>
            </a:r>
            <a:r>
              <a:rPr lang="es-MX" sz="2800" dirty="0"/>
              <a:t> </a:t>
            </a:r>
            <a:r>
              <a:rPr lang="es-MX" sz="2800" dirty="0" err="1"/>
              <a:t>for</a:t>
            </a:r>
            <a:r>
              <a:rPr lang="es-MX" sz="2800" dirty="0"/>
              <a:t> smoking!!! </a:t>
            </a:r>
          </a:p>
        </p:txBody>
      </p:sp>
    </p:spTree>
    <p:extLst>
      <p:ext uri="{BB962C8B-B14F-4D97-AF65-F5344CB8AC3E}">
        <p14:creationId xmlns:p14="http://schemas.microsoft.com/office/powerpoint/2010/main" val="133597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7C31B-F4EF-253C-89EF-7D4795B02B1A}"/>
              </a:ext>
            </a:extLst>
          </p:cNvPr>
          <p:cNvSpPr>
            <a:spLocks noGrp="1"/>
          </p:cNvSpPr>
          <p:nvPr>
            <p:ph type="title"/>
          </p:nvPr>
        </p:nvSpPr>
        <p:spPr/>
        <p:txBody>
          <a:bodyPr/>
          <a:lstStyle/>
          <a:p>
            <a:pPr algn="ctr"/>
            <a:r>
              <a:rPr lang="en-GB" dirty="0"/>
              <a:t>Sensitivity Analysis </a:t>
            </a:r>
          </a:p>
        </p:txBody>
      </p:sp>
      <p:pic>
        <p:nvPicPr>
          <p:cNvPr id="3" name="Imagen 2">
            <a:extLst>
              <a:ext uri="{FF2B5EF4-FFF2-40B4-BE49-F238E27FC236}">
                <a16:creationId xmlns:a16="http://schemas.microsoft.com/office/drawing/2014/main" id="{F2781921-DD3F-A78F-E700-2357BC5813C9}"/>
              </a:ext>
            </a:extLst>
          </p:cNvPr>
          <p:cNvPicPr>
            <a:picLocks noChangeAspect="1"/>
          </p:cNvPicPr>
          <p:nvPr/>
        </p:nvPicPr>
        <p:blipFill>
          <a:blip r:embed="rId3"/>
          <a:stretch>
            <a:fillRect/>
          </a:stretch>
        </p:blipFill>
        <p:spPr>
          <a:xfrm>
            <a:off x="1080387" y="1598070"/>
            <a:ext cx="10031225" cy="1267002"/>
          </a:xfrm>
          <a:prstGeom prst="rect">
            <a:avLst/>
          </a:prstGeom>
        </p:spPr>
      </p:pic>
      <p:sp>
        <p:nvSpPr>
          <p:cNvPr id="6" name="CuadroTexto 5">
            <a:extLst>
              <a:ext uri="{FF2B5EF4-FFF2-40B4-BE49-F238E27FC236}">
                <a16:creationId xmlns:a16="http://schemas.microsoft.com/office/drawing/2014/main" id="{24F2D13F-603D-7EC1-B2CE-2227AA1E464F}"/>
              </a:ext>
            </a:extLst>
          </p:cNvPr>
          <p:cNvSpPr txBox="1"/>
          <p:nvPr/>
        </p:nvSpPr>
        <p:spPr>
          <a:xfrm>
            <a:off x="582617" y="3623596"/>
            <a:ext cx="11026763" cy="2462213"/>
          </a:xfrm>
          <a:prstGeom prst="rect">
            <a:avLst/>
          </a:prstGeom>
          <a:noFill/>
        </p:spPr>
        <p:txBody>
          <a:bodyPr wrap="square" rtlCol="0">
            <a:spAutoFit/>
          </a:bodyPr>
          <a:lstStyle/>
          <a:p>
            <a:pPr algn="ctr">
              <a:spcAft>
                <a:spcPts val="600"/>
              </a:spcAft>
            </a:pPr>
            <a:r>
              <a:rPr lang="en-US" sz="2400" dirty="0"/>
              <a:t> “A higher ρ value indicates less sensitivity to unmeasured pre-treatment confounders”</a:t>
            </a:r>
          </a:p>
          <a:p>
            <a:pPr algn="ctr">
              <a:spcAft>
                <a:spcPts val="600"/>
              </a:spcAft>
            </a:pPr>
            <a:endParaRPr lang="en-US" sz="2400" dirty="0"/>
          </a:p>
          <a:p>
            <a:pPr algn="ctr">
              <a:spcAft>
                <a:spcPts val="600"/>
              </a:spcAft>
            </a:pPr>
            <a:r>
              <a:rPr lang="en-US" sz="2400" dirty="0"/>
              <a:t>“ρ value is 0.1, indicating that the true ACME would not be significantly different from zero if there exist an unobserved confounder that causes a small correlation between errors for the mediator and the outcome models.”</a:t>
            </a:r>
            <a:endParaRPr lang="es-MX" sz="2400" dirty="0"/>
          </a:p>
        </p:txBody>
      </p:sp>
      <p:sp>
        <p:nvSpPr>
          <p:cNvPr id="7" name="CuadroTexto 6">
            <a:extLst>
              <a:ext uri="{FF2B5EF4-FFF2-40B4-BE49-F238E27FC236}">
                <a16:creationId xmlns:a16="http://schemas.microsoft.com/office/drawing/2014/main" id="{22E5DFBB-BC3F-FAF5-0E44-6AA6E25A2503}"/>
              </a:ext>
            </a:extLst>
          </p:cNvPr>
          <p:cNvSpPr txBox="1"/>
          <p:nvPr/>
        </p:nvSpPr>
        <p:spPr>
          <a:xfrm>
            <a:off x="6862912" y="6492875"/>
            <a:ext cx="5329088" cy="369332"/>
          </a:xfrm>
          <a:prstGeom prst="rect">
            <a:avLst/>
          </a:prstGeom>
          <a:noFill/>
        </p:spPr>
        <p:txBody>
          <a:bodyPr wrap="none" rtlCol="0">
            <a:spAutoFit/>
          </a:bodyPr>
          <a:lstStyle/>
          <a:p>
            <a:r>
              <a:rPr lang="en-US" dirty="0">
                <a:hlinkClick r:id="rId4"/>
              </a:rPr>
              <a:t>Chi WE. et al. Frontiers in Education. 2022;7:886722</a:t>
            </a:r>
            <a:endParaRPr lang="en-GB" dirty="0"/>
          </a:p>
        </p:txBody>
      </p:sp>
      <p:sp>
        <p:nvSpPr>
          <p:cNvPr id="8" name="CuadroTexto 7">
            <a:extLst>
              <a:ext uri="{FF2B5EF4-FFF2-40B4-BE49-F238E27FC236}">
                <a16:creationId xmlns:a16="http://schemas.microsoft.com/office/drawing/2014/main" id="{D3F37F63-3605-EA01-42AE-719234AB0DE1}"/>
              </a:ext>
            </a:extLst>
          </p:cNvPr>
          <p:cNvSpPr txBox="1"/>
          <p:nvPr/>
        </p:nvSpPr>
        <p:spPr>
          <a:xfrm>
            <a:off x="419546" y="3254264"/>
            <a:ext cx="6222153" cy="369332"/>
          </a:xfrm>
          <a:prstGeom prst="rect">
            <a:avLst/>
          </a:prstGeom>
          <a:noFill/>
        </p:spPr>
        <p:txBody>
          <a:bodyPr wrap="none" rtlCol="0">
            <a:spAutoFit/>
          </a:bodyPr>
          <a:lstStyle/>
          <a:p>
            <a:r>
              <a:rPr lang="en-GB" dirty="0">
                <a:solidFill>
                  <a:schemeClr val="accent2"/>
                </a:solidFill>
              </a:rPr>
              <a:t>Extracts from tutorial paper on mediation sensitivity analysis: </a:t>
            </a:r>
          </a:p>
        </p:txBody>
      </p:sp>
      <p:cxnSp>
        <p:nvCxnSpPr>
          <p:cNvPr id="10" name="Conector recto de flecha 9">
            <a:extLst>
              <a:ext uri="{FF2B5EF4-FFF2-40B4-BE49-F238E27FC236}">
                <a16:creationId xmlns:a16="http://schemas.microsoft.com/office/drawing/2014/main" id="{073A443F-22F3-E949-BA79-6CB877A8CDA3}"/>
              </a:ext>
            </a:extLst>
          </p:cNvPr>
          <p:cNvCxnSpPr>
            <a:cxnSpLocks/>
            <a:stCxn id="12" idx="1"/>
          </p:cNvCxnSpPr>
          <p:nvPr/>
        </p:nvCxnSpPr>
        <p:spPr>
          <a:xfrm flipH="1" flipV="1">
            <a:off x="9350829" y="2865072"/>
            <a:ext cx="391885" cy="243227"/>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F5E8D51B-2547-C4AE-FA4D-45525D202459}"/>
              </a:ext>
            </a:extLst>
          </p:cNvPr>
          <p:cNvSpPr txBox="1"/>
          <p:nvPr/>
        </p:nvSpPr>
        <p:spPr>
          <a:xfrm>
            <a:off x="9742714" y="2923633"/>
            <a:ext cx="1616148" cy="369332"/>
          </a:xfrm>
          <a:prstGeom prst="rect">
            <a:avLst/>
          </a:prstGeom>
          <a:noFill/>
        </p:spPr>
        <p:txBody>
          <a:bodyPr wrap="none" rtlCol="0">
            <a:spAutoFit/>
          </a:bodyPr>
          <a:lstStyle/>
          <a:p>
            <a:r>
              <a:rPr lang="en-GB" dirty="0">
                <a:solidFill>
                  <a:srgbClr val="FF0000"/>
                </a:solidFill>
              </a:rPr>
              <a:t>Mean and SD?</a:t>
            </a:r>
          </a:p>
        </p:txBody>
      </p:sp>
    </p:spTree>
    <p:extLst>
      <p:ext uri="{BB962C8B-B14F-4D97-AF65-F5344CB8AC3E}">
        <p14:creationId xmlns:p14="http://schemas.microsoft.com/office/powerpoint/2010/main" val="222732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2F2E1874-6297-FCFB-0BED-9A27450E7E6D}"/>
              </a:ext>
            </a:extLst>
          </p:cNvPr>
          <p:cNvSpPr txBox="1"/>
          <p:nvPr/>
        </p:nvSpPr>
        <p:spPr>
          <a:xfrm>
            <a:off x="685800" y="376144"/>
            <a:ext cx="10433304" cy="1138773"/>
          </a:xfrm>
          <a:prstGeom prst="rect">
            <a:avLst/>
          </a:prstGeom>
          <a:noFill/>
        </p:spPr>
        <p:txBody>
          <a:bodyPr wrap="square" rtlCol="0">
            <a:spAutoFit/>
          </a:bodyPr>
          <a:lstStyle/>
          <a:p>
            <a:pPr algn="ctr"/>
            <a:r>
              <a:rPr lang="es-MX" sz="2400" dirty="0">
                <a:solidFill>
                  <a:schemeClr val="tx1">
                    <a:lumMod val="50000"/>
                    <a:lumOff val="50000"/>
                  </a:schemeClr>
                </a:solidFill>
              </a:rPr>
              <a:t>Good </a:t>
            </a:r>
            <a:r>
              <a:rPr lang="es-MX" sz="2400" dirty="0" err="1">
                <a:solidFill>
                  <a:schemeClr val="tx1">
                    <a:lumMod val="50000"/>
                    <a:lumOff val="50000"/>
                  </a:schemeClr>
                </a:solidFill>
              </a:rPr>
              <a:t>thing</a:t>
            </a:r>
            <a:r>
              <a:rPr lang="es-MX" sz="2400" dirty="0">
                <a:solidFill>
                  <a:schemeClr val="tx1">
                    <a:lumMod val="50000"/>
                    <a:lumOff val="50000"/>
                  </a:schemeClr>
                </a:solidFill>
              </a:rPr>
              <a:t> the </a:t>
            </a:r>
            <a:r>
              <a:rPr lang="es-MX" sz="2400" dirty="0" err="1">
                <a:solidFill>
                  <a:schemeClr val="tx1">
                    <a:lumMod val="50000"/>
                    <a:lumOff val="50000"/>
                  </a:schemeClr>
                </a:solidFill>
              </a:rPr>
              <a:t>authors</a:t>
            </a:r>
            <a:r>
              <a:rPr lang="es-MX" sz="2400" dirty="0">
                <a:solidFill>
                  <a:schemeClr val="tx1">
                    <a:lumMod val="50000"/>
                    <a:lumOff val="50000"/>
                  </a:schemeClr>
                </a:solidFill>
              </a:rPr>
              <a:t> </a:t>
            </a:r>
            <a:r>
              <a:rPr lang="es-MX" sz="2400" dirty="0" err="1">
                <a:solidFill>
                  <a:schemeClr val="tx1">
                    <a:lumMod val="50000"/>
                    <a:lumOff val="50000"/>
                  </a:schemeClr>
                </a:solidFill>
              </a:rPr>
              <a:t>provided</a:t>
            </a:r>
            <a:r>
              <a:rPr lang="es-MX" sz="2400" dirty="0">
                <a:solidFill>
                  <a:schemeClr val="tx1">
                    <a:lumMod val="50000"/>
                    <a:lumOff val="50000"/>
                  </a:schemeClr>
                </a:solidFill>
              </a:rPr>
              <a:t> </a:t>
            </a:r>
            <a:r>
              <a:rPr lang="es-MX" sz="2400" dirty="0" err="1">
                <a:solidFill>
                  <a:schemeClr val="tx1">
                    <a:lumMod val="50000"/>
                    <a:lumOff val="50000"/>
                  </a:schemeClr>
                </a:solidFill>
              </a:rPr>
              <a:t>some</a:t>
            </a:r>
            <a:r>
              <a:rPr lang="es-MX" sz="2400" dirty="0">
                <a:solidFill>
                  <a:schemeClr val="tx1">
                    <a:lumMod val="50000"/>
                    <a:lumOff val="50000"/>
                  </a:schemeClr>
                </a:solidFill>
              </a:rPr>
              <a:t> </a:t>
            </a:r>
            <a:r>
              <a:rPr lang="es-MX" sz="2400" dirty="0" err="1">
                <a:solidFill>
                  <a:schemeClr val="tx1">
                    <a:lumMod val="50000"/>
                    <a:lumOff val="50000"/>
                  </a:schemeClr>
                </a:solidFill>
              </a:rPr>
              <a:t>code</a:t>
            </a:r>
            <a:r>
              <a:rPr lang="es-MX" sz="2400" dirty="0">
                <a:solidFill>
                  <a:schemeClr val="tx1">
                    <a:lumMod val="50000"/>
                    <a:lumOff val="50000"/>
                  </a:schemeClr>
                </a:solidFill>
              </a:rPr>
              <a:t> and </a:t>
            </a:r>
            <a:r>
              <a:rPr lang="es-MX" sz="2400" dirty="0" err="1">
                <a:solidFill>
                  <a:schemeClr val="tx1">
                    <a:lumMod val="50000"/>
                    <a:lumOff val="50000"/>
                  </a:schemeClr>
                </a:solidFill>
              </a:rPr>
              <a:t>sample</a:t>
            </a:r>
            <a:r>
              <a:rPr lang="es-MX" sz="2400" dirty="0">
                <a:solidFill>
                  <a:schemeClr val="tx1">
                    <a:lumMod val="50000"/>
                    <a:lumOff val="50000"/>
                  </a:schemeClr>
                </a:solidFill>
              </a:rPr>
              <a:t> data (150 </a:t>
            </a:r>
            <a:r>
              <a:rPr lang="es-MX" sz="2400" dirty="0" err="1">
                <a:solidFill>
                  <a:schemeClr val="tx1">
                    <a:lumMod val="50000"/>
                    <a:lumOff val="50000"/>
                  </a:schemeClr>
                </a:solidFill>
              </a:rPr>
              <a:t>individuals</a:t>
            </a:r>
            <a:r>
              <a:rPr lang="es-MX" sz="2400" dirty="0">
                <a:solidFill>
                  <a:schemeClr val="tx1">
                    <a:lumMod val="50000"/>
                    <a:lumOff val="50000"/>
                  </a:schemeClr>
                </a:solidFill>
              </a:rPr>
              <a:t>) to reproduce </a:t>
            </a:r>
            <a:r>
              <a:rPr lang="es-MX" sz="2400" dirty="0" err="1">
                <a:solidFill>
                  <a:schemeClr val="tx1">
                    <a:lumMod val="50000"/>
                    <a:lumOff val="50000"/>
                  </a:schemeClr>
                </a:solidFill>
              </a:rPr>
              <a:t>analyses</a:t>
            </a:r>
            <a:r>
              <a:rPr lang="es-MX" sz="2400" dirty="0">
                <a:solidFill>
                  <a:schemeClr val="tx1">
                    <a:lumMod val="50000"/>
                    <a:lumOff val="50000"/>
                  </a:schemeClr>
                </a:solidFill>
              </a:rPr>
              <a:t>. </a:t>
            </a:r>
            <a:r>
              <a:rPr lang="es-MX" sz="2400" dirty="0" err="1">
                <a:solidFill>
                  <a:schemeClr val="tx1">
                    <a:lumMod val="50000"/>
                    <a:lumOff val="50000"/>
                  </a:schemeClr>
                </a:solidFill>
              </a:rPr>
              <a:t>Perhaps</a:t>
            </a:r>
            <a:r>
              <a:rPr lang="es-MX" sz="2400" dirty="0">
                <a:solidFill>
                  <a:schemeClr val="tx1">
                    <a:lumMod val="50000"/>
                    <a:lumOff val="50000"/>
                  </a:schemeClr>
                </a:solidFill>
              </a:rPr>
              <a:t> </a:t>
            </a:r>
            <a:r>
              <a:rPr lang="es-MX" sz="2400" dirty="0" err="1">
                <a:solidFill>
                  <a:schemeClr val="tx1">
                    <a:lumMod val="50000"/>
                    <a:lumOff val="50000"/>
                  </a:schemeClr>
                </a:solidFill>
              </a:rPr>
              <a:t>we</a:t>
            </a:r>
            <a:r>
              <a:rPr lang="es-MX" sz="2400" dirty="0">
                <a:solidFill>
                  <a:schemeClr val="tx1">
                    <a:lumMod val="50000"/>
                    <a:lumOff val="50000"/>
                  </a:schemeClr>
                </a:solidFill>
              </a:rPr>
              <a:t> can </a:t>
            </a:r>
            <a:r>
              <a:rPr lang="es-MX" sz="2400" dirty="0" err="1">
                <a:solidFill>
                  <a:schemeClr val="tx1">
                    <a:lumMod val="50000"/>
                    <a:lumOff val="50000"/>
                  </a:schemeClr>
                </a:solidFill>
              </a:rPr>
              <a:t>gain</a:t>
            </a:r>
            <a:r>
              <a:rPr lang="es-MX" sz="2400" dirty="0">
                <a:solidFill>
                  <a:schemeClr val="tx1">
                    <a:lumMod val="50000"/>
                    <a:lumOff val="50000"/>
                  </a:schemeClr>
                </a:solidFill>
              </a:rPr>
              <a:t> </a:t>
            </a:r>
            <a:r>
              <a:rPr lang="es-MX" sz="2400" dirty="0" err="1">
                <a:solidFill>
                  <a:schemeClr val="tx1">
                    <a:lumMod val="50000"/>
                    <a:lumOff val="50000"/>
                  </a:schemeClr>
                </a:solidFill>
              </a:rPr>
              <a:t>some</a:t>
            </a:r>
            <a:r>
              <a:rPr lang="es-MX" sz="2400" dirty="0">
                <a:solidFill>
                  <a:schemeClr val="tx1">
                    <a:lumMod val="50000"/>
                    <a:lumOff val="50000"/>
                  </a:schemeClr>
                </a:solidFill>
              </a:rPr>
              <a:t> </a:t>
            </a:r>
            <a:r>
              <a:rPr lang="es-MX" sz="2400" dirty="0" err="1">
                <a:solidFill>
                  <a:schemeClr val="tx1">
                    <a:lumMod val="50000"/>
                    <a:lumOff val="50000"/>
                  </a:schemeClr>
                </a:solidFill>
              </a:rPr>
              <a:t>insight</a:t>
            </a:r>
            <a:r>
              <a:rPr lang="es-MX" sz="2400" dirty="0">
                <a:solidFill>
                  <a:schemeClr val="tx1">
                    <a:lumMod val="50000"/>
                    <a:lumOff val="50000"/>
                  </a:schemeClr>
                </a:solidFill>
              </a:rPr>
              <a:t> </a:t>
            </a:r>
            <a:r>
              <a:rPr lang="es-MX" sz="2400" dirty="0" err="1">
                <a:solidFill>
                  <a:schemeClr val="tx1">
                    <a:lumMod val="50000"/>
                    <a:lumOff val="50000"/>
                  </a:schemeClr>
                </a:solidFill>
              </a:rPr>
              <a:t>from</a:t>
            </a:r>
            <a:r>
              <a:rPr lang="es-MX" sz="2400" dirty="0">
                <a:solidFill>
                  <a:schemeClr val="tx1">
                    <a:lumMod val="50000"/>
                    <a:lumOff val="50000"/>
                  </a:schemeClr>
                </a:solidFill>
              </a:rPr>
              <a:t> </a:t>
            </a:r>
            <a:r>
              <a:rPr lang="es-MX" sz="2400" dirty="0" err="1">
                <a:solidFill>
                  <a:schemeClr val="tx1">
                    <a:lumMod val="50000"/>
                    <a:lumOff val="50000"/>
                  </a:schemeClr>
                </a:solidFill>
              </a:rPr>
              <a:t>it</a:t>
            </a:r>
            <a:r>
              <a:rPr lang="es-MX" sz="2400" dirty="0">
                <a:solidFill>
                  <a:schemeClr val="tx1">
                    <a:lumMod val="50000"/>
                    <a:lumOff val="50000"/>
                  </a:schemeClr>
                </a:solidFill>
              </a:rPr>
              <a:t>.</a:t>
            </a:r>
          </a:p>
          <a:p>
            <a:pPr algn="ctr"/>
            <a:r>
              <a:rPr lang="es-MX" sz="2000" dirty="0">
                <a:hlinkClick r:id="rId2"/>
              </a:rPr>
              <a:t>https://github.com/wangzlab/population_airway_microbiome</a:t>
            </a:r>
            <a:r>
              <a:rPr lang="es-MX" sz="2000" dirty="0"/>
              <a:t>  </a:t>
            </a:r>
            <a:endParaRPr lang="es-MX" sz="2000" b="1" baseline="-25000" dirty="0">
              <a:latin typeface="Times New Roman" panose="02020603050405020304" pitchFamily="18" charset="0"/>
              <a:cs typeface="Times New Roman" panose="02020603050405020304" pitchFamily="18" charset="0"/>
            </a:endParaRPr>
          </a:p>
        </p:txBody>
      </p:sp>
      <p:grpSp>
        <p:nvGrpSpPr>
          <p:cNvPr id="8" name="Grupo 7">
            <a:extLst>
              <a:ext uri="{FF2B5EF4-FFF2-40B4-BE49-F238E27FC236}">
                <a16:creationId xmlns:a16="http://schemas.microsoft.com/office/drawing/2014/main" id="{90CD723A-09FE-3A23-0D2A-F971601ABF25}"/>
              </a:ext>
            </a:extLst>
          </p:cNvPr>
          <p:cNvGrpSpPr/>
          <p:nvPr/>
        </p:nvGrpSpPr>
        <p:grpSpPr>
          <a:xfrm>
            <a:off x="1560946" y="1599410"/>
            <a:ext cx="8071104" cy="4998652"/>
            <a:chOff x="2733964" y="1645592"/>
            <a:chExt cx="8071104" cy="4998652"/>
          </a:xfrm>
        </p:grpSpPr>
        <p:pic>
          <p:nvPicPr>
            <p:cNvPr id="3" name="Imagen 2">
              <a:extLst>
                <a:ext uri="{FF2B5EF4-FFF2-40B4-BE49-F238E27FC236}">
                  <a16:creationId xmlns:a16="http://schemas.microsoft.com/office/drawing/2014/main" id="{04B1EC7E-EC28-9D4F-0829-560CA0AAE8FC}"/>
                </a:ext>
              </a:extLst>
            </p:cNvPr>
            <p:cNvPicPr>
              <a:picLocks noChangeAspect="1"/>
            </p:cNvPicPr>
            <p:nvPr/>
          </p:nvPicPr>
          <p:blipFill>
            <a:blip r:embed="rId3"/>
            <a:stretch>
              <a:fillRect/>
            </a:stretch>
          </p:blipFill>
          <p:spPr>
            <a:xfrm>
              <a:off x="3356784" y="1645592"/>
              <a:ext cx="7448284" cy="4998652"/>
            </a:xfrm>
            <a:prstGeom prst="rect">
              <a:avLst/>
            </a:prstGeom>
          </p:spPr>
        </p:pic>
        <p:cxnSp>
          <p:nvCxnSpPr>
            <p:cNvPr id="6" name="Conector recto de flecha 5">
              <a:extLst>
                <a:ext uri="{FF2B5EF4-FFF2-40B4-BE49-F238E27FC236}">
                  <a16:creationId xmlns:a16="http://schemas.microsoft.com/office/drawing/2014/main" id="{7C8F3792-1520-1307-1157-90D3C75CB20B}"/>
                </a:ext>
              </a:extLst>
            </p:cNvPr>
            <p:cNvCxnSpPr>
              <a:cxnSpLocks/>
            </p:cNvCxnSpPr>
            <p:nvPr/>
          </p:nvCxnSpPr>
          <p:spPr>
            <a:xfrm>
              <a:off x="2733964" y="3195782"/>
              <a:ext cx="729672" cy="341745"/>
            </a:xfrm>
            <a:prstGeom prst="straightConnector1">
              <a:avLst/>
            </a:prstGeom>
            <a:ln w="57150">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pic>
        <p:nvPicPr>
          <p:cNvPr id="12" name="Gráfico 11" descr="Contorno de cara riendo contorno">
            <a:extLst>
              <a:ext uri="{FF2B5EF4-FFF2-40B4-BE49-F238E27FC236}">
                <a16:creationId xmlns:a16="http://schemas.microsoft.com/office/drawing/2014/main" id="{C3EFDE71-658B-D979-1B96-656321D207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546" y="2406072"/>
            <a:ext cx="914400" cy="914400"/>
          </a:xfrm>
          <a:prstGeom prst="rect">
            <a:avLst/>
          </a:prstGeom>
        </p:spPr>
      </p:pic>
    </p:spTree>
    <p:extLst>
      <p:ext uri="{BB962C8B-B14F-4D97-AF65-F5344CB8AC3E}">
        <p14:creationId xmlns:p14="http://schemas.microsoft.com/office/powerpoint/2010/main" val="9341231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093B0FA9591C4AAF0391F66264BCE1" ma:contentTypeVersion="8" ma:contentTypeDescription="Create a new document." ma:contentTypeScope="" ma:versionID="2bae15b7984bc0d9c74e3223c8642dbc">
  <xsd:schema xmlns:xsd="http://www.w3.org/2001/XMLSchema" xmlns:xs="http://www.w3.org/2001/XMLSchema" xmlns:p="http://schemas.microsoft.com/office/2006/metadata/properties" xmlns:ns2="2d45342c-76f7-41bf-b96d-ec3a5b8d8e5c" xmlns:ns3="e9e353d4-be2c-4649-9ad7-3bfdcb31194b" targetNamespace="http://schemas.microsoft.com/office/2006/metadata/properties" ma:root="true" ma:fieldsID="4a2a7cb9e7b18ee6dd038dfb8918ecc9" ns2:_="" ns3:_="">
    <xsd:import namespace="2d45342c-76f7-41bf-b96d-ec3a5b8d8e5c"/>
    <xsd:import namespace="e9e353d4-be2c-4649-9ad7-3bfdcb3119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5342c-76f7-41bf-b96d-ec3a5b8d8e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e353d4-be2c-4649-9ad7-3bfdcb31194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9e353d4-be2c-4649-9ad7-3bfdcb31194b">
      <UserInfo>
        <DisplayName>Smit, L.A. (Lidwien)</DisplayName>
        <AccountId>20</AccountId>
        <AccountType/>
      </UserInfo>
    </SharedWithUsers>
  </documentManagement>
</p:properties>
</file>

<file path=customXml/itemProps1.xml><?xml version="1.0" encoding="utf-8"?>
<ds:datastoreItem xmlns:ds="http://schemas.openxmlformats.org/officeDocument/2006/customXml" ds:itemID="{195EE16E-090A-404A-9BA2-2FB2853F1FE0}">
  <ds:schemaRefs>
    <ds:schemaRef ds:uri="http://schemas.microsoft.com/sharepoint/v3/contenttype/forms"/>
  </ds:schemaRefs>
</ds:datastoreItem>
</file>

<file path=customXml/itemProps2.xml><?xml version="1.0" encoding="utf-8"?>
<ds:datastoreItem xmlns:ds="http://schemas.openxmlformats.org/officeDocument/2006/customXml" ds:itemID="{3492326C-E6F7-437E-A72E-5D19C7BC38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5342c-76f7-41bf-b96d-ec3a5b8d8e5c"/>
    <ds:schemaRef ds:uri="e9e353d4-be2c-4649-9ad7-3bfdcb3119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013424-A170-4FE9-BACC-28D35EC611E0}">
  <ds:schemaRefs>
    <ds:schemaRef ds:uri="http://schemas.microsoft.com/office/2006/metadata/properties"/>
    <ds:schemaRef ds:uri="http://purl.org/dc/dcmitype/"/>
    <ds:schemaRef ds:uri="http://schemas.microsoft.com/office/2006/documentManagement/types"/>
    <ds:schemaRef ds:uri="http://schemas.microsoft.com/office/infopath/2007/PartnerControls"/>
    <ds:schemaRef ds:uri="2d45342c-76f7-41bf-b96d-ec3a5b8d8e5c"/>
    <ds:schemaRef ds:uri="http://purl.org/dc/terms/"/>
    <ds:schemaRef ds:uri="http://schemas.openxmlformats.org/package/2006/metadata/core-properties"/>
    <ds:schemaRef ds:uri="http://purl.org/dc/elements/1.1/"/>
    <ds:schemaRef ds:uri="e9e353d4-be2c-4649-9ad7-3bfdcb31194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1808</TotalTime>
  <Words>1903</Words>
  <Application>Microsoft Office PowerPoint</Application>
  <PresentationFormat>Panorámica</PresentationFormat>
  <Paragraphs>264</Paragraphs>
  <Slides>19</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-apple-system</vt:lpstr>
      <vt:lpstr>Aptos</vt:lpstr>
      <vt:lpstr>Aptos Display</vt:lpstr>
      <vt:lpstr>Arial</vt:lpstr>
      <vt:lpstr>Cambria Math</vt:lpstr>
      <vt:lpstr>Harding</vt:lpstr>
      <vt:lpstr>Symbol</vt:lpstr>
      <vt:lpstr>Times New Roman</vt:lpstr>
      <vt:lpstr>Tema de Office</vt:lpstr>
      <vt:lpstr>One Health Microbial Seminar Mediation analysis: Lin, L., Yi, X., Liu, H. et al. The airway microbiome mediates the interaction between environmental exposure and respiratory health in humans. Nat Med 29, 1750–1759 (2023).</vt:lpstr>
      <vt:lpstr>Presentación de PowerPoint</vt:lpstr>
      <vt:lpstr>Presentación de PowerPoint</vt:lpstr>
      <vt:lpstr>Presentación de PowerPoint</vt:lpstr>
      <vt:lpstr>Presentación de PowerPoint</vt:lpstr>
      <vt:lpstr>Presentación de PowerPoint</vt:lpstr>
      <vt:lpstr>Presentación de PowerPoint</vt:lpstr>
      <vt:lpstr>Sensitivity Analysis </vt:lpstr>
      <vt:lpstr>Presentación de PowerPoint</vt:lpstr>
      <vt:lpstr>Presentación de PowerPoint</vt:lpstr>
      <vt:lpstr>Solutions</vt:lpstr>
      <vt:lpstr>Solutions</vt:lpstr>
      <vt:lpstr>Airway Microbiome Health Index</vt:lpstr>
      <vt:lpstr>Reanalysis with sample data and IPW</vt:lpstr>
      <vt:lpstr>Reanalysis with sample data and IPW</vt:lpstr>
      <vt:lpstr>Bootstrap 95%CI of Proportion Mediated</vt:lpstr>
      <vt:lpstr>Conclusions</vt:lpstr>
      <vt:lpstr>Conclusions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Mancilla Galindo</dc:creator>
  <cp:lastModifiedBy>Mancilla Galindo, J. (Javier)</cp:lastModifiedBy>
  <dcterms:created xsi:type="dcterms:W3CDTF">2024-04-05T14:57:08Z</dcterms:created>
  <dcterms:modified xsi:type="dcterms:W3CDTF">2024-04-30T09:44:48Z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0x01010052093B0FA9591C4AAF0391F66264BCE1</vt:lpwstr>
  </property>
  <property fmtid="{D5CDD505-2E9C-101B-9397-08002B2CF9AE}" pid="3" name="MediaServiceImageTags">
    <vt:lpwstr/>
  </property>
</Properties>
</file>