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4" r:id="rId6"/>
    <p:sldId id="272" r:id="rId7"/>
    <p:sldId id="273" r:id="rId8"/>
    <p:sldId id="274" r:id="rId9"/>
    <p:sldId id="275" r:id="rId10"/>
    <p:sldId id="267" r:id="rId11"/>
    <p:sldId id="276" r:id="rId12"/>
    <p:sldId id="270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E30FA-149A-4CA6-9743-DC6942B2B460}" type="datetimeFigureOut">
              <a:rPr lang="en-CH" smtClean="0"/>
              <a:t>07/05/2018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9CEA7-0FBC-414B-8B67-D518359D2A0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548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72C5-C804-4080-A8EE-58D624759353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611A-1F78-43CA-9570-7D3D9F2CA950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D732-0F48-44E0-8814-5A561036BB19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B9FE-E899-4967-8F15-85F43FE045FE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2FCE-7469-43CA-9223-AC02DEDA9DE8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0B9E-1D9B-4100-A928-E2E8DD0FD15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51F2-3B19-4156-B5A9-67B6B09FE7AF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D3B8-39F9-4DE6-B272-A68CADC52379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A3B6-5309-42F1-ACC2-8AF9627F1A4F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965D-A9CB-40C8-8D5F-BB9B701FF91B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B6E0-1199-4792-9D84-8D572CACE12B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E102-8E03-4E61-8C4A-74440E850260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639A-CC72-430D-8E0C-DE1C993F8874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C9CE-5DCF-459C-853E-03C871BF5894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2FB0-7B5D-4AF9-AAAA-E407288F111E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B2E4-1924-42CD-9E7A-A3F01B2A93A5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276-1EAF-49FF-B0AB-F5016351D10B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100000">
              <a:schemeClr val="tx1">
                <a:lumMod val="10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180292-FA0D-41FA-9F89-EB7EAA08E80B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BCCB-0AFB-41BC-8677-9E1F826B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9162153" cy="1500810"/>
          </a:xfrm>
        </p:spPr>
        <p:txBody>
          <a:bodyPr/>
          <a:lstStyle/>
          <a:p>
            <a:r>
              <a:rPr lang="de-CH" cap="none" dirty="0">
                <a:solidFill>
                  <a:schemeClr val="bg1"/>
                </a:solidFill>
              </a:rPr>
              <a:t>Compiling to WebAssembly</a:t>
            </a:r>
            <a:endParaRPr lang="en-CH" cap="none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2484E-D43F-4E66-8CC4-32934D4A9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Seminar project by Vincent Hofer</a:t>
            </a:r>
          </a:p>
          <a:p>
            <a:r>
              <a:rPr lang="de-CH" dirty="0"/>
              <a:t>Assisted by Manuel Leuenberger &amp; Oli Flückiger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DCEE9-7E43-4415-8970-739587D9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5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3B4B-D76A-4A25-83E2-BF1C629F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1436"/>
            <a:ext cx="8534400" cy="1507067"/>
          </a:xfrm>
        </p:spPr>
        <p:txBody>
          <a:bodyPr/>
          <a:lstStyle/>
          <a:p>
            <a:r>
              <a:rPr lang="de-CH" cap="none" dirty="0">
                <a:solidFill>
                  <a:schemeClr val="bg1"/>
                </a:solidFill>
              </a:rPr>
              <a:t>Parser and AST</a:t>
            </a:r>
            <a:endParaRPr lang="en-CH" cap="non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5DE3-ABE4-41F8-BB05-853E7BB9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0D6F8AF-58D5-4955-8AC2-45A8DEF6C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8364" y="807734"/>
            <a:ext cx="4420142" cy="5223611"/>
          </a:xfr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5BD4B6D-D079-42B4-9D8F-234DA4785456}"/>
              </a:ext>
            </a:extLst>
          </p:cNvPr>
          <p:cNvSpPr txBox="1">
            <a:spLocks/>
          </p:cNvSpPr>
          <p:nvPr/>
        </p:nvSpPr>
        <p:spPr>
          <a:xfrm>
            <a:off x="684212" y="2236304"/>
            <a:ext cx="4818966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>
                <a:cs typeface="Courier New" panose="02070309020205020404" pitchFamily="49" charset="0"/>
              </a:rPr>
              <a:t>Parser generator: PEG.js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>
                <a:cs typeface="Courier New" panose="02070309020205020404" pitchFamily="49" charset="0"/>
              </a:rPr>
              <a:t>In the beginning: Direct output of text format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>
                <a:cs typeface="Courier New" panose="02070309020205020404" pitchFamily="49" charset="0"/>
              </a:rPr>
              <a:t>Later: Secondary step through AST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5731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3B4B-D76A-4A25-83E2-BF1C629F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1436"/>
            <a:ext cx="8534400" cy="1507067"/>
          </a:xfrm>
        </p:spPr>
        <p:txBody>
          <a:bodyPr/>
          <a:lstStyle/>
          <a:p>
            <a:r>
              <a:rPr lang="de-CH" cap="none" dirty="0">
                <a:solidFill>
                  <a:schemeClr val="bg1"/>
                </a:solidFill>
              </a:rPr>
              <a:t>Parser and AST</a:t>
            </a:r>
            <a:endParaRPr lang="en-CH" cap="non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5DE3-ABE4-41F8-BB05-853E7BB9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5BD4B6D-D079-42B4-9D8F-234DA4785456}"/>
              </a:ext>
            </a:extLst>
          </p:cNvPr>
          <p:cNvSpPr txBox="1">
            <a:spLocks/>
          </p:cNvSpPr>
          <p:nvPr/>
        </p:nvSpPr>
        <p:spPr>
          <a:xfrm>
            <a:off x="684212" y="2236304"/>
            <a:ext cx="4818966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50357C-9FE2-4BCD-8457-3CAB2A037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818" y="1813044"/>
            <a:ext cx="8261676" cy="4435356"/>
          </a:xfrm>
        </p:spPr>
      </p:pic>
    </p:spTree>
    <p:extLst>
      <p:ext uri="{BB962C8B-B14F-4D97-AF65-F5344CB8AC3E}">
        <p14:creationId xmlns:p14="http://schemas.microsoft.com/office/powerpoint/2010/main" val="377858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3B4B-D76A-4A25-83E2-BF1C629F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1436"/>
            <a:ext cx="8534400" cy="1507067"/>
          </a:xfrm>
        </p:spPr>
        <p:txBody>
          <a:bodyPr/>
          <a:lstStyle/>
          <a:p>
            <a:r>
              <a:rPr lang="de-CH" cap="none" dirty="0">
                <a:solidFill>
                  <a:schemeClr val="bg1"/>
                </a:solidFill>
              </a:rPr>
              <a:t>Squareroot implementation</a:t>
            </a:r>
            <a:endParaRPr lang="en-CH" cap="non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5DE3-ABE4-41F8-BB05-853E7BB9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095285-3652-4FEB-8941-AABCF766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2236788"/>
            <a:ext cx="8534400" cy="3614737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de-CH" sz="1800" i="1" dirty="0"/>
              <a:t>WebAssembly Compiler Suite by Manuel Leuenberger</a:t>
            </a:r>
            <a:endParaRPr lang="en-CH" sz="1800" i="1" dirty="0"/>
          </a:p>
        </p:txBody>
      </p:sp>
    </p:spTree>
    <p:extLst>
      <p:ext uri="{BB962C8B-B14F-4D97-AF65-F5344CB8AC3E}">
        <p14:creationId xmlns:p14="http://schemas.microsoft.com/office/powerpoint/2010/main" val="400233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3B4B-D76A-4A25-83E2-BF1C629F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1436"/>
            <a:ext cx="8534400" cy="1507067"/>
          </a:xfrm>
        </p:spPr>
        <p:txBody>
          <a:bodyPr/>
          <a:lstStyle/>
          <a:p>
            <a:r>
              <a:rPr lang="de-CH" cap="none" dirty="0">
                <a:solidFill>
                  <a:schemeClr val="bg1"/>
                </a:solidFill>
              </a:rPr>
              <a:t>WebAssembly vs. JavaScript</a:t>
            </a:r>
            <a:endParaRPr lang="en-CH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975F-216D-420D-BD2D-C65AE573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58503"/>
            <a:ext cx="8534400" cy="399773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def fib(x) 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if (x&lt;=2) 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x=1;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x = call fib(x-2) + </a:t>
            </a:r>
            <a:br>
              <a:rPr lang="de-CH" dirty="0">
                <a:latin typeface="Consolas" panose="020B0609020204030204" pitchFamily="49" charset="0"/>
              </a:rPr>
            </a:br>
            <a:r>
              <a:rPr lang="de-CH" dirty="0">
                <a:latin typeface="Consolas" panose="020B0609020204030204" pitchFamily="49" charset="0"/>
              </a:rPr>
              <a:t>call fib(x-1);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x;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function fib(x) { 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if (x &lt;= 2) return 1; 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return fib(x-2) + </a:t>
            </a:r>
            <a:br>
              <a:rPr lang="de-CH" dirty="0">
                <a:latin typeface="Consolas" panose="020B0609020204030204" pitchFamily="49" charset="0"/>
              </a:rPr>
            </a:br>
            <a:r>
              <a:rPr lang="de-CH" dirty="0">
                <a:latin typeface="Consolas" panose="020B0609020204030204" pitchFamily="49" charset="0"/>
              </a:rPr>
              <a:t>fib(x-1); 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5DE3-ABE4-41F8-BB05-853E7BB9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3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3B4B-D76A-4A25-83E2-BF1C629F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1436"/>
            <a:ext cx="8534400" cy="1507067"/>
          </a:xfrm>
        </p:spPr>
        <p:txBody>
          <a:bodyPr/>
          <a:lstStyle/>
          <a:p>
            <a:r>
              <a:rPr lang="de-CH" cap="none" dirty="0">
                <a:solidFill>
                  <a:schemeClr val="bg1"/>
                </a:solidFill>
              </a:rPr>
              <a:t>Summary</a:t>
            </a:r>
            <a:endParaRPr lang="en-CH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975F-216D-420D-BD2D-C65AE573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36304"/>
            <a:ext cx="8534400" cy="3615267"/>
          </a:xfrm>
        </p:spPr>
        <p:txBody>
          <a:bodyPr numCol="1"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de-CH" dirty="0"/>
              <a:t>WebAssembly can be used alongside JavaScript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CH" dirty="0"/>
              <a:t>Learned about compilers, grammars and ASTs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CH" dirty="0"/>
              <a:t>Wrote a language targeting WebAssembly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CH" dirty="0"/>
              <a:t>Compiler can be expanded in the future, e.g.</a:t>
            </a:r>
          </a:p>
          <a:p>
            <a:pPr lvl="1">
              <a:buClrTx/>
              <a:buFont typeface="Courier New" panose="02070309020205020404" pitchFamily="49" charset="0"/>
              <a:buChar char="»"/>
            </a:pPr>
            <a:r>
              <a:rPr lang="de-CH" dirty="0"/>
              <a:t>Data types</a:t>
            </a:r>
          </a:p>
          <a:p>
            <a:pPr lvl="1">
              <a:buClrTx/>
              <a:buFont typeface="Courier New" panose="02070309020205020404" pitchFamily="49" charset="0"/>
              <a:buChar char="»"/>
            </a:pPr>
            <a:r>
              <a:rPr lang="de-CH" dirty="0"/>
              <a:t>Strings</a:t>
            </a:r>
          </a:p>
          <a:p>
            <a:pPr lvl="1">
              <a:buClrTx/>
              <a:buFont typeface="Courier New" panose="02070309020205020404" pitchFamily="49" charset="0"/>
              <a:buChar char="»"/>
            </a:pPr>
            <a:r>
              <a:rPr lang="de-CH" dirty="0"/>
              <a:t>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5DE3-ABE4-41F8-BB05-853E7BB9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848EA-7634-45A9-82CC-B5FC5596F7D3}"/>
              </a:ext>
            </a:extLst>
          </p:cNvPr>
          <p:cNvSpPr txBox="1"/>
          <p:nvPr/>
        </p:nvSpPr>
        <p:spPr>
          <a:xfrm>
            <a:off x="7130643" y="6368230"/>
            <a:ext cx="4840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Source of image in slide 3: https://en.wikipedia.org/wiki/WebAssembly </a:t>
            </a:r>
            <a:endParaRPr lang="en-CH" sz="1200" i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2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3B4B-D76A-4A25-83E2-BF1C629F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1436"/>
            <a:ext cx="8534400" cy="1507067"/>
          </a:xfrm>
        </p:spPr>
        <p:txBody>
          <a:bodyPr/>
          <a:lstStyle/>
          <a:p>
            <a:r>
              <a:rPr lang="de-CH" cap="none" dirty="0">
                <a:solidFill>
                  <a:schemeClr val="bg1"/>
                </a:solidFill>
              </a:rPr>
              <a:t>Project goals</a:t>
            </a:r>
            <a:endParaRPr lang="en-CH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975F-216D-420D-BD2D-C65AE573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36304"/>
            <a:ext cx="8534400" cy="3615267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de-CH" dirty="0"/>
              <a:t>Explore parser generators and WebAssembly specification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CH" dirty="0"/>
              <a:t>Build a compiler pipeline targeting WebAssembly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CH" dirty="0"/>
              <a:t>Develop a new simple language without prior compiling knowledge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5DE3-ABE4-41F8-BB05-853E7BB9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5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3B4B-D76A-4A25-83E2-BF1C629F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1436"/>
            <a:ext cx="8534400" cy="1507067"/>
          </a:xfrm>
        </p:spPr>
        <p:txBody>
          <a:bodyPr/>
          <a:lstStyle/>
          <a:p>
            <a:r>
              <a:rPr lang="de-CH" cap="none" dirty="0">
                <a:solidFill>
                  <a:schemeClr val="bg1"/>
                </a:solidFill>
              </a:rPr>
              <a:t>What is WebAssembly?</a:t>
            </a:r>
            <a:endParaRPr lang="en-CH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975F-216D-420D-BD2D-C65AE573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36304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“</a:t>
            </a:r>
            <a:r>
              <a:rPr lang="en-GB" dirty="0" err="1"/>
              <a:t>WebAssembly</a:t>
            </a:r>
            <a:r>
              <a:rPr lang="en-GB" dirty="0"/>
              <a:t> is a new type of code that can be run in modern web browsers. It is a binary instruction format for a stack-based virtual machine”</a:t>
            </a:r>
            <a:endParaRPr lang="en-GB" dirty="0">
              <a:cs typeface="Courier New" panose="02070309020205020404" pitchFamily="49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>
                <a:cs typeface="Courier New" panose="02070309020205020404" pitchFamily="49" charset="0"/>
              </a:rPr>
              <a:t>Near-native performance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>
                <a:cs typeface="Courier New" panose="02070309020205020404" pitchFamily="49" charset="0"/>
              </a:rPr>
              <a:t>Supported by all main browser manufacturers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>
                <a:cs typeface="Courier New" panose="02070309020205020404" pitchFamily="49" charset="0"/>
              </a:rPr>
              <a:t>Has a textual representation, besides binary format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>
                <a:cs typeface="Courier New" panose="02070309020205020404" pitchFamily="49" charset="0"/>
              </a:rPr>
              <a:t>Intended as compilation target for languages like C/C++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5DE3-ABE4-41F8-BB05-853E7BB9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45FA6-4311-4578-9A33-E3D80BB02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995" y="609600"/>
            <a:ext cx="1822450" cy="18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7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3B4B-D76A-4A25-83E2-BF1C629F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1436"/>
            <a:ext cx="8534400" cy="1507067"/>
          </a:xfrm>
        </p:spPr>
        <p:txBody>
          <a:bodyPr/>
          <a:lstStyle/>
          <a:p>
            <a:r>
              <a:rPr lang="de-CH" cap="none" dirty="0">
                <a:solidFill>
                  <a:schemeClr val="bg1"/>
                </a:solidFill>
              </a:rPr>
              <a:t>WebAssembly Text Format</a:t>
            </a:r>
            <a:endParaRPr lang="en-CH" cap="non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5DE3-ABE4-41F8-BB05-853E7BB9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090CB-BFAA-49F1-BE7D-2FAB9C143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68260"/>
              </p:ext>
            </p:extLst>
          </p:nvPr>
        </p:nvGraphicFramePr>
        <p:xfrm>
          <a:off x="684212" y="1919092"/>
          <a:ext cx="9919134" cy="401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061">
                  <a:extLst>
                    <a:ext uri="{9D8B030D-6E8A-4147-A177-3AD203B41FA5}">
                      <a16:colId xmlns:a16="http://schemas.microsoft.com/office/drawing/2014/main" val="2491102205"/>
                    </a:ext>
                  </a:extLst>
                </a:gridCol>
                <a:gridCol w="6216073">
                  <a:extLst>
                    <a:ext uri="{9D8B030D-6E8A-4147-A177-3AD203B41FA5}">
                      <a16:colId xmlns:a16="http://schemas.microsoft.com/office/drawing/2014/main" val="3279365146"/>
                    </a:ext>
                  </a:extLst>
                </a:gridCol>
              </a:tblGrid>
              <a:tr h="401161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de-CH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de-CH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def main {</a:t>
                      </a:r>
                    </a:p>
                    <a:p>
                      <a:pPr marL="0" indent="0">
                        <a:buNone/>
                      </a:pPr>
                      <a:r>
                        <a:rPr lang="de-CH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var x;</a:t>
                      </a:r>
                    </a:p>
                    <a:p>
                      <a:pPr marL="0" indent="0">
                        <a:buNone/>
                      </a:pPr>
                      <a:r>
                        <a:rPr lang="de-CH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x = 5;</a:t>
                      </a:r>
                    </a:p>
                    <a:p>
                      <a:pPr marL="0" indent="0">
                        <a:buNone/>
                      </a:pPr>
                      <a:r>
                        <a:rPr lang="de-CH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call foo(x);</a:t>
                      </a:r>
                    </a:p>
                    <a:p>
                      <a:pPr marL="0" indent="0">
                        <a:buNone/>
                      </a:pPr>
                      <a:r>
                        <a:rPr lang="de-CH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pPr marL="0" indent="0">
                        <a:buNone/>
                      </a:pPr>
                      <a:endParaRPr lang="de-CH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de-CH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def foo(num) {</a:t>
                      </a:r>
                    </a:p>
                    <a:p>
                      <a:pPr marL="0" indent="0">
                        <a:buNone/>
                      </a:pPr>
                      <a:r>
                        <a:rPr lang="de-CH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num*2;</a:t>
                      </a:r>
                    </a:p>
                    <a:p>
                      <a:pPr marL="0" indent="0">
                        <a:buNone/>
                      </a:pPr>
                      <a:r>
                        <a:rPr lang="de-CH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endParaRPr lang="en-CH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CH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(module</a:t>
                      </a:r>
                    </a:p>
                    <a:p>
                      <a:pPr marL="0" indent="0">
                        <a:buNone/>
                      </a:pPr>
                      <a:r>
                        <a:rPr lang="de-CH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 (func $main (result f64)</a:t>
                      </a:r>
                    </a:p>
                    <a:p>
                      <a:pPr marL="0" indent="0">
                        <a:buNone/>
                      </a:pPr>
                      <a:r>
                        <a:rPr lang="de-CH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   (local $x f64)</a:t>
                      </a:r>
                    </a:p>
                    <a:p>
                      <a:pPr marL="0" indent="0">
                        <a:buNone/>
                      </a:pPr>
                      <a:r>
                        <a:rPr lang="de-CH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   (set_local $x (f64.const 5))</a:t>
                      </a:r>
                    </a:p>
                    <a:p>
                      <a:pPr marL="0" indent="0">
                        <a:buNone/>
                      </a:pPr>
                      <a:r>
                        <a:rPr lang="de-CH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   (call $foo (get_local $x))</a:t>
                      </a:r>
                    </a:p>
                    <a:p>
                      <a:pPr marL="0" indent="0">
                        <a:buNone/>
                      </a:pPr>
                      <a:r>
                        <a:rPr lang="de-CH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 )</a:t>
                      </a:r>
                    </a:p>
                    <a:p>
                      <a:pPr marL="0" indent="0">
                        <a:buNone/>
                      </a:pPr>
                      <a:endParaRPr lang="de-CH" sz="1800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de-CH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 (func $foo (param $num f64) (result f64)</a:t>
                      </a:r>
                    </a:p>
                    <a:p>
                      <a:pPr marL="0" indent="0">
                        <a:buNone/>
                      </a:pPr>
                      <a:r>
                        <a:rPr lang="de-CH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   (f64.mul (get_local $num)(f64.const 2))</a:t>
                      </a:r>
                    </a:p>
                    <a:p>
                      <a:pPr marL="0" indent="0">
                        <a:buNone/>
                      </a:pPr>
                      <a:r>
                        <a:rPr lang="de-CH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 )</a:t>
                      </a:r>
                    </a:p>
                    <a:p>
                      <a:pPr marL="0" indent="0">
                        <a:buNone/>
                      </a:pPr>
                      <a:r>
                        <a:rPr lang="de-CH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 (export "main" (func $main))</a:t>
                      </a:r>
                    </a:p>
                    <a:p>
                      <a:pPr marL="0" indent="0">
                        <a:buNone/>
                      </a:pPr>
                      <a:r>
                        <a:rPr lang="de-CH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CH" sz="1800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CH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3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01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3B4B-D76A-4A25-83E2-BF1C629F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51436"/>
            <a:ext cx="10050049" cy="1507067"/>
          </a:xfrm>
        </p:spPr>
        <p:txBody>
          <a:bodyPr/>
          <a:lstStyle/>
          <a:p>
            <a:r>
              <a:rPr lang="de-CH" cap="none" dirty="0">
                <a:solidFill>
                  <a:schemeClr val="bg1"/>
                </a:solidFill>
              </a:rPr>
              <a:t>Development of my language and compiler</a:t>
            </a:r>
            <a:endParaRPr lang="en-CH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975F-216D-420D-BD2D-C65AE573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2807"/>
            <a:ext cx="8534400" cy="3418764"/>
          </a:xfrm>
        </p:spPr>
        <p:txBody>
          <a:bodyPr/>
          <a:lstStyle/>
          <a:p>
            <a:pPr marL="0" indent="0">
              <a:buNone/>
            </a:pPr>
            <a:r>
              <a:rPr lang="en-CH" dirty="0">
                <a:latin typeface="Consolas" panose="020B0609020204030204" pitchFamily="49" charset="0"/>
              </a:rPr>
              <a:t>2*3+(1+2)/3</a:t>
            </a:r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5DE3-ABE4-41F8-BB05-853E7BB9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5EA6F-6F07-40AA-BEA7-4409C83D2A98}"/>
              </a:ext>
            </a:extLst>
          </p:cNvPr>
          <p:cNvSpPr txBox="1"/>
          <p:nvPr/>
        </p:nvSpPr>
        <p:spPr>
          <a:xfrm>
            <a:off x="684211" y="1887523"/>
            <a:ext cx="380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Iteration 1</a:t>
            </a:r>
            <a:endParaRPr lang="en-CH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2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3B4B-D76A-4A25-83E2-BF1C629F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51436"/>
            <a:ext cx="10050049" cy="1507067"/>
          </a:xfrm>
        </p:spPr>
        <p:txBody>
          <a:bodyPr/>
          <a:lstStyle/>
          <a:p>
            <a:r>
              <a:rPr lang="de-CH" cap="none" dirty="0">
                <a:solidFill>
                  <a:schemeClr val="bg1"/>
                </a:solidFill>
              </a:rPr>
              <a:t>Development of my language and compiler</a:t>
            </a:r>
            <a:endParaRPr lang="en-CH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975F-216D-420D-BD2D-C65AE573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2807"/>
            <a:ext cx="8534400" cy="3418764"/>
          </a:xfrm>
        </p:spPr>
        <p:txBody>
          <a:bodyPr/>
          <a:lstStyle/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var x;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x = 3;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x + 2;</a:t>
            </a:r>
            <a:endParaRPr lang="en-C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5DE3-ABE4-41F8-BB05-853E7BB9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5EA6F-6F07-40AA-BEA7-4409C83D2A98}"/>
              </a:ext>
            </a:extLst>
          </p:cNvPr>
          <p:cNvSpPr txBox="1"/>
          <p:nvPr/>
        </p:nvSpPr>
        <p:spPr>
          <a:xfrm>
            <a:off x="684211" y="1887523"/>
            <a:ext cx="380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Iteration 2</a:t>
            </a:r>
            <a:endParaRPr lang="en-CH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2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3B4B-D76A-4A25-83E2-BF1C629F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51436"/>
            <a:ext cx="10050049" cy="1507067"/>
          </a:xfrm>
        </p:spPr>
        <p:txBody>
          <a:bodyPr/>
          <a:lstStyle/>
          <a:p>
            <a:r>
              <a:rPr lang="de-CH" cap="none" dirty="0">
                <a:solidFill>
                  <a:schemeClr val="bg1"/>
                </a:solidFill>
              </a:rPr>
              <a:t>Development of my language and compiler</a:t>
            </a:r>
            <a:endParaRPr lang="en-CH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975F-216D-420D-BD2D-C65AE573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2806"/>
            <a:ext cx="8534400" cy="38155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def main{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var a;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a = 3;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call add(a)(2);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de-C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def add(x)(y){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x+y;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};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5DE3-ABE4-41F8-BB05-853E7BB9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5EA6F-6F07-40AA-BEA7-4409C83D2A98}"/>
              </a:ext>
            </a:extLst>
          </p:cNvPr>
          <p:cNvSpPr txBox="1"/>
          <p:nvPr/>
        </p:nvSpPr>
        <p:spPr>
          <a:xfrm>
            <a:off x="684211" y="1887523"/>
            <a:ext cx="380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Iteration 3</a:t>
            </a:r>
            <a:endParaRPr lang="en-CH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61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3B4B-D76A-4A25-83E2-BF1C629F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51436"/>
            <a:ext cx="10050049" cy="1507067"/>
          </a:xfrm>
        </p:spPr>
        <p:txBody>
          <a:bodyPr/>
          <a:lstStyle/>
          <a:p>
            <a:r>
              <a:rPr lang="de-CH" cap="none" dirty="0">
                <a:solidFill>
                  <a:schemeClr val="bg1"/>
                </a:solidFill>
              </a:rPr>
              <a:t>Development of my language and compiler</a:t>
            </a:r>
            <a:endParaRPr lang="en-CH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975F-216D-420D-BD2D-C65AE573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349188"/>
            <a:ext cx="8526900" cy="395737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def fib(x) 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if (x&lt;=2) { 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	x=1;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} else { </a:t>
            </a:r>
            <a:br>
              <a:rPr lang="de-CH" dirty="0">
                <a:latin typeface="Consolas" panose="020B0609020204030204" pitchFamily="49" charset="0"/>
              </a:rPr>
            </a:br>
            <a:r>
              <a:rPr lang="de-CH" dirty="0">
                <a:latin typeface="Consolas" panose="020B0609020204030204" pitchFamily="49" charset="0"/>
              </a:rPr>
              <a:t>		x = call fib(x-2) + call fib(x-1);</a:t>
            </a:r>
            <a:br>
              <a:rPr lang="de-CH" dirty="0">
                <a:latin typeface="Consolas" panose="020B0609020204030204" pitchFamily="49" charset="0"/>
              </a:rPr>
            </a:br>
            <a:r>
              <a:rPr lang="de-CH" dirty="0">
                <a:latin typeface="Consolas" panose="020B0609020204030204" pitchFamily="49" charset="0"/>
              </a:rPr>
              <a:t>	};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x;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};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5DE3-ABE4-41F8-BB05-853E7BB9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5EA6F-6F07-40AA-BEA7-4409C83D2A98}"/>
              </a:ext>
            </a:extLst>
          </p:cNvPr>
          <p:cNvSpPr txBox="1"/>
          <p:nvPr/>
        </p:nvSpPr>
        <p:spPr>
          <a:xfrm>
            <a:off x="684211" y="1887523"/>
            <a:ext cx="380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Iteration 4</a:t>
            </a:r>
            <a:endParaRPr lang="en-CH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1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3B4B-D76A-4A25-83E2-BF1C629F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51436"/>
            <a:ext cx="10050049" cy="1507067"/>
          </a:xfrm>
        </p:spPr>
        <p:txBody>
          <a:bodyPr/>
          <a:lstStyle/>
          <a:p>
            <a:r>
              <a:rPr lang="de-CH" cap="none" dirty="0">
                <a:solidFill>
                  <a:schemeClr val="bg1"/>
                </a:solidFill>
              </a:rPr>
              <a:t>Development of my language and compiler</a:t>
            </a:r>
            <a:endParaRPr lang="en-CH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975F-216D-420D-BD2D-C65AE573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2807"/>
            <a:ext cx="8526900" cy="341876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def main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var x;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x = 3;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array a [1 2 x 4 5];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len</a:t>
            </a:r>
            <a:r>
              <a:rPr lang="en-GB" dirty="0">
                <a:latin typeface="Consolas" panose="020B0609020204030204" pitchFamily="49" charset="0"/>
              </a:rPr>
              <a:t> a + get a [2];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};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5DE3-ABE4-41F8-BB05-853E7BB9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5EA6F-6F07-40AA-BEA7-4409C83D2A98}"/>
              </a:ext>
            </a:extLst>
          </p:cNvPr>
          <p:cNvSpPr txBox="1"/>
          <p:nvPr/>
        </p:nvSpPr>
        <p:spPr>
          <a:xfrm>
            <a:off x="684211" y="1887523"/>
            <a:ext cx="380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Iteration 5</a:t>
            </a:r>
            <a:endParaRPr lang="en-CH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9166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397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Open Sans</vt:lpstr>
      <vt:lpstr>Wingdings 3</vt:lpstr>
      <vt:lpstr>Slice</vt:lpstr>
      <vt:lpstr>Compiling to WebAssembly</vt:lpstr>
      <vt:lpstr>Project goals</vt:lpstr>
      <vt:lpstr>What is WebAssembly?</vt:lpstr>
      <vt:lpstr>WebAssembly Text Format</vt:lpstr>
      <vt:lpstr>Development of my language and compiler</vt:lpstr>
      <vt:lpstr>Development of my language and compiler</vt:lpstr>
      <vt:lpstr>Development of my language and compiler</vt:lpstr>
      <vt:lpstr>Development of my language and compiler</vt:lpstr>
      <vt:lpstr>Development of my language and compiler</vt:lpstr>
      <vt:lpstr>Parser and AST</vt:lpstr>
      <vt:lpstr>Parser and AST</vt:lpstr>
      <vt:lpstr>Squareroot implementation</vt:lpstr>
      <vt:lpstr>WebAssembly vs. JavaScript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Compiling to WebAssembly</dc:title>
  <dc:creator>Vincent Hofer</dc:creator>
  <cp:lastModifiedBy>Vincent Hofer</cp:lastModifiedBy>
  <cp:revision>34</cp:revision>
  <dcterms:created xsi:type="dcterms:W3CDTF">2018-05-03T11:37:38Z</dcterms:created>
  <dcterms:modified xsi:type="dcterms:W3CDTF">2018-05-07T18:21:46Z</dcterms:modified>
</cp:coreProperties>
</file>