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77"/>
  </p:notesMasterIdLst>
  <p:sldIdLst>
    <p:sldId id="259" r:id="rId2"/>
    <p:sldId id="317" r:id="rId3"/>
    <p:sldId id="305" r:id="rId4"/>
    <p:sldId id="260" r:id="rId5"/>
    <p:sldId id="261" r:id="rId6"/>
    <p:sldId id="262" r:id="rId7"/>
    <p:sldId id="282" r:id="rId8"/>
    <p:sldId id="263" r:id="rId9"/>
    <p:sldId id="269" r:id="rId10"/>
    <p:sldId id="270" r:id="rId11"/>
    <p:sldId id="264" r:id="rId12"/>
    <p:sldId id="319" r:id="rId13"/>
    <p:sldId id="265" r:id="rId14"/>
    <p:sldId id="327" r:id="rId15"/>
    <p:sldId id="271" r:id="rId16"/>
    <p:sldId id="326" r:id="rId17"/>
    <p:sldId id="266" r:id="rId18"/>
    <p:sldId id="328" r:id="rId19"/>
    <p:sldId id="272" r:id="rId20"/>
    <p:sldId id="267" r:id="rId21"/>
    <p:sldId id="273" r:id="rId22"/>
    <p:sldId id="277" r:id="rId23"/>
    <p:sldId id="299" r:id="rId24"/>
    <p:sldId id="307" r:id="rId25"/>
    <p:sldId id="320" r:id="rId26"/>
    <p:sldId id="268" r:id="rId27"/>
    <p:sldId id="322" r:id="rId28"/>
    <p:sldId id="323" r:id="rId29"/>
    <p:sldId id="324" r:id="rId30"/>
    <p:sldId id="325" r:id="rId31"/>
    <p:sldId id="321" r:id="rId32"/>
    <p:sldId id="279" r:id="rId33"/>
    <p:sldId id="331" r:id="rId34"/>
    <p:sldId id="281" r:id="rId35"/>
    <p:sldId id="290" r:id="rId36"/>
    <p:sldId id="300" r:id="rId37"/>
    <p:sldId id="293" r:id="rId38"/>
    <p:sldId id="333" r:id="rId39"/>
    <p:sldId id="292" r:id="rId40"/>
    <p:sldId id="332" r:id="rId41"/>
    <p:sldId id="308" r:id="rId42"/>
    <p:sldId id="334" r:id="rId43"/>
    <p:sldId id="309" r:id="rId44"/>
    <p:sldId id="310" r:id="rId45"/>
    <p:sldId id="311" r:id="rId46"/>
    <p:sldId id="291" r:id="rId47"/>
    <p:sldId id="335" r:id="rId48"/>
    <p:sldId id="336" r:id="rId49"/>
    <p:sldId id="286" r:id="rId50"/>
    <p:sldId id="287" r:id="rId51"/>
    <p:sldId id="284" r:id="rId52"/>
    <p:sldId id="285" r:id="rId53"/>
    <p:sldId id="294" r:id="rId54"/>
    <p:sldId id="295" r:id="rId55"/>
    <p:sldId id="296" r:id="rId56"/>
    <p:sldId id="297" r:id="rId57"/>
    <p:sldId id="298" r:id="rId58"/>
    <p:sldId id="313" r:id="rId59"/>
    <p:sldId id="314" r:id="rId60"/>
    <p:sldId id="315" r:id="rId61"/>
    <p:sldId id="316" r:id="rId62"/>
    <p:sldId id="329" r:id="rId63"/>
    <p:sldId id="302" r:id="rId64"/>
    <p:sldId id="337" r:id="rId65"/>
    <p:sldId id="304" r:id="rId66"/>
    <p:sldId id="339" r:id="rId67"/>
    <p:sldId id="340" r:id="rId68"/>
    <p:sldId id="341" r:id="rId69"/>
    <p:sldId id="343" r:id="rId70"/>
    <p:sldId id="344" r:id="rId71"/>
    <p:sldId id="345" r:id="rId72"/>
    <p:sldId id="338" r:id="rId73"/>
    <p:sldId id="303" r:id="rId74"/>
    <p:sldId id="306" r:id="rId75"/>
    <p:sldId id="330" r:id="rId7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2" autoAdjust="0"/>
    <p:restoredTop sz="67137" autoAdjust="0"/>
  </p:normalViewPr>
  <p:slideViewPr>
    <p:cSldViewPr>
      <p:cViewPr varScale="1">
        <p:scale>
          <a:sx n="44" d="100"/>
          <a:sy n="44" d="100"/>
        </p:scale>
        <p:origin x="184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AB6D88-34E1-448F-A9D2-53923103FEF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7D498DF-A5FE-4FC6-8959-D21B57365534}">
      <dgm:prSet phldrT="[Texto]"/>
      <dgm:spPr/>
      <dgm:t>
        <a:bodyPr/>
        <a:lstStyle/>
        <a:p>
          <a:r>
            <a:rPr lang="es-ES" dirty="0" err="1" smtClean="0"/>
            <a:t>html</a:t>
          </a:r>
          <a:endParaRPr lang="es-ES" dirty="0"/>
        </a:p>
      </dgm:t>
    </dgm:pt>
    <dgm:pt modelId="{5DA7E03B-B169-43A8-A622-1837922C9B6C}" type="parTrans" cxnId="{973D164A-A3A6-4064-A871-87932EC59093}">
      <dgm:prSet/>
      <dgm:spPr/>
      <dgm:t>
        <a:bodyPr/>
        <a:lstStyle/>
        <a:p>
          <a:endParaRPr lang="es-ES"/>
        </a:p>
      </dgm:t>
    </dgm:pt>
    <dgm:pt modelId="{65854733-5152-478F-84A8-FF5401B24A28}" type="sibTrans" cxnId="{973D164A-A3A6-4064-A871-87932EC59093}">
      <dgm:prSet/>
      <dgm:spPr/>
      <dgm:t>
        <a:bodyPr/>
        <a:lstStyle/>
        <a:p>
          <a:endParaRPr lang="es-ES"/>
        </a:p>
      </dgm:t>
    </dgm:pt>
    <dgm:pt modelId="{2D734703-D107-4C01-97C5-E721A12E17DE}">
      <dgm:prSet phldrT="[Texto]"/>
      <dgm:spPr/>
      <dgm:t>
        <a:bodyPr/>
        <a:lstStyle/>
        <a:p>
          <a:r>
            <a:rPr lang="es-ES" dirty="0" smtClean="0"/>
            <a:t>head</a:t>
          </a:r>
          <a:endParaRPr lang="es-ES" dirty="0"/>
        </a:p>
      </dgm:t>
    </dgm:pt>
    <dgm:pt modelId="{B01F4055-C5C2-4E04-BB41-A6023F7CDBEF}" type="parTrans" cxnId="{34BE6C01-0AD5-4B00-8FC6-5139682D2F32}">
      <dgm:prSet/>
      <dgm:spPr/>
      <dgm:t>
        <a:bodyPr/>
        <a:lstStyle/>
        <a:p>
          <a:endParaRPr lang="es-ES"/>
        </a:p>
      </dgm:t>
    </dgm:pt>
    <dgm:pt modelId="{735AA05A-A5EA-4BD6-84EC-98CEE9D51ED9}" type="sibTrans" cxnId="{34BE6C01-0AD5-4B00-8FC6-5139682D2F32}">
      <dgm:prSet/>
      <dgm:spPr/>
      <dgm:t>
        <a:bodyPr/>
        <a:lstStyle/>
        <a:p>
          <a:endParaRPr lang="es-ES"/>
        </a:p>
      </dgm:t>
    </dgm:pt>
    <dgm:pt modelId="{A8E81BA0-8981-4DC0-86D9-D51BEC76D34A}">
      <dgm:prSet phldrT="[Texto]"/>
      <dgm:spPr/>
      <dgm:t>
        <a:bodyPr/>
        <a:lstStyle/>
        <a:p>
          <a:r>
            <a:rPr lang="es-ES" dirty="0" err="1" smtClean="0"/>
            <a:t>title</a:t>
          </a:r>
          <a:endParaRPr lang="es-ES" dirty="0"/>
        </a:p>
      </dgm:t>
    </dgm:pt>
    <dgm:pt modelId="{45EE5D77-0EE8-4760-A471-9BF8487D8007}" type="parTrans" cxnId="{8C29F431-748C-424A-8CDC-3A0C25BD8A51}">
      <dgm:prSet/>
      <dgm:spPr/>
      <dgm:t>
        <a:bodyPr/>
        <a:lstStyle/>
        <a:p>
          <a:endParaRPr lang="es-ES"/>
        </a:p>
      </dgm:t>
    </dgm:pt>
    <dgm:pt modelId="{C20FE9B5-40A0-49B9-9B53-0AB530DE41AE}" type="sibTrans" cxnId="{8C29F431-748C-424A-8CDC-3A0C25BD8A51}">
      <dgm:prSet/>
      <dgm:spPr/>
      <dgm:t>
        <a:bodyPr/>
        <a:lstStyle/>
        <a:p>
          <a:endParaRPr lang="es-ES"/>
        </a:p>
      </dgm:t>
    </dgm:pt>
    <dgm:pt modelId="{1F43B4BF-6B3F-4080-8E67-CEE0C6B5280C}">
      <dgm:prSet phldrT="[Texto]"/>
      <dgm:spPr/>
      <dgm:t>
        <a:bodyPr/>
        <a:lstStyle/>
        <a:p>
          <a:r>
            <a:rPr lang="es-ES" dirty="0" err="1" smtClean="0"/>
            <a:t>body</a:t>
          </a:r>
          <a:endParaRPr lang="es-ES" dirty="0"/>
        </a:p>
      </dgm:t>
    </dgm:pt>
    <dgm:pt modelId="{4959FA80-B8FA-44D5-AFD4-8B78EB72D202}" type="parTrans" cxnId="{E9FF36D4-FEF7-429C-9C9B-9C152AB287FB}">
      <dgm:prSet/>
      <dgm:spPr/>
      <dgm:t>
        <a:bodyPr/>
        <a:lstStyle/>
        <a:p>
          <a:endParaRPr lang="es-ES"/>
        </a:p>
      </dgm:t>
    </dgm:pt>
    <dgm:pt modelId="{C31D2EB6-FFCA-43B0-B39A-440C073A1D6F}" type="sibTrans" cxnId="{E9FF36D4-FEF7-429C-9C9B-9C152AB287FB}">
      <dgm:prSet/>
      <dgm:spPr/>
      <dgm:t>
        <a:bodyPr/>
        <a:lstStyle/>
        <a:p>
          <a:endParaRPr lang="es-ES"/>
        </a:p>
      </dgm:t>
    </dgm:pt>
    <dgm:pt modelId="{4A74043D-EB2E-49E8-AEC7-F69A31174ADE}">
      <dgm:prSet phldrT="[Texto]"/>
      <dgm:spPr/>
      <dgm:t>
        <a:bodyPr/>
        <a:lstStyle/>
        <a:p>
          <a:r>
            <a:rPr lang="es-ES" dirty="0" smtClean="0"/>
            <a:t>h1</a:t>
          </a:r>
          <a:endParaRPr lang="es-ES" dirty="0"/>
        </a:p>
      </dgm:t>
    </dgm:pt>
    <dgm:pt modelId="{CF310008-67E3-4E9F-A3CD-6FFEE418DBBE}" type="parTrans" cxnId="{145EFD23-7B81-489A-AC02-52DA8656F068}">
      <dgm:prSet/>
      <dgm:spPr/>
      <dgm:t>
        <a:bodyPr/>
        <a:lstStyle/>
        <a:p>
          <a:endParaRPr lang="es-ES"/>
        </a:p>
      </dgm:t>
    </dgm:pt>
    <dgm:pt modelId="{E635D8DC-D6BC-4B9F-A02A-C8A61AD9532C}" type="sibTrans" cxnId="{145EFD23-7B81-489A-AC02-52DA8656F068}">
      <dgm:prSet/>
      <dgm:spPr/>
      <dgm:t>
        <a:bodyPr/>
        <a:lstStyle/>
        <a:p>
          <a:endParaRPr lang="es-ES"/>
        </a:p>
      </dgm:t>
    </dgm:pt>
    <dgm:pt modelId="{2CD393AC-721E-4183-99F6-420188661EDE}">
      <dgm:prSet/>
      <dgm:spPr/>
      <dgm:t>
        <a:bodyPr/>
        <a:lstStyle/>
        <a:p>
          <a:r>
            <a:rPr lang="es-ES" dirty="0" smtClean="0"/>
            <a:t>p</a:t>
          </a:r>
          <a:endParaRPr lang="es-ES" dirty="0"/>
        </a:p>
      </dgm:t>
    </dgm:pt>
    <dgm:pt modelId="{F09818A4-7AAD-43F6-B348-D40B67582598}" type="parTrans" cxnId="{5C9BC66F-370B-42BA-8DAB-1A82CCB4D44C}">
      <dgm:prSet/>
      <dgm:spPr/>
      <dgm:t>
        <a:bodyPr/>
        <a:lstStyle/>
        <a:p>
          <a:endParaRPr lang="es-ES"/>
        </a:p>
      </dgm:t>
    </dgm:pt>
    <dgm:pt modelId="{BF7FA639-39EE-47E0-BF8A-862260649359}" type="sibTrans" cxnId="{5C9BC66F-370B-42BA-8DAB-1A82CCB4D44C}">
      <dgm:prSet/>
      <dgm:spPr/>
      <dgm:t>
        <a:bodyPr/>
        <a:lstStyle/>
        <a:p>
          <a:endParaRPr lang="es-ES"/>
        </a:p>
      </dgm:t>
    </dgm:pt>
    <dgm:pt modelId="{DFEE96AB-852A-4470-8DA0-EBF01B651D3B}">
      <dgm:prSet/>
      <dgm:spPr/>
      <dgm:t>
        <a:bodyPr/>
        <a:lstStyle/>
        <a:p>
          <a:r>
            <a:rPr lang="es-ES" dirty="0" err="1" smtClean="0"/>
            <a:t>table</a:t>
          </a:r>
          <a:endParaRPr lang="es-ES" dirty="0"/>
        </a:p>
      </dgm:t>
    </dgm:pt>
    <dgm:pt modelId="{6DC6A8FD-387B-4366-ADC5-7641E778EE5F}" type="parTrans" cxnId="{60271F9B-90C0-4491-8C0B-50D815DE4776}">
      <dgm:prSet/>
      <dgm:spPr/>
      <dgm:t>
        <a:bodyPr/>
        <a:lstStyle/>
        <a:p>
          <a:endParaRPr lang="es-ES"/>
        </a:p>
      </dgm:t>
    </dgm:pt>
    <dgm:pt modelId="{A03C6B5F-6009-4A8C-A155-F3FE7B310BDA}" type="sibTrans" cxnId="{60271F9B-90C0-4491-8C0B-50D815DE4776}">
      <dgm:prSet/>
      <dgm:spPr/>
      <dgm:t>
        <a:bodyPr/>
        <a:lstStyle/>
        <a:p>
          <a:endParaRPr lang="es-ES"/>
        </a:p>
      </dgm:t>
    </dgm:pt>
    <dgm:pt modelId="{DF9F2A66-966F-4FB1-B0BD-E3D13CFEB33E}" type="pres">
      <dgm:prSet presAssocID="{D1AB6D88-34E1-448F-A9D2-53923103FEF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9BEC8A6E-4E0E-4892-9B9C-265933DA7219}" type="pres">
      <dgm:prSet presAssocID="{27D498DF-A5FE-4FC6-8959-D21B57365534}" presName="hierRoot1" presStyleCnt="0"/>
      <dgm:spPr/>
    </dgm:pt>
    <dgm:pt modelId="{E251AF4F-5D7E-4B12-AB9F-7F0A121DB234}" type="pres">
      <dgm:prSet presAssocID="{27D498DF-A5FE-4FC6-8959-D21B57365534}" presName="composite" presStyleCnt="0"/>
      <dgm:spPr/>
    </dgm:pt>
    <dgm:pt modelId="{2917C056-0FDA-42D1-ACD7-4FEFA80B0945}" type="pres">
      <dgm:prSet presAssocID="{27D498DF-A5FE-4FC6-8959-D21B57365534}" presName="background" presStyleLbl="node0" presStyleIdx="0" presStyleCnt="1"/>
      <dgm:spPr/>
    </dgm:pt>
    <dgm:pt modelId="{1B731167-2126-413C-A08A-3364168380B2}" type="pres">
      <dgm:prSet presAssocID="{27D498DF-A5FE-4FC6-8959-D21B57365534}" presName="text" presStyleLbl="fgAcc0" presStyleIdx="0" presStyleCnt="1" custLinFactNeighborX="8643" custLinFactNeighborY="-5002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DA4BA45-16F9-453B-85EF-46D38B29A2AC}" type="pres">
      <dgm:prSet presAssocID="{27D498DF-A5FE-4FC6-8959-D21B57365534}" presName="hierChild2" presStyleCnt="0"/>
      <dgm:spPr/>
    </dgm:pt>
    <dgm:pt modelId="{3976B384-57D1-4760-B62D-FA8921C23F4E}" type="pres">
      <dgm:prSet presAssocID="{B01F4055-C5C2-4E04-BB41-A6023F7CDBEF}" presName="Name10" presStyleLbl="parChTrans1D2" presStyleIdx="0" presStyleCnt="2"/>
      <dgm:spPr/>
      <dgm:t>
        <a:bodyPr/>
        <a:lstStyle/>
        <a:p>
          <a:endParaRPr lang="es-ES"/>
        </a:p>
      </dgm:t>
    </dgm:pt>
    <dgm:pt modelId="{C2B662B3-C06E-4497-B418-8E73B357749D}" type="pres">
      <dgm:prSet presAssocID="{2D734703-D107-4C01-97C5-E721A12E17DE}" presName="hierRoot2" presStyleCnt="0"/>
      <dgm:spPr/>
    </dgm:pt>
    <dgm:pt modelId="{07C5D20C-9B50-43A9-A746-E1DE4D3EA077}" type="pres">
      <dgm:prSet presAssocID="{2D734703-D107-4C01-97C5-E721A12E17DE}" presName="composite2" presStyleCnt="0"/>
      <dgm:spPr/>
    </dgm:pt>
    <dgm:pt modelId="{72EC0A3F-81B8-427C-BE41-F3F28B303AE4}" type="pres">
      <dgm:prSet presAssocID="{2D734703-D107-4C01-97C5-E721A12E17DE}" presName="background2" presStyleLbl="node2" presStyleIdx="0" presStyleCnt="2"/>
      <dgm:spPr/>
    </dgm:pt>
    <dgm:pt modelId="{7FBF3CFB-298C-4140-B2FA-07A1B75FC5DB}" type="pres">
      <dgm:prSet presAssocID="{2D734703-D107-4C01-97C5-E721A12E17DE}" presName="text2" presStyleLbl="fgAcc2" presStyleIdx="0" presStyleCnt="2" custLinFactNeighborX="-39978" custLinFactNeighborY="246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ABE69E0-1886-4EED-AD5B-2A39D59518F4}" type="pres">
      <dgm:prSet presAssocID="{2D734703-D107-4C01-97C5-E721A12E17DE}" presName="hierChild3" presStyleCnt="0"/>
      <dgm:spPr/>
    </dgm:pt>
    <dgm:pt modelId="{BF9B5166-8F2E-4347-B460-DC3888CD3DDD}" type="pres">
      <dgm:prSet presAssocID="{45EE5D77-0EE8-4760-A471-9BF8487D8007}" presName="Name17" presStyleLbl="parChTrans1D3" presStyleIdx="0" presStyleCnt="4"/>
      <dgm:spPr/>
      <dgm:t>
        <a:bodyPr/>
        <a:lstStyle/>
        <a:p>
          <a:endParaRPr lang="es-ES"/>
        </a:p>
      </dgm:t>
    </dgm:pt>
    <dgm:pt modelId="{AAB7C446-71FB-4276-ABB0-6950269CB219}" type="pres">
      <dgm:prSet presAssocID="{A8E81BA0-8981-4DC0-86D9-D51BEC76D34A}" presName="hierRoot3" presStyleCnt="0"/>
      <dgm:spPr/>
    </dgm:pt>
    <dgm:pt modelId="{051939C3-8AC0-48DC-A9A4-959BA340FA9D}" type="pres">
      <dgm:prSet presAssocID="{A8E81BA0-8981-4DC0-86D9-D51BEC76D34A}" presName="composite3" presStyleCnt="0"/>
      <dgm:spPr/>
    </dgm:pt>
    <dgm:pt modelId="{A3B93663-A219-4471-BBA4-D9198A8FBFCF}" type="pres">
      <dgm:prSet presAssocID="{A8E81BA0-8981-4DC0-86D9-D51BEC76D34A}" presName="background3" presStyleLbl="node3" presStyleIdx="0" presStyleCnt="4"/>
      <dgm:spPr/>
    </dgm:pt>
    <dgm:pt modelId="{31908F25-DFCF-47B4-B713-13764DE79835}" type="pres">
      <dgm:prSet presAssocID="{A8E81BA0-8981-4DC0-86D9-D51BEC76D34A}" presName="text3" presStyleLbl="fgAcc3" presStyleIdx="0" presStyleCnt="4" custLinFactNeighborX="-41973" custLinFactNeighborY="324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B85AE13-04F8-4AB6-9644-8A51B7879595}" type="pres">
      <dgm:prSet presAssocID="{A8E81BA0-8981-4DC0-86D9-D51BEC76D34A}" presName="hierChild4" presStyleCnt="0"/>
      <dgm:spPr/>
    </dgm:pt>
    <dgm:pt modelId="{3047435A-05DD-4819-97E9-E2A8775F0386}" type="pres">
      <dgm:prSet presAssocID="{4959FA80-B8FA-44D5-AFD4-8B78EB72D202}" presName="Name10" presStyleLbl="parChTrans1D2" presStyleIdx="1" presStyleCnt="2"/>
      <dgm:spPr/>
      <dgm:t>
        <a:bodyPr/>
        <a:lstStyle/>
        <a:p>
          <a:endParaRPr lang="es-ES"/>
        </a:p>
      </dgm:t>
    </dgm:pt>
    <dgm:pt modelId="{4DAF98C3-B494-43E9-98EF-65B25AEC6E33}" type="pres">
      <dgm:prSet presAssocID="{1F43B4BF-6B3F-4080-8E67-CEE0C6B5280C}" presName="hierRoot2" presStyleCnt="0"/>
      <dgm:spPr/>
    </dgm:pt>
    <dgm:pt modelId="{8ECCC3F2-AE40-446B-B74F-B572AECC716F}" type="pres">
      <dgm:prSet presAssocID="{1F43B4BF-6B3F-4080-8E67-CEE0C6B5280C}" presName="composite2" presStyleCnt="0"/>
      <dgm:spPr/>
    </dgm:pt>
    <dgm:pt modelId="{398D8923-C726-486B-85CB-E952D5EEE7C2}" type="pres">
      <dgm:prSet presAssocID="{1F43B4BF-6B3F-4080-8E67-CEE0C6B5280C}" presName="background2" presStyleLbl="node2" presStyleIdx="1" presStyleCnt="2"/>
      <dgm:spPr/>
    </dgm:pt>
    <dgm:pt modelId="{91B12E36-D8AF-4C79-A958-079CDCD5B0F1}" type="pres">
      <dgm:prSet presAssocID="{1F43B4BF-6B3F-4080-8E67-CEE0C6B5280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ABC0067-C4CC-4703-B510-35425D634473}" type="pres">
      <dgm:prSet presAssocID="{1F43B4BF-6B3F-4080-8E67-CEE0C6B5280C}" presName="hierChild3" presStyleCnt="0"/>
      <dgm:spPr/>
    </dgm:pt>
    <dgm:pt modelId="{E5B6CD2F-C46F-4982-863A-1B918F695F4E}" type="pres">
      <dgm:prSet presAssocID="{CF310008-67E3-4E9F-A3CD-6FFEE418DBBE}" presName="Name17" presStyleLbl="parChTrans1D3" presStyleIdx="1" presStyleCnt="4"/>
      <dgm:spPr/>
      <dgm:t>
        <a:bodyPr/>
        <a:lstStyle/>
        <a:p>
          <a:endParaRPr lang="es-ES"/>
        </a:p>
      </dgm:t>
    </dgm:pt>
    <dgm:pt modelId="{EA2B950F-BAF8-4474-9DF4-D708F47A70C6}" type="pres">
      <dgm:prSet presAssocID="{4A74043D-EB2E-49E8-AEC7-F69A31174ADE}" presName="hierRoot3" presStyleCnt="0"/>
      <dgm:spPr/>
    </dgm:pt>
    <dgm:pt modelId="{9ACF024F-5727-40E9-86A2-6683F6B5BE87}" type="pres">
      <dgm:prSet presAssocID="{4A74043D-EB2E-49E8-AEC7-F69A31174ADE}" presName="composite3" presStyleCnt="0"/>
      <dgm:spPr/>
    </dgm:pt>
    <dgm:pt modelId="{6A8566F9-404A-476D-B5AE-8DFADFD51115}" type="pres">
      <dgm:prSet presAssocID="{4A74043D-EB2E-49E8-AEC7-F69A31174ADE}" presName="background3" presStyleLbl="node3" presStyleIdx="1" presStyleCnt="4"/>
      <dgm:spPr/>
    </dgm:pt>
    <dgm:pt modelId="{A5D16F07-FCC3-4E28-8D0E-29856E637C62}" type="pres">
      <dgm:prSet presAssocID="{4A74043D-EB2E-49E8-AEC7-F69A31174ADE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C5B770F-E62C-411A-AD33-CBDD7C9DD5BC}" type="pres">
      <dgm:prSet presAssocID="{4A74043D-EB2E-49E8-AEC7-F69A31174ADE}" presName="hierChild4" presStyleCnt="0"/>
      <dgm:spPr/>
    </dgm:pt>
    <dgm:pt modelId="{2D5599E6-9E7E-4ECD-B659-C1273C86CDD9}" type="pres">
      <dgm:prSet presAssocID="{F09818A4-7AAD-43F6-B348-D40B67582598}" presName="Name17" presStyleLbl="parChTrans1D3" presStyleIdx="2" presStyleCnt="4"/>
      <dgm:spPr/>
      <dgm:t>
        <a:bodyPr/>
        <a:lstStyle/>
        <a:p>
          <a:endParaRPr lang="es-ES"/>
        </a:p>
      </dgm:t>
    </dgm:pt>
    <dgm:pt modelId="{A68AE63A-8927-4B68-BA69-6F4E23310A8B}" type="pres">
      <dgm:prSet presAssocID="{2CD393AC-721E-4183-99F6-420188661EDE}" presName="hierRoot3" presStyleCnt="0"/>
      <dgm:spPr/>
    </dgm:pt>
    <dgm:pt modelId="{E32068A1-4732-4F7D-A862-8F4D590028A2}" type="pres">
      <dgm:prSet presAssocID="{2CD393AC-721E-4183-99F6-420188661EDE}" presName="composite3" presStyleCnt="0"/>
      <dgm:spPr/>
    </dgm:pt>
    <dgm:pt modelId="{687DF385-2068-46AB-AA68-B1D127245D29}" type="pres">
      <dgm:prSet presAssocID="{2CD393AC-721E-4183-99F6-420188661EDE}" presName="background3" presStyleLbl="node3" presStyleIdx="2" presStyleCnt="4"/>
      <dgm:spPr/>
    </dgm:pt>
    <dgm:pt modelId="{5A70001E-973D-4255-929B-52228E2D94C5}" type="pres">
      <dgm:prSet presAssocID="{2CD393AC-721E-4183-99F6-420188661EDE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64D5164-C1EF-4568-89B1-5FC0C112C120}" type="pres">
      <dgm:prSet presAssocID="{2CD393AC-721E-4183-99F6-420188661EDE}" presName="hierChild4" presStyleCnt="0"/>
      <dgm:spPr/>
    </dgm:pt>
    <dgm:pt modelId="{305EB030-7306-4894-BF79-11D6EB10F8D8}" type="pres">
      <dgm:prSet presAssocID="{6DC6A8FD-387B-4366-ADC5-7641E778EE5F}" presName="Name17" presStyleLbl="parChTrans1D3" presStyleIdx="3" presStyleCnt="4"/>
      <dgm:spPr/>
      <dgm:t>
        <a:bodyPr/>
        <a:lstStyle/>
        <a:p>
          <a:endParaRPr lang="es-ES"/>
        </a:p>
      </dgm:t>
    </dgm:pt>
    <dgm:pt modelId="{0CB73218-E0B0-48B8-8D99-0721EC84F375}" type="pres">
      <dgm:prSet presAssocID="{DFEE96AB-852A-4470-8DA0-EBF01B651D3B}" presName="hierRoot3" presStyleCnt="0"/>
      <dgm:spPr/>
    </dgm:pt>
    <dgm:pt modelId="{A83F302B-9175-4FC2-9DF4-8A6079D7787F}" type="pres">
      <dgm:prSet presAssocID="{DFEE96AB-852A-4470-8DA0-EBF01B651D3B}" presName="composite3" presStyleCnt="0"/>
      <dgm:spPr/>
    </dgm:pt>
    <dgm:pt modelId="{4B7CF6B7-409E-490D-B2C0-65815C9AE377}" type="pres">
      <dgm:prSet presAssocID="{DFEE96AB-852A-4470-8DA0-EBF01B651D3B}" presName="background3" presStyleLbl="node3" presStyleIdx="3" presStyleCnt="4"/>
      <dgm:spPr/>
    </dgm:pt>
    <dgm:pt modelId="{0C80AD51-FE46-4545-88DB-BBCE4A091216}" type="pres">
      <dgm:prSet presAssocID="{DFEE96AB-852A-4470-8DA0-EBF01B651D3B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8BC0716-A5BB-45DF-A8F2-617094A0EC68}" type="pres">
      <dgm:prSet presAssocID="{DFEE96AB-852A-4470-8DA0-EBF01B651D3B}" presName="hierChild4" presStyleCnt="0"/>
      <dgm:spPr/>
    </dgm:pt>
  </dgm:ptLst>
  <dgm:cxnLst>
    <dgm:cxn modelId="{A856C581-295F-4F0C-9F16-2934EC18C118}" type="presOf" srcId="{4A74043D-EB2E-49E8-AEC7-F69A31174ADE}" destId="{A5D16F07-FCC3-4E28-8D0E-29856E637C62}" srcOrd="0" destOrd="0" presId="urn:microsoft.com/office/officeart/2005/8/layout/hierarchy1"/>
    <dgm:cxn modelId="{145EFD23-7B81-489A-AC02-52DA8656F068}" srcId="{1F43B4BF-6B3F-4080-8E67-CEE0C6B5280C}" destId="{4A74043D-EB2E-49E8-AEC7-F69A31174ADE}" srcOrd="0" destOrd="0" parTransId="{CF310008-67E3-4E9F-A3CD-6FFEE418DBBE}" sibTransId="{E635D8DC-D6BC-4B9F-A02A-C8A61AD9532C}"/>
    <dgm:cxn modelId="{60271F9B-90C0-4491-8C0B-50D815DE4776}" srcId="{1F43B4BF-6B3F-4080-8E67-CEE0C6B5280C}" destId="{DFEE96AB-852A-4470-8DA0-EBF01B651D3B}" srcOrd="2" destOrd="0" parTransId="{6DC6A8FD-387B-4366-ADC5-7641E778EE5F}" sibTransId="{A03C6B5F-6009-4A8C-A155-F3FE7B310BDA}"/>
    <dgm:cxn modelId="{5C9BC66F-370B-42BA-8DAB-1A82CCB4D44C}" srcId="{1F43B4BF-6B3F-4080-8E67-CEE0C6B5280C}" destId="{2CD393AC-721E-4183-99F6-420188661EDE}" srcOrd="1" destOrd="0" parTransId="{F09818A4-7AAD-43F6-B348-D40B67582598}" sibTransId="{BF7FA639-39EE-47E0-BF8A-862260649359}"/>
    <dgm:cxn modelId="{973D164A-A3A6-4064-A871-87932EC59093}" srcId="{D1AB6D88-34E1-448F-A9D2-53923103FEF4}" destId="{27D498DF-A5FE-4FC6-8959-D21B57365534}" srcOrd="0" destOrd="0" parTransId="{5DA7E03B-B169-43A8-A622-1837922C9B6C}" sibTransId="{65854733-5152-478F-84A8-FF5401B24A28}"/>
    <dgm:cxn modelId="{7BCE3BFF-7223-4A7E-9B6F-76E500F041BE}" type="presOf" srcId="{6DC6A8FD-387B-4366-ADC5-7641E778EE5F}" destId="{305EB030-7306-4894-BF79-11D6EB10F8D8}" srcOrd="0" destOrd="0" presId="urn:microsoft.com/office/officeart/2005/8/layout/hierarchy1"/>
    <dgm:cxn modelId="{3D38E90E-E5B9-448F-8C98-C2882FFC35D2}" type="presOf" srcId="{27D498DF-A5FE-4FC6-8959-D21B57365534}" destId="{1B731167-2126-413C-A08A-3364168380B2}" srcOrd="0" destOrd="0" presId="urn:microsoft.com/office/officeart/2005/8/layout/hierarchy1"/>
    <dgm:cxn modelId="{7781EBFB-6CD9-4B87-9238-614E31339283}" type="presOf" srcId="{1F43B4BF-6B3F-4080-8E67-CEE0C6B5280C}" destId="{91B12E36-D8AF-4C79-A958-079CDCD5B0F1}" srcOrd="0" destOrd="0" presId="urn:microsoft.com/office/officeart/2005/8/layout/hierarchy1"/>
    <dgm:cxn modelId="{8C29F431-748C-424A-8CDC-3A0C25BD8A51}" srcId="{2D734703-D107-4C01-97C5-E721A12E17DE}" destId="{A8E81BA0-8981-4DC0-86D9-D51BEC76D34A}" srcOrd="0" destOrd="0" parTransId="{45EE5D77-0EE8-4760-A471-9BF8487D8007}" sibTransId="{C20FE9B5-40A0-49B9-9B53-0AB530DE41AE}"/>
    <dgm:cxn modelId="{2DE15DD4-0BA5-4975-B943-E89D45F19CC4}" type="presOf" srcId="{CF310008-67E3-4E9F-A3CD-6FFEE418DBBE}" destId="{E5B6CD2F-C46F-4982-863A-1B918F695F4E}" srcOrd="0" destOrd="0" presId="urn:microsoft.com/office/officeart/2005/8/layout/hierarchy1"/>
    <dgm:cxn modelId="{838EE427-B747-40E1-84EB-57ED309A181A}" type="presOf" srcId="{F09818A4-7AAD-43F6-B348-D40B67582598}" destId="{2D5599E6-9E7E-4ECD-B659-C1273C86CDD9}" srcOrd="0" destOrd="0" presId="urn:microsoft.com/office/officeart/2005/8/layout/hierarchy1"/>
    <dgm:cxn modelId="{6F212DF3-4387-4C86-8DEF-79317765EEFC}" type="presOf" srcId="{4959FA80-B8FA-44D5-AFD4-8B78EB72D202}" destId="{3047435A-05DD-4819-97E9-E2A8775F0386}" srcOrd="0" destOrd="0" presId="urn:microsoft.com/office/officeart/2005/8/layout/hierarchy1"/>
    <dgm:cxn modelId="{1BB1A93F-8C15-4927-8A4A-AF3406E5212A}" type="presOf" srcId="{45EE5D77-0EE8-4760-A471-9BF8487D8007}" destId="{BF9B5166-8F2E-4347-B460-DC3888CD3DDD}" srcOrd="0" destOrd="0" presId="urn:microsoft.com/office/officeart/2005/8/layout/hierarchy1"/>
    <dgm:cxn modelId="{0830E2EF-60D4-4972-901A-4D0EE1A3BBF2}" type="presOf" srcId="{2D734703-D107-4C01-97C5-E721A12E17DE}" destId="{7FBF3CFB-298C-4140-B2FA-07A1B75FC5DB}" srcOrd="0" destOrd="0" presId="urn:microsoft.com/office/officeart/2005/8/layout/hierarchy1"/>
    <dgm:cxn modelId="{E9FF36D4-FEF7-429C-9C9B-9C152AB287FB}" srcId="{27D498DF-A5FE-4FC6-8959-D21B57365534}" destId="{1F43B4BF-6B3F-4080-8E67-CEE0C6B5280C}" srcOrd="1" destOrd="0" parTransId="{4959FA80-B8FA-44D5-AFD4-8B78EB72D202}" sibTransId="{C31D2EB6-FFCA-43B0-B39A-440C073A1D6F}"/>
    <dgm:cxn modelId="{19152E2E-4192-480A-80C7-2D8C4EC6DC4A}" type="presOf" srcId="{B01F4055-C5C2-4E04-BB41-A6023F7CDBEF}" destId="{3976B384-57D1-4760-B62D-FA8921C23F4E}" srcOrd="0" destOrd="0" presId="urn:microsoft.com/office/officeart/2005/8/layout/hierarchy1"/>
    <dgm:cxn modelId="{E50CE7A8-4698-4E21-A36B-166594C495ED}" type="presOf" srcId="{2CD393AC-721E-4183-99F6-420188661EDE}" destId="{5A70001E-973D-4255-929B-52228E2D94C5}" srcOrd="0" destOrd="0" presId="urn:microsoft.com/office/officeart/2005/8/layout/hierarchy1"/>
    <dgm:cxn modelId="{F11B16B3-AD14-49A8-9545-1820681EF43A}" type="presOf" srcId="{D1AB6D88-34E1-448F-A9D2-53923103FEF4}" destId="{DF9F2A66-966F-4FB1-B0BD-E3D13CFEB33E}" srcOrd="0" destOrd="0" presId="urn:microsoft.com/office/officeart/2005/8/layout/hierarchy1"/>
    <dgm:cxn modelId="{34BE6C01-0AD5-4B00-8FC6-5139682D2F32}" srcId="{27D498DF-A5FE-4FC6-8959-D21B57365534}" destId="{2D734703-D107-4C01-97C5-E721A12E17DE}" srcOrd="0" destOrd="0" parTransId="{B01F4055-C5C2-4E04-BB41-A6023F7CDBEF}" sibTransId="{735AA05A-A5EA-4BD6-84EC-98CEE9D51ED9}"/>
    <dgm:cxn modelId="{93760E63-B083-420A-875C-A99171238974}" type="presOf" srcId="{DFEE96AB-852A-4470-8DA0-EBF01B651D3B}" destId="{0C80AD51-FE46-4545-88DB-BBCE4A091216}" srcOrd="0" destOrd="0" presId="urn:microsoft.com/office/officeart/2005/8/layout/hierarchy1"/>
    <dgm:cxn modelId="{D4EB8BBE-DF3B-4EB8-BFDC-84F0D8C3EA6E}" type="presOf" srcId="{A8E81BA0-8981-4DC0-86D9-D51BEC76D34A}" destId="{31908F25-DFCF-47B4-B713-13764DE79835}" srcOrd="0" destOrd="0" presId="urn:microsoft.com/office/officeart/2005/8/layout/hierarchy1"/>
    <dgm:cxn modelId="{6DB3F86B-D700-4BC4-B1F5-5A9C9B9155B8}" type="presParOf" srcId="{DF9F2A66-966F-4FB1-B0BD-E3D13CFEB33E}" destId="{9BEC8A6E-4E0E-4892-9B9C-265933DA7219}" srcOrd="0" destOrd="0" presId="urn:microsoft.com/office/officeart/2005/8/layout/hierarchy1"/>
    <dgm:cxn modelId="{2BAF0E94-3849-4B69-8348-1D7F8EC9AF40}" type="presParOf" srcId="{9BEC8A6E-4E0E-4892-9B9C-265933DA7219}" destId="{E251AF4F-5D7E-4B12-AB9F-7F0A121DB234}" srcOrd="0" destOrd="0" presId="urn:microsoft.com/office/officeart/2005/8/layout/hierarchy1"/>
    <dgm:cxn modelId="{EFF8A906-96F2-4858-B9BC-B4CFF8EFD626}" type="presParOf" srcId="{E251AF4F-5D7E-4B12-AB9F-7F0A121DB234}" destId="{2917C056-0FDA-42D1-ACD7-4FEFA80B0945}" srcOrd="0" destOrd="0" presId="urn:microsoft.com/office/officeart/2005/8/layout/hierarchy1"/>
    <dgm:cxn modelId="{67779910-E144-4CBF-97EC-9357E6E889D5}" type="presParOf" srcId="{E251AF4F-5D7E-4B12-AB9F-7F0A121DB234}" destId="{1B731167-2126-413C-A08A-3364168380B2}" srcOrd="1" destOrd="0" presId="urn:microsoft.com/office/officeart/2005/8/layout/hierarchy1"/>
    <dgm:cxn modelId="{59671C85-79FC-4819-9FD9-4FE656101E8C}" type="presParOf" srcId="{9BEC8A6E-4E0E-4892-9B9C-265933DA7219}" destId="{BDA4BA45-16F9-453B-85EF-46D38B29A2AC}" srcOrd="1" destOrd="0" presId="urn:microsoft.com/office/officeart/2005/8/layout/hierarchy1"/>
    <dgm:cxn modelId="{A5A81DB2-8AD1-4686-BD16-916B29FC5C3B}" type="presParOf" srcId="{BDA4BA45-16F9-453B-85EF-46D38B29A2AC}" destId="{3976B384-57D1-4760-B62D-FA8921C23F4E}" srcOrd="0" destOrd="0" presId="urn:microsoft.com/office/officeart/2005/8/layout/hierarchy1"/>
    <dgm:cxn modelId="{F91F117A-A872-4D7D-830F-AA30D4F3BDD8}" type="presParOf" srcId="{BDA4BA45-16F9-453B-85EF-46D38B29A2AC}" destId="{C2B662B3-C06E-4497-B418-8E73B357749D}" srcOrd="1" destOrd="0" presId="urn:microsoft.com/office/officeart/2005/8/layout/hierarchy1"/>
    <dgm:cxn modelId="{58A0FF04-42EE-44A0-A42F-9FD8854AF1F1}" type="presParOf" srcId="{C2B662B3-C06E-4497-B418-8E73B357749D}" destId="{07C5D20C-9B50-43A9-A746-E1DE4D3EA077}" srcOrd="0" destOrd="0" presId="urn:microsoft.com/office/officeart/2005/8/layout/hierarchy1"/>
    <dgm:cxn modelId="{A3C4026B-C393-47F4-AF94-A094C3FA2EB2}" type="presParOf" srcId="{07C5D20C-9B50-43A9-A746-E1DE4D3EA077}" destId="{72EC0A3F-81B8-427C-BE41-F3F28B303AE4}" srcOrd="0" destOrd="0" presId="urn:microsoft.com/office/officeart/2005/8/layout/hierarchy1"/>
    <dgm:cxn modelId="{B76BD8E9-FF9B-428C-9232-5B488E6899C7}" type="presParOf" srcId="{07C5D20C-9B50-43A9-A746-E1DE4D3EA077}" destId="{7FBF3CFB-298C-4140-B2FA-07A1B75FC5DB}" srcOrd="1" destOrd="0" presId="urn:microsoft.com/office/officeart/2005/8/layout/hierarchy1"/>
    <dgm:cxn modelId="{493D3CB9-5398-461A-B6D0-4B6A54181EE5}" type="presParOf" srcId="{C2B662B3-C06E-4497-B418-8E73B357749D}" destId="{8ABE69E0-1886-4EED-AD5B-2A39D59518F4}" srcOrd="1" destOrd="0" presId="urn:microsoft.com/office/officeart/2005/8/layout/hierarchy1"/>
    <dgm:cxn modelId="{E2CF1443-0F66-401F-8879-BDB1E05360CD}" type="presParOf" srcId="{8ABE69E0-1886-4EED-AD5B-2A39D59518F4}" destId="{BF9B5166-8F2E-4347-B460-DC3888CD3DDD}" srcOrd="0" destOrd="0" presId="urn:microsoft.com/office/officeart/2005/8/layout/hierarchy1"/>
    <dgm:cxn modelId="{67215FE8-2B50-4E7F-8CAA-74C383493649}" type="presParOf" srcId="{8ABE69E0-1886-4EED-AD5B-2A39D59518F4}" destId="{AAB7C446-71FB-4276-ABB0-6950269CB219}" srcOrd="1" destOrd="0" presId="urn:microsoft.com/office/officeart/2005/8/layout/hierarchy1"/>
    <dgm:cxn modelId="{C7A72035-5C49-4E13-8CEA-1E3AD5182D82}" type="presParOf" srcId="{AAB7C446-71FB-4276-ABB0-6950269CB219}" destId="{051939C3-8AC0-48DC-A9A4-959BA340FA9D}" srcOrd="0" destOrd="0" presId="urn:microsoft.com/office/officeart/2005/8/layout/hierarchy1"/>
    <dgm:cxn modelId="{C6636668-FC0F-40CC-A2D7-088828909E7E}" type="presParOf" srcId="{051939C3-8AC0-48DC-A9A4-959BA340FA9D}" destId="{A3B93663-A219-4471-BBA4-D9198A8FBFCF}" srcOrd="0" destOrd="0" presId="urn:microsoft.com/office/officeart/2005/8/layout/hierarchy1"/>
    <dgm:cxn modelId="{6A0486B7-07EF-4351-8788-9866EBBEF543}" type="presParOf" srcId="{051939C3-8AC0-48DC-A9A4-959BA340FA9D}" destId="{31908F25-DFCF-47B4-B713-13764DE79835}" srcOrd="1" destOrd="0" presId="urn:microsoft.com/office/officeart/2005/8/layout/hierarchy1"/>
    <dgm:cxn modelId="{6CFE3022-3C0C-4847-A567-F0DFB9BA42A5}" type="presParOf" srcId="{AAB7C446-71FB-4276-ABB0-6950269CB219}" destId="{AB85AE13-04F8-4AB6-9644-8A51B7879595}" srcOrd="1" destOrd="0" presId="urn:microsoft.com/office/officeart/2005/8/layout/hierarchy1"/>
    <dgm:cxn modelId="{0B53CAC2-044E-46FA-A84E-F1067442213F}" type="presParOf" srcId="{BDA4BA45-16F9-453B-85EF-46D38B29A2AC}" destId="{3047435A-05DD-4819-97E9-E2A8775F0386}" srcOrd="2" destOrd="0" presId="urn:microsoft.com/office/officeart/2005/8/layout/hierarchy1"/>
    <dgm:cxn modelId="{2E51BA1F-45D1-4752-95D0-BCA1E9BF042C}" type="presParOf" srcId="{BDA4BA45-16F9-453B-85EF-46D38B29A2AC}" destId="{4DAF98C3-B494-43E9-98EF-65B25AEC6E33}" srcOrd="3" destOrd="0" presId="urn:microsoft.com/office/officeart/2005/8/layout/hierarchy1"/>
    <dgm:cxn modelId="{0A20FA51-AA16-4ED0-A5E0-9CB97EFF5B6A}" type="presParOf" srcId="{4DAF98C3-B494-43E9-98EF-65B25AEC6E33}" destId="{8ECCC3F2-AE40-446B-B74F-B572AECC716F}" srcOrd="0" destOrd="0" presId="urn:microsoft.com/office/officeart/2005/8/layout/hierarchy1"/>
    <dgm:cxn modelId="{D8ADD4FA-00DE-4B09-ABC8-DC1DD72BBF2E}" type="presParOf" srcId="{8ECCC3F2-AE40-446B-B74F-B572AECC716F}" destId="{398D8923-C726-486B-85CB-E952D5EEE7C2}" srcOrd="0" destOrd="0" presId="urn:microsoft.com/office/officeart/2005/8/layout/hierarchy1"/>
    <dgm:cxn modelId="{7B49C83A-7A32-45C3-A18C-513E296EEC58}" type="presParOf" srcId="{8ECCC3F2-AE40-446B-B74F-B572AECC716F}" destId="{91B12E36-D8AF-4C79-A958-079CDCD5B0F1}" srcOrd="1" destOrd="0" presId="urn:microsoft.com/office/officeart/2005/8/layout/hierarchy1"/>
    <dgm:cxn modelId="{FD82F9DF-2FDB-48A9-B3F7-EB4EB4C8D752}" type="presParOf" srcId="{4DAF98C3-B494-43E9-98EF-65B25AEC6E33}" destId="{8ABC0067-C4CC-4703-B510-35425D634473}" srcOrd="1" destOrd="0" presId="urn:microsoft.com/office/officeart/2005/8/layout/hierarchy1"/>
    <dgm:cxn modelId="{34E55B6C-3236-443E-A711-A8A5FD6A482F}" type="presParOf" srcId="{8ABC0067-C4CC-4703-B510-35425D634473}" destId="{E5B6CD2F-C46F-4982-863A-1B918F695F4E}" srcOrd="0" destOrd="0" presId="urn:microsoft.com/office/officeart/2005/8/layout/hierarchy1"/>
    <dgm:cxn modelId="{6C020E73-C195-4C41-A64C-079AA838E56F}" type="presParOf" srcId="{8ABC0067-C4CC-4703-B510-35425D634473}" destId="{EA2B950F-BAF8-4474-9DF4-D708F47A70C6}" srcOrd="1" destOrd="0" presId="urn:microsoft.com/office/officeart/2005/8/layout/hierarchy1"/>
    <dgm:cxn modelId="{B490B815-1D24-4010-B935-E4AC062A4A1E}" type="presParOf" srcId="{EA2B950F-BAF8-4474-9DF4-D708F47A70C6}" destId="{9ACF024F-5727-40E9-86A2-6683F6B5BE87}" srcOrd="0" destOrd="0" presId="urn:microsoft.com/office/officeart/2005/8/layout/hierarchy1"/>
    <dgm:cxn modelId="{8ADF0A52-08F4-4880-AAF8-B5F4D4C3414B}" type="presParOf" srcId="{9ACF024F-5727-40E9-86A2-6683F6B5BE87}" destId="{6A8566F9-404A-476D-B5AE-8DFADFD51115}" srcOrd="0" destOrd="0" presId="urn:microsoft.com/office/officeart/2005/8/layout/hierarchy1"/>
    <dgm:cxn modelId="{6B70C65A-BDF6-47FC-93A4-D4DBEC4EB2DB}" type="presParOf" srcId="{9ACF024F-5727-40E9-86A2-6683F6B5BE87}" destId="{A5D16F07-FCC3-4E28-8D0E-29856E637C62}" srcOrd="1" destOrd="0" presId="urn:microsoft.com/office/officeart/2005/8/layout/hierarchy1"/>
    <dgm:cxn modelId="{88C59BA3-00D8-4699-A917-8F53232FCC02}" type="presParOf" srcId="{EA2B950F-BAF8-4474-9DF4-D708F47A70C6}" destId="{6C5B770F-E62C-411A-AD33-CBDD7C9DD5BC}" srcOrd="1" destOrd="0" presId="urn:microsoft.com/office/officeart/2005/8/layout/hierarchy1"/>
    <dgm:cxn modelId="{4F07E8DA-7FA1-4921-A923-9B4F98DEEFB6}" type="presParOf" srcId="{8ABC0067-C4CC-4703-B510-35425D634473}" destId="{2D5599E6-9E7E-4ECD-B659-C1273C86CDD9}" srcOrd="2" destOrd="0" presId="urn:microsoft.com/office/officeart/2005/8/layout/hierarchy1"/>
    <dgm:cxn modelId="{2FA9E87F-5B6D-4BC9-AE41-12456F238CB6}" type="presParOf" srcId="{8ABC0067-C4CC-4703-B510-35425D634473}" destId="{A68AE63A-8927-4B68-BA69-6F4E23310A8B}" srcOrd="3" destOrd="0" presId="urn:microsoft.com/office/officeart/2005/8/layout/hierarchy1"/>
    <dgm:cxn modelId="{8332688B-79C7-4BBB-BE89-C62D4BF2554E}" type="presParOf" srcId="{A68AE63A-8927-4B68-BA69-6F4E23310A8B}" destId="{E32068A1-4732-4F7D-A862-8F4D590028A2}" srcOrd="0" destOrd="0" presId="urn:microsoft.com/office/officeart/2005/8/layout/hierarchy1"/>
    <dgm:cxn modelId="{8CC19C13-351A-4598-BB64-267E349FBFDA}" type="presParOf" srcId="{E32068A1-4732-4F7D-A862-8F4D590028A2}" destId="{687DF385-2068-46AB-AA68-B1D127245D29}" srcOrd="0" destOrd="0" presId="urn:microsoft.com/office/officeart/2005/8/layout/hierarchy1"/>
    <dgm:cxn modelId="{38AEB8EB-D0E7-449B-9305-30D074DC5DD0}" type="presParOf" srcId="{E32068A1-4732-4F7D-A862-8F4D590028A2}" destId="{5A70001E-973D-4255-929B-52228E2D94C5}" srcOrd="1" destOrd="0" presId="urn:microsoft.com/office/officeart/2005/8/layout/hierarchy1"/>
    <dgm:cxn modelId="{5C04ABF9-C3D0-44BF-9A49-1005DA9225F5}" type="presParOf" srcId="{A68AE63A-8927-4B68-BA69-6F4E23310A8B}" destId="{064D5164-C1EF-4568-89B1-5FC0C112C120}" srcOrd="1" destOrd="0" presId="urn:microsoft.com/office/officeart/2005/8/layout/hierarchy1"/>
    <dgm:cxn modelId="{A4448190-FB99-4E49-8FD4-5FE057B3278C}" type="presParOf" srcId="{8ABC0067-C4CC-4703-B510-35425D634473}" destId="{305EB030-7306-4894-BF79-11D6EB10F8D8}" srcOrd="4" destOrd="0" presId="urn:microsoft.com/office/officeart/2005/8/layout/hierarchy1"/>
    <dgm:cxn modelId="{2B63293E-DBE8-4AB3-B199-CC3D384375AC}" type="presParOf" srcId="{8ABC0067-C4CC-4703-B510-35425D634473}" destId="{0CB73218-E0B0-48B8-8D99-0721EC84F375}" srcOrd="5" destOrd="0" presId="urn:microsoft.com/office/officeart/2005/8/layout/hierarchy1"/>
    <dgm:cxn modelId="{B9E1FFCF-34F4-48CA-9999-6BA2E1C82777}" type="presParOf" srcId="{0CB73218-E0B0-48B8-8D99-0721EC84F375}" destId="{A83F302B-9175-4FC2-9DF4-8A6079D7787F}" srcOrd="0" destOrd="0" presId="urn:microsoft.com/office/officeart/2005/8/layout/hierarchy1"/>
    <dgm:cxn modelId="{BB4EFC89-4068-45FC-AE6D-3D2F9FCF6B48}" type="presParOf" srcId="{A83F302B-9175-4FC2-9DF4-8A6079D7787F}" destId="{4B7CF6B7-409E-490D-B2C0-65815C9AE377}" srcOrd="0" destOrd="0" presId="urn:microsoft.com/office/officeart/2005/8/layout/hierarchy1"/>
    <dgm:cxn modelId="{E8FCFCB2-8502-4238-A692-E892B65CF050}" type="presParOf" srcId="{A83F302B-9175-4FC2-9DF4-8A6079D7787F}" destId="{0C80AD51-FE46-4545-88DB-BBCE4A091216}" srcOrd="1" destOrd="0" presId="urn:microsoft.com/office/officeart/2005/8/layout/hierarchy1"/>
    <dgm:cxn modelId="{AC702809-608C-495A-A61F-1FBB1E3E6C38}" type="presParOf" srcId="{0CB73218-E0B0-48B8-8D99-0721EC84F375}" destId="{C8BC0716-A5BB-45DF-A8F2-617094A0EC6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EB030-7306-4894-BF79-11D6EB10F8D8}">
      <dsp:nvSpPr>
        <dsp:cNvPr id="0" name=""/>
        <dsp:cNvSpPr/>
      </dsp:nvSpPr>
      <dsp:spPr>
        <a:xfrm>
          <a:off x="3219791" y="1560837"/>
          <a:ext cx="1222089" cy="290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72"/>
              </a:lnTo>
              <a:lnTo>
                <a:pt x="1222089" y="198172"/>
              </a:lnTo>
              <a:lnTo>
                <a:pt x="1222089" y="2908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5599E6-9E7E-4ECD-B659-C1273C86CDD9}">
      <dsp:nvSpPr>
        <dsp:cNvPr id="0" name=""/>
        <dsp:cNvSpPr/>
      </dsp:nvSpPr>
      <dsp:spPr>
        <a:xfrm>
          <a:off x="3174071" y="1560837"/>
          <a:ext cx="91440" cy="2908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08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6CD2F-C46F-4982-863A-1B918F695F4E}">
      <dsp:nvSpPr>
        <dsp:cNvPr id="0" name=""/>
        <dsp:cNvSpPr/>
      </dsp:nvSpPr>
      <dsp:spPr>
        <a:xfrm>
          <a:off x="1997701" y="1560837"/>
          <a:ext cx="1222089" cy="290801"/>
        </a:xfrm>
        <a:custGeom>
          <a:avLst/>
          <a:gdLst/>
          <a:ahLst/>
          <a:cxnLst/>
          <a:rect l="0" t="0" r="0" b="0"/>
          <a:pathLst>
            <a:path>
              <a:moveTo>
                <a:pt x="1222089" y="0"/>
              </a:moveTo>
              <a:lnTo>
                <a:pt x="1222089" y="198172"/>
              </a:lnTo>
              <a:lnTo>
                <a:pt x="0" y="198172"/>
              </a:lnTo>
              <a:lnTo>
                <a:pt x="0" y="2908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7435A-05DD-4819-97E9-E2A8775F0386}">
      <dsp:nvSpPr>
        <dsp:cNvPr id="0" name=""/>
        <dsp:cNvSpPr/>
      </dsp:nvSpPr>
      <dsp:spPr>
        <a:xfrm>
          <a:off x="2084122" y="529387"/>
          <a:ext cx="1135669" cy="396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890"/>
              </a:lnTo>
              <a:lnTo>
                <a:pt x="1135669" y="303890"/>
              </a:lnTo>
              <a:lnTo>
                <a:pt x="1135669" y="3965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B5166-8F2E-4347-B460-DC3888CD3DDD}">
      <dsp:nvSpPr>
        <dsp:cNvPr id="0" name=""/>
        <dsp:cNvSpPr/>
      </dsp:nvSpPr>
      <dsp:spPr>
        <a:xfrm>
          <a:off x="343126" y="1576456"/>
          <a:ext cx="91440" cy="2753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35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6B384-57D1-4760-B62D-FA8921C23F4E}">
      <dsp:nvSpPr>
        <dsp:cNvPr id="0" name=""/>
        <dsp:cNvSpPr/>
      </dsp:nvSpPr>
      <dsp:spPr>
        <a:xfrm>
          <a:off x="388846" y="529387"/>
          <a:ext cx="1695275" cy="412138"/>
        </a:xfrm>
        <a:custGeom>
          <a:avLst/>
          <a:gdLst/>
          <a:ahLst/>
          <a:cxnLst/>
          <a:rect l="0" t="0" r="0" b="0"/>
          <a:pathLst>
            <a:path>
              <a:moveTo>
                <a:pt x="1695275" y="0"/>
              </a:moveTo>
              <a:lnTo>
                <a:pt x="1695275" y="319509"/>
              </a:lnTo>
              <a:lnTo>
                <a:pt x="0" y="319509"/>
              </a:lnTo>
              <a:lnTo>
                <a:pt x="0" y="4121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7C056-0FDA-42D1-ACD7-4FEFA80B0945}">
      <dsp:nvSpPr>
        <dsp:cNvPr id="0" name=""/>
        <dsp:cNvSpPr/>
      </dsp:nvSpPr>
      <dsp:spPr>
        <a:xfrm>
          <a:off x="1584176" y="-105544"/>
          <a:ext cx="999891" cy="634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31167-2126-413C-A08A-3364168380B2}">
      <dsp:nvSpPr>
        <dsp:cNvPr id="0" name=""/>
        <dsp:cNvSpPr/>
      </dsp:nvSpPr>
      <dsp:spPr>
        <a:xfrm>
          <a:off x="1695275" y="0"/>
          <a:ext cx="999891" cy="63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err="1" smtClean="0"/>
            <a:t>html</a:t>
          </a:r>
          <a:endParaRPr lang="es-ES" sz="2600" kern="1200" dirty="0"/>
        </a:p>
      </dsp:txBody>
      <dsp:txXfrm>
        <a:off x="1713871" y="18596"/>
        <a:ext cx="962699" cy="597739"/>
      </dsp:txXfrm>
    </dsp:sp>
    <dsp:sp modelId="{72EC0A3F-81B8-427C-BE41-F3F28B303AE4}">
      <dsp:nvSpPr>
        <dsp:cNvPr id="0" name=""/>
        <dsp:cNvSpPr/>
      </dsp:nvSpPr>
      <dsp:spPr>
        <a:xfrm>
          <a:off x="-111099" y="941525"/>
          <a:ext cx="999891" cy="634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F3CFB-298C-4140-B2FA-07A1B75FC5DB}">
      <dsp:nvSpPr>
        <dsp:cNvPr id="0" name=""/>
        <dsp:cNvSpPr/>
      </dsp:nvSpPr>
      <dsp:spPr>
        <a:xfrm>
          <a:off x="0" y="1047069"/>
          <a:ext cx="999891" cy="63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head</a:t>
          </a:r>
          <a:endParaRPr lang="es-ES" sz="2600" kern="1200" dirty="0"/>
        </a:p>
      </dsp:txBody>
      <dsp:txXfrm>
        <a:off x="18596" y="1065665"/>
        <a:ext cx="962699" cy="597739"/>
      </dsp:txXfrm>
    </dsp:sp>
    <dsp:sp modelId="{A3B93663-A219-4471-BBA4-D9198A8FBFCF}">
      <dsp:nvSpPr>
        <dsp:cNvPr id="0" name=""/>
        <dsp:cNvSpPr/>
      </dsp:nvSpPr>
      <dsp:spPr>
        <a:xfrm>
          <a:off x="-111099" y="1851812"/>
          <a:ext cx="999891" cy="634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08F25-DFCF-47B4-B713-13764DE79835}">
      <dsp:nvSpPr>
        <dsp:cNvPr id="0" name=""/>
        <dsp:cNvSpPr/>
      </dsp:nvSpPr>
      <dsp:spPr>
        <a:xfrm>
          <a:off x="0" y="1957356"/>
          <a:ext cx="999891" cy="63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err="1" smtClean="0"/>
            <a:t>title</a:t>
          </a:r>
          <a:endParaRPr lang="es-ES" sz="2600" kern="1200" dirty="0"/>
        </a:p>
      </dsp:txBody>
      <dsp:txXfrm>
        <a:off x="18596" y="1975952"/>
        <a:ext cx="962699" cy="597739"/>
      </dsp:txXfrm>
    </dsp:sp>
    <dsp:sp modelId="{398D8923-C726-486B-85CB-E952D5EEE7C2}">
      <dsp:nvSpPr>
        <dsp:cNvPr id="0" name=""/>
        <dsp:cNvSpPr/>
      </dsp:nvSpPr>
      <dsp:spPr>
        <a:xfrm>
          <a:off x="2719845" y="925906"/>
          <a:ext cx="999891" cy="634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12E36-D8AF-4C79-A958-079CDCD5B0F1}">
      <dsp:nvSpPr>
        <dsp:cNvPr id="0" name=""/>
        <dsp:cNvSpPr/>
      </dsp:nvSpPr>
      <dsp:spPr>
        <a:xfrm>
          <a:off x="2830944" y="1031450"/>
          <a:ext cx="999891" cy="63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err="1" smtClean="0"/>
            <a:t>body</a:t>
          </a:r>
          <a:endParaRPr lang="es-ES" sz="2600" kern="1200" dirty="0"/>
        </a:p>
      </dsp:txBody>
      <dsp:txXfrm>
        <a:off x="2849540" y="1050046"/>
        <a:ext cx="962699" cy="597739"/>
      </dsp:txXfrm>
    </dsp:sp>
    <dsp:sp modelId="{6A8566F9-404A-476D-B5AE-8DFADFD51115}">
      <dsp:nvSpPr>
        <dsp:cNvPr id="0" name=""/>
        <dsp:cNvSpPr/>
      </dsp:nvSpPr>
      <dsp:spPr>
        <a:xfrm>
          <a:off x="1497755" y="1851639"/>
          <a:ext cx="999891" cy="634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16F07-FCC3-4E28-8D0E-29856E637C62}">
      <dsp:nvSpPr>
        <dsp:cNvPr id="0" name=""/>
        <dsp:cNvSpPr/>
      </dsp:nvSpPr>
      <dsp:spPr>
        <a:xfrm>
          <a:off x="1608854" y="1957183"/>
          <a:ext cx="999891" cy="63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h1</a:t>
          </a:r>
          <a:endParaRPr lang="es-ES" sz="2600" kern="1200" dirty="0"/>
        </a:p>
      </dsp:txBody>
      <dsp:txXfrm>
        <a:off x="1627450" y="1975779"/>
        <a:ext cx="962699" cy="597739"/>
      </dsp:txXfrm>
    </dsp:sp>
    <dsp:sp modelId="{687DF385-2068-46AB-AA68-B1D127245D29}">
      <dsp:nvSpPr>
        <dsp:cNvPr id="0" name=""/>
        <dsp:cNvSpPr/>
      </dsp:nvSpPr>
      <dsp:spPr>
        <a:xfrm>
          <a:off x="2719845" y="1851639"/>
          <a:ext cx="999891" cy="634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0001E-973D-4255-929B-52228E2D94C5}">
      <dsp:nvSpPr>
        <dsp:cNvPr id="0" name=""/>
        <dsp:cNvSpPr/>
      </dsp:nvSpPr>
      <dsp:spPr>
        <a:xfrm>
          <a:off x="2830944" y="1957183"/>
          <a:ext cx="999891" cy="63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p</a:t>
          </a:r>
          <a:endParaRPr lang="es-ES" sz="2600" kern="1200" dirty="0"/>
        </a:p>
      </dsp:txBody>
      <dsp:txXfrm>
        <a:off x="2849540" y="1975779"/>
        <a:ext cx="962699" cy="597739"/>
      </dsp:txXfrm>
    </dsp:sp>
    <dsp:sp modelId="{4B7CF6B7-409E-490D-B2C0-65815C9AE377}">
      <dsp:nvSpPr>
        <dsp:cNvPr id="0" name=""/>
        <dsp:cNvSpPr/>
      </dsp:nvSpPr>
      <dsp:spPr>
        <a:xfrm>
          <a:off x="3941935" y="1851639"/>
          <a:ext cx="999891" cy="634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0AD51-FE46-4545-88DB-BBCE4A091216}">
      <dsp:nvSpPr>
        <dsp:cNvPr id="0" name=""/>
        <dsp:cNvSpPr/>
      </dsp:nvSpPr>
      <dsp:spPr>
        <a:xfrm>
          <a:off x="4053034" y="1957183"/>
          <a:ext cx="999891" cy="63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err="1" smtClean="0"/>
            <a:t>table</a:t>
          </a:r>
          <a:endParaRPr lang="es-ES" sz="2600" kern="1200" dirty="0"/>
        </a:p>
      </dsp:txBody>
      <dsp:txXfrm>
        <a:off x="4071630" y="1975779"/>
        <a:ext cx="962699" cy="597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28EB8-949E-4A49-BCFC-D69CB43FA443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6A500-1DA6-4541-BE61-DEBA7B3304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110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941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1892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0"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155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347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473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21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898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175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9451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047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4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8176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059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792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229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499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5950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51325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055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54753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46812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64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1743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5169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38555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59596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45721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64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4079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3969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66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4521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67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7033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68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08725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69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3303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52451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70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304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71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86558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72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89242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73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0997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74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7049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75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84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592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846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012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8889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7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916832"/>
            <a:ext cx="7315200" cy="194421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35796" y="5013176"/>
            <a:ext cx="3672408" cy="720080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Profesor / Curso académico: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14400" y="4077072"/>
            <a:ext cx="7315200" cy="526424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ASIGNATURA</a:t>
            </a:r>
          </a:p>
        </p:txBody>
      </p:sp>
      <p:pic>
        <p:nvPicPr>
          <p:cNvPr id="1026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4664"/>
            <a:ext cx="3309791" cy="124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Asignatura/Tema</a:t>
            </a:r>
            <a:endParaRPr lang="es-ES" dirty="0"/>
          </a:p>
        </p:txBody>
      </p:sp>
      <p:sp>
        <p:nvSpPr>
          <p:cNvPr id="16" name="15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18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11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254"/>
            <a:ext cx="1654895" cy="62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11 Conector recto"/>
          <p:cNvCxnSpPr/>
          <p:nvPr userDrawn="1"/>
        </p:nvCxnSpPr>
        <p:spPr>
          <a:xfrm>
            <a:off x="251520" y="1988840"/>
            <a:ext cx="860593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205178"/>
            <a:ext cx="3566160" cy="41316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204864"/>
            <a:ext cx="3566160" cy="413402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1519" y="1268760"/>
            <a:ext cx="8605935" cy="72008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cxnSp>
        <p:nvCxnSpPr>
          <p:cNvPr id="12" name="11 Conector recto"/>
          <p:cNvCxnSpPr/>
          <p:nvPr userDrawn="1"/>
        </p:nvCxnSpPr>
        <p:spPr>
          <a:xfrm>
            <a:off x="251520" y="1988840"/>
            <a:ext cx="860593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Asignatura/Tema</a:t>
            </a:r>
            <a:endParaRPr lang="es-ES" dirty="0"/>
          </a:p>
        </p:txBody>
      </p:sp>
      <p:sp>
        <p:nvSpPr>
          <p:cNvPr id="21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13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254"/>
            <a:ext cx="1654895" cy="62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cxnSp>
        <p:nvCxnSpPr>
          <p:cNvPr id="10" name="9 Conector recto"/>
          <p:cNvCxnSpPr/>
          <p:nvPr userDrawn="1"/>
        </p:nvCxnSpPr>
        <p:spPr>
          <a:xfrm>
            <a:off x="251520" y="1988840"/>
            <a:ext cx="860593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Asignatura/Tema</a:t>
            </a:r>
            <a:endParaRPr lang="es-ES" dirty="0"/>
          </a:p>
        </p:txBody>
      </p:sp>
      <p:sp>
        <p:nvSpPr>
          <p:cNvPr id="15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9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254"/>
            <a:ext cx="1654895" cy="62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Asignatura/Tema</a:t>
            </a:r>
            <a:endParaRPr lang="es-ES" dirty="0"/>
          </a:p>
        </p:txBody>
      </p:sp>
      <p:sp>
        <p:nvSpPr>
          <p:cNvPr id="11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7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254"/>
            <a:ext cx="1654895" cy="62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19" y="1268760"/>
            <a:ext cx="8605935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19" y="2276873"/>
            <a:ext cx="8605935" cy="403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 smtClean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s-ES" dirty="0" smtClean="0"/>
              <a:t>Asignatura/Tema</a:t>
            </a:r>
            <a:endParaRPr lang="es-ES" dirty="0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567936" y="476672"/>
            <a:ext cx="576064" cy="30175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Nº</a:t>
            </a:r>
            <a:endParaRPr lang="es-E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6" r:id="rId3"/>
    <p:sldLayoutId id="2147483798" r:id="rId4"/>
    <p:sldLayoutId id="2147483799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3" Type="http://schemas.openxmlformats.org/officeDocument/2006/relationships/slide" Target="slide22.xml"/><Relationship Id="rId7" Type="http://schemas.openxmlformats.org/officeDocument/2006/relationships/slide" Target="slide5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5" Type="http://schemas.openxmlformats.org/officeDocument/2006/relationships/slide" Target="slide35.xml"/><Relationship Id="rId4" Type="http://schemas.openxmlformats.org/officeDocument/2006/relationships/slide" Target="slide31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dom_obj_document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js_htmldom_elements.asp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htmldom_events.as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met_win_setinterval.asp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att_input_type.asp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.org/community/webed/wiki/Es/Elementos_de_formulario_adicionales_del_HTML5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uniwebsidad.com/libros/javascript/capitulo-7/utilidades-basicas-para-formularios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1"/>
          </p:nvPr>
        </p:nvSpPr>
        <p:spPr>
          <a:xfrm>
            <a:off x="971600" y="4653136"/>
            <a:ext cx="7315200" cy="526424"/>
          </a:xfrm>
        </p:spPr>
        <p:txBody>
          <a:bodyPr>
            <a:normAutofit/>
          </a:bodyPr>
          <a:lstStyle/>
          <a:p>
            <a:r>
              <a:rPr lang="es-ES" sz="2400" dirty="0"/>
              <a:t>FUNDAMENTOS DE DESARROLLO WEB</a:t>
            </a:r>
          </a:p>
        </p:txBody>
      </p:sp>
      <p:sp>
        <p:nvSpPr>
          <p:cNvPr id="7" name="3 Subtítulo"/>
          <p:cNvSpPr txBox="1">
            <a:spLocks/>
          </p:cNvSpPr>
          <p:nvPr/>
        </p:nvSpPr>
        <p:spPr>
          <a:xfrm>
            <a:off x="2522966" y="5729490"/>
            <a:ext cx="4212468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Curso académico</a:t>
            </a:r>
          </a:p>
          <a:p>
            <a:r>
              <a:rPr lang="es-ES" dirty="0" smtClean="0"/>
              <a:t>2.020 – 2.021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sz="800" dirty="0"/>
          </a:p>
        </p:txBody>
      </p:sp>
      <p:sp>
        <p:nvSpPr>
          <p:cNvPr id="2" name="Rectángulo 1"/>
          <p:cNvSpPr/>
          <p:nvPr/>
        </p:nvSpPr>
        <p:spPr>
          <a:xfrm>
            <a:off x="308719" y="2204864"/>
            <a:ext cx="864096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INTRODUCCIÓN A JAVASCRIPT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989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581127"/>
          </a:xfrm>
        </p:spPr>
        <p:txBody>
          <a:bodyPr>
            <a:normAutofit/>
          </a:bodyPr>
          <a:lstStyle/>
          <a:p>
            <a:r>
              <a:rPr lang="es-ES" sz="2200" dirty="0" smtClean="0"/>
              <a:t>TIPOS DE DATOS</a:t>
            </a:r>
          </a:p>
          <a:p>
            <a:endParaRPr lang="es-ES" sz="800" dirty="0" smtClean="0"/>
          </a:p>
          <a:p>
            <a:pPr lvl="1"/>
            <a:r>
              <a:rPr lang="es-ES" dirty="0" smtClean="0"/>
              <a:t>Booleanos</a:t>
            </a:r>
          </a:p>
          <a:p>
            <a:pPr lvl="1"/>
            <a:endParaRPr lang="es-ES" sz="500" dirty="0" smtClean="0"/>
          </a:p>
          <a:p>
            <a:pPr lvl="2"/>
            <a:r>
              <a:rPr lang="es-ES" dirty="0" smtClean="0"/>
              <a:t>Dos valores: </a:t>
            </a:r>
            <a:r>
              <a:rPr lang="es-ES" i="1" dirty="0" smtClean="0"/>
              <a:t>true, false</a:t>
            </a:r>
            <a:endParaRPr lang="es-ES" i="1" dirty="0"/>
          </a:p>
          <a:p>
            <a:pPr marL="502920" lvl="2" indent="0">
              <a:buNone/>
            </a:pPr>
            <a:endParaRPr lang="es-ES" sz="800" dirty="0">
              <a:solidFill>
                <a:srgbClr val="05026E"/>
              </a:solidFill>
            </a:endParaRPr>
          </a:p>
          <a:p>
            <a:pPr lvl="1"/>
            <a:r>
              <a:rPr lang="es-ES" dirty="0" err="1" smtClean="0"/>
              <a:t>Arrays</a:t>
            </a:r>
            <a:endParaRPr lang="es-ES" dirty="0" smtClean="0"/>
          </a:p>
          <a:p>
            <a:pPr lvl="1"/>
            <a:endParaRPr lang="es-ES" sz="500" dirty="0" smtClean="0"/>
          </a:p>
          <a:p>
            <a:pPr lvl="2"/>
            <a:r>
              <a:rPr lang="es-ES" dirty="0" smtClean="0"/>
              <a:t>Conjunto de variables. Pueden ser de cualquier tipo</a:t>
            </a:r>
          </a:p>
          <a:p>
            <a:pPr lvl="2"/>
            <a:r>
              <a:rPr lang="es-ES" dirty="0" smtClean="0"/>
              <a:t>Un </a:t>
            </a:r>
            <a:r>
              <a:rPr lang="es-ES" i="1" dirty="0" err="1" smtClean="0"/>
              <a:t>string</a:t>
            </a:r>
            <a:r>
              <a:rPr lang="es-ES" dirty="0" smtClean="0"/>
              <a:t> es un </a:t>
            </a:r>
            <a:r>
              <a:rPr lang="es-ES" dirty="0" err="1" smtClean="0"/>
              <a:t>array</a:t>
            </a:r>
            <a:r>
              <a:rPr lang="es-ES" dirty="0" smtClean="0"/>
              <a:t> de caracteres</a:t>
            </a:r>
          </a:p>
          <a:p>
            <a:pPr lvl="2"/>
            <a:r>
              <a:rPr lang="es-ES" dirty="0" smtClean="0"/>
              <a:t>Declaración e inicialización</a:t>
            </a:r>
            <a:endParaRPr lang="es-ES" dirty="0"/>
          </a:p>
          <a:p>
            <a:pPr marL="320040" lvl="1" indent="0" algn="just">
              <a:buNone/>
            </a:pPr>
            <a:r>
              <a:rPr lang="es-ES" dirty="0"/>
              <a:t>		</a:t>
            </a:r>
            <a:r>
              <a:rPr lang="es-ES" sz="1600" i="1" dirty="0" err="1"/>
              <a:t>var</a:t>
            </a:r>
            <a:r>
              <a:rPr lang="es-ES" sz="1600" i="1" dirty="0"/>
              <a:t> </a:t>
            </a:r>
            <a:r>
              <a:rPr lang="es-ES" sz="1600" i="1" dirty="0" err="1"/>
              <a:t>nombre_array</a:t>
            </a:r>
            <a:r>
              <a:rPr lang="es-ES" sz="1600" i="1" dirty="0"/>
              <a:t> = [valor1, valor2, ..., </a:t>
            </a:r>
            <a:r>
              <a:rPr lang="es-ES" sz="1600" i="1" dirty="0" err="1"/>
              <a:t>valorN</a:t>
            </a:r>
            <a:r>
              <a:rPr lang="es-ES" sz="1600" i="1" dirty="0"/>
              <a:t>];</a:t>
            </a:r>
          </a:p>
          <a:p>
            <a:pPr lvl="2"/>
            <a:r>
              <a:rPr lang="es-ES" sz="1800" dirty="0" smtClean="0"/>
              <a:t>Ejemplo:</a:t>
            </a:r>
            <a:endParaRPr lang="es-ES" sz="1800" dirty="0"/>
          </a:p>
          <a:p>
            <a:pPr marL="320040" lvl="1" indent="0" algn="just">
              <a:buNone/>
            </a:pPr>
            <a:r>
              <a:rPr lang="es-ES" sz="1600" dirty="0" smtClean="0"/>
              <a:t>		</a:t>
            </a:r>
            <a:r>
              <a:rPr lang="es-ES" sz="1600" i="1" dirty="0" err="1" smtClean="0"/>
              <a:t>var</a:t>
            </a:r>
            <a:r>
              <a:rPr lang="es-ES" sz="1600" i="1" dirty="0" smtClean="0"/>
              <a:t> </a:t>
            </a:r>
            <a:r>
              <a:rPr lang="es-ES" sz="1600" i="1" dirty="0" err="1"/>
              <a:t>diasSemana</a:t>
            </a:r>
            <a:r>
              <a:rPr lang="es-ES" sz="1600" i="1" dirty="0"/>
              <a:t> = [“Lunes”, “Martes”, “Miércoles”, “Jueves”, “Viernes”,</a:t>
            </a:r>
          </a:p>
          <a:p>
            <a:pPr marL="45720" indent="0">
              <a:buNone/>
            </a:pPr>
            <a:r>
              <a:rPr lang="es-ES" sz="1600" i="1" dirty="0" smtClean="0"/>
              <a:t>                                                             </a:t>
            </a:r>
            <a:r>
              <a:rPr lang="es-ES" sz="1600" i="1" dirty="0"/>
              <a:t>“Sábado”, “Domingo”];</a:t>
            </a:r>
          </a:p>
          <a:p>
            <a:pPr marL="45720" indent="0">
              <a:buNone/>
            </a:pPr>
            <a:r>
              <a:rPr lang="es-ES" sz="1600" i="1" dirty="0" smtClean="0"/>
              <a:t> 		</a:t>
            </a:r>
            <a:r>
              <a:rPr lang="es-ES" sz="1600" i="1" dirty="0" err="1" smtClean="0"/>
              <a:t>var</a:t>
            </a:r>
            <a:r>
              <a:rPr lang="es-ES" sz="1600" i="1" dirty="0" smtClean="0"/>
              <a:t> </a:t>
            </a:r>
            <a:r>
              <a:rPr lang="es-ES" sz="1600" i="1" dirty="0" err="1"/>
              <a:t>inicioSemana</a:t>
            </a:r>
            <a:r>
              <a:rPr lang="es-ES" sz="1600" i="1" dirty="0"/>
              <a:t> = </a:t>
            </a:r>
            <a:r>
              <a:rPr lang="es-ES" sz="1600" i="1" dirty="0" err="1"/>
              <a:t>diasSemana</a:t>
            </a:r>
            <a:r>
              <a:rPr lang="es-ES" sz="1600" i="1" dirty="0"/>
              <a:t>[0];    // </a:t>
            </a:r>
            <a:r>
              <a:rPr lang="es-ES" sz="1600" i="1" dirty="0" err="1"/>
              <a:t>inicioSemana</a:t>
            </a:r>
            <a:r>
              <a:rPr lang="es-ES" sz="1600" i="1" dirty="0"/>
              <a:t> = “Lunes” </a:t>
            </a:r>
            <a:endParaRPr lang="es-ES" sz="1600" i="1" dirty="0">
              <a:solidFill>
                <a:srgbClr val="05026E"/>
              </a:solidFill>
            </a:endParaRPr>
          </a:p>
          <a:p>
            <a:pPr marL="502920" lvl="2" indent="0">
              <a:buNone/>
            </a:pPr>
            <a:endParaRPr lang="es-ES" i="1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Lenguaje JavaScript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</p:spTree>
    <p:extLst>
      <p:ext uri="{BB962C8B-B14F-4D97-AF65-F5344CB8AC3E}">
        <p14:creationId xmlns:p14="http://schemas.microsoft.com/office/powerpoint/2010/main" val="17642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464495"/>
          </a:xfrm>
        </p:spPr>
        <p:txBody>
          <a:bodyPr/>
          <a:lstStyle/>
          <a:p>
            <a:r>
              <a:rPr lang="es-ES" sz="2200" dirty="0" smtClean="0"/>
              <a:t>OPERADORES</a:t>
            </a:r>
          </a:p>
          <a:p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Lenguaje JavaScript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381730"/>
              </p:ext>
            </p:extLst>
          </p:nvPr>
        </p:nvGraphicFramePr>
        <p:xfrm>
          <a:off x="510603" y="2852936"/>
          <a:ext cx="8087765" cy="373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36"/>
                <a:gridCol w="1826606"/>
                <a:gridCol w="1615844"/>
                <a:gridCol w="1883093"/>
                <a:gridCol w="1286886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0" dirty="0" smtClean="0">
                          <a:solidFill>
                            <a:schemeClr val="bg1"/>
                          </a:solidFill>
                        </a:rPr>
                        <a:t>Asignación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 smtClean="0">
                          <a:solidFill>
                            <a:schemeClr val="bg1"/>
                          </a:solidFill>
                        </a:rPr>
                        <a:t>Incremento</a:t>
                      </a:r>
                      <a:r>
                        <a:rPr lang="es-ES" sz="1900" b="0" baseline="0" dirty="0" smtClean="0">
                          <a:solidFill>
                            <a:schemeClr val="bg1"/>
                          </a:solidFill>
                        </a:rPr>
                        <a:t>/ Decremento</a:t>
                      </a:r>
                      <a:endParaRPr lang="es-ES" sz="1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0" dirty="0" smtClean="0">
                          <a:solidFill>
                            <a:schemeClr val="bg1"/>
                          </a:solidFill>
                        </a:rPr>
                        <a:t>De comparación</a:t>
                      </a:r>
                      <a:endParaRPr lang="es-ES" sz="1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s-ES" sz="1900" b="0" dirty="0" smtClean="0">
                          <a:solidFill>
                            <a:schemeClr val="bg1"/>
                          </a:solidFill>
                        </a:rPr>
                        <a:t>Matemáticos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s-ES" sz="1900" b="0" dirty="0" smtClean="0">
                          <a:solidFill>
                            <a:schemeClr val="bg1"/>
                          </a:solidFill>
                        </a:rPr>
                        <a:t>Lógicos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=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++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===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+ </a:t>
                      </a:r>
                      <a:r>
                        <a:rPr lang="es-ES" sz="1400" dirty="0" smtClean="0"/>
                        <a:t>(suma números)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&amp;&amp;</a:t>
                      </a:r>
                      <a:r>
                        <a:rPr lang="es-ES" dirty="0" smtClean="0"/>
                        <a:t> </a:t>
                      </a:r>
                      <a:r>
                        <a:rPr lang="es-ES" sz="1400" dirty="0" smtClean="0"/>
                        <a:t>(and)</a:t>
                      </a:r>
                      <a:endParaRPr lang="es-E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+=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--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!==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 smtClean="0"/>
                        <a:t>+</a:t>
                      </a:r>
                      <a:r>
                        <a:rPr lang="es-ES" sz="1400" b="1" dirty="0" smtClean="0"/>
                        <a:t> </a:t>
                      </a:r>
                      <a:r>
                        <a:rPr lang="es-ES" sz="1400" dirty="0" smtClean="0"/>
                        <a:t>(concatena </a:t>
                      </a:r>
                      <a:r>
                        <a:rPr lang="es-ES" sz="1400" dirty="0" err="1" smtClean="0"/>
                        <a:t>strings</a:t>
                      </a:r>
                      <a:r>
                        <a:rPr lang="es-ES" sz="1400" dirty="0" smtClean="0"/>
                        <a:t>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||</a:t>
                      </a:r>
                      <a:r>
                        <a:rPr lang="es-ES" dirty="0" smtClean="0"/>
                        <a:t> </a:t>
                      </a:r>
                      <a:r>
                        <a:rPr lang="es-ES" sz="1400" dirty="0" smtClean="0"/>
                        <a:t>(</a:t>
                      </a:r>
                      <a:r>
                        <a:rPr lang="es-ES" sz="1400" dirty="0" err="1" smtClean="0"/>
                        <a:t>or</a:t>
                      </a:r>
                      <a:r>
                        <a:rPr lang="es-ES" sz="1400" dirty="0" smtClean="0"/>
                        <a:t>)</a:t>
                      </a:r>
                      <a:endParaRPr lang="es-E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-=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&lt;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 smtClean="0"/>
                        <a:t>-</a:t>
                      </a:r>
                      <a:r>
                        <a:rPr lang="es-ES" sz="1800" dirty="0" smtClean="0"/>
                        <a:t> </a:t>
                      </a:r>
                      <a:r>
                        <a:rPr lang="es-ES" sz="1400" dirty="0" smtClean="0"/>
                        <a:t>(resta)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!</a:t>
                      </a:r>
                      <a:r>
                        <a:rPr lang="es-ES" dirty="0" smtClean="0"/>
                        <a:t> </a:t>
                      </a:r>
                      <a:r>
                        <a:rPr lang="es-ES" sz="1400" dirty="0" smtClean="0"/>
                        <a:t>(negación)</a:t>
                      </a:r>
                      <a:endParaRPr lang="es-E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*=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Prefijo </a:t>
                      </a:r>
                      <a:r>
                        <a:rPr lang="es-ES" sz="1400" dirty="0" smtClean="0"/>
                        <a:t>(se incrementa antes de la operación) 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&lt;=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 smtClean="0"/>
                        <a:t>*</a:t>
                      </a:r>
                      <a:r>
                        <a:rPr lang="es-ES" sz="1800" dirty="0" smtClean="0"/>
                        <a:t> </a:t>
                      </a:r>
                      <a:r>
                        <a:rPr lang="es-ES" sz="1400" dirty="0" smtClean="0"/>
                        <a:t>(multiplicación)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/=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&gt;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 smtClean="0"/>
                        <a:t>/</a:t>
                      </a:r>
                      <a:r>
                        <a:rPr lang="es-ES" sz="1400" dirty="0" smtClean="0"/>
                        <a:t> (división)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%=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Sufijo </a:t>
                      </a:r>
                      <a:r>
                        <a:rPr lang="es-ES" sz="1400" dirty="0" smtClean="0"/>
                        <a:t>(se incrementa después)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&gt;=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 smtClean="0"/>
                        <a:t>% </a:t>
                      </a:r>
                      <a:r>
                        <a:rPr lang="es-ES" sz="1400" dirty="0" smtClean="0"/>
                        <a:t>(módulo)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97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464495"/>
          </a:xfrm>
        </p:spPr>
        <p:txBody>
          <a:bodyPr/>
          <a:lstStyle/>
          <a:p>
            <a:r>
              <a:rPr lang="es-ES" sz="2200" dirty="0" smtClean="0"/>
              <a:t>PUERTAS LÓGICAS</a:t>
            </a:r>
          </a:p>
          <a:p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Lenguaje JavaScript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6"/>
          <a:stretch/>
        </p:blipFill>
        <p:spPr>
          <a:xfrm>
            <a:off x="1475656" y="2879687"/>
            <a:ext cx="6417143" cy="36829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42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464495"/>
          </a:xfrm>
        </p:spPr>
        <p:txBody>
          <a:bodyPr>
            <a:normAutofit/>
          </a:bodyPr>
          <a:lstStyle/>
          <a:p>
            <a:r>
              <a:rPr lang="es-ES" sz="2200" dirty="0" smtClean="0"/>
              <a:t>SENTENCIAS DE CONTROL DE FLUJO</a:t>
            </a:r>
          </a:p>
          <a:p>
            <a:endParaRPr lang="es-ES" sz="900" dirty="0"/>
          </a:p>
          <a:p>
            <a:pPr lvl="1"/>
            <a:r>
              <a:rPr lang="es-ES" dirty="0" err="1" smtClean="0"/>
              <a:t>if</a:t>
            </a:r>
            <a:r>
              <a:rPr lang="es-ES" dirty="0" smtClean="0"/>
              <a:t> … </a:t>
            </a:r>
            <a:r>
              <a:rPr lang="es-ES" dirty="0" err="1" smtClean="0"/>
              <a:t>else</a:t>
            </a:r>
            <a:endParaRPr lang="es-ES" dirty="0" smtClean="0"/>
          </a:p>
          <a:p>
            <a:pPr lvl="1"/>
            <a:endParaRPr lang="es-ES" sz="500" dirty="0" smtClean="0"/>
          </a:p>
          <a:p>
            <a:pPr marL="45720" indent="0">
              <a:buNone/>
            </a:pPr>
            <a:r>
              <a:rPr lang="es-ES" sz="1700" b="1" i="1" dirty="0" smtClean="0"/>
              <a:t>	</a:t>
            </a:r>
            <a:r>
              <a:rPr lang="es-ES" sz="1600" b="1" i="1" dirty="0" err="1" smtClean="0"/>
              <a:t>if</a:t>
            </a:r>
            <a:r>
              <a:rPr lang="es-ES" sz="1600" b="1" i="1" dirty="0" smtClean="0"/>
              <a:t> </a:t>
            </a:r>
            <a:r>
              <a:rPr lang="es-ES" sz="1600" i="1" dirty="0"/>
              <a:t>( condición ) {     // 0, "" y </a:t>
            </a:r>
            <a:r>
              <a:rPr lang="es-ES" sz="1600" i="1" dirty="0" err="1"/>
              <a:t>null</a:t>
            </a:r>
            <a:r>
              <a:rPr lang="es-ES" sz="1600" i="1" dirty="0"/>
              <a:t> equivalen a </a:t>
            </a:r>
            <a:r>
              <a:rPr lang="es-ES" sz="1600" i="1" dirty="0" smtClean="0"/>
              <a:t>false</a:t>
            </a:r>
          </a:p>
          <a:p>
            <a:pPr marL="45720" indent="0">
              <a:buNone/>
            </a:pPr>
            <a:r>
              <a:rPr lang="es-ES" sz="1600" i="1" dirty="0"/>
              <a:t>	             // Instrucciones</a:t>
            </a:r>
          </a:p>
          <a:p>
            <a:pPr marL="45720" indent="0">
              <a:buNone/>
            </a:pPr>
            <a:r>
              <a:rPr lang="es-ES" sz="1600" i="1" dirty="0"/>
              <a:t>	}</a:t>
            </a:r>
          </a:p>
          <a:p>
            <a:pPr marL="45720" indent="0">
              <a:buNone/>
            </a:pPr>
            <a:r>
              <a:rPr lang="es-ES" sz="1600" b="1" i="1" dirty="0"/>
              <a:t>	</a:t>
            </a:r>
            <a:r>
              <a:rPr lang="es-ES" sz="1600" b="1" i="1" dirty="0" err="1"/>
              <a:t>else</a:t>
            </a:r>
            <a:r>
              <a:rPr lang="es-ES" sz="1600" b="1" i="1" dirty="0"/>
              <a:t> </a:t>
            </a:r>
            <a:r>
              <a:rPr lang="es-ES" sz="1600" i="1" dirty="0"/>
              <a:t>{</a:t>
            </a:r>
          </a:p>
          <a:p>
            <a:pPr marL="45720" indent="0">
              <a:buNone/>
            </a:pPr>
            <a:r>
              <a:rPr lang="es-ES" sz="1600" i="1" dirty="0"/>
              <a:t>	            // Instrucciones</a:t>
            </a:r>
          </a:p>
          <a:p>
            <a:pPr marL="320040" lvl="1" indent="0">
              <a:buNone/>
            </a:pPr>
            <a:r>
              <a:rPr lang="es-ES" sz="1600" i="1" dirty="0" smtClean="0"/>
              <a:t>          }</a:t>
            </a:r>
          </a:p>
          <a:p>
            <a:pPr marL="320040" lvl="1" indent="0">
              <a:buNone/>
            </a:pPr>
            <a:endParaRPr lang="es-ES" sz="1000" i="1" dirty="0" smtClean="0"/>
          </a:p>
          <a:p>
            <a:pPr lvl="1"/>
            <a:r>
              <a:rPr lang="es-ES" dirty="0" err="1"/>
              <a:t>f</a:t>
            </a:r>
            <a:r>
              <a:rPr lang="es-ES" dirty="0" err="1" smtClean="0"/>
              <a:t>or</a:t>
            </a:r>
            <a:endParaRPr lang="es-ES" dirty="0" smtClean="0"/>
          </a:p>
          <a:p>
            <a:pPr marL="45720" indent="0">
              <a:buNone/>
            </a:pPr>
            <a:r>
              <a:rPr lang="es-ES" sz="1600" b="1" i="1" dirty="0" smtClean="0"/>
              <a:t>	</a:t>
            </a:r>
            <a:r>
              <a:rPr lang="es-ES" sz="1600" b="1" i="1" dirty="0" err="1" smtClean="0"/>
              <a:t>for</a:t>
            </a:r>
            <a:r>
              <a:rPr lang="es-ES" sz="1600" i="1" dirty="0" smtClean="0"/>
              <a:t> </a:t>
            </a:r>
            <a:r>
              <a:rPr lang="es-ES" sz="1600" i="1" dirty="0"/>
              <a:t>( inicialización; condición; actualización) {</a:t>
            </a:r>
          </a:p>
          <a:p>
            <a:pPr marL="45720" indent="0">
              <a:buNone/>
            </a:pPr>
            <a:r>
              <a:rPr lang="es-ES" sz="1600" i="1" dirty="0"/>
              <a:t>		// Instrucciones</a:t>
            </a:r>
          </a:p>
          <a:p>
            <a:pPr marL="45720" indent="0">
              <a:buNone/>
            </a:pPr>
            <a:r>
              <a:rPr lang="es-ES" sz="1600" i="1" dirty="0"/>
              <a:t>	}</a:t>
            </a:r>
          </a:p>
          <a:p>
            <a:pPr lvl="4"/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Lenguaje JavaScript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</p:spTree>
    <p:extLst>
      <p:ext uri="{BB962C8B-B14F-4D97-AF65-F5344CB8AC3E}">
        <p14:creationId xmlns:p14="http://schemas.microsoft.com/office/powerpoint/2010/main" val="76979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464495"/>
          </a:xfrm>
        </p:spPr>
        <p:txBody>
          <a:bodyPr>
            <a:normAutofit/>
          </a:bodyPr>
          <a:lstStyle/>
          <a:p>
            <a:r>
              <a:rPr lang="es-ES" sz="2200" dirty="0" smtClean="0"/>
              <a:t>SENTENCIAS DE CONTROL DE FLUJO</a:t>
            </a:r>
          </a:p>
          <a:p>
            <a:endParaRPr lang="es-ES" sz="900" dirty="0"/>
          </a:p>
          <a:p>
            <a:pPr lvl="1"/>
            <a:r>
              <a:rPr lang="es-ES" dirty="0" smtClean="0"/>
              <a:t>Ejemplo </a:t>
            </a:r>
            <a:r>
              <a:rPr lang="es-ES" i="1" dirty="0" err="1" smtClean="0"/>
              <a:t>if</a:t>
            </a:r>
            <a:r>
              <a:rPr lang="es-ES" i="1" dirty="0" smtClean="0"/>
              <a:t> … </a:t>
            </a:r>
            <a:r>
              <a:rPr lang="es-ES" i="1" dirty="0" err="1" smtClean="0"/>
              <a:t>else</a:t>
            </a:r>
            <a:endParaRPr lang="es-ES" i="1" dirty="0" smtClean="0"/>
          </a:p>
          <a:p>
            <a:pPr lvl="1"/>
            <a:endParaRPr lang="es-ES" sz="500" dirty="0" smtClean="0"/>
          </a:p>
          <a:p>
            <a:pPr marL="45720" indent="0">
              <a:buNone/>
            </a:pPr>
            <a:r>
              <a:rPr lang="es-ES" sz="1700" b="1" i="1" dirty="0" smtClean="0"/>
              <a:t>	</a:t>
            </a:r>
          </a:p>
          <a:p>
            <a:pPr marL="45720" indent="0">
              <a:buNone/>
            </a:pPr>
            <a:endParaRPr lang="es-ES" sz="1700" b="1" i="1" dirty="0"/>
          </a:p>
          <a:p>
            <a:pPr marL="45720" indent="0">
              <a:buNone/>
            </a:pPr>
            <a:endParaRPr lang="es-ES" sz="1700" b="1" i="1" dirty="0" smtClean="0"/>
          </a:p>
          <a:p>
            <a:pPr marL="45720" indent="0">
              <a:buNone/>
            </a:pPr>
            <a:endParaRPr lang="es-ES" sz="1700" b="1" i="1" dirty="0"/>
          </a:p>
          <a:p>
            <a:pPr marL="45720" indent="0">
              <a:buNone/>
            </a:pPr>
            <a:endParaRPr lang="es-ES" sz="1700" b="1" i="1" dirty="0" smtClean="0"/>
          </a:p>
          <a:p>
            <a:pPr marL="45720" indent="0">
              <a:buNone/>
            </a:pPr>
            <a:endParaRPr lang="es-ES" sz="1700" b="1" i="1" dirty="0" smtClean="0"/>
          </a:p>
          <a:p>
            <a:pPr marL="45720" indent="0">
              <a:buNone/>
            </a:pPr>
            <a:endParaRPr lang="es-ES" sz="1000" i="1" dirty="0" smtClean="0"/>
          </a:p>
          <a:p>
            <a:pPr lvl="1"/>
            <a:r>
              <a:rPr lang="es-ES" dirty="0" smtClean="0"/>
              <a:t>Ejemplo </a:t>
            </a:r>
            <a:r>
              <a:rPr lang="es-ES" i="1" dirty="0" err="1" smtClean="0"/>
              <a:t>fo</a:t>
            </a:r>
            <a:r>
              <a:rPr lang="es-ES" dirty="0" err="1" smtClean="0"/>
              <a:t>r</a:t>
            </a:r>
            <a:endParaRPr lang="es-ES" dirty="0" smtClean="0"/>
          </a:p>
          <a:p>
            <a:pPr marL="45720" indent="0">
              <a:buNone/>
            </a:pPr>
            <a:r>
              <a:rPr lang="es-ES" sz="1600" b="1" i="1" dirty="0" smtClean="0"/>
              <a:t>	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Lenguaje JavaScript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551" y="3114869"/>
            <a:ext cx="3252961" cy="22068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795" y="5687634"/>
            <a:ext cx="4248472" cy="9441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73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581128"/>
          </a:xfrm>
        </p:spPr>
        <p:txBody>
          <a:bodyPr>
            <a:normAutofit fontScale="92500" lnSpcReduction="10000"/>
          </a:bodyPr>
          <a:lstStyle/>
          <a:p>
            <a:r>
              <a:rPr lang="es-ES" sz="2400" dirty="0" smtClean="0"/>
              <a:t>SENTENCIAS DE CONTROL DE FLUJO</a:t>
            </a:r>
          </a:p>
          <a:p>
            <a:endParaRPr lang="es-ES" sz="900" dirty="0"/>
          </a:p>
          <a:p>
            <a:pPr lvl="1"/>
            <a:r>
              <a:rPr lang="es-ES" sz="1900" dirty="0" err="1" smtClean="0"/>
              <a:t>for</a:t>
            </a:r>
            <a:r>
              <a:rPr lang="es-ES" sz="1900" dirty="0" smtClean="0"/>
              <a:t> … in</a:t>
            </a:r>
          </a:p>
          <a:p>
            <a:pPr lvl="1"/>
            <a:endParaRPr lang="es-ES" sz="500" dirty="0" smtClean="0"/>
          </a:p>
          <a:p>
            <a:pPr marL="45720" indent="0">
              <a:buNone/>
            </a:pPr>
            <a:r>
              <a:rPr lang="es-ES" sz="1700" b="1" i="1" dirty="0" smtClean="0"/>
              <a:t>	</a:t>
            </a:r>
            <a:r>
              <a:rPr lang="es-ES" sz="1700" b="1" i="1" dirty="0" err="1" smtClean="0"/>
              <a:t>for</a:t>
            </a:r>
            <a:r>
              <a:rPr lang="es-ES" sz="1700" b="1" i="1" dirty="0" smtClean="0"/>
              <a:t> </a:t>
            </a:r>
            <a:r>
              <a:rPr lang="es-ES" sz="1700" i="1" dirty="0"/>
              <a:t>( </a:t>
            </a:r>
            <a:r>
              <a:rPr lang="es-ES" sz="1700" i="1" dirty="0" smtClean="0"/>
              <a:t>índice in </a:t>
            </a:r>
            <a:r>
              <a:rPr lang="es-ES" sz="1700" i="1" dirty="0" err="1" smtClean="0"/>
              <a:t>array</a:t>
            </a:r>
            <a:r>
              <a:rPr lang="es-ES" sz="1700" i="1" dirty="0" smtClean="0"/>
              <a:t> ) {</a:t>
            </a:r>
          </a:p>
          <a:p>
            <a:pPr marL="45720" indent="0">
              <a:buNone/>
            </a:pPr>
            <a:r>
              <a:rPr lang="es-ES" sz="1700" i="1" dirty="0"/>
              <a:t>	             // Instrucciones</a:t>
            </a:r>
          </a:p>
          <a:p>
            <a:pPr marL="45720" indent="0">
              <a:buNone/>
            </a:pPr>
            <a:r>
              <a:rPr lang="es-ES" sz="1700" i="1" dirty="0"/>
              <a:t>	}</a:t>
            </a:r>
          </a:p>
          <a:p>
            <a:pPr marL="45720" indent="0">
              <a:buNone/>
            </a:pPr>
            <a:r>
              <a:rPr lang="es-ES" sz="1600" b="1" i="1" dirty="0"/>
              <a:t>	</a:t>
            </a:r>
            <a:endParaRPr lang="es-ES" sz="1600" i="1" dirty="0" smtClean="0"/>
          </a:p>
          <a:p>
            <a:pPr lvl="1"/>
            <a:r>
              <a:rPr lang="es-ES" sz="1900" dirty="0" err="1"/>
              <a:t>w</a:t>
            </a:r>
            <a:r>
              <a:rPr lang="es-ES" sz="1900" dirty="0" err="1" smtClean="0"/>
              <a:t>hile</a:t>
            </a:r>
            <a:r>
              <a:rPr lang="es-ES" sz="1900" dirty="0" smtClean="0"/>
              <a:t>, do … </a:t>
            </a:r>
            <a:r>
              <a:rPr lang="es-ES" sz="1900" dirty="0" err="1" smtClean="0"/>
              <a:t>while</a:t>
            </a:r>
            <a:endParaRPr lang="es-ES" sz="1900" dirty="0" smtClean="0"/>
          </a:p>
          <a:p>
            <a:pPr lvl="1"/>
            <a:endParaRPr lang="es-ES" sz="900" dirty="0"/>
          </a:p>
          <a:p>
            <a:pPr marL="45720" indent="0">
              <a:buNone/>
            </a:pPr>
            <a:r>
              <a:rPr lang="es-ES" sz="1600" b="1" i="1" dirty="0" smtClean="0"/>
              <a:t>	</a:t>
            </a:r>
            <a:r>
              <a:rPr lang="es-ES" sz="1700" b="1" i="1" dirty="0" err="1" smtClean="0"/>
              <a:t>while</a:t>
            </a:r>
            <a:r>
              <a:rPr lang="es-ES" sz="1700" i="1" dirty="0"/>
              <a:t>( condición ){</a:t>
            </a:r>
          </a:p>
          <a:p>
            <a:pPr marL="45720" indent="0">
              <a:buNone/>
            </a:pPr>
            <a:r>
              <a:rPr lang="es-ES" sz="1700" i="1" dirty="0"/>
              <a:t>	      // Instrucciones</a:t>
            </a:r>
          </a:p>
          <a:p>
            <a:pPr marL="45720" indent="0">
              <a:buNone/>
            </a:pPr>
            <a:r>
              <a:rPr lang="es-ES" sz="1700" i="1" dirty="0"/>
              <a:t>	}</a:t>
            </a:r>
          </a:p>
          <a:p>
            <a:pPr marL="45720" indent="0">
              <a:buNone/>
            </a:pPr>
            <a:r>
              <a:rPr lang="es-ES" sz="1700" b="1" i="1" dirty="0"/>
              <a:t>	</a:t>
            </a:r>
          </a:p>
          <a:p>
            <a:pPr marL="45720" indent="0">
              <a:buNone/>
            </a:pPr>
            <a:r>
              <a:rPr lang="es-ES" sz="1700" b="1" i="1" dirty="0"/>
              <a:t>	do</a:t>
            </a:r>
            <a:r>
              <a:rPr lang="es-ES" sz="1700" i="1" dirty="0"/>
              <a:t> {</a:t>
            </a:r>
          </a:p>
          <a:p>
            <a:pPr marL="45720" indent="0">
              <a:buNone/>
            </a:pPr>
            <a:r>
              <a:rPr lang="es-ES" sz="1700" i="1" dirty="0"/>
              <a:t>	     // Instrucciones</a:t>
            </a:r>
          </a:p>
          <a:p>
            <a:pPr marL="45720" indent="0">
              <a:buNone/>
            </a:pPr>
            <a:r>
              <a:rPr lang="es-ES" sz="1700" i="1" dirty="0"/>
              <a:t>	} </a:t>
            </a:r>
            <a:r>
              <a:rPr lang="es-ES" sz="1700" b="1" i="1" dirty="0" err="1"/>
              <a:t>while</a:t>
            </a:r>
            <a:r>
              <a:rPr lang="es-ES" sz="1700" i="1" dirty="0"/>
              <a:t>( condición )</a:t>
            </a:r>
          </a:p>
          <a:p>
            <a:pPr lvl="1"/>
            <a:endParaRPr lang="es-ES" dirty="0" smtClean="0"/>
          </a:p>
          <a:p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Lenguaje JavaScript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863" y="4725144"/>
            <a:ext cx="3805411" cy="19237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r="3222"/>
          <a:stretch/>
        </p:blipFill>
        <p:spPr>
          <a:xfrm>
            <a:off x="4228814" y="2837806"/>
            <a:ext cx="3829460" cy="17570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10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581128"/>
          </a:xfrm>
        </p:spPr>
        <p:txBody>
          <a:bodyPr>
            <a:normAutofit/>
          </a:bodyPr>
          <a:lstStyle/>
          <a:p>
            <a:r>
              <a:rPr lang="es-ES" sz="2400" dirty="0" smtClean="0"/>
              <a:t>SENTENCIAS DE CONTROL DE FLUJO</a:t>
            </a:r>
          </a:p>
          <a:p>
            <a:endParaRPr lang="es-ES" sz="900" dirty="0"/>
          </a:p>
          <a:p>
            <a:pPr lvl="1"/>
            <a:r>
              <a:rPr lang="es-ES" sz="1900" dirty="0" smtClean="0"/>
              <a:t>Ejemplo </a:t>
            </a:r>
            <a:r>
              <a:rPr lang="es-ES" sz="1900" i="1" dirty="0" err="1" smtClean="0"/>
              <a:t>for</a:t>
            </a:r>
            <a:endParaRPr lang="es-ES" sz="1900" i="1" dirty="0" smtClean="0"/>
          </a:p>
          <a:p>
            <a:pPr lvl="1"/>
            <a:endParaRPr lang="es-ES" sz="500" dirty="0" smtClean="0"/>
          </a:p>
          <a:p>
            <a:pPr marL="45720" indent="0">
              <a:buNone/>
            </a:pPr>
            <a:r>
              <a:rPr lang="es-ES" sz="1700" b="1" i="1" dirty="0" smtClean="0"/>
              <a:t>	</a:t>
            </a:r>
          </a:p>
          <a:p>
            <a:pPr marL="45720" indent="0">
              <a:buNone/>
            </a:pPr>
            <a:endParaRPr lang="es-ES" sz="1700" b="1" i="1" dirty="0"/>
          </a:p>
          <a:p>
            <a:pPr marL="45720" indent="0">
              <a:buNone/>
            </a:pPr>
            <a:r>
              <a:rPr lang="es-ES" sz="1600" b="1" i="1" dirty="0" smtClean="0"/>
              <a:t>	</a:t>
            </a:r>
          </a:p>
          <a:p>
            <a:pPr marL="45720" indent="0">
              <a:buNone/>
            </a:pPr>
            <a:endParaRPr lang="es-ES" sz="2400" i="1" dirty="0" smtClean="0"/>
          </a:p>
          <a:p>
            <a:pPr lvl="1"/>
            <a:r>
              <a:rPr lang="es-ES" sz="1900" dirty="0" smtClean="0"/>
              <a:t>Ejemplo </a:t>
            </a:r>
            <a:r>
              <a:rPr lang="es-ES" sz="1900" i="1" dirty="0" err="1" smtClean="0"/>
              <a:t>while</a:t>
            </a:r>
            <a:endParaRPr lang="es-ES" sz="1900" i="1" dirty="0" smtClean="0"/>
          </a:p>
          <a:p>
            <a:pPr lvl="1"/>
            <a:endParaRPr lang="es-ES" sz="900" dirty="0" smtClean="0"/>
          </a:p>
          <a:p>
            <a:pPr marL="45720" indent="0">
              <a:buNone/>
            </a:pPr>
            <a:r>
              <a:rPr lang="es-ES" sz="1600" b="1" i="1" dirty="0" smtClean="0"/>
              <a:t>	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Lenguaje JavaScript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247" y="3356992"/>
            <a:ext cx="4320480" cy="9301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945" y="5013176"/>
            <a:ext cx="3387081" cy="15171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989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464495"/>
          </a:xfrm>
        </p:spPr>
        <p:txBody>
          <a:bodyPr>
            <a:normAutofit lnSpcReduction="10000"/>
          </a:bodyPr>
          <a:lstStyle/>
          <a:p>
            <a:r>
              <a:rPr lang="es-ES" sz="2200" dirty="0"/>
              <a:t>SENTENCIAS DE CONTROL DE FLUJO</a:t>
            </a:r>
          </a:p>
          <a:p>
            <a:endParaRPr lang="es-ES" sz="1000" dirty="0" smtClean="0"/>
          </a:p>
          <a:p>
            <a:pPr lvl="1"/>
            <a:r>
              <a:rPr lang="es-ES" dirty="0" err="1"/>
              <a:t>s</a:t>
            </a:r>
            <a:r>
              <a:rPr lang="es-ES" dirty="0" err="1" smtClean="0"/>
              <a:t>witch</a:t>
            </a:r>
            <a:endParaRPr lang="es-ES" dirty="0"/>
          </a:p>
          <a:p>
            <a:pPr lvl="1"/>
            <a:endParaRPr lang="es-ES" dirty="0" smtClean="0"/>
          </a:p>
          <a:p>
            <a:pPr marL="45720" indent="0">
              <a:buNone/>
            </a:pPr>
            <a:r>
              <a:rPr lang="es-ES" sz="1900" b="1" dirty="0" smtClean="0">
                <a:solidFill>
                  <a:srgbClr val="05026E"/>
                </a:solidFill>
              </a:rPr>
              <a:t>	</a:t>
            </a:r>
            <a:r>
              <a:rPr lang="es-ES" sz="1700" b="1" i="1" dirty="0" err="1" smtClean="0"/>
              <a:t>switch</a:t>
            </a:r>
            <a:r>
              <a:rPr lang="es-ES" sz="1700" b="1" i="1" dirty="0" smtClean="0"/>
              <a:t> </a:t>
            </a:r>
            <a:r>
              <a:rPr lang="es-ES" sz="1700" i="1" dirty="0"/>
              <a:t>( expresión ) {  // La expresión devuelve un numero,</a:t>
            </a:r>
          </a:p>
          <a:p>
            <a:pPr marL="45720" indent="0">
              <a:buNone/>
            </a:pPr>
            <a:r>
              <a:rPr lang="es-ES" sz="1700" i="1" dirty="0"/>
              <a:t>		// un valor lógico o un </a:t>
            </a:r>
            <a:r>
              <a:rPr lang="es-ES" sz="1700" i="1" dirty="0" err="1"/>
              <a:t>string</a:t>
            </a:r>
            <a:endParaRPr lang="es-ES" sz="1700" i="1" dirty="0"/>
          </a:p>
          <a:p>
            <a:pPr marL="45720" indent="0">
              <a:buNone/>
            </a:pPr>
            <a:r>
              <a:rPr lang="es-ES" sz="1700" b="1" i="1" dirty="0"/>
              <a:t>	    case</a:t>
            </a:r>
            <a:r>
              <a:rPr lang="es-ES" sz="1700" i="1" dirty="0"/>
              <a:t> valor1:</a:t>
            </a:r>
          </a:p>
          <a:p>
            <a:pPr marL="45720" indent="0">
              <a:buNone/>
            </a:pPr>
            <a:r>
              <a:rPr lang="es-ES" sz="1700" i="1" dirty="0"/>
              <a:t>		// Instrucciones caso 1</a:t>
            </a:r>
          </a:p>
          <a:p>
            <a:pPr marL="45720" indent="0">
              <a:buNone/>
            </a:pPr>
            <a:r>
              <a:rPr lang="es-ES" sz="1700" b="1" i="1" dirty="0"/>
              <a:t>	    break</a:t>
            </a:r>
            <a:r>
              <a:rPr lang="es-ES" sz="1700" i="1" dirty="0"/>
              <a:t>; // para acabar el </a:t>
            </a:r>
            <a:r>
              <a:rPr lang="es-ES" sz="1700" i="1" dirty="0" err="1"/>
              <a:t>switch</a:t>
            </a:r>
            <a:endParaRPr lang="es-ES" sz="1700" i="1" dirty="0"/>
          </a:p>
          <a:p>
            <a:pPr marL="45720" indent="0">
              <a:buNone/>
            </a:pPr>
            <a:r>
              <a:rPr lang="es-ES" sz="1700" b="1" i="1" dirty="0"/>
              <a:t>	    case</a:t>
            </a:r>
            <a:r>
              <a:rPr lang="es-ES" sz="1700" i="1" dirty="0"/>
              <a:t> valor2:</a:t>
            </a:r>
          </a:p>
          <a:p>
            <a:pPr marL="45720" indent="0">
              <a:buNone/>
            </a:pPr>
            <a:r>
              <a:rPr lang="es-ES" sz="1700" i="1" dirty="0"/>
              <a:t>		// Instrucciones caso 2</a:t>
            </a:r>
          </a:p>
          <a:p>
            <a:pPr marL="45720" indent="0">
              <a:buNone/>
            </a:pPr>
            <a:r>
              <a:rPr lang="es-ES" sz="1700" b="1" i="1" dirty="0"/>
              <a:t>	    break</a:t>
            </a:r>
            <a:r>
              <a:rPr lang="es-ES" sz="1700" i="1" dirty="0"/>
              <a:t>;</a:t>
            </a:r>
          </a:p>
          <a:p>
            <a:pPr marL="45720" indent="0">
              <a:buNone/>
            </a:pPr>
            <a:r>
              <a:rPr lang="es-ES" sz="1700" b="1" i="1" dirty="0"/>
              <a:t>	    default</a:t>
            </a:r>
            <a:r>
              <a:rPr lang="es-ES" sz="1700" i="1" dirty="0"/>
              <a:t>: // opcional</a:t>
            </a:r>
          </a:p>
          <a:p>
            <a:pPr marL="45720" indent="0">
              <a:buNone/>
            </a:pPr>
            <a:r>
              <a:rPr lang="es-ES" sz="1700" i="1" dirty="0"/>
              <a:t>		// Instrucciones si no se diera ningún caso</a:t>
            </a:r>
          </a:p>
          <a:p>
            <a:pPr marL="45720" indent="0">
              <a:buNone/>
            </a:pPr>
            <a:r>
              <a:rPr lang="es-ES" sz="1700" i="1" dirty="0"/>
              <a:t>	}</a:t>
            </a:r>
          </a:p>
          <a:p>
            <a:pPr lvl="1"/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Lenguaje JavaScript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</p:spTree>
    <p:extLst>
      <p:ext uri="{BB962C8B-B14F-4D97-AF65-F5344CB8AC3E}">
        <p14:creationId xmlns:p14="http://schemas.microsoft.com/office/powerpoint/2010/main" val="31803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464495"/>
          </a:xfrm>
        </p:spPr>
        <p:txBody>
          <a:bodyPr>
            <a:normAutofit/>
          </a:bodyPr>
          <a:lstStyle/>
          <a:p>
            <a:r>
              <a:rPr lang="es-ES" sz="2200" dirty="0"/>
              <a:t>SENTENCIAS DE CONTROL DE FLUJO</a:t>
            </a:r>
          </a:p>
          <a:p>
            <a:endParaRPr lang="es-ES" sz="1000" dirty="0" smtClean="0"/>
          </a:p>
          <a:p>
            <a:pPr lvl="1"/>
            <a:r>
              <a:rPr lang="es-ES" dirty="0" smtClean="0"/>
              <a:t>Ejemplo </a:t>
            </a:r>
            <a:r>
              <a:rPr lang="es-ES" i="1" dirty="0" err="1" smtClean="0"/>
              <a:t>switch</a:t>
            </a:r>
            <a:endParaRPr lang="es-ES" i="1" dirty="0"/>
          </a:p>
          <a:p>
            <a:pPr lvl="1"/>
            <a:endParaRPr lang="es-ES" dirty="0" smtClean="0"/>
          </a:p>
          <a:p>
            <a:pPr marL="45720" indent="0">
              <a:buNone/>
            </a:pPr>
            <a:r>
              <a:rPr lang="es-ES" sz="1900" b="1" dirty="0" smtClean="0">
                <a:solidFill>
                  <a:srgbClr val="05026E"/>
                </a:solidFill>
              </a:rPr>
              <a:t>	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Lenguaje JavaScript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754" y="2924944"/>
            <a:ext cx="6219800" cy="37332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03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392487"/>
          </a:xfrm>
        </p:spPr>
        <p:txBody>
          <a:bodyPr>
            <a:normAutofit/>
          </a:bodyPr>
          <a:lstStyle/>
          <a:p>
            <a:r>
              <a:rPr lang="es-ES" sz="2200" dirty="0" smtClean="0"/>
              <a:t>SENTENCIAS DE CONTROL DE FLUJO</a:t>
            </a:r>
          </a:p>
          <a:p>
            <a:endParaRPr lang="es-ES" sz="900" dirty="0"/>
          </a:p>
          <a:p>
            <a:pPr lvl="1"/>
            <a:r>
              <a:rPr lang="es-ES" dirty="0" smtClean="0"/>
              <a:t>Excepciones try … catch</a:t>
            </a:r>
          </a:p>
          <a:p>
            <a:pPr lvl="1"/>
            <a:endParaRPr lang="es-ES" sz="500" dirty="0" smtClean="0"/>
          </a:p>
          <a:p>
            <a:pPr marL="45720" indent="0">
              <a:buNone/>
            </a:pPr>
            <a:r>
              <a:rPr lang="es-ES" sz="1800" b="1" dirty="0" smtClean="0">
                <a:solidFill>
                  <a:srgbClr val="05026E"/>
                </a:solidFill>
              </a:rPr>
              <a:t>	</a:t>
            </a:r>
            <a:r>
              <a:rPr lang="es-ES" sz="1600" b="1" i="1" dirty="0" smtClean="0"/>
              <a:t>try </a:t>
            </a:r>
            <a:r>
              <a:rPr lang="es-ES" sz="1600" i="1" dirty="0"/>
              <a:t>{</a:t>
            </a:r>
          </a:p>
          <a:p>
            <a:pPr marL="45720" indent="0">
              <a:buNone/>
            </a:pPr>
            <a:r>
              <a:rPr lang="es-ES" sz="1600" i="1" dirty="0"/>
              <a:t>	          // Código a ejecutar</a:t>
            </a:r>
          </a:p>
          <a:p>
            <a:pPr marL="45720" indent="0">
              <a:buNone/>
            </a:pPr>
            <a:r>
              <a:rPr lang="es-ES" sz="1600" i="1" dirty="0"/>
              <a:t>	}</a:t>
            </a:r>
          </a:p>
          <a:p>
            <a:pPr marL="45720" indent="0">
              <a:buNone/>
            </a:pPr>
            <a:r>
              <a:rPr lang="es-ES" sz="1600" b="1" i="1" dirty="0"/>
              <a:t>	catch</a:t>
            </a:r>
            <a:r>
              <a:rPr lang="es-ES" sz="1600" i="1" dirty="0"/>
              <a:t>(error) {</a:t>
            </a:r>
          </a:p>
          <a:p>
            <a:pPr marL="45720" indent="0">
              <a:buNone/>
            </a:pPr>
            <a:r>
              <a:rPr lang="es-ES" sz="1600" i="1" dirty="0"/>
              <a:t>	        // Gestión del error</a:t>
            </a:r>
          </a:p>
          <a:p>
            <a:pPr marL="45720" indent="0">
              <a:buNone/>
            </a:pPr>
            <a:r>
              <a:rPr lang="es-ES" sz="1600" i="1" dirty="0"/>
              <a:t>	}</a:t>
            </a:r>
          </a:p>
          <a:p>
            <a:pPr marL="45720" indent="0">
              <a:buNone/>
            </a:pPr>
            <a:r>
              <a:rPr lang="es-ES" sz="1600" b="1" i="1" dirty="0"/>
              <a:t>	</a:t>
            </a:r>
            <a:endParaRPr lang="es-ES" sz="1600" i="1" dirty="0" smtClean="0"/>
          </a:p>
          <a:p>
            <a:pPr lvl="1"/>
            <a:r>
              <a:rPr lang="es-ES" dirty="0" smtClean="0"/>
              <a:t>Para lanzar la excepción:  </a:t>
            </a:r>
            <a:r>
              <a:rPr lang="es-ES" i="1" dirty="0" err="1" smtClean="0"/>
              <a:t>throw</a:t>
            </a:r>
            <a:r>
              <a:rPr lang="es-ES" i="1" dirty="0" smtClean="0"/>
              <a:t> </a:t>
            </a:r>
            <a:r>
              <a:rPr lang="es-ES" i="1" dirty="0" err="1" smtClean="0"/>
              <a:t>exception</a:t>
            </a:r>
            <a:endParaRPr lang="es-ES" i="1" dirty="0" smtClean="0"/>
          </a:p>
          <a:p>
            <a:pPr lvl="1"/>
            <a:endParaRPr lang="es-ES" sz="900" dirty="0"/>
          </a:p>
          <a:p>
            <a:pPr marL="45720" indent="0">
              <a:buNone/>
            </a:pPr>
            <a:r>
              <a:rPr lang="es-ES" sz="1600" b="1" i="1" dirty="0" smtClean="0"/>
              <a:t>	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Lenguaje JavaScript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55576" y="5996737"/>
            <a:ext cx="105010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0433FF"/>
                </a:solidFill>
                <a:latin typeface="ArialMT"/>
              </a:rPr>
              <a:t>https://</a:t>
            </a:r>
            <a:r>
              <a:rPr lang="es-ES" sz="1600" dirty="0" smtClean="0">
                <a:solidFill>
                  <a:srgbClr val="0433FF"/>
                </a:solidFill>
                <a:latin typeface="ArialMT"/>
              </a:rPr>
              <a:t>developer.mozilla.org/es/docs/Web/JavaScript/Referencia/Sentencias/throw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80182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27909" y="2564904"/>
            <a:ext cx="8605935" cy="4032488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s-ES" sz="2200" dirty="0">
                <a:solidFill>
                  <a:schemeClr val="accent5"/>
                </a:solidFill>
              </a:rPr>
              <a:t>Introducción</a:t>
            </a:r>
          </a:p>
          <a:p>
            <a:pPr marL="502920" indent="-457200">
              <a:buFont typeface="+mj-lt"/>
              <a:buAutoNum type="arabicPeriod"/>
            </a:pPr>
            <a:r>
              <a:rPr lang="es-ES" sz="2200" dirty="0">
                <a:hlinkClick r:id="rId2" action="ppaction://hlinksldjump"/>
              </a:rPr>
              <a:t>Lenguaje JavaScript </a:t>
            </a:r>
            <a:endParaRPr lang="es-ES" sz="2200" dirty="0"/>
          </a:p>
          <a:p>
            <a:pPr marL="502920" indent="-457200">
              <a:buFont typeface="+mj-lt"/>
              <a:buAutoNum type="arabicPeriod"/>
            </a:pPr>
            <a:r>
              <a:rPr lang="es-ES" sz="2200" dirty="0">
                <a:hlinkClick r:id="rId3" action="ppaction://hlinksldjump"/>
              </a:rPr>
              <a:t>Inclusión de JavaScript en una web</a:t>
            </a:r>
            <a:endParaRPr lang="es-ES" sz="2200" dirty="0"/>
          </a:p>
          <a:p>
            <a:pPr marL="502920" indent="-457200">
              <a:buFont typeface="+mj-lt"/>
              <a:buAutoNum type="arabicPeriod"/>
            </a:pPr>
            <a:r>
              <a:rPr lang="es-ES" sz="2200" dirty="0">
                <a:hlinkClick r:id="rId4" action="ppaction://hlinksldjump"/>
              </a:rPr>
              <a:t>Árbol </a:t>
            </a:r>
            <a:r>
              <a:rPr lang="es-ES" sz="2200" dirty="0" smtClean="0">
                <a:hlinkClick r:id="rId4" action="ppaction://hlinksldjump"/>
              </a:rPr>
              <a:t>BOM (Browser </a:t>
            </a:r>
            <a:r>
              <a:rPr lang="es-ES" sz="2200" dirty="0" err="1">
                <a:hlinkClick r:id="rId4" action="ppaction://hlinksldjump"/>
              </a:rPr>
              <a:t>Object</a:t>
            </a:r>
            <a:r>
              <a:rPr lang="es-ES" sz="2200" dirty="0">
                <a:hlinkClick r:id="rId4" action="ppaction://hlinksldjump"/>
              </a:rPr>
              <a:t> </a:t>
            </a:r>
            <a:r>
              <a:rPr lang="es-ES" sz="2200" dirty="0" err="1" smtClean="0">
                <a:hlinkClick r:id="rId4" action="ppaction://hlinksldjump"/>
              </a:rPr>
              <a:t>Model</a:t>
            </a:r>
            <a:r>
              <a:rPr lang="es-ES" sz="2200" dirty="0" smtClean="0">
                <a:hlinkClick r:id="rId4" action="ppaction://hlinksldjump"/>
              </a:rPr>
              <a:t>)</a:t>
            </a:r>
            <a:endParaRPr lang="es-ES" sz="2200" dirty="0"/>
          </a:p>
          <a:p>
            <a:pPr marL="502920" indent="-457200">
              <a:buFont typeface="+mj-lt"/>
              <a:buAutoNum type="arabicPeriod"/>
            </a:pPr>
            <a:r>
              <a:rPr lang="es-ES" sz="2200" dirty="0">
                <a:hlinkClick r:id="rId5" action="ppaction://hlinksldjump"/>
              </a:rPr>
              <a:t>Árbol </a:t>
            </a:r>
            <a:r>
              <a:rPr lang="es-ES" sz="2200" dirty="0" smtClean="0">
                <a:hlinkClick r:id="rId5" action="ppaction://hlinksldjump"/>
              </a:rPr>
              <a:t>DOM (</a:t>
            </a:r>
            <a:r>
              <a:rPr lang="es-ES" sz="2200" dirty="0" err="1" smtClean="0">
                <a:hlinkClick r:id="rId5" action="ppaction://hlinksldjump"/>
              </a:rPr>
              <a:t>Document</a:t>
            </a:r>
            <a:r>
              <a:rPr lang="es-ES" sz="2200" dirty="0" smtClean="0">
                <a:hlinkClick r:id="rId5" action="ppaction://hlinksldjump"/>
              </a:rPr>
              <a:t> </a:t>
            </a:r>
            <a:r>
              <a:rPr lang="es-ES" sz="2200" dirty="0" err="1" smtClean="0">
                <a:hlinkClick r:id="rId5" action="ppaction://hlinksldjump"/>
              </a:rPr>
              <a:t>Object</a:t>
            </a:r>
            <a:r>
              <a:rPr lang="es-ES" sz="2200" dirty="0" smtClean="0">
                <a:hlinkClick r:id="rId5" action="ppaction://hlinksldjump"/>
              </a:rPr>
              <a:t> </a:t>
            </a:r>
            <a:r>
              <a:rPr lang="es-ES" sz="2200" dirty="0" err="1" smtClean="0">
                <a:hlinkClick r:id="rId5" action="ppaction://hlinksldjump"/>
              </a:rPr>
              <a:t>Model</a:t>
            </a:r>
            <a:r>
              <a:rPr lang="es-ES" sz="2200" dirty="0" smtClean="0">
                <a:hlinkClick r:id="rId5" action="ppaction://hlinksldjump"/>
              </a:rPr>
              <a:t>)</a:t>
            </a:r>
            <a:endParaRPr lang="es-ES" sz="2200" dirty="0"/>
          </a:p>
          <a:p>
            <a:pPr marL="502920" indent="-457200">
              <a:buFont typeface="+mj-lt"/>
              <a:buAutoNum type="arabicPeriod"/>
            </a:pPr>
            <a:r>
              <a:rPr lang="es-ES" sz="2200" dirty="0">
                <a:hlinkClick r:id="rId6" action="ppaction://hlinksldjump"/>
              </a:rPr>
              <a:t>Manejadores de eventos</a:t>
            </a:r>
            <a:endParaRPr lang="es-ES" sz="2200" dirty="0"/>
          </a:p>
          <a:p>
            <a:pPr marL="502920" indent="-457200">
              <a:buFont typeface="+mj-lt"/>
              <a:buAutoNum type="arabicPeriod"/>
            </a:pPr>
            <a:r>
              <a:rPr lang="es-ES" sz="2200" dirty="0">
                <a:hlinkClick r:id="rId7" action="ppaction://hlinksldjump"/>
              </a:rPr>
              <a:t>Algunos métodos</a:t>
            </a:r>
            <a:endParaRPr lang="es-ES" sz="2200" dirty="0"/>
          </a:p>
          <a:p>
            <a:pPr marL="502920" indent="-457200">
              <a:buFont typeface="+mj-lt"/>
              <a:buAutoNum type="arabicPeriod"/>
            </a:pPr>
            <a:r>
              <a:rPr lang="es-ES" sz="2200" dirty="0">
                <a:hlinkClick r:id="rId8" action="ppaction://hlinksldjump"/>
              </a:rPr>
              <a:t>Formularios</a:t>
            </a:r>
            <a:endParaRPr lang="es-ES" sz="2200" dirty="0"/>
          </a:p>
          <a:p>
            <a:pPr lvl="1"/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945" y="2514477"/>
            <a:ext cx="3511055" cy="35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392487"/>
          </a:xfrm>
        </p:spPr>
        <p:txBody>
          <a:bodyPr/>
          <a:lstStyle/>
          <a:p>
            <a:r>
              <a:rPr lang="es-ES" sz="2200" dirty="0" smtClean="0"/>
              <a:t>FUNCIONES</a:t>
            </a:r>
          </a:p>
          <a:p>
            <a:endParaRPr lang="es-ES" sz="1000" dirty="0" smtClean="0"/>
          </a:p>
          <a:p>
            <a:pPr lvl="1" algn="just"/>
            <a:r>
              <a:rPr lang="es-ES" sz="1600" dirty="0" smtClean="0"/>
              <a:t>Bloque </a:t>
            </a:r>
            <a:r>
              <a:rPr lang="es-ES" sz="1600" dirty="0"/>
              <a:t>de código (con parámetros) asociado a un nombre. La función se invoca (o ejecuta) por el nombre y devuelve un valor como </a:t>
            </a:r>
            <a:r>
              <a:rPr lang="es-ES" sz="1600" dirty="0" smtClean="0"/>
              <a:t>resultado</a:t>
            </a:r>
          </a:p>
          <a:p>
            <a:pPr lvl="1" algn="just"/>
            <a:endParaRPr lang="es-ES" sz="500" dirty="0"/>
          </a:p>
          <a:p>
            <a:pPr lvl="1" algn="just"/>
            <a:r>
              <a:rPr lang="es-ES" sz="1600" dirty="0"/>
              <a:t>Las funciones permiten crear operaciones de alto nivel. Se denominan también abstracciones o encapsulaciones de </a:t>
            </a:r>
            <a:r>
              <a:rPr lang="es-ES" sz="1600" dirty="0" smtClean="0"/>
              <a:t>código</a:t>
            </a:r>
          </a:p>
          <a:p>
            <a:pPr lvl="1" algn="just"/>
            <a:endParaRPr lang="es-ES" sz="500" dirty="0"/>
          </a:p>
          <a:p>
            <a:pPr lvl="1" algn="just"/>
            <a:r>
              <a:rPr lang="es-ES" sz="1600" dirty="0"/>
              <a:t>Se definen con la palabra reservada </a:t>
            </a:r>
            <a:r>
              <a:rPr lang="es-ES" sz="1600" b="1" i="1" dirty="0" err="1"/>
              <a:t>function</a:t>
            </a:r>
            <a:r>
              <a:rPr lang="es-ES" sz="1600" b="1" i="1" dirty="0"/>
              <a:t> </a:t>
            </a:r>
            <a:r>
              <a:rPr lang="es-ES" sz="1600" dirty="0"/>
              <a:t>seguida del nombre y los parámetros entre paréntesis. Y a continuación el bloque de código entre llaves {}, que termina con la sentencia </a:t>
            </a:r>
            <a:r>
              <a:rPr lang="es-ES" sz="1600" b="1" i="1" dirty="0" err="1" smtClean="0"/>
              <a:t>return</a:t>
            </a:r>
            <a:endParaRPr lang="es-ES" sz="1600" dirty="0"/>
          </a:p>
          <a:p>
            <a:pPr lvl="1" algn="just"/>
            <a:endParaRPr lang="es-ES" sz="500" dirty="0"/>
          </a:p>
          <a:p>
            <a:pPr lvl="1" algn="just"/>
            <a:r>
              <a:rPr lang="es-ES" sz="1600" dirty="0"/>
              <a:t>En la invocación se deben asignar valores concretos a los </a:t>
            </a:r>
            <a:r>
              <a:rPr lang="es-ES" sz="1600" dirty="0" smtClean="0"/>
              <a:t>parámetros</a:t>
            </a:r>
          </a:p>
          <a:p>
            <a:pPr lvl="1" algn="just"/>
            <a:endParaRPr lang="es-ES" sz="500" dirty="0"/>
          </a:p>
          <a:p>
            <a:pPr lvl="1" algn="just"/>
            <a:r>
              <a:rPr lang="es-ES" sz="1600" dirty="0"/>
              <a:t>La función representa el valor resultante de su ejecución. Si no hay un </a:t>
            </a:r>
            <a:r>
              <a:rPr lang="es-ES" sz="1600" b="1" i="1" dirty="0" err="1"/>
              <a:t>return</a:t>
            </a:r>
            <a:r>
              <a:rPr lang="es-ES" sz="1600" dirty="0"/>
              <a:t>, acaba y devuelve </a:t>
            </a:r>
            <a:r>
              <a:rPr lang="es-ES" sz="1600" b="1" i="1" dirty="0" err="1" smtClean="0"/>
              <a:t>undefined</a:t>
            </a:r>
            <a:endParaRPr lang="es-ES" sz="1600" dirty="0"/>
          </a:p>
          <a:p>
            <a:pPr lvl="1"/>
            <a:endParaRPr lang="es-ES" dirty="0" smtClean="0"/>
          </a:p>
          <a:p>
            <a:pPr lvl="2"/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Lenguaje JavaScript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55576" y="6093296"/>
            <a:ext cx="7845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433FF"/>
                </a:solidFill>
                <a:latin typeface="ArialMT"/>
              </a:rPr>
              <a:t>https://</a:t>
            </a:r>
            <a:r>
              <a:rPr lang="es-ES" sz="1600" dirty="0">
                <a:solidFill>
                  <a:srgbClr val="0433FF"/>
                </a:solidFill>
                <a:latin typeface="ArialMT"/>
              </a:rPr>
              <a:t>developer.mozilla.org/es/docs/Web/JavaScript/Guide/Funciones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68492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464495"/>
          </a:xfrm>
        </p:spPr>
        <p:txBody>
          <a:bodyPr>
            <a:normAutofit/>
          </a:bodyPr>
          <a:lstStyle/>
          <a:p>
            <a:r>
              <a:rPr lang="es-ES" sz="2200" dirty="0" smtClean="0"/>
              <a:t>FUNCIONES</a:t>
            </a:r>
          </a:p>
          <a:p>
            <a:pPr marL="45720" indent="0">
              <a:buNone/>
            </a:pPr>
            <a:r>
              <a:rPr lang="es-ES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6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s-E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nombre_funcion</a:t>
            </a:r>
            <a:r>
              <a:rPr lang="es-E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( arg1, arg2, ...){</a:t>
            </a:r>
          </a:p>
          <a:p>
            <a:pPr marL="45720" indent="0">
              <a:buNone/>
            </a:pPr>
            <a:r>
              <a:rPr lang="es-E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	          </a:t>
            </a:r>
            <a:r>
              <a:rPr lang="es-ES" sz="1600" i="1" dirty="0">
                <a:latin typeface="Calibri" panose="020F0502020204030204" pitchFamily="34" charset="0"/>
                <a:cs typeface="Calibri" panose="020F0502020204030204" pitchFamily="34" charset="0"/>
              </a:rPr>
              <a:t>// instrucciones</a:t>
            </a:r>
          </a:p>
          <a:p>
            <a:pPr marL="45720" indent="0">
              <a:buNone/>
            </a:pPr>
            <a:r>
              <a:rPr lang="es-E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es-E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s-E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s-ES" sz="1600" i="1" dirty="0">
                <a:latin typeface="Calibri" panose="020F0502020204030204" pitchFamily="34" charset="0"/>
                <a:cs typeface="Calibri" panose="020F0502020204030204" pitchFamily="34" charset="0"/>
              </a:rPr>
              <a:t>;     // o </a:t>
            </a:r>
            <a:r>
              <a:rPr lang="es-E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s-E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resultado;</a:t>
            </a:r>
          </a:p>
          <a:p>
            <a:pPr marL="45720" indent="0">
              <a:buNone/>
            </a:pPr>
            <a:r>
              <a:rPr lang="es-E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  <a:endParaRPr lang="es-E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s-ES" dirty="0" smtClean="0"/>
          </a:p>
          <a:p>
            <a:pPr lvl="1" algn="just"/>
            <a:r>
              <a:rPr lang="es-ES" b="1" dirty="0" err="1"/>
              <a:t>alert</a:t>
            </a:r>
            <a:r>
              <a:rPr lang="es-ES" b="1" dirty="0"/>
              <a:t>(), </a:t>
            </a:r>
            <a:r>
              <a:rPr lang="es-ES" b="1" dirty="0" err="1"/>
              <a:t>confirm</a:t>
            </a:r>
            <a:r>
              <a:rPr lang="es-ES" b="1" dirty="0"/>
              <a:t>(), </a:t>
            </a:r>
            <a:r>
              <a:rPr lang="es-ES" b="1" dirty="0" err="1"/>
              <a:t>prompt</a:t>
            </a:r>
            <a:r>
              <a:rPr lang="es-ES" b="1" dirty="0"/>
              <a:t>() </a:t>
            </a:r>
            <a:endParaRPr lang="es-ES" b="1" dirty="0" smtClean="0"/>
          </a:p>
          <a:p>
            <a:pPr algn="just"/>
            <a:endParaRPr lang="es-ES" sz="500" b="1" dirty="0"/>
          </a:p>
          <a:p>
            <a:pPr lvl="2" algn="just"/>
            <a:r>
              <a:rPr lang="es-ES" dirty="0" smtClean="0"/>
              <a:t>Reciben </a:t>
            </a:r>
            <a:r>
              <a:rPr lang="es-ES" dirty="0"/>
              <a:t>como argumento un mensaje </a:t>
            </a:r>
            <a:r>
              <a:rPr lang="es-ES" dirty="0" smtClean="0"/>
              <a:t>que sacan como un cuadro </a:t>
            </a:r>
            <a:r>
              <a:rPr lang="es-ES" dirty="0"/>
              <a:t>de diálogo </a:t>
            </a:r>
            <a:r>
              <a:rPr lang="es-ES" dirty="0" smtClean="0"/>
              <a:t>o cajas </a:t>
            </a:r>
            <a:r>
              <a:rPr lang="es-ES" dirty="0" err="1" smtClean="0"/>
              <a:t>PopUp</a:t>
            </a:r>
            <a:r>
              <a:rPr lang="es-ES" dirty="0" smtClean="0"/>
              <a:t>                                                                                     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Lenguaje JavaScript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63" y="5325774"/>
            <a:ext cx="2758683" cy="119991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083" y="5325774"/>
            <a:ext cx="2876600" cy="123688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215" y="5002452"/>
            <a:ext cx="2691670" cy="159126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4883" y="2780928"/>
            <a:ext cx="2638470" cy="12372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32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392487"/>
          </a:xfrm>
          <a:ln>
            <a:noFill/>
          </a:ln>
        </p:spPr>
        <p:txBody>
          <a:bodyPr>
            <a:normAutofit fontScale="85000" lnSpcReduction="20000"/>
          </a:bodyPr>
          <a:lstStyle/>
          <a:p>
            <a:pPr algn="just"/>
            <a:r>
              <a:rPr lang="es-ES" sz="2400" dirty="0" smtClean="0"/>
              <a:t>Hay tres formas de incluir </a:t>
            </a:r>
            <a:r>
              <a:rPr lang="es-ES" sz="2400" dirty="0"/>
              <a:t>JavaScript </a:t>
            </a:r>
            <a:r>
              <a:rPr lang="es-ES" sz="2400" dirty="0" smtClean="0"/>
              <a:t>en un documento HTML</a:t>
            </a:r>
          </a:p>
          <a:p>
            <a:pPr algn="just"/>
            <a:endParaRPr lang="es-ES" sz="1900" dirty="0" smtClean="0"/>
          </a:p>
          <a:p>
            <a:pPr lvl="1" algn="just"/>
            <a:r>
              <a:rPr lang="es-ES" sz="2100" dirty="0" smtClean="0"/>
              <a:t>1ª	Dentro </a:t>
            </a:r>
            <a:r>
              <a:rPr lang="es-ES" sz="2100" dirty="0"/>
              <a:t>de las propias etiquetas de </a:t>
            </a:r>
            <a:r>
              <a:rPr lang="es-ES" sz="2100" dirty="0" smtClean="0"/>
              <a:t>HTML</a:t>
            </a:r>
          </a:p>
          <a:p>
            <a:pPr lvl="1" algn="just"/>
            <a:endParaRPr lang="es-ES" sz="1100" dirty="0" smtClean="0"/>
          </a:p>
          <a:p>
            <a:pPr marL="502920" lvl="2" indent="0" algn="ctr">
              <a:buNone/>
            </a:pPr>
            <a:r>
              <a:rPr lang="es-ES" b="1" i="1" dirty="0">
                <a:solidFill>
                  <a:srgbClr val="002060"/>
                </a:solidFill>
              </a:rPr>
              <a:t>&lt;p </a:t>
            </a:r>
            <a:r>
              <a:rPr lang="es-ES" b="1" i="1" dirty="0" err="1" smtClean="0">
                <a:solidFill>
                  <a:srgbClr val="002060"/>
                </a:solidFill>
              </a:rPr>
              <a:t>onclick</a:t>
            </a:r>
            <a:r>
              <a:rPr lang="es-ES" b="1" i="1" dirty="0" smtClean="0">
                <a:solidFill>
                  <a:srgbClr val="002060"/>
                </a:solidFill>
              </a:rPr>
              <a:t> = "</a:t>
            </a:r>
            <a:r>
              <a:rPr lang="es-ES" b="1" i="1" dirty="0" err="1">
                <a:solidFill>
                  <a:srgbClr val="002060"/>
                </a:solidFill>
              </a:rPr>
              <a:t>alert</a:t>
            </a:r>
            <a:r>
              <a:rPr lang="es-ES" b="1" i="1" dirty="0">
                <a:solidFill>
                  <a:srgbClr val="002060"/>
                </a:solidFill>
              </a:rPr>
              <a:t>('¡¡Gracias por pulsar</a:t>
            </a:r>
            <a:r>
              <a:rPr lang="es-ES" b="1" i="1" dirty="0" smtClean="0">
                <a:solidFill>
                  <a:srgbClr val="002060"/>
                </a:solidFill>
              </a:rPr>
              <a:t>!!')"&gt; PÚLSAME &lt;/</a:t>
            </a:r>
            <a:r>
              <a:rPr lang="es-ES" b="1" i="1" dirty="0">
                <a:solidFill>
                  <a:srgbClr val="002060"/>
                </a:solidFill>
              </a:rPr>
              <a:t>p&gt;</a:t>
            </a:r>
            <a:endParaRPr lang="es-ES" b="1" i="1" dirty="0" smtClean="0">
              <a:solidFill>
                <a:srgbClr val="002060"/>
              </a:solidFill>
            </a:endParaRPr>
          </a:p>
          <a:p>
            <a:pPr algn="just"/>
            <a:endParaRPr lang="es-ES" sz="1600" dirty="0" smtClean="0">
              <a:solidFill>
                <a:srgbClr val="002060"/>
              </a:solidFill>
            </a:endParaRPr>
          </a:p>
          <a:p>
            <a:pPr lvl="1" algn="just"/>
            <a:r>
              <a:rPr lang="es-ES" sz="2100" dirty="0" smtClean="0"/>
              <a:t>2ª	Escribir </a:t>
            </a:r>
            <a:r>
              <a:rPr lang="es-ES" sz="2100" dirty="0"/>
              <a:t>el código JavaScript en el documento HTML dentro de la </a:t>
            </a:r>
            <a:r>
              <a:rPr lang="es-ES" sz="2100" dirty="0" smtClean="0"/>
              <a:t>etiqueta   	</a:t>
            </a:r>
            <a:r>
              <a:rPr lang="es-ES" sz="2100" i="1" dirty="0" smtClean="0"/>
              <a:t>&lt;</a:t>
            </a:r>
            <a:r>
              <a:rPr lang="es-ES" sz="2100" i="1" dirty="0"/>
              <a:t>head&gt;.  </a:t>
            </a:r>
            <a:r>
              <a:rPr lang="es-ES" sz="2100" dirty="0"/>
              <a:t>También puede ir en el </a:t>
            </a:r>
            <a:r>
              <a:rPr lang="es-ES" sz="2100" i="1" dirty="0" err="1" smtClean="0"/>
              <a:t>body</a:t>
            </a:r>
            <a:r>
              <a:rPr lang="es-ES" sz="2100" i="1" dirty="0" smtClean="0"/>
              <a:t>                                                 </a:t>
            </a:r>
            <a:endParaRPr lang="es-ES" sz="2100" i="1" dirty="0"/>
          </a:p>
          <a:p>
            <a:pPr marL="457200" indent="-457200" algn="just">
              <a:buFont typeface="+mj-lt"/>
              <a:buAutoNum type="arabicPeriod"/>
            </a:pPr>
            <a:endParaRPr lang="es-ES" sz="1100" dirty="0">
              <a:solidFill>
                <a:srgbClr val="05026E"/>
              </a:solidFill>
            </a:endParaRPr>
          </a:p>
          <a:p>
            <a:pPr marL="0" indent="0">
              <a:buNone/>
            </a:pPr>
            <a:r>
              <a:rPr lang="es-ES" sz="1600" i="1" dirty="0" smtClean="0"/>
              <a:t>		</a:t>
            </a:r>
            <a:r>
              <a:rPr lang="es-ES" sz="1600" b="1" i="1" dirty="0" smtClean="0">
                <a:solidFill>
                  <a:srgbClr val="002060"/>
                </a:solidFill>
              </a:rPr>
              <a:t>&lt;</a:t>
            </a:r>
            <a:r>
              <a:rPr lang="es-ES" sz="1600" b="1" i="1" dirty="0">
                <a:solidFill>
                  <a:srgbClr val="002060"/>
                </a:solidFill>
              </a:rPr>
              <a:t>head</a:t>
            </a:r>
            <a:r>
              <a:rPr lang="es-ES" sz="1600" b="1" i="1" dirty="0" smtClean="0">
                <a:solidFill>
                  <a:srgbClr val="002060"/>
                </a:solidFill>
              </a:rPr>
              <a:t>&gt;</a:t>
            </a:r>
            <a:r>
              <a:rPr lang="es-ES" sz="1600" b="1" i="1" dirty="0">
                <a:solidFill>
                  <a:srgbClr val="002060"/>
                </a:solidFill>
              </a:rPr>
              <a:t>	        </a:t>
            </a:r>
            <a:endParaRPr lang="es-ES" sz="1600" b="1" i="1" dirty="0" smtClean="0">
              <a:solidFill>
                <a:srgbClr val="002060"/>
              </a:solidFill>
            </a:endParaRPr>
          </a:p>
          <a:p>
            <a:pPr marL="45720" indent="0">
              <a:buNone/>
            </a:pPr>
            <a:r>
              <a:rPr lang="es-ES" sz="1600" b="1" i="1" dirty="0" smtClean="0">
                <a:solidFill>
                  <a:srgbClr val="002060"/>
                </a:solidFill>
              </a:rPr>
              <a:t>	         	          &lt;</a:t>
            </a:r>
            <a:r>
              <a:rPr lang="es-ES" sz="1600" b="1" i="1" dirty="0">
                <a:solidFill>
                  <a:srgbClr val="002060"/>
                </a:solidFill>
              </a:rPr>
              <a:t>script </a:t>
            </a:r>
            <a:r>
              <a:rPr lang="es-ES" sz="1600" b="1" i="1" dirty="0" err="1">
                <a:solidFill>
                  <a:srgbClr val="002060"/>
                </a:solidFill>
              </a:rPr>
              <a:t>type</a:t>
            </a:r>
            <a:r>
              <a:rPr lang="es-ES" sz="1600" b="1" i="1" dirty="0">
                <a:solidFill>
                  <a:srgbClr val="002060"/>
                </a:solidFill>
              </a:rPr>
              <a:t> = “</a:t>
            </a:r>
            <a:r>
              <a:rPr lang="es-ES" sz="1600" b="1" i="1" dirty="0" err="1">
                <a:solidFill>
                  <a:srgbClr val="002060"/>
                </a:solidFill>
              </a:rPr>
              <a:t>text</a:t>
            </a:r>
            <a:r>
              <a:rPr lang="es-ES" sz="1600" b="1" i="1" dirty="0">
                <a:solidFill>
                  <a:srgbClr val="002060"/>
                </a:solidFill>
              </a:rPr>
              <a:t>/</a:t>
            </a:r>
            <a:r>
              <a:rPr lang="es-ES" sz="1600" b="1" i="1" dirty="0" err="1">
                <a:solidFill>
                  <a:srgbClr val="002060"/>
                </a:solidFill>
              </a:rPr>
              <a:t>javascript</a:t>
            </a:r>
            <a:r>
              <a:rPr lang="es-ES" sz="1600" b="1" i="1" dirty="0" smtClean="0">
                <a:solidFill>
                  <a:srgbClr val="002060"/>
                </a:solidFill>
              </a:rPr>
              <a:t>”&gt; </a:t>
            </a:r>
            <a:r>
              <a:rPr lang="es-ES" sz="1600" b="1" i="1" dirty="0">
                <a:solidFill>
                  <a:srgbClr val="002060"/>
                </a:solidFill>
              </a:rPr>
              <a:t>	</a:t>
            </a:r>
            <a:endParaRPr lang="es-ES" sz="1600" b="1" i="1" dirty="0" smtClean="0">
              <a:solidFill>
                <a:srgbClr val="002060"/>
              </a:solidFill>
            </a:endParaRPr>
          </a:p>
          <a:p>
            <a:pPr marL="45720" indent="0">
              <a:buNone/>
            </a:pPr>
            <a:r>
              <a:rPr lang="es-ES" sz="1600" b="1" i="1" dirty="0">
                <a:solidFill>
                  <a:srgbClr val="002060"/>
                </a:solidFill>
              </a:rPr>
              <a:t>	        </a:t>
            </a:r>
            <a:r>
              <a:rPr lang="es-ES" sz="1600" b="1" i="1" dirty="0" smtClean="0">
                <a:solidFill>
                  <a:srgbClr val="002060"/>
                </a:solidFill>
              </a:rPr>
              <a:t>         		  </a:t>
            </a:r>
            <a:r>
              <a:rPr lang="es-ES" sz="1600" b="1" i="1" dirty="0" err="1">
                <a:solidFill>
                  <a:srgbClr val="002060"/>
                </a:solidFill>
              </a:rPr>
              <a:t>document.write</a:t>
            </a:r>
            <a:r>
              <a:rPr lang="es-ES" sz="1600" b="1" i="1" dirty="0">
                <a:solidFill>
                  <a:srgbClr val="002060"/>
                </a:solidFill>
              </a:rPr>
              <a:t>(“Esto es una sentencia de JavaScript</a:t>
            </a:r>
            <a:r>
              <a:rPr lang="es-ES" sz="1600" b="1" i="1" dirty="0" smtClean="0">
                <a:solidFill>
                  <a:srgbClr val="002060"/>
                </a:solidFill>
              </a:rPr>
              <a:t>”)</a:t>
            </a:r>
            <a:r>
              <a:rPr lang="es-ES" sz="1600" b="1" i="1" dirty="0">
                <a:solidFill>
                  <a:srgbClr val="002060"/>
                </a:solidFill>
              </a:rPr>
              <a:t>	         </a:t>
            </a:r>
            <a:r>
              <a:rPr lang="es-ES" sz="1600" b="1" i="1" dirty="0" smtClean="0">
                <a:solidFill>
                  <a:srgbClr val="002060"/>
                </a:solidFill>
              </a:rPr>
              <a:t>       	          	          &lt;/</a:t>
            </a:r>
            <a:r>
              <a:rPr lang="es-ES" sz="1600" b="1" i="1" dirty="0">
                <a:solidFill>
                  <a:srgbClr val="002060"/>
                </a:solidFill>
              </a:rPr>
              <a:t>script</a:t>
            </a:r>
            <a:r>
              <a:rPr lang="es-ES" sz="1600" b="1" i="1" dirty="0" smtClean="0">
                <a:solidFill>
                  <a:srgbClr val="002060"/>
                </a:solidFill>
              </a:rPr>
              <a:t>&gt;          </a:t>
            </a:r>
          </a:p>
          <a:p>
            <a:pPr marL="45720" indent="0">
              <a:buNone/>
            </a:pPr>
            <a:r>
              <a:rPr lang="es-ES" sz="1600" b="1" i="1" dirty="0" smtClean="0">
                <a:solidFill>
                  <a:srgbClr val="002060"/>
                </a:solidFill>
              </a:rPr>
              <a:t>               		&lt;/</a:t>
            </a:r>
            <a:r>
              <a:rPr lang="es-ES" sz="1600" b="1" i="1" dirty="0">
                <a:solidFill>
                  <a:srgbClr val="002060"/>
                </a:solidFill>
              </a:rPr>
              <a:t>head&gt;</a:t>
            </a:r>
          </a:p>
          <a:p>
            <a:pPr marL="457200" indent="-457200" algn="just">
              <a:buFont typeface="+mj-lt"/>
              <a:buAutoNum type="arabicPeriod"/>
            </a:pPr>
            <a:endParaRPr lang="es-ES" sz="1600" i="1" dirty="0">
              <a:solidFill>
                <a:srgbClr val="05026E"/>
              </a:solidFill>
            </a:endParaRPr>
          </a:p>
          <a:p>
            <a:pPr lvl="1" algn="just"/>
            <a:r>
              <a:rPr lang="es-ES" sz="2100" dirty="0" smtClean="0"/>
              <a:t>3ª	Definir </a:t>
            </a:r>
            <a:r>
              <a:rPr lang="es-ES" sz="2100" dirty="0"/>
              <a:t>JavaScript en un archivo </a:t>
            </a:r>
            <a:r>
              <a:rPr lang="es-ES" sz="2100" dirty="0" smtClean="0"/>
              <a:t>externo</a:t>
            </a:r>
            <a:endParaRPr lang="es-ES" sz="2100" dirty="0"/>
          </a:p>
          <a:p>
            <a:pPr marL="45720" indent="0">
              <a:buNone/>
            </a:pPr>
            <a:endParaRPr lang="es-ES" sz="1100" i="1" dirty="0" smtClean="0"/>
          </a:p>
          <a:p>
            <a:pPr marL="45720" indent="0">
              <a:buNone/>
            </a:pPr>
            <a:r>
              <a:rPr lang="es-ES" sz="1600" i="1" dirty="0"/>
              <a:t>	</a:t>
            </a:r>
            <a:r>
              <a:rPr lang="es-ES" sz="1600" i="1" dirty="0" smtClean="0"/>
              <a:t>	</a:t>
            </a:r>
            <a:r>
              <a:rPr lang="es-ES" sz="1600" b="1" i="1" dirty="0" smtClean="0">
                <a:solidFill>
                  <a:srgbClr val="002060"/>
                </a:solidFill>
              </a:rPr>
              <a:t>&lt;</a:t>
            </a:r>
            <a:r>
              <a:rPr lang="es-ES" sz="1600" b="1" i="1" dirty="0">
                <a:solidFill>
                  <a:srgbClr val="002060"/>
                </a:solidFill>
              </a:rPr>
              <a:t>head&gt;</a:t>
            </a:r>
          </a:p>
          <a:p>
            <a:pPr marL="45720" indent="0">
              <a:buNone/>
            </a:pPr>
            <a:r>
              <a:rPr lang="es-ES" sz="1600" b="1" i="1" dirty="0">
                <a:solidFill>
                  <a:srgbClr val="002060"/>
                </a:solidFill>
              </a:rPr>
              <a:t>	         </a:t>
            </a:r>
            <a:r>
              <a:rPr lang="es-ES" sz="1600" b="1" i="1" dirty="0" smtClean="0">
                <a:solidFill>
                  <a:srgbClr val="002060"/>
                </a:solidFill>
              </a:rPr>
              <a:t>	         &lt;</a:t>
            </a:r>
            <a:r>
              <a:rPr lang="es-ES" sz="1600" b="1" i="1" dirty="0">
                <a:solidFill>
                  <a:srgbClr val="002060"/>
                </a:solidFill>
              </a:rPr>
              <a:t>script </a:t>
            </a:r>
            <a:r>
              <a:rPr lang="es-ES" sz="1600" b="1" i="1" dirty="0" err="1">
                <a:solidFill>
                  <a:srgbClr val="002060"/>
                </a:solidFill>
              </a:rPr>
              <a:t>type</a:t>
            </a:r>
            <a:r>
              <a:rPr lang="es-ES" sz="1600" b="1" i="1" dirty="0">
                <a:solidFill>
                  <a:srgbClr val="002060"/>
                </a:solidFill>
              </a:rPr>
              <a:t> = “</a:t>
            </a:r>
            <a:r>
              <a:rPr lang="es-ES" sz="1600" b="1" i="1" dirty="0" err="1">
                <a:solidFill>
                  <a:srgbClr val="002060"/>
                </a:solidFill>
              </a:rPr>
              <a:t>text</a:t>
            </a:r>
            <a:r>
              <a:rPr lang="es-ES" sz="1600" b="1" i="1" dirty="0">
                <a:solidFill>
                  <a:srgbClr val="002060"/>
                </a:solidFill>
              </a:rPr>
              <a:t>/</a:t>
            </a:r>
            <a:r>
              <a:rPr lang="es-ES" sz="1600" b="1" i="1" dirty="0" err="1">
                <a:solidFill>
                  <a:srgbClr val="002060"/>
                </a:solidFill>
              </a:rPr>
              <a:t>javascript</a:t>
            </a:r>
            <a:r>
              <a:rPr lang="es-ES" sz="1600" b="1" i="1" dirty="0">
                <a:solidFill>
                  <a:srgbClr val="002060"/>
                </a:solidFill>
              </a:rPr>
              <a:t>” </a:t>
            </a:r>
            <a:r>
              <a:rPr lang="es-ES" sz="1600" b="1" i="1" dirty="0" err="1">
                <a:solidFill>
                  <a:srgbClr val="002060"/>
                </a:solidFill>
              </a:rPr>
              <a:t>src</a:t>
            </a:r>
            <a:r>
              <a:rPr lang="es-ES" sz="1600" b="1" i="1" dirty="0">
                <a:solidFill>
                  <a:srgbClr val="002060"/>
                </a:solidFill>
              </a:rPr>
              <a:t> = “archivo.js”&gt; &lt;/script&gt;</a:t>
            </a:r>
          </a:p>
          <a:p>
            <a:pPr marL="45720" indent="0">
              <a:buNone/>
            </a:pPr>
            <a:r>
              <a:rPr lang="es-ES" sz="1600" b="1" i="1" dirty="0" smtClean="0">
                <a:solidFill>
                  <a:srgbClr val="002060"/>
                </a:solidFill>
              </a:rPr>
              <a:t>                		&lt;/</a:t>
            </a:r>
            <a:r>
              <a:rPr lang="es-ES" sz="1600" b="1" i="1" dirty="0">
                <a:solidFill>
                  <a:srgbClr val="002060"/>
                </a:solidFill>
              </a:rPr>
              <a:t>head&gt;</a:t>
            </a:r>
          </a:p>
          <a:p>
            <a:pPr lvl="4"/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Inclusión de JavaScript en una web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</p:spTree>
    <p:extLst>
      <p:ext uri="{BB962C8B-B14F-4D97-AF65-F5344CB8AC3E}">
        <p14:creationId xmlns:p14="http://schemas.microsoft.com/office/powerpoint/2010/main" val="325922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pPr algn="just"/>
            <a:r>
              <a:rPr lang="es-ES" dirty="0" smtClean="0"/>
              <a:t>En el caso de que el navegador NO soporte JavaScript o no lo tenga activado se puede indicar con la etiqueta &lt;</a:t>
            </a:r>
            <a:r>
              <a:rPr lang="es-ES" dirty="0" err="1" smtClean="0"/>
              <a:t>noscript</a:t>
            </a:r>
            <a:r>
              <a:rPr lang="es-ES" dirty="0" smtClean="0"/>
              <a:t>&gt; dentro del </a:t>
            </a:r>
            <a:r>
              <a:rPr lang="es-ES" dirty="0" err="1" smtClean="0"/>
              <a:t>body</a:t>
            </a:r>
            <a:r>
              <a:rPr lang="es-ES" dirty="0" smtClean="0"/>
              <a:t>. Definido como elemento de bloque</a:t>
            </a:r>
          </a:p>
          <a:p>
            <a:pPr algn="just"/>
            <a:endParaRPr lang="es-ES" sz="2400" dirty="0"/>
          </a:p>
          <a:p>
            <a:pPr marL="320040" lvl="1" indent="0" algn="just">
              <a:buNone/>
            </a:pPr>
            <a:r>
              <a:rPr lang="es-ES" i="1" dirty="0" smtClean="0">
                <a:solidFill>
                  <a:srgbClr val="002060"/>
                </a:solidFill>
              </a:rPr>
              <a:t>&lt;</a:t>
            </a:r>
            <a:r>
              <a:rPr lang="es-ES" i="1" dirty="0" err="1" smtClean="0">
                <a:solidFill>
                  <a:srgbClr val="002060"/>
                </a:solidFill>
              </a:rPr>
              <a:t>body</a:t>
            </a:r>
            <a:r>
              <a:rPr lang="es-ES" i="1" dirty="0" smtClean="0">
                <a:solidFill>
                  <a:srgbClr val="002060"/>
                </a:solidFill>
              </a:rPr>
              <a:t>&gt;</a:t>
            </a:r>
          </a:p>
          <a:p>
            <a:pPr marL="45720" indent="0" algn="just">
              <a:buNone/>
            </a:pPr>
            <a:r>
              <a:rPr lang="es-ES" sz="1600" dirty="0">
                <a:solidFill>
                  <a:srgbClr val="002060"/>
                </a:solidFill>
              </a:rPr>
              <a:t>	</a:t>
            </a:r>
            <a:r>
              <a:rPr lang="es-ES" sz="1800" i="1" dirty="0" smtClean="0">
                <a:solidFill>
                  <a:srgbClr val="002060"/>
                </a:solidFill>
              </a:rPr>
              <a:t>&lt;</a:t>
            </a:r>
            <a:r>
              <a:rPr lang="es-ES" sz="1800" i="1" dirty="0" err="1">
                <a:solidFill>
                  <a:srgbClr val="002060"/>
                </a:solidFill>
              </a:rPr>
              <a:t>noscript</a:t>
            </a:r>
            <a:r>
              <a:rPr lang="es-ES" sz="1800" i="1" dirty="0">
                <a:solidFill>
                  <a:srgbClr val="002060"/>
                </a:solidFill>
              </a:rPr>
              <a:t>&gt;</a:t>
            </a:r>
          </a:p>
          <a:p>
            <a:pPr marL="45720" indent="0" algn="just">
              <a:buNone/>
            </a:pPr>
            <a:r>
              <a:rPr lang="es-ES" sz="1800" i="1" dirty="0" smtClean="0">
                <a:solidFill>
                  <a:srgbClr val="002060"/>
                </a:solidFill>
              </a:rPr>
              <a:t>		&lt;p&gt; </a:t>
            </a:r>
          </a:p>
          <a:p>
            <a:pPr marL="45720" indent="0" algn="just">
              <a:buNone/>
            </a:pPr>
            <a:r>
              <a:rPr lang="es-ES" sz="1800" i="1" dirty="0">
                <a:solidFill>
                  <a:srgbClr val="002060"/>
                </a:solidFill>
              </a:rPr>
              <a:t>	</a:t>
            </a:r>
            <a:r>
              <a:rPr lang="es-ES" sz="1800" i="1" dirty="0" smtClean="0">
                <a:solidFill>
                  <a:srgbClr val="002060"/>
                </a:solidFill>
              </a:rPr>
              <a:t>	     Esta </a:t>
            </a:r>
            <a:r>
              <a:rPr lang="es-ES" sz="1800" i="1" dirty="0">
                <a:solidFill>
                  <a:srgbClr val="002060"/>
                </a:solidFill>
              </a:rPr>
              <a:t>página requiere JavaScript para su correcto </a:t>
            </a:r>
            <a:r>
              <a:rPr lang="es-ES" sz="1800" i="1" dirty="0" smtClean="0">
                <a:solidFill>
                  <a:srgbClr val="002060"/>
                </a:solidFill>
              </a:rPr>
              <a:t>                  		     funcionamiento. Compruebe </a:t>
            </a:r>
            <a:r>
              <a:rPr lang="es-ES" sz="1800" i="1" dirty="0">
                <a:solidFill>
                  <a:srgbClr val="002060"/>
                </a:solidFill>
              </a:rPr>
              <a:t>si </a:t>
            </a:r>
            <a:r>
              <a:rPr lang="es-ES" sz="1800" i="1" dirty="0" smtClean="0">
                <a:solidFill>
                  <a:srgbClr val="002060"/>
                </a:solidFill>
              </a:rPr>
              <a:t>JavaScript </a:t>
            </a:r>
            <a:r>
              <a:rPr lang="es-ES" sz="1800" i="1" dirty="0">
                <a:solidFill>
                  <a:srgbClr val="002060"/>
                </a:solidFill>
              </a:rPr>
              <a:t>está deshabilitado </a:t>
            </a:r>
            <a:r>
              <a:rPr lang="es-ES" sz="1800" i="1" dirty="0" smtClean="0">
                <a:solidFill>
                  <a:srgbClr val="002060"/>
                </a:solidFill>
              </a:rPr>
              <a:t>   		     en </a:t>
            </a:r>
            <a:r>
              <a:rPr lang="es-ES" sz="1800" i="1" dirty="0">
                <a:solidFill>
                  <a:srgbClr val="002060"/>
                </a:solidFill>
              </a:rPr>
              <a:t>el navegador</a:t>
            </a:r>
            <a:r>
              <a:rPr lang="es-ES" sz="1800" i="1" dirty="0" smtClean="0">
                <a:solidFill>
                  <a:srgbClr val="002060"/>
                </a:solidFill>
              </a:rPr>
              <a:t>.</a:t>
            </a:r>
          </a:p>
          <a:p>
            <a:pPr marL="45720" indent="0" algn="just">
              <a:buNone/>
            </a:pPr>
            <a:r>
              <a:rPr lang="es-ES" sz="1800" i="1" dirty="0">
                <a:solidFill>
                  <a:srgbClr val="002060"/>
                </a:solidFill>
              </a:rPr>
              <a:t>	</a:t>
            </a:r>
            <a:r>
              <a:rPr lang="es-ES" sz="1800" i="1" dirty="0" smtClean="0">
                <a:solidFill>
                  <a:srgbClr val="002060"/>
                </a:solidFill>
              </a:rPr>
              <a:t>	&lt;/</a:t>
            </a:r>
            <a:r>
              <a:rPr lang="es-ES" sz="1800" i="1" dirty="0">
                <a:solidFill>
                  <a:srgbClr val="002060"/>
                </a:solidFill>
              </a:rPr>
              <a:t>p&gt;</a:t>
            </a:r>
          </a:p>
          <a:p>
            <a:pPr marL="45720" indent="0" algn="just">
              <a:buNone/>
            </a:pPr>
            <a:r>
              <a:rPr lang="es-ES" sz="1800" i="1" dirty="0" smtClean="0">
                <a:solidFill>
                  <a:srgbClr val="002060"/>
                </a:solidFill>
              </a:rPr>
              <a:t>	&lt;/</a:t>
            </a:r>
            <a:r>
              <a:rPr lang="es-ES" sz="1800" i="1" dirty="0" err="1">
                <a:solidFill>
                  <a:srgbClr val="002060"/>
                </a:solidFill>
              </a:rPr>
              <a:t>noscript</a:t>
            </a:r>
            <a:r>
              <a:rPr lang="es-ES" sz="1800" i="1" dirty="0" smtClean="0">
                <a:solidFill>
                  <a:srgbClr val="002060"/>
                </a:solidFill>
              </a:rPr>
              <a:t>&gt;</a:t>
            </a:r>
          </a:p>
          <a:p>
            <a:pPr marL="45720" indent="0" algn="just">
              <a:buNone/>
            </a:pPr>
            <a:r>
              <a:rPr lang="es-ES" sz="1800" i="1" dirty="0">
                <a:solidFill>
                  <a:srgbClr val="002060"/>
                </a:solidFill>
              </a:rPr>
              <a:t> </a:t>
            </a:r>
            <a:r>
              <a:rPr lang="es-ES" sz="1800" i="1" dirty="0" smtClean="0">
                <a:solidFill>
                  <a:srgbClr val="002060"/>
                </a:solidFill>
              </a:rPr>
              <a:t>   &lt;/</a:t>
            </a:r>
            <a:r>
              <a:rPr lang="es-ES" sz="1800" i="1" dirty="0" err="1" smtClean="0">
                <a:solidFill>
                  <a:srgbClr val="002060"/>
                </a:solidFill>
              </a:rPr>
              <a:t>body</a:t>
            </a:r>
            <a:r>
              <a:rPr lang="es-ES" sz="1800" i="1" dirty="0" smtClean="0">
                <a:solidFill>
                  <a:srgbClr val="002060"/>
                </a:solidFill>
              </a:rPr>
              <a:t>&gt;</a:t>
            </a:r>
            <a:endParaRPr lang="es-ES" sz="1800" i="1" dirty="0">
              <a:solidFill>
                <a:srgbClr val="002060"/>
              </a:solidFill>
            </a:endParaRPr>
          </a:p>
          <a:p>
            <a:pPr marL="45720" indent="0" algn="just">
              <a:buNone/>
            </a:pPr>
            <a:endParaRPr lang="es-ES" sz="1800" i="1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Inclusión de JavaScript en una web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</p:spTree>
    <p:extLst>
      <p:ext uri="{BB962C8B-B14F-4D97-AF65-F5344CB8AC3E}">
        <p14:creationId xmlns:p14="http://schemas.microsoft.com/office/powerpoint/2010/main" val="45764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100000"/>
                <a:shade val="80000"/>
                <a:satMod val="100000"/>
                <a:lumMod val="100000"/>
              </a:schemeClr>
            </a:gs>
            <a:gs pos="65000">
              <a:schemeClr val="bg1">
                <a:tint val="100000"/>
                <a:shade val="95000"/>
                <a:satMod val="100000"/>
                <a:lumMod val="100000"/>
              </a:schemeClr>
            </a:gs>
            <a:gs pos="100000">
              <a:schemeClr val="bg1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3"/>
            <a:ext cx="8605935" cy="3600399"/>
          </a:xfrm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es-ES" sz="1800" dirty="0" smtClean="0"/>
              <a:t>Completar los condicionales </a:t>
            </a:r>
            <a:r>
              <a:rPr lang="es-ES" sz="1800" i="1" dirty="0" err="1" smtClean="0"/>
              <a:t>if</a:t>
            </a:r>
            <a:r>
              <a:rPr lang="es-ES" sz="1800" i="1" dirty="0" smtClean="0"/>
              <a:t>() </a:t>
            </a:r>
            <a:r>
              <a:rPr lang="es-ES" sz="1800" dirty="0" smtClean="0"/>
              <a:t>del siguiente script para que los mensajes </a:t>
            </a:r>
            <a:r>
              <a:rPr lang="es-ES" sz="1800" i="1" dirty="0" err="1" smtClean="0"/>
              <a:t>alert</a:t>
            </a:r>
            <a:r>
              <a:rPr lang="es-ES" sz="1800" i="1" dirty="0" smtClean="0"/>
              <a:t>() </a:t>
            </a:r>
            <a:r>
              <a:rPr lang="es-ES" sz="1800" dirty="0" smtClean="0"/>
              <a:t>se muestren siempre de forma correcta</a:t>
            </a:r>
            <a:endParaRPr lang="es-ES" sz="1800" i="1" dirty="0"/>
          </a:p>
          <a:p>
            <a:pPr marL="45720" indent="0" algn="just">
              <a:buNone/>
            </a:pPr>
            <a:endParaRPr lang="es-ES" sz="1800" i="1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1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59" y="3284984"/>
            <a:ext cx="5904656" cy="32528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65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100000"/>
                <a:shade val="80000"/>
                <a:satMod val="100000"/>
                <a:lumMod val="100000"/>
              </a:schemeClr>
            </a:gs>
            <a:gs pos="65000">
              <a:schemeClr val="bg1">
                <a:tint val="100000"/>
                <a:shade val="95000"/>
                <a:satMod val="100000"/>
                <a:lumMod val="100000"/>
              </a:schemeClr>
            </a:gs>
            <a:gs pos="100000">
              <a:schemeClr val="bg1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1: Solución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37" y="2479701"/>
            <a:ext cx="7915699" cy="41409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608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46449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sz="1900" dirty="0"/>
              <a:t>Crear una página web que enlace un archivo de JavaScript, cuyo objetivo es pedir por teclado algunos números (usar la función </a:t>
            </a:r>
            <a:r>
              <a:rPr lang="es-ES" sz="1900" i="1" dirty="0" err="1"/>
              <a:t>prompt</a:t>
            </a:r>
            <a:r>
              <a:rPr lang="es-ES" sz="1900" i="1" dirty="0"/>
              <a:t>()</a:t>
            </a:r>
            <a:r>
              <a:rPr lang="es-ES" sz="1900" dirty="0"/>
              <a:t>) para realizar las siguientes operaciones</a:t>
            </a:r>
            <a:r>
              <a:rPr lang="es-ES" sz="1900" dirty="0" smtClean="0"/>
              <a:t>:</a:t>
            </a:r>
          </a:p>
          <a:p>
            <a:pPr algn="just"/>
            <a:endParaRPr lang="es-ES" sz="1700" dirty="0"/>
          </a:p>
          <a:p>
            <a:pPr lvl="1" algn="just"/>
            <a:r>
              <a:rPr lang="es-ES" b="1" dirty="0"/>
              <a:t>Multiplica: </a:t>
            </a:r>
            <a:r>
              <a:rPr lang="es-ES" dirty="0"/>
              <a:t>Crea una función que realice la operación </a:t>
            </a:r>
            <a:r>
              <a:rPr lang="es-ES" dirty="0" err="1"/>
              <a:t>numA</a:t>
            </a:r>
            <a:r>
              <a:rPr lang="es-ES" dirty="0"/>
              <a:t> multiplicado por </a:t>
            </a:r>
            <a:r>
              <a:rPr lang="es-ES" dirty="0" err="1"/>
              <a:t>numB</a:t>
            </a:r>
            <a:r>
              <a:rPr lang="es-ES" dirty="0"/>
              <a:t> y ponga en la web el resultado (usar la función </a:t>
            </a:r>
            <a:r>
              <a:rPr lang="es-ES" i="1" dirty="0" err="1"/>
              <a:t>document.write</a:t>
            </a:r>
            <a:r>
              <a:rPr lang="es-ES" i="1" dirty="0"/>
              <a:t>()</a:t>
            </a:r>
            <a:r>
              <a:rPr lang="es-ES" dirty="0"/>
              <a:t>). Solicita los dos números y después formatea en la web el texto:  </a:t>
            </a:r>
          </a:p>
          <a:p>
            <a:pPr algn="just"/>
            <a:endParaRPr lang="es-ES" sz="1300" dirty="0"/>
          </a:p>
          <a:p>
            <a:pPr marL="45720" indent="0" algn="ctr">
              <a:buNone/>
            </a:pPr>
            <a:r>
              <a:rPr lang="es-ES" sz="1900" b="1" i="1" dirty="0" err="1" smtClean="0"/>
              <a:t>numA</a:t>
            </a:r>
            <a:r>
              <a:rPr lang="es-ES" sz="1900" b="1" i="1" dirty="0" smtClean="0"/>
              <a:t> </a:t>
            </a:r>
            <a:r>
              <a:rPr lang="es-ES" sz="1900" b="1" i="1" dirty="0"/>
              <a:t>x </a:t>
            </a:r>
            <a:r>
              <a:rPr lang="es-ES" sz="1900" b="1" i="1" dirty="0" err="1"/>
              <a:t>numB</a:t>
            </a:r>
            <a:r>
              <a:rPr lang="es-ES" sz="1900" b="1" i="1" dirty="0"/>
              <a:t> igual a resultado</a:t>
            </a:r>
            <a:endParaRPr lang="es-ES" sz="1900" i="1" dirty="0"/>
          </a:p>
          <a:p>
            <a:pPr marL="45720" indent="0" algn="just">
              <a:buNone/>
            </a:pPr>
            <a:r>
              <a:rPr lang="es-ES" i="1" dirty="0"/>
              <a:t> </a:t>
            </a:r>
            <a:endParaRPr lang="es-ES" dirty="0"/>
          </a:p>
          <a:p>
            <a:pPr lvl="1" algn="just"/>
            <a:r>
              <a:rPr lang="es-ES" b="1" dirty="0"/>
              <a:t>Mayor: </a:t>
            </a:r>
            <a:r>
              <a:rPr lang="es-ES" dirty="0"/>
              <a:t>Crea una función que solicite dos números y compare y muestre por pantalla cuál de los dos es mayor. Formatea la salida para que </a:t>
            </a:r>
            <a:r>
              <a:rPr lang="es-ES" dirty="0" smtClean="0"/>
              <a:t>muestre:</a:t>
            </a:r>
            <a:r>
              <a:rPr lang="es-ES" dirty="0"/>
              <a:t> </a:t>
            </a:r>
            <a:endParaRPr lang="es-ES" dirty="0" smtClean="0"/>
          </a:p>
          <a:p>
            <a:pPr lvl="1" algn="just"/>
            <a:endParaRPr lang="es-ES" sz="1300" dirty="0" smtClean="0"/>
          </a:p>
          <a:p>
            <a:pPr marL="45720" indent="0" algn="ctr">
              <a:buNone/>
            </a:pPr>
            <a:r>
              <a:rPr lang="es-ES" sz="1900" b="1" i="1" dirty="0" err="1" smtClean="0"/>
              <a:t>numA</a:t>
            </a:r>
            <a:r>
              <a:rPr lang="es-ES" sz="1900" b="1" i="1" dirty="0" smtClean="0"/>
              <a:t> es mayor que </a:t>
            </a:r>
            <a:r>
              <a:rPr lang="es-ES" sz="1900" b="1" i="1" dirty="0" err="1" smtClean="0"/>
              <a:t>numB</a:t>
            </a:r>
            <a:endParaRPr lang="es-ES" sz="1900" i="1" dirty="0" smtClean="0"/>
          </a:p>
          <a:p>
            <a:pPr marL="45720" indent="0" algn="just">
              <a:buNone/>
            </a:pPr>
            <a:r>
              <a:rPr lang="es-ES" dirty="0"/>
              <a:t> </a:t>
            </a:r>
          </a:p>
          <a:p>
            <a:pPr lvl="1" algn="just"/>
            <a:r>
              <a:rPr lang="es-ES" b="1" dirty="0"/>
              <a:t>Encabezado: </a:t>
            </a:r>
            <a:r>
              <a:rPr lang="es-ES" dirty="0"/>
              <a:t>Crea una función que solicite un texto y un número, y escriba el texto en el formato de encabezado que le indique la variable </a:t>
            </a:r>
            <a:r>
              <a:rPr lang="es-ES" dirty="0" smtClean="0"/>
              <a:t>número</a:t>
            </a:r>
            <a:endParaRPr lang="es-ES" dirty="0"/>
          </a:p>
          <a:p>
            <a:pPr algn="just"/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2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</p:spTree>
    <p:extLst>
      <p:ext uri="{BB962C8B-B14F-4D97-AF65-F5344CB8AC3E}">
        <p14:creationId xmlns:p14="http://schemas.microsoft.com/office/powerpoint/2010/main" val="25349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464495"/>
          </a:xfrm>
        </p:spPr>
        <p:txBody>
          <a:bodyPr>
            <a:normAutofit/>
          </a:bodyPr>
          <a:lstStyle/>
          <a:p>
            <a:pPr algn="just"/>
            <a:r>
              <a:rPr lang="es-ES" sz="1800" dirty="0"/>
              <a:t>Para seleccionar cada una de estas operaciones podéis usar un </a:t>
            </a:r>
            <a:r>
              <a:rPr lang="es-ES" sz="1800" i="1" dirty="0" err="1"/>
              <a:t>prompt</a:t>
            </a:r>
            <a:r>
              <a:rPr lang="es-ES" sz="1800" i="1" dirty="0"/>
              <a:t>(), </a:t>
            </a:r>
            <a:r>
              <a:rPr lang="es-ES" sz="1800" dirty="0"/>
              <a:t>como se muestra en la siguiente imagen, de manera que si introduzco un 1 hará la multiplicación, si pongo un 2 calculará el mayor y con 3 me pondrá un texto con </a:t>
            </a:r>
            <a:r>
              <a:rPr lang="es-ES" sz="1800" dirty="0" smtClean="0"/>
              <a:t>el tamaño </a:t>
            </a:r>
            <a:r>
              <a:rPr lang="es-ES" sz="1800" dirty="0"/>
              <a:t>del encabezado </a:t>
            </a:r>
            <a:r>
              <a:rPr lang="es-ES" sz="1800" dirty="0" smtClean="0"/>
              <a:t>indicado</a:t>
            </a:r>
            <a:endParaRPr lang="es-ES" sz="1800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2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658" y="3789040"/>
            <a:ext cx="4415656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307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464495"/>
          </a:xfrm>
        </p:spPr>
        <p:txBody>
          <a:bodyPr>
            <a:normAutofit/>
          </a:bodyPr>
          <a:lstStyle/>
          <a:p>
            <a:pPr algn="just"/>
            <a:r>
              <a:rPr lang="es-ES" sz="2200" dirty="0" smtClean="0"/>
              <a:t>Archivo .</a:t>
            </a:r>
            <a:r>
              <a:rPr lang="es-ES" sz="2200" dirty="0" err="1" smtClean="0"/>
              <a:t>html</a:t>
            </a:r>
            <a:endParaRPr lang="es-ES" sz="2200" dirty="0" smtClean="0"/>
          </a:p>
          <a:p>
            <a:pPr algn="just"/>
            <a:endParaRPr lang="es-ES" sz="1800" dirty="0"/>
          </a:p>
          <a:p>
            <a:pPr algn="just"/>
            <a:endParaRPr lang="es-ES" sz="1800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2: Solución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71" y="3140968"/>
            <a:ext cx="7488832" cy="27482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11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464495"/>
          </a:xfrm>
        </p:spPr>
        <p:txBody>
          <a:bodyPr>
            <a:normAutofit/>
          </a:bodyPr>
          <a:lstStyle/>
          <a:p>
            <a:pPr algn="just"/>
            <a:r>
              <a:rPr lang="es-ES" sz="2200" dirty="0" smtClean="0"/>
              <a:t>Archivo .</a:t>
            </a:r>
            <a:r>
              <a:rPr lang="es-ES" sz="2200" dirty="0" err="1" smtClean="0"/>
              <a:t>js</a:t>
            </a:r>
            <a:endParaRPr lang="es-ES" sz="2200" dirty="0" smtClean="0"/>
          </a:p>
          <a:p>
            <a:pPr algn="just"/>
            <a:endParaRPr lang="es-ES" sz="1800" dirty="0"/>
          </a:p>
          <a:p>
            <a:pPr algn="just"/>
            <a:endParaRPr lang="es-ES" sz="1800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2: Solución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4" y="2780928"/>
            <a:ext cx="7697938" cy="3888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837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464495"/>
          </a:xfrm>
        </p:spPr>
        <p:txBody>
          <a:bodyPr>
            <a:normAutofit lnSpcReduction="10000"/>
          </a:bodyPr>
          <a:lstStyle/>
          <a:p>
            <a:r>
              <a:rPr lang="es-ES" sz="2200" dirty="0" smtClean="0"/>
              <a:t>ORIGEN</a:t>
            </a:r>
          </a:p>
          <a:p>
            <a:pPr lvl="1"/>
            <a:endParaRPr lang="es-ES" sz="800" dirty="0" smtClean="0"/>
          </a:p>
          <a:p>
            <a:pPr lvl="1"/>
            <a:r>
              <a:rPr lang="es-ES" sz="1900" dirty="0" smtClean="0"/>
              <a:t>Creado </a:t>
            </a:r>
            <a:r>
              <a:rPr lang="es-ES" sz="1900" dirty="0"/>
              <a:t>en sólo 10 días en mayo de 1.995, por </a:t>
            </a:r>
            <a:r>
              <a:rPr lang="es-ES" sz="1900" dirty="0" err="1"/>
              <a:t>Brendan</a:t>
            </a:r>
            <a:r>
              <a:rPr lang="es-ES" sz="1900" dirty="0"/>
              <a:t> </a:t>
            </a:r>
            <a:r>
              <a:rPr lang="es-ES" sz="1900" dirty="0" err="1"/>
              <a:t>Eich</a:t>
            </a:r>
            <a:r>
              <a:rPr lang="es-ES" sz="1900" dirty="0"/>
              <a:t> cuando trabajaba en Netscape. Actualmente en </a:t>
            </a:r>
            <a:r>
              <a:rPr lang="es-ES" sz="1900" dirty="0" smtClean="0"/>
              <a:t>Mozilla</a:t>
            </a:r>
          </a:p>
          <a:p>
            <a:pPr lvl="1"/>
            <a:endParaRPr lang="es-ES" sz="800" dirty="0"/>
          </a:p>
          <a:p>
            <a:pPr lvl="1"/>
            <a:r>
              <a:rPr lang="es-ES" sz="1900" dirty="0"/>
              <a:t>Nombre original: </a:t>
            </a:r>
            <a:r>
              <a:rPr lang="es-ES" sz="1900" dirty="0" smtClean="0"/>
              <a:t>Mocha</a:t>
            </a:r>
          </a:p>
          <a:p>
            <a:pPr lvl="1"/>
            <a:endParaRPr lang="es-ES" sz="800" dirty="0"/>
          </a:p>
          <a:p>
            <a:pPr lvl="1"/>
            <a:r>
              <a:rPr lang="es-ES" sz="1900" dirty="0"/>
              <a:t>Septiembre de 1.995: </a:t>
            </a:r>
            <a:r>
              <a:rPr lang="es-ES" sz="1900" dirty="0" err="1" smtClean="0"/>
              <a:t>LiveScript</a:t>
            </a:r>
            <a:endParaRPr lang="es-ES" sz="1900" dirty="0"/>
          </a:p>
          <a:p>
            <a:pPr lvl="1"/>
            <a:endParaRPr lang="es-ES" sz="800" dirty="0"/>
          </a:p>
          <a:p>
            <a:pPr lvl="1"/>
            <a:r>
              <a:rPr lang="es-ES" sz="1900" dirty="0"/>
              <a:t>Diciembre de 1.995: </a:t>
            </a:r>
            <a:r>
              <a:rPr lang="es-ES" sz="1900" dirty="0" smtClean="0"/>
              <a:t>JavaScript</a:t>
            </a:r>
          </a:p>
          <a:p>
            <a:pPr lvl="1"/>
            <a:endParaRPr lang="es-ES" sz="800" dirty="0" smtClean="0"/>
          </a:p>
          <a:p>
            <a:pPr lvl="1"/>
            <a:r>
              <a:rPr lang="es-ES" sz="1900" dirty="0" smtClean="0"/>
              <a:t>Estandarizado </a:t>
            </a:r>
            <a:r>
              <a:rPr lang="es-ES" sz="1900" dirty="0"/>
              <a:t>bajo el nombre de </a:t>
            </a:r>
            <a:r>
              <a:rPr lang="es-ES" sz="1900" dirty="0" err="1"/>
              <a:t>ECMAScript</a:t>
            </a:r>
            <a:r>
              <a:rPr lang="es-ES" sz="1900" dirty="0"/>
              <a:t> (1.996-1.999</a:t>
            </a:r>
            <a:r>
              <a:rPr lang="es-ES" sz="1900" dirty="0" smtClean="0"/>
              <a:t>)</a:t>
            </a:r>
          </a:p>
          <a:p>
            <a:pPr lvl="1"/>
            <a:endParaRPr lang="es-ES" sz="900" dirty="0"/>
          </a:p>
          <a:p>
            <a:pPr lvl="1"/>
            <a:r>
              <a:rPr lang="es-ES" sz="1900" dirty="0"/>
              <a:t>Creación de páginas web dinámicas: </a:t>
            </a:r>
            <a:endParaRPr lang="es-ES" sz="1900" dirty="0" smtClean="0"/>
          </a:p>
          <a:p>
            <a:pPr lvl="1"/>
            <a:endParaRPr lang="es-ES" sz="500" dirty="0"/>
          </a:p>
          <a:p>
            <a:pPr lvl="2" algn="just"/>
            <a:r>
              <a:rPr lang="es-ES" sz="1700" dirty="0"/>
              <a:t>Se actualizan cuando el usuario hace peticiones, navegando por las páginas o actualizando su contenido, de forma que incorporan todo tipo de efectos visuales (texto, imágenes, animaciones, ventanas con mensajes de avisos</a:t>
            </a:r>
            <a:r>
              <a:rPr lang="es-ES" sz="1700" dirty="0" smtClean="0"/>
              <a:t>…)</a:t>
            </a:r>
            <a:endParaRPr lang="es-ES" sz="1700" dirty="0"/>
          </a:p>
          <a:p>
            <a:pPr lvl="2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Introducción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</p:spTree>
    <p:extLst>
      <p:ext uri="{BB962C8B-B14F-4D97-AF65-F5344CB8AC3E}">
        <p14:creationId xmlns:p14="http://schemas.microsoft.com/office/powerpoint/2010/main" val="179814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464495"/>
          </a:xfrm>
        </p:spPr>
        <p:txBody>
          <a:bodyPr>
            <a:normAutofit/>
          </a:bodyPr>
          <a:lstStyle/>
          <a:p>
            <a:pPr algn="just"/>
            <a:r>
              <a:rPr lang="es-ES" sz="2200" dirty="0" smtClean="0"/>
              <a:t>Archivo .</a:t>
            </a:r>
            <a:r>
              <a:rPr lang="es-ES" sz="2200" dirty="0" err="1" smtClean="0"/>
              <a:t>js</a:t>
            </a:r>
            <a:endParaRPr lang="es-ES" sz="2200" dirty="0" smtClean="0"/>
          </a:p>
          <a:p>
            <a:pPr algn="just"/>
            <a:endParaRPr lang="es-ES" sz="800" dirty="0" smtClean="0"/>
          </a:p>
          <a:p>
            <a:pPr lvl="1" algn="just"/>
            <a:r>
              <a:rPr lang="es-ES" sz="1600" dirty="0" smtClean="0"/>
              <a:t>Continuación</a:t>
            </a:r>
          </a:p>
          <a:p>
            <a:pPr algn="just"/>
            <a:endParaRPr lang="es-ES" sz="1800" dirty="0"/>
          </a:p>
          <a:p>
            <a:pPr algn="just"/>
            <a:endParaRPr lang="es-ES" sz="1800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2: Solución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379476"/>
            <a:ext cx="6300192" cy="42592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014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Objetos </a:t>
            </a:r>
            <a:r>
              <a:rPr lang="es-ES" dirty="0"/>
              <a:t>característicos </a:t>
            </a:r>
            <a:r>
              <a:rPr lang="es-ES" dirty="0" smtClean="0"/>
              <a:t>que permiten interactuar </a:t>
            </a:r>
            <a:r>
              <a:rPr lang="es-ES" dirty="0"/>
              <a:t>con el </a:t>
            </a:r>
            <a:r>
              <a:rPr lang="es-ES" dirty="0" smtClean="0"/>
              <a:t>navegador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Árbol BOM (Browser </a:t>
            </a:r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5350" t="22001" r="28739" b="17800"/>
          <a:stretch/>
        </p:blipFill>
        <p:spPr>
          <a:xfrm>
            <a:off x="1819822" y="3001496"/>
            <a:ext cx="5469327" cy="3312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930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1800" dirty="0" smtClean="0"/>
              <a:t>El objeto </a:t>
            </a:r>
            <a:r>
              <a:rPr lang="es-ES" sz="1800" b="1" i="1" dirty="0" err="1" smtClean="0"/>
              <a:t>window</a:t>
            </a:r>
            <a:r>
              <a:rPr lang="es-ES" sz="1800" dirty="0" smtClean="0"/>
              <a:t> es el de más alto nivel, contiene las propiedades de la ventana y en el supuesto de trabajar con marcos (</a:t>
            </a:r>
            <a:r>
              <a:rPr lang="es-ES" sz="1800" i="1" dirty="0" err="1" smtClean="0"/>
              <a:t>frames</a:t>
            </a:r>
            <a:r>
              <a:rPr lang="es-ES" sz="1800" dirty="0" smtClean="0"/>
              <a:t>), se genera un objeto </a:t>
            </a:r>
            <a:r>
              <a:rPr lang="es-ES" sz="1800" i="1" dirty="0" err="1" smtClean="0"/>
              <a:t>window</a:t>
            </a:r>
            <a:r>
              <a:rPr lang="es-ES" sz="1800" dirty="0" smtClean="0"/>
              <a:t> para cada uno</a:t>
            </a:r>
          </a:p>
          <a:p>
            <a:pPr algn="just"/>
            <a:endParaRPr lang="es-ES" sz="500" dirty="0" smtClean="0"/>
          </a:p>
          <a:p>
            <a:pPr algn="just"/>
            <a:r>
              <a:rPr lang="es-ES" sz="1800" dirty="0" smtClean="0"/>
              <a:t>El </a:t>
            </a:r>
            <a:r>
              <a:rPr lang="es-ES" sz="1800" dirty="0"/>
              <a:t>objeto </a:t>
            </a:r>
            <a:r>
              <a:rPr lang="es-ES" sz="1800" b="1" i="1" dirty="0" err="1"/>
              <a:t>document</a:t>
            </a:r>
            <a:r>
              <a:rPr lang="es-ES" sz="1800" dirty="0"/>
              <a:t> </a:t>
            </a:r>
            <a:r>
              <a:rPr lang="es-ES" sz="1800" dirty="0" smtClean="0"/>
              <a:t>contiene todas </a:t>
            </a:r>
            <a:r>
              <a:rPr lang="es-ES" sz="1800" dirty="0"/>
              <a:t>las propiedades del documento actual, como </a:t>
            </a:r>
            <a:r>
              <a:rPr lang="es-ES" sz="1800" dirty="0" smtClean="0"/>
              <a:t>son </a:t>
            </a:r>
            <a:r>
              <a:rPr lang="es-ES" sz="1800" dirty="0"/>
              <a:t>su color </a:t>
            </a:r>
            <a:r>
              <a:rPr lang="es-ES" sz="1800" dirty="0" smtClean="0"/>
              <a:t>de fondo</a:t>
            </a:r>
            <a:r>
              <a:rPr lang="es-ES" sz="1800" dirty="0"/>
              <a:t>, enlaces, imágenes, etc.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Árbol </a:t>
            </a:r>
            <a:r>
              <a:rPr lang="es-ES" dirty="0"/>
              <a:t>BOM (Browser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)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32675" t="24801" r="14563" b="26200"/>
          <a:stretch/>
        </p:blipFill>
        <p:spPr>
          <a:xfrm>
            <a:off x="2214227" y="4171555"/>
            <a:ext cx="4680520" cy="24450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713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1800" dirty="0"/>
              <a:t>El objeto </a:t>
            </a:r>
            <a:r>
              <a:rPr lang="es-ES" sz="1800" b="1" i="1" dirty="0" err="1" smtClean="0"/>
              <a:t>location</a:t>
            </a:r>
            <a:r>
              <a:rPr lang="es-ES" sz="1800" dirty="0" smtClean="0"/>
              <a:t> contiene toda la información sobre la URL que se está visualizando, así como todos los detalles de esa dirección (puerto, protocolo,…)</a:t>
            </a:r>
          </a:p>
          <a:p>
            <a:pPr algn="just"/>
            <a:endParaRPr lang="es-ES" sz="1200" dirty="0" smtClean="0"/>
          </a:p>
          <a:p>
            <a:pPr algn="just"/>
            <a:r>
              <a:rPr lang="es-ES" sz="1800" dirty="0" smtClean="0"/>
              <a:t>El </a:t>
            </a:r>
            <a:r>
              <a:rPr lang="es-ES" sz="1800" dirty="0"/>
              <a:t>objeto </a:t>
            </a:r>
            <a:r>
              <a:rPr lang="es-ES" sz="1800" b="1" i="1" dirty="0" err="1" smtClean="0"/>
              <a:t>history</a:t>
            </a:r>
            <a:r>
              <a:rPr lang="es-ES" sz="1800" dirty="0" smtClean="0"/>
              <a:t> contiene información sobre los enlaces que el usuario ha visitado. Se usa principalmente para generar botones de avance y retroceso</a:t>
            </a:r>
          </a:p>
          <a:p>
            <a:pPr algn="just"/>
            <a:endParaRPr lang="es-ES" sz="1200" dirty="0" smtClean="0"/>
          </a:p>
          <a:p>
            <a:pPr algn="just"/>
            <a:r>
              <a:rPr lang="es-ES" sz="1800" dirty="0"/>
              <a:t>El objeto </a:t>
            </a:r>
            <a:r>
              <a:rPr lang="es-ES" sz="1800" b="1" i="1" dirty="0" err="1" smtClean="0"/>
              <a:t>navigator</a:t>
            </a:r>
            <a:r>
              <a:rPr lang="es-ES" sz="1800" dirty="0" smtClean="0"/>
              <a:t> permite obtener información del navegador con el que se está visualizando la página</a:t>
            </a:r>
          </a:p>
          <a:p>
            <a:pPr algn="just"/>
            <a:endParaRPr lang="es-ES" sz="1200" dirty="0" smtClean="0"/>
          </a:p>
          <a:p>
            <a:pPr algn="just"/>
            <a:r>
              <a:rPr lang="es-ES" sz="1800" dirty="0"/>
              <a:t>El objeto </a:t>
            </a:r>
            <a:r>
              <a:rPr lang="es-ES" sz="1800" b="1" i="1" dirty="0" err="1" smtClean="0"/>
              <a:t>screen</a:t>
            </a:r>
            <a:r>
              <a:rPr lang="es-ES" sz="1800" dirty="0" smtClean="0"/>
              <a:t> permite obtener información sobre la resolución de la pantalla</a:t>
            </a:r>
          </a:p>
          <a:p>
            <a:pPr algn="just"/>
            <a:endParaRPr lang="es-ES" sz="1000" dirty="0"/>
          </a:p>
          <a:p>
            <a:pPr lvl="1" algn="just"/>
            <a:r>
              <a:rPr lang="es-ES" b="1" dirty="0" smtClean="0"/>
              <a:t>Ejemplo objeto </a:t>
            </a:r>
            <a:r>
              <a:rPr lang="es-ES" b="1" dirty="0" err="1" smtClean="0"/>
              <a:t>screen</a:t>
            </a:r>
            <a:endParaRPr lang="es-ES" b="1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Árbol </a:t>
            </a:r>
            <a:r>
              <a:rPr lang="es-ES" dirty="0"/>
              <a:t>BOM (Browser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)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</p:spTree>
    <p:extLst>
      <p:ext uri="{BB962C8B-B14F-4D97-AF65-F5344CB8AC3E}">
        <p14:creationId xmlns:p14="http://schemas.microsoft.com/office/powerpoint/2010/main" val="9637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Árbol </a:t>
            </a:r>
            <a:r>
              <a:rPr lang="es-ES" dirty="0"/>
              <a:t>BOM (Browser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)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51519" y="2348880"/>
            <a:ext cx="8605935" cy="4242315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&lt;!DOCTYPE html&gt;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&lt;html&gt;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head&gt;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&lt;meta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charset =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"utf-8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s-E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Ejemplo Objeto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screen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&lt;/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head&gt;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&lt;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s-E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h2&gt; Propiedades de mi </a:t>
            </a:r>
            <a:r>
              <a:rPr lang="es-E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pantalla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&lt;/h2&gt;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s-E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 type =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"text/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javascript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screen.colorDepth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1: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4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document.bgColor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"gray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8: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15: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16: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document.bgColor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"blue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	 case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24: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32: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document.bgColor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lightgreen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	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document.bgColor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"white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es-E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}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s-E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document.write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"Su pantalla soporta color de 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s-E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screen.colorDepth</a:t>
            </a:r>
            <a:r>
              <a:rPr lang="es-E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s-E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s-ES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bits."</a:t>
            </a:r>
            <a:r>
              <a:rPr lang="es-E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s-E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document.write</a:t>
            </a:r>
            <a:r>
              <a:rPr lang="es-E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s-ES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 altura es de "</a:t>
            </a:r>
            <a:r>
              <a:rPr lang="es-E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s-E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screen.height</a:t>
            </a:r>
            <a:r>
              <a:rPr lang="es-E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s-ES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s-ES" sz="1200" dirty="0" err="1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px</a:t>
            </a:r>
            <a:r>
              <a:rPr lang="es-ES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,"</a:t>
            </a:r>
            <a:r>
              <a:rPr lang="es-E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    </a:t>
            </a:r>
            <a:r>
              <a:rPr lang="es-E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document.write</a:t>
            </a:r>
            <a:r>
              <a:rPr lang="es-E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s-ES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 la anchura son "</a:t>
            </a:r>
            <a:r>
              <a:rPr lang="es-E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s-E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screen.width</a:t>
            </a:r>
            <a:r>
              <a:rPr lang="es-E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s-ES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s-ES" sz="1200" dirty="0" err="1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px</a:t>
            </a:r>
            <a:r>
              <a:rPr lang="es-ES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."</a:t>
            </a:r>
            <a:r>
              <a:rPr lang="es-E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s-E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&lt;/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script&gt;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&lt;/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56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320480"/>
          </a:xfrm>
        </p:spPr>
        <p:txBody>
          <a:bodyPr>
            <a:normAutofit/>
          </a:bodyPr>
          <a:lstStyle/>
          <a:p>
            <a:r>
              <a:rPr lang="es-ES" sz="1800" dirty="0" smtClean="0"/>
              <a:t>Es una interfaz de programación para los documentos HTML</a:t>
            </a:r>
          </a:p>
          <a:p>
            <a:endParaRPr lang="es-ES" sz="300" dirty="0" smtClean="0"/>
          </a:p>
          <a:p>
            <a:pPr algn="just"/>
            <a:r>
              <a:rPr lang="es-ES" sz="1800" dirty="0" smtClean="0"/>
              <a:t>Define los objetos </a:t>
            </a:r>
            <a:r>
              <a:rPr lang="es-ES" sz="1800" dirty="0"/>
              <a:t>y propiedades de los elementos </a:t>
            </a:r>
            <a:r>
              <a:rPr lang="es-ES" sz="1800" dirty="0" smtClean="0"/>
              <a:t>HTML </a:t>
            </a:r>
            <a:r>
              <a:rPr lang="es-ES" sz="1800" dirty="0"/>
              <a:t>y </a:t>
            </a:r>
            <a:r>
              <a:rPr lang="es-ES" sz="1800" dirty="0" smtClean="0"/>
              <a:t>los métodos </a:t>
            </a:r>
            <a:r>
              <a:rPr lang="es-ES" sz="1800" dirty="0"/>
              <a:t>para acceder a </a:t>
            </a:r>
            <a:r>
              <a:rPr lang="es-ES" sz="1800" dirty="0" smtClean="0"/>
              <a:t>ellos</a:t>
            </a:r>
          </a:p>
          <a:p>
            <a:endParaRPr lang="es-ES" sz="300" dirty="0" smtClean="0"/>
          </a:p>
          <a:p>
            <a:r>
              <a:rPr lang="es-ES" sz="1800" dirty="0" smtClean="0"/>
              <a:t>Los objetos DOM permiten inspeccionar y modificar los elementos de HTML</a:t>
            </a:r>
          </a:p>
          <a:p>
            <a:endParaRPr lang="es-ES" dirty="0" smtClean="0"/>
          </a:p>
          <a:p>
            <a:pPr algn="just"/>
            <a:endParaRPr lang="es-ES" sz="2400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</a:t>
            </a:r>
            <a:r>
              <a:rPr lang="es-ES" dirty="0" smtClean="0"/>
              <a:t>. Árbol DOM (</a:t>
            </a:r>
            <a:r>
              <a:rPr lang="es-ES" dirty="0" err="1" smtClean="0"/>
              <a:t>Document</a:t>
            </a:r>
            <a:r>
              <a:rPr lang="es-ES" dirty="0" smtClean="0"/>
              <a:t> </a:t>
            </a:r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270775596"/>
              </p:ext>
            </p:extLst>
          </p:nvPr>
        </p:nvGraphicFramePr>
        <p:xfrm>
          <a:off x="2195736" y="4005064"/>
          <a:ext cx="5328592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713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464496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 smtClean="0"/>
              <a:t>MÉTODOS PARA ACCEDER A ELEMENTOS DOM</a:t>
            </a:r>
          </a:p>
          <a:p>
            <a:pPr algn="just"/>
            <a:endParaRPr lang="es-ES" sz="1200" dirty="0"/>
          </a:p>
          <a:p>
            <a:pPr lvl="2" algn="just"/>
            <a:r>
              <a:rPr lang="es-ES" sz="1800" i="1" dirty="0" err="1" smtClean="0"/>
              <a:t>getElementById</a:t>
            </a:r>
            <a:r>
              <a:rPr lang="es-ES" sz="1800" i="1" dirty="0" smtClean="0"/>
              <a:t>(“</a:t>
            </a:r>
            <a:r>
              <a:rPr lang="es-ES" sz="1800" i="1" dirty="0" err="1" smtClean="0"/>
              <a:t>my_id</a:t>
            </a:r>
            <a:r>
              <a:rPr lang="es-ES" sz="1800" i="1" dirty="0" smtClean="0"/>
              <a:t>”)</a:t>
            </a:r>
          </a:p>
          <a:p>
            <a:pPr marL="320040" lvl="1" indent="0" algn="just">
              <a:buNone/>
            </a:pPr>
            <a:endParaRPr lang="es-ES" sz="500" dirty="0" smtClean="0"/>
          </a:p>
          <a:p>
            <a:pPr lvl="3" algn="just"/>
            <a:r>
              <a:rPr lang="es-ES" sz="1600" dirty="0" smtClean="0"/>
              <a:t>Devuelve el objeto </a:t>
            </a:r>
            <a:r>
              <a:rPr lang="es-ES" sz="1600" dirty="0"/>
              <a:t>DOM con el identificador buscado o </a:t>
            </a:r>
            <a:r>
              <a:rPr lang="es-ES" sz="1600" i="1" dirty="0" err="1"/>
              <a:t>null</a:t>
            </a:r>
            <a:r>
              <a:rPr lang="es-ES" sz="1600" dirty="0"/>
              <a:t> si no lo </a:t>
            </a:r>
            <a:r>
              <a:rPr lang="es-ES" sz="1600" dirty="0" smtClean="0"/>
              <a:t>encuentra</a:t>
            </a:r>
          </a:p>
          <a:p>
            <a:pPr marL="502920" lvl="2" indent="0" algn="just">
              <a:buNone/>
            </a:pPr>
            <a:endParaRPr lang="es-ES" sz="1200" dirty="0" smtClean="0"/>
          </a:p>
          <a:p>
            <a:pPr lvl="2" algn="just"/>
            <a:r>
              <a:rPr lang="es-ES" sz="1800" i="1" dirty="0" err="1" smtClean="0"/>
              <a:t>getElementsByName</a:t>
            </a:r>
            <a:r>
              <a:rPr lang="es-ES" sz="1800" i="1" dirty="0" smtClean="0"/>
              <a:t>(“</a:t>
            </a:r>
            <a:r>
              <a:rPr lang="es-ES" sz="1800" i="1" dirty="0" err="1" smtClean="0"/>
              <a:t>my_name</a:t>
            </a:r>
            <a:r>
              <a:rPr lang="es-ES" sz="1800" i="1" dirty="0" smtClean="0"/>
              <a:t>”)</a:t>
            </a:r>
          </a:p>
          <a:p>
            <a:pPr lvl="1" algn="just"/>
            <a:endParaRPr lang="es-ES" sz="500" dirty="0" smtClean="0"/>
          </a:p>
          <a:p>
            <a:pPr lvl="2" algn="just"/>
            <a:r>
              <a:rPr lang="es-ES" sz="1800" i="1" dirty="0" err="1" smtClean="0"/>
              <a:t>getElementsByTagName</a:t>
            </a:r>
            <a:r>
              <a:rPr lang="es-ES" sz="1800" i="1" dirty="0" smtClean="0"/>
              <a:t>(“</a:t>
            </a:r>
            <a:r>
              <a:rPr lang="es-ES" sz="1800" i="1" dirty="0" err="1" smtClean="0"/>
              <a:t>my_tag</a:t>
            </a:r>
            <a:r>
              <a:rPr lang="es-ES" sz="1800" i="1" dirty="0" smtClean="0"/>
              <a:t>”)</a:t>
            </a:r>
          </a:p>
          <a:p>
            <a:pPr lvl="1" algn="just"/>
            <a:endParaRPr lang="es-ES" sz="500" dirty="0" smtClean="0"/>
          </a:p>
          <a:p>
            <a:pPr lvl="2" algn="just"/>
            <a:r>
              <a:rPr lang="es-ES" sz="1800" i="1" dirty="0" err="1" smtClean="0"/>
              <a:t>getElementsByClassName</a:t>
            </a:r>
            <a:r>
              <a:rPr lang="es-ES" sz="1800" i="1" dirty="0" smtClean="0"/>
              <a:t>(“</a:t>
            </a:r>
            <a:r>
              <a:rPr lang="es-ES" sz="1800" i="1" dirty="0" err="1" smtClean="0"/>
              <a:t>my_class</a:t>
            </a:r>
            <a:r>
              <a:rPr lang="es-ES" sz="1800" i="1" dirty="0" smtClean="0"/>
              <a:t>”)</a:t>
            </a:r>
          </a:p>
          <a:p>
            <a:pPr lvl="1" algn="just"/>
            <a:endParaRPr lang="es-ES" sz="800" dirty="0"/>
          </a:p>
          <a:p>
            <a:pPr lvl="3" algn="just"/>
            <a:r>
              <a:rPr lang="es-ES" sz="1600" dirty="0" smtClean="0"/>
              <a:t>Devuelven una matriz de objetos</a:t>
            </a:r>
          </a:p>
          <a:p>
            <a:pPr lvl="2" algn="just"/>
            <a:endParaRPr lang="es-ES" sz="1400" dirty="0"/>
          </a:p>
          <a:p>
            <a:pPr lvl="1" algn="just"/>
            <a:r>
              <a:rPr lang="es-ES" dirty="0"/>
              <a:t>Lista de propiedades y métodos del objeto </a:t>
            </a:r>
            <a:r>
              <a:rPr lang="es-ES" i="1" dirty="0" err="1" smtClean="0"/>
              <a:t>document</a:t>
            </a:r>
            <a:endParaRPr lang="es-ES" i="1" dirty="0" smtClean="0"/>
          </a:p>
          <a:p>
            <a:pPr marL="85725" lvl="1" indent="-85725">
              <a:buNone/>
            </a:pPr>
            <a:r>
              <a:rPr lang="es-ES" sz="1600" dirty="0" smtClean="0"/>
              <a:t>                            </a:t>
            </a:r>
            <a:r>
              <a:rPr lang="es-ES" sz="1600" dirty="0">
                <a:hlinkClick r:id="rId3"/>
              </a:rPr>
              <a:t>https://www.w3schools.com/jsref/dom_obj_document.asp</a:t>
            </a:r>
            <a:endParaRPr lang="es-ES" sz="1600" dirty="0"/>
          </a:p>
          <a:p>
            <a:pPr marL="85725" lvl="1" indent="-85725">
              <a:buNone/>
            </a:pPr>
            <a:endParaRPr lang="es-ES" sz="1000" dirty="0" smtClean="0"/>
          </a:p>
          <a:p>
            <a:pPr lvl="1" algn="just"/>
            <a:r>
              <a:rPr lang="es-ES" dirty="0" smtClean="0"/>
              <a:t>Ejemplos de uso:  </a:t>
            </a:r>
            <a:r>
              <a:rPr lang="es-ES" sz="1600" dirty="0" smtClean="0">
                <a:hlinkClick r:id="rId4"/>
              </a:rPr>
              <a:t>https</a:t>
            </a:r>
            <a:r>
              <a:rPr lang="es-ES" sz="1600" dirty="0">
                <a:hlinkClick r:id="rId4"/>
              </a:rPr>
              <a:t>://</a:t>
            </a:r>
            <a:r>
              <a:rPr lang="es-ES" sz="1600" dirty="0" smtClean="0">
                <a:hlinkClick r:id="rId4"/>
              </a:rPr>
              <a:t>www.w3schools.com/js/js_htmldom_elements.asp</a:t>
            </a:r>
            <a:endParaRPr lang="es-ES" sz="1600" dirty="0" smtClean="0"/>
          </a:p>
          <a:p>
            <a:pPr marL="320040" lvl="1" indent="0" algn="ctr">
              <a:buNone/>
            </a:pP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</a:t>
            </a:r>
            <a:r>
              <a:rPr lang="es-ES" dirty="0" smtClean="0"/>
              <a:t>. Árbol DOM (</a:t>
            </a:r>
            <a:r>
              <a:rPr lang="es-ES" dirty="0" err="1" smtClean="0"/>
              <a:t>Document</a:t>
            </a:r>
            <a:r>
              <a:rPr lang="es-ES" dirty="0" smtClean="0"/>
              <a:t> </a:t>
            </a:r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</p:spTree>
    <p:extLst>
      <p:ext uri="{BB962C8B-B14F-4D97-AF65-F5344CB8AC3E}">
        <p14:creationId xmlns:p14="http://schemas.microsoft.com/office/powerpoint/2010/main" val="7479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248471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MÉTODOS PARA CAMBIAR O MODIFICAR ELEMENTOS</a:t>
            </a:r>
          </a:p>
          <a:p>
            <a:pPr algn="just"/>
            <a:endParaRPr lang="es-ES" sz="1000" dirty="0" smtClean="0"/>
          </a:p>
          <a:p>
            <a:pPr lvl="1" algn="just"/>
            <a:r>
              <a:rPr lang="es-ES" i="1" dirty="0" err="1" smtClean="0"/>
              <a:t>document.write</a:t>
            </a:r>
            <a:r>
              <a:rPr lang="es-ES" i="1" dirty="0" smtClean="0"/>
              <a:t>(</a:t>
            </a:r>
            <a:r>
              <a:rPr lang="es-ES" i="1" dirty="0" err="1" smtClean="0"/>
              <a:t>string</a:t>
            </a:r>
            <a:r>
              <a:rPr lang="es-ES" i="1" dirty="0" smtClean="0"/>
              <a:t>)        </a:t>
            </a:r>
            <a:r>
              <a:rPr lang="es-ES" sz="1600" dirty="0" smtClean="0"/>
              <a:t>para escribir en el documento (página web)</a:t>
            </a:r>
          </a:p>
          <a:p>
            <a:pPr lvl="1" algn="just"/>
            <a:endParaRPr lang="es-ES" sz="400" dirty="0" smtClean="0"/>
          </a:p>
          <a:p>
            <a:pPr lvl="1" algn="just"/>
            <a:r>
              <a:rPr lang="es-ES" i="1" dirty="0" err="1" smtClean="0"/>
              <a:t>element.getAttribute</a:t>
            </a:r>
            <a:r>
              <a:rPr lang="es-ES" i="1" dirty="0" smtClean="0"/>
              <a:t>(</a:t>
            </a:r>
            <a:r>
              <a:rPr lang="es-ES" i="1" dirty="0" err="1" smtClean="0"/>
              <a:t>attribute</a:t>
            </a:r>
            <a:r>
              <a:rPr lang="es-ES" i="1" dirty="0" smtClean="0"/>
              <a:t>)       </a:t>
            </a:r>
            <a:r>
              <a:rPr lang="es-ES" sz="1600" dirty="0" smtClean="0"/>
              <a:t>devuelve el valor del atributo</a:t>
            </a:r>
          </a:p>
          <a:p>
            <a:pPr lvl="1" algn="just"/>
            <a:endParaRPr lang="es-ES" sz="400" dirty="0"/>
          </a:p>
          <a:p>
            <a:pPr lvl="1" algn="just"/>
            <a:r>
              <a:rPr lang="es-ES" i="1" dirty="0" err="1" smtClean="0"/>
              <a:t>element.setAttribute</a:t>
            </a:r>
            <a:r>
              <a:rPr lang="es-ES" i="1" dirty="0" smtClean="0"/>
              <a:t>(</a:t>
            </a:r>
            <a:r>
              <a:rPr lang="es-ES" i="1" dirty="0" err="1" smtClean="0"/>
              <a:t>attribute</a:t>
            </a:r>
            <a:r>
              <a:rPr lang="es-ES" i="1" dirty="0"/>
              <a:t>, </a:t>
            </a:r>
            <a:r>
              <a:rPr lang="es-ES" i="1" dirty="0" err="1"/>
              <a:t>value</a:t>
            </a:r>
            <a:r>
              <a:rPr lang="es-ES" i="1" dirty="0" smtClean="0"/>
              <a:t>)      </a:t>
            </a:r>
            <a:r>
              <a:rPr lang="es-ES" sz="1600" dirty="0" smtClean="0"/>
              <a:t>permite </a:t>
            </a:r>
            <a:r>
              <a:rPr lang="es-ES" sz="1600" dirty="0"/>
              <a:t>modificar el valor </a:t>
            </a:r>
            <a:r>
              <a:rPr lang="es-ES" sz="1600" dirty="0" smtClean="0"/>
              <a:t>del atributo</a:t>
            </a:r>
            <a:r>
              <a:rPr lang="es-ES" sz="1600" dirty="0"/>
              <a:t>, o </a:t>
            </a:r>
            <a:r>
              <a:rPr lang="es-ES" sz="1600" dirty="0" smtClean="0"/>
              <a:t>                     					   añadir un nuevo atributo</a:t>
            </a:r>
            <a:endParaRPr lang="es-ES" sz="1600" i="1" dirty="0" smtClean="0"/>
          </a:p>
          <a:p>
            <a:pPr lvl="1" algn="just"/>
            <a:endParaRPr lang="es-ES" sz="500" dirty="0" smtClean="0"/>
          </a:p>
          <a:p>
            <a:pPr algn="just"/>
            <a:r>
              <a:rPr lang="es-ES" dirty="0" smtClean="0"/>
              <a:t>PROPIEDADES</a:t>
            </a:r>
          </a:p>
          <a:p>
            <a:pPr algn="just"/>
            <a:endParaRPr lang="es-ES" sz="1000" dirty="0"/>
          </a:p>
          <a:p>
            <a:pPr lvl="1" algn="just"/>
            <a:r>
              <a:rPr lang="es-ES" i="1" dirty="0" err="1" smtClean="0"/>
              <a:t>element.innerHTML</a:t>
            </a:r>
            <a:r>
              <a:rPr lang="es-ES" dirty="0" smtClean="0"/>
              <a:t>        </a:t>
            </a:r>
            <a:r>
              <a:rPr lang="es-ES" sz="1600" dirty="0" smtClean="0"/>
              <a:t>para cambiar el contenido del elemento</a:t>
            </a:r>
          </a:p>
          <a:p>
            <a:pPr lvl="1" algn="just"/>
            <a:endParaRPr lang="es-ES" sz="400" dirty="0" smtClean="0"/>
          </a:p>
          <a:p>
            <a:pPr lvl="1" algn="just"/>
            <a:r>
              <a:rPr lang="es-ES" i="1" dirty="0" err="1" smtClean="0"/>
              <a:t>element.style.property</a:t>
            </a:r>
            <a:r>
              <a:rPr lang="es-ES" i="1" dirty="0" smtClean="0"/>
              <a:t>        </a:t>
            </a:r>
            <a:r>
              <a:rPr lang="es-ES" sz="1600" dirty="0" smtClean="0"/>
              <a:t>para cambiar el estilo del elemento</a:t>
            </a:r>
          </a:p>
          <a:p>
            <a:pPr lvl="1" algn="just"/>
            <a:endParaRPr lang="es-ES" sz="400" dirty="0" smtClean="0"/>
          </a:p>
          <a:p>
            <a:pPr lvl="1" algn="just"/>
            <a:r>
              <a:rPr lang="es-ES" i="1" dirty="0" err="1" smtClean="0"/>
              <a:t>element.attribute</a:t>
            </a:r>
            <a:r>
              <a:rPr lang="es-ES" i="1" dirty="0" smtClean="0"/>
              <a:t>        </a:t>
            </a:r>
            <a:r>
              <a:rPr lang="es-ES" sz="1600" dirty="0" smtClean="0"/>
              <a:t>para cambiar un atributo del elemento</a:t>
            </a:r>
            <a:endParaRPr lang="es-ES" sz="1600" dirty="0"/>
          </a:p>
          <a:p>
            <a:pPr lvl="1" algn="just"/>
            <a:endParaRPr lang="es-ES" sz="1400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</a:t>
            </a:r>
            <a:r>
              <a:rPr lang="es-ES" dirty="0" smtClean="0"/>
              <a:t>. Árbol DOM (</a:t>
            </a:r>
            <a:r>
              <a:rPr lang="es-ES" dirty="0" err="1" smtClean="0"/>
              <a:t>Document</a:t>
            </a:r>
            <a:r>
              <a:rPr lang="es-ES" dirty="0" smtClean="0"/>
              <a:t> </a:t>
            </a:r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3232076" y="2996952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4644008" y="3861048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3923928" y="3429000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2944044" y="5013176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3232076" y="5445224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2656012" y="5877272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1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392487"/>
          </a:xfrm>
        </p:spPr>
        <p:txBody>
          <a:bodyPr>
            <a:normAutofit fontScale="92500" lnSpcReduction="20000"/>
          </a:bodyPr>
          <a:lstStyle/>
          <a:p>
            <a:r>
              <a:rPr lang="es-ES" sz="2200" dirty="0" smtClean="0"/>
              <a:t>TIPOS</a:t>
            </a:r>
          </a:p>
          <a:p>
            <a:endParaRPr lang="es-ES" sz="900" dirty="0" smtClean="0"/>
          </a:p>
          <a:p>
            <a:pPr lvl="1"/>
            <a:r>
              <a:rPr lang="es-ES" sz="1900" dirty="0" smtClean="0"/>
              <a:t>Atributos de las etiquetas HTML</a:t>
            </a:r>
          </a:p>
          <a:p>
            <a:pPr marL="502920" lvl="2" indent="0">
              <a:buNone/>
            </a:pPr>
            <a:endParaRPr lang="en-US" sz="800" dirty="0" smtClean="0"/>
          </a:p>
          <a:p>
            <a:pPr marL="502920" lvl="2" indent="0">
              <a:buNone/>
            </a:pPr>
            <a:r>
              <a:rPr lang="en-US" i="1" dirty="0" smtClean="0"/>
              <a:t>	</a:t>
            </a:r>
            <a:r>
              <a:rPr lang="en-US" sz="1700" i="1" dirty="0" smtClean="0">
                <a:solidFill>
                  <a:srgbClr val="002060"/>
                </a:solidFill>
              </a:rPr>
              <a:t>&lt;</a:t>
            </a:r>
            <a:r>
              <a:rPr lang="en-US" sz="1700" i="1" dirty="0">
                <a:solidFill>
                  <a:srgbClr val="002060"/>
                </a:solidFill>
              </a:rPr>
              <a:t>input type=”button” value=”</a:t>
            </a:r>
            <a:r>
              <a:rPr lang="en-US" sz="1700" i="1" dirty="0" err="1" smtClean="0">
                <a:solidFill>
                  <a:srgbClr val="002060"/>
                </a:solidFill>
              </a:rPr>
              <a:t>Púlsame</a:t>
            </a:r>
            <a:r>
              <a:rPr lang="en-US" sz="1700" i="1" dirty="0" smtClean="0">
                <a:solidFill>
                  <a:srgbClr val="002060"/>
                </a:solidFill>
              </a:rPr>
              <a:t>” </a:t>
            </a:r>
            <a:r>
              <a:rPr lang="en-US" sz="1700" i="1" dirty="0" err="1">
                <a:solidFill>
                  <a:srgbClr val="002060"/>
                </a:solidFill>
              </a:rPr>
              <a:t>onclick</a:t>
            </a:r>
            <a:r>
              <a:rPr lang="en-US" sz="1700" i="1" dirty="0">
                <a:solidFill>
                  <a:srgbClr val="002060"/>
                </a:solidFill>
              </a:rPr>
              <a:t>=”alert(‘</a:t>
            </a:r>
            <a:r>
              <a:rPr lang="en-US" sz="1700" i="1" dirty="0" smtClean="0">
                <a:solidFill>
                  <a:srgbClr val="002060"/>
                </a:solidFill>
              </a:rPr>
              <a:t>Gracias </a:t>
            </a:r>
            <a:r>
              <a:rPr lang="en-US" sz="1700" i="1" dirty="0" err="1" smtClean="0">
                <a:solidFill>
                  <a:srgbClr val="002060"/>
                </a:solidFill>
              </a:rPr>
              <a:t>por</a:t>
            </a:r>
            <a:r>
              <a:rPr lang="en-US" sz="1700" i="1" dirty="0" smtClean="0">
                <a:solidFill>
                  <a:srgbClr val="002060"/>
                </a:solidFill>
              </a:rPr>
              <a:t> </a:t>
            </a:r>
            <a:r>
              <a:rPr lang="en-US" sz="1700" i="1" dirty="0" err="1" smtClean="0">
                <a:solidFill>
                  <a:srgbClr val="002060"/>
                </a:solidFill>
              </a:rPr>
              <a:t>pulsarme</a:t>
            </a:r>
            <a:r>
              <a:rPr lang="en-US" sz="1700" i="1" dirty="0" smtClean="0">
                <a:solidFill>
                  <a:srgbClr val="002060"/>
                </a:solidFill>
              </a:rPr>
              <a:t>’);” /&gt;</a:t>
            </a:r>
          </a:p>
          <a:p>
            <a:pPr marL="45720" indent="0">
              <a:buNone/>
            </a:pPr>
            <a:r>
              <a:rPr lang="en-US" sz="1600" dirty="0"/>
              <a:t>	</a:t>
            </a:r>
            <a:endParaRPr lang="es-ES" sz="800" dirty="0" smtClean="0"/>
          </a:p>
          <a:p>
            <a:pPr lvl="1"/>
            <a:r>
              <a:rPr lang="es-ES" sz="1900" dirty="0" smtClean="0"/>
              <a:t>Funciones en código JavaScript externo</a:t>
            </a:r>
          </a:p>
          <a:p>
            <a:pPr lvl="1"/>
            <a:endParaRPr lang="es-ES" sz="900" dirty="0" smtClean="0"/>
          </a:p>
          <a:p>
            <a:pPr marL="45720" indent="0">
              <a:buNone/>
            </a:pPr>
            <a:r>
              <a:rPr lang="es-ES" sz="1600" i="1" dirty="0" smtClean="0"/>
              <a:t>	</a:t>
            </a:r>
            <a:r>
              <a:rPr lang="es-ES" sz="1700" i="1" dirty="0" err="1" smtClean="0">
                <a:solidFill>
                  <a:srgbClr val="002060"/>
                </a:solidFill>
              </a:rPr>
              <a:t>function</a:t>
            </a:r>
            <a:r>
              <a:rPr lang="es-ES" sz="1700" i="1" dirty="0" smtClean="0">
                <a:solidFill>
                  <a:srgbClr val="002060"/>
                </a:solidFill>
              </a:rPr>
              <a:t> </a:t>
            </a:r>
            <a:r>
              <a:rPr lang="es-ES" sz="1700" i="1" dirty="0">
                <a:solidFill>
                  <a:srgbClr val="002060"/>
                </a:solidFill>
              </a:rPr>
              <a:t>muestra() {</a:t>
            </a:r>
            <a:r>
              <a:rPr lang="es-ES" sz="1700" i="1" dirty="0" err="1">
                <a:solidFill>
                  <a:srgbClr val="002060"/>
                </a:solidFill>
              </a:rPr>
              <a:t>alert</a:t>
            </a:r>
            <a:r>
              <a:rPr lang="es-ES" sz="1700" i="1" dirty="0">
                <a:solidFill>
                  <a:srgbClr val="002060"/>
                </a:solidFill>
              </a:rPr>
              <a:t>(‘Gracias</a:t>
            </a:r>
            <a:r>
              <a:rPr lang="es-ES" sz="1700" i="1" dirty="0" smtClean="0">
                <a:solidFill>
                  <a:srgbClr val="002060"/>
                </a:solidFill>
              </a:rPr>
              <a:t>’);}</a:t>
            </a:r>
          </a:p>
          <a:p>
            <a:pPr marL="45720" indent="0">
              <a:buNone/>
            </a:pPr>
            <a:endParaRPr lang="es-ES" sz="600" i="1" dirty="0" smtClean="0">
              <a:solidFill>
                <a:srgbClr val="002060"/>
              </a:solidFill>
            </a:endParaRPr>
          </a:p>
          <a:p>
            <a:pPr marL="45720" indent="0">
              <a:buNone/>
            </a:pPr>
            <a:endParaRPr lang="es-ES" sz="200" i="1" dirty="0">
              <a:solidFill>
                <a:srgbClr val="002060"/>
              </a:solidFill>
            </a:endParaRPr>
          </a:p>
          <a:p>
            <a:pPr marL="45720" indent="0">
              <a:buNone/>
            </a:pPr>
            <a:r>
              <a:rPr lang="en-US" sz="1700" i="1" dirty="0" smtClean="0">
                <a:solidFill>
                  <a:srgbClr val="002060"/>
                </a:solidFill>
              </a:rPr>
              <a:t>	&lt;</a:t>
            </a:r>
            <a:r>
              <a:rPr lang="en-US" sz="1700" i="1" dirty="0">
                <a:solidFill>
                  <a:srgbClr val="002060"/>
                </a:solidFill>
              </a:rPr>
              <a:t>input type=”button” value=”</a:t>
            </a:r>
            <a:r>
              <a:rPr lang="en-US" sz="1700" i="1" dirty="0" err="1" smtClean="0">
                <a:solidFill>
                  <a:srgbClr val="002060"/>
                </a:solidFill>
              </a:rPr>
              <a:t>Púlsame</a:t>
            </a:r>
            <a:r>
              <a:rPr lang="en-US" sz="1700" i="1" dirty="0">
                <a:solidFill>
                  <a:srgbClr val="002060"/>
                </a:solidFill>
              </a:rPr>
              <a:t>” </a:t>
            </a:r>
            <a:r>
              <a:rPr lang="en-US" sz="1700" i="1" dirty="0" err="1">
                <a:solidFill>
                  <a:srgbClr val="002060"/>
                </a:solidFill>
              </a:rPr>
              <a:t>onclick</a:t>
            </a:r>
            <a:r>
              <a:rPr lang="en-US" sz="1700" i="1" dirty="0">
                <a:solidFill>
                  <a:srgbClr val="002060"/>
                </a:solidFill>
              </a:rPr>
              <a:t>=”</a:t>
            </a:r>
            <a:r>
              <a:rPr lang="en-US" sz="1700" i="1" dirty="0" err="1">
                <a:solidFill>
                  <a:srgbClr val="002060"/>
                </a:solidFill>
              </a:rPr>
              <a:t>muestra</a:t>
            </a:r>
            <a:r>
              <a:rPr lang="en-US" sz="1700" i="1" dirty="0">
                <a:solidFill>
                  <a:srgbClr val="002060"/>
                </a:solidFill>
              </a:rPr>
              <a:t>()” </a:t>
            </a:r>
            <a:r>
              <a:rPr lang="en-US" sz="1700" i="1" dirty="0" smtClean="0">
                <a:solidFill>
                  <a:srgbClr val="002060"/>
                </a:solidFill>
              </a:rPr>
              <a:t>/&gt;</a:t>
            </a:r>
          </a:p>
          <a:p>
            <a:pPr marL="45720" indent="0">
              <a:buNone/>
            </a:pPr>
            <a:endParaRPr lang="es-ES" sz="1600" i="1" dirty="0" smtClean="0"/>
          </a:p>
          <a:p>
            <a:pPr lvl="1"/>
            <a:r>
              <a:rPr lang="es-ES" sz="1900" dirty="0" smtClean="0"/>
              <a:t>Semánticos</a:t>
            </a:r>
          </a:p>
          <a:p>
            <a:pPr lvl="1"/>
            <a:endParaRPr lang="es-ES" sz="600" dirty="0" smtClean="0"/>
          </a:p>
          <a:p>
            <a:pPr marL="45720" indent="0">
              <a:buNone/>
            </a:pPr>
            <a:r>
              <a:rPr lang="es-ES" sz="1700" i="1" dirty="0" smtClean="0"/>
              <a:t>	</a:t>
            </a:r>
            <a:r>
              <a:rPr lang="es-ES" sz="1700" i="1" dirty="0" err="1" smtClean="0">
                <a:solidFill>
                  <a:srgbClr val="002060"/>
                </a:solidFill>
              </a:rPr>
              <a:t>function</a:t>
            </a:r>
            <a:r>
              <a:rPr lang="es-ES" sz="1700" i="1" dirty="0" smtClean="0">
                <a:solidFill>
                  <a:srgbClr val="002060"/>
                </a:solidFill>
              </a:rPr>
              <a:t> muestra() {</a:t>
            </a:r>
            <a:r>
              <a:rPr lang="es-ES" sz="1700" i="1" dirty="0" err="1" smtClean="0">
                <a:solidFill>
                  <a:srgbClr val="002060"/>
                </a:solidFill>
              </a:rPr>
              <a:t>alert</a:t>
            </a:r>
            <a:r>
              <a:rPr lang="es-ES" sz="1700" i="1" dirty="0" smtClean="0">
                <a:solidFill>
                  <a:srgbClr val="002060"/>
                </a:solidFill>
              </a:rPr>
              <a:t>(‘Gracias’);} </a:t>
            </a:r>
            <a:r>
              <a:rPr lang="es-ES" sz="1700" i="1" dirty="0" smtClean="0"/>
              <a:t>// Función externa</a:t>
            </a:r>
          </a:p>
          <a:p>
            <a:pPr marL="45720" indent="0">
              <a:buNone/>
            </a:pPr>
            <a:r>
              <a:rPr lang="es-ES" sz="1700" i="1" dirty="0" smtClean="0"/>
              <a:t>	// Asignar la función externa al elemento</a:t>
            </a:r>
          </a:p>
          <a:p>
            <a:pPr marL="45720" indent="0">
              <a:buNone/>
            </a:pPr>
            <a:endParaRPr lang="es-ES" sz="500" i="1" dirty="0" smtClean="0"/>
          </a:p>
          <a:p>
            <a:pPr marL="45720" indent="0">
              <a:buNone/>
            </a:pPr>
            <a:r>
              <a:rPr lang="es-ES" sz="1700" i="1" dirty="0" smtClean="0"/>
              <a:t>	</a:t>
            </a:r>
            <a:r>
              <a:rPr lang="es-ES" sz="1700" i="1" dirty="0" err="1" smtClean="0">
                <a:solidFill>
                  <a:srgbClr val="002060"/>
                </a:solidFill>
              </a:rPr>
              <a:t>document.getElementById</a:t>
            </a:r>
            <a:r>
              <a:rPr lang="es-ES" sz="1700" i="1" dirty="0" smtClean="0">
                <a:solidFill>
                  <a:srgbClr val="002060"/>
                </a:solidFill>
              </a:rPr>
              <a:t>(“</a:t>
            </a:r>
            <a:r>
              <a:rPr lang="es-ES" sz="1700" i="1" dirty="0" err="1" smtClean="0">
                <a:solidFill>
                  <a:srgbClr val="002060"/>
                </a:solidFill>
              </a:rPr>
              <a:t>boton</a:t>
            </a:r>
            <a:r>
              <a:rPr lang="es-ES" sz="1700" i="1" dirty="0" smtClean="0">
                <a:solidFill>
                  <a:srgbClr val="002060"/>
                </a:solidFill>
              </a:rPr>
              <a:t>”).</a:t>
            </a:r>
            <a:r>
              <a:rPr lang="es-ES" sz="1700" i="1" dirty="0" err="1" smtClean="0">
                <a:solidFill>
                  <a:srgbClr val="002060"/>
                </a:solidFill>
              </a:rPr>
              <a:t>onclick</a:t>
            </a:r>
            <a:r>
              <a:rPr lang="es-ES" sz="1700" i="1" dirty="0" smtClean="0">
                <a:solidFill>
                  <a:srgbClr val="002060"/>
                </a:solidFill>
              </a:rPr>
              <a:t> = muestra;</a:t>
            </a:r>
          </a:p>
          <a:p>
            <a:pPr marL="45720" indent="0">
              <a:buNone/>
            </a:pPr>
            <a:r>
              <a:rPr lang="es-ES" sz="1700" i="1" dirty="0" smtClean="0"/>
              <a:t>	// Elemento HTML</a:t>
            </a:r>
          </a:p>
          <a:p>
            <a:pPr marL="45720" indent="0">
              <a:buNone/>
            </a:pPr>
            <a:endParaRPr lang="es-ES" sz="600" i="1" dirty="0" smtClean="0"/>
          </a:p>
          <a:p>
            <a:pPr marL="45720" indent="0">
              <a:buNone/>
            </a:pPr>
            <a:r>
              <a:rPr lang="en-US" sz="1700" i="1" dirty="0" smtClean="0"/>
              <a:t>	</a:t>
            </a:r>
            <a:r>
              <a:rPr lang="en-US" sz="1700" i="1" dirty="0" smtClean="0">
                <a:solidFill>
                  <a:srgbClr val="002060"/>
                </a:solidFill>
              </a:rPr>
              <a:t>&lt;input id=”</a:t>
            </a:r>
            <a:r>
              <a:rPr lang="en-US" sz="1700" i="1" dirty="0" err="1" smtClean="0">
                <a:solidFill>
                  <a:srgbClr val="002060"/>
                </a:solidFill>
              </a:rPr>
              <a:t>boton</a:t>
            </a:r>
            <a:r>
              <a:rPr lang="en-US" sz="1700" i="1" dirty="0" smtClean="0">
                <a:solidFill>
                  <a:srgbClr val="002060"/>
                </a:solidFill>
              </a:rPr>
              <a:t>” type=”button” value=”</a:t>
            </a:r>
            <a:r>
              <a:rPr lang="en-US" sz="1700" i="1" dirty="0" err="1" smtClean="0">
                <a:solidFill>
                  <a:srgbClr val="002060"/>
                </a:solidFill>
              </a:rPr>
              <a:t>Púlsame</a:t>
            </a:r>
            <a:r>
              <a:rPr lang="en-US" sz="1700" i="1" dirty="0" smtClean="0">
                <a:solidFill>
                  <a:srgbClr val="002060"/>
                </a:solidFill>
              </a:rPr>
              <a:t>” /&gt;</a:t>
            </a:r>
            <a:endParaRPr lang="es-ES" sz="1700" i="1" dirty="0">
              <a:solidFill>
                <a:srgbClr val="002060"/>
              </a:solidFill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</a:t>
            </a:r>
            <a:r>
              <a:rPr lang="es-ES" dirty="0" smtClean="0"/>
              <a:t>. Manejadores de Eventos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</p:spTree>
    <p:extLst>
      <p:ext uri="{BB962C8B-B14F-4D97-AF65-F5344CB8AC3E}">
        <p14:creationId xmlns:p14="http://schemas.microsoft.com/office/powerpoint/2010/main" val="13646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392487"/>
          </a:xfrm>
        </p:spPr>
        <p:txBody>
          <a:bodyPr>
            <a:normAutofit/>
          </a:bodyPr>
          <a:lstStyle/>
          <a:p>
            <a:r>
              <a:rPr lang="es-ES" sz="2200" dirty="0" smtClean="0"/>
              <a:t>EVENTOS</a:t>
            </a:r>
          </a:p>
          <a:p>
            <a:endParaRPr lang="es-ES" sz="1000" dirty="0" smtClean="0"/>
          </a:p>
          <a:p>
            <a:pPr lvl="1" algn="just"/>
            <a:r>
              <a:rPr lang="es-ES" dirty="0"/>
              <a:t>Los eventos permiten ejecutar acciones cuando el </a:t>
            </a:r>
            <a:r>
              <a:rPr lang="es-ES" dirty="0" smtClean="0"/>
              <a:t>usuario realiza </a:t>
            </a:r>
            <a:r>
              <a:rPr lang="es-ES" dirty="0"/>
              <a:t>una determinada acción sobre la página </a:t>
            </a:r>
            <a:r>
              <a:rPr lang="es-ES" dirty="0" smtClean="0"/>
              <a:t>web</a:t>
            </a:r>
          </a:p>
          <a:p>
            <a:pPr lvl="1" algn="just"/>
            <a:endParaRPr lang="es-ES" sz="800" dirty="0"/>
          </a:p>
          <a:p>
            <a:pPr lvl="1" algn="just"/>
            <a:r>
              <a:rPr lang="es-ES" dirty="0"/>
              <a:t>Algunos de los más comunes son </a:t>
            </a:r>
            <a:r>
              <a:rPr lang="es-ES" dirty="0" smtClean="0"/>
              <a:t>pasar </a:t>
            </a:r>
            <a:r>
              <a:rPr lang="es-ES" dirty="0"/>
              <a:t>el ratón o </a:t>
            </a:r>
            <a:r>
              <a:rPr lang="es-ES" i="1" dirty="0" err="1" smtClean="0"/>
              <a:t>clickar</a:t>
            </a:r>
            <a:r>
              <a:rPr lang="es-ES" i="1" dirty="0" smtClean="0"/>
              <a:t> </a:t>
            </a:r>
            <a:r>
              <a:rPr lang="es-ES" dirty="0" smtClean="0"/>
              <a:t>sobre un </a:t>
            </a:r>
            <a:r>
              <a:rPr lang="es-ES" dirty="0"/>
              <a:t>elemento, cerrar la página o cambiar el contenido </a:t>
            </a:r>
            <a:r>
              <a:rPr lang="es-ES" dirty="0" smtClean="0"/>
              <a:t>de un </a:t>
            </a:r>
            <a:r>
              <a:rPr lang="es-ES" i="1" dirty="0"/>
              <a:t>input</a:t>
            </a:r>
            <a:r>
              <a:rPr lang="es-ES" dirty="0"/>
              <a:t> </a:t>
            </a:r>
            <a:r>
              <a:rPr lang="es-ES" dirty="0" smtClean="0"/>
              <a:t>en </a:t>
            </a:r>
            <a:r>
              <a:rPr lang="es-ES" dirty="0"/>
              <a:t>un </a:t>
            </a:r>
            <a:r>
              <a:rPr lang="es-ES" dirty="0" smtClean="0"/>
              <a:t>formulario</a:t>
            </a:r>
          </a:p>
          <a:p>
            <a:pPr lvl="1" algn="just"/>
            <a:endParaRPr lang="es-ES" sz="800" dirty="0"/>
          </a:p>
          <a:p>
            <a:pPr lvl="1" algn="just"/>
            <a:r>
              <a:rPr lang="es-ES" dirty="0"/>
              <a:t>Se definen con atributos con nombres especiales de elementos </a:t>
            </a:r>
            <a:r>
              <a:rPr lang="es-ES" dirty="0" smtClean="0"/>
              <a:t>HTML</a:t>
            </a:r>
          </a:p>
          <a:p>
            <a:pPr lvl="1" algn="just"/>
            <a:endParaRPr lang="es-ES" sz="800" dirty="0"/>
          </a:p>
          <a:p>
            <a:pPr lvl="1" algn="just"/>
            <a:r>
              <a:rPr lang="es-ES" dirty="0"/>
              <a:t>El valor asignado al atributo es código JavaScript ejecutado al ocurrir el evento</a:t>
            </a:r>
          </a:p>
          <a:p>
            <a:pPr lvl="1" algn="just"/>
            <a:endParaRPr lang="es-ES" dirty="0"/>
          </a:p>
          <a:p>
            <a:pPr lvl="2" algn="just"/>
            <a:r>
              <a:rPr lang="es-ES" sz="1800" dirty="0">
                <a:hlinkClick r:id="rId3"/>
              </a:rPr>
              <a:t>https://</a:t>
            </a:r>
            <a:r>
              <a:rPr lang="es-ES" sz="1800" dirty="0" smtClean="0">
                <a:hlinkClick r:id="rId3"/>
              </a:rPr>
              <a:t>www.w3schools.com/js/js_htmldom_events.asp</a:t>
            </a:r>
            <a:endParaRPr lang="es-ES" sz="1800" dirty="0" smtClean="0"/>
          </a:p>
          <a:p>
            <a:pPr lvl="2" algn="just"/>
            <a:endParaRPr lang="es-ES" dirty="0"/>
          </a:p>
          <a:p>
            <a:pPr lvl="1"/>
            <a:endParaRPr lang="es-ES" dirty="0" smtClean="0"/>
          </a:p>
          <a:p>
            <a:endParaRPr lang="es-ES" sz="900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</a:t>
            </a:r>
            <a:r>
              <a:rPr lang="es-ES" dirty="0" smtClean="0"/>
              <a:t>. Manejadores de Eventos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</p:spTree>
    <p:extLst>
      <p:ext uri="{BB962C8B-B14F-4D97-AF65-F5344CB8AC3E}">
        <p14:creationId xmlns:p14="http://schemas.microsoft.com/office/powerpoint/2010/main" val="64004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392487"/>
          </a:xfrm>
        </p:spPr>
        <p:txBody>
          <a:bodyPr>
            <a:normAutofit/>
          </a:bodyPr>
          <a:lstStyle/>
          <a:p>
            <a:r>
              <a:rPr lang="es-ES" sz="2200" dirty="0" smtClean="0"/>
              <a:t>CARACTERÍSTICAS</a:t>
            </a:r>
          </a:p>
          <a:p>
            <a:endParaRPr lang="es-ES" sz="800" dirty="0"/>
          </a:p>
          <a:p>
            <a:pPr lvl="1"/>
            <a:r>
              <a:rPr lang="es-ES" dirty="0"/>
              <a:t>Lenguaje de programación </a:t>
            </a:r>
            <a:r>
              <a:rPr lang="es-ES" dirty="0" smtClean="0"/>
              <a:t>interpretado</a:t>
            </a:r>
          </a:p>
          <a:p>
            <a:pPr lvl="1"/>
            <a:endParaRPr lang="es-ES" sz="800" dirty="0"/>
          </a:p>
          <a:p>
            <a:pPr lvl="1"/>
            <a:r>
              <a:rPr lang="es-ES" dirty="0"/>
              <a:t>Débilmente </a:t>
            </a:r>
            <a:r>
              <a:rPr lang="es-ES" dirty="0" err="1" smtClean="0"/>
              <a:t>tipado</a:t>
            </a:r>
            <a:endParaRPr lang="es-ES" dirty="0" smtClean="0"/>
          </a:p>
          <a:p>
            <a:pPr lvl="1"/>
            <a:endParaRPr lang="es-ES" sz="800" dirty="0"/>
          </a:p>
          <a:p>
            <a:pPr lvl="1"/>
            <a:r>
              <a:rPr lang="es-ES" dirty="0"/>
              <a:t>Basado en Objetos ( ≠ programación orientada a </a:t>
            </a:r>
            <a:r>
              <a:rPr lang="es-ES" dirty="0" smtClean="0"/>
              <a:t>objetos)</a:t>
            </a:r>
          </a:p>
          <a:p>
            <a:pPr lvl="1"/>
            <a:endParaRPr lang="es-ES" sz="800" dirty="0"/>
          </a:p>
          <a:p>
            <a:pPr lvl="1" algn="just"/>
            <a:r>
              <a:rPr lang="es-ES" dirty="0"/>
              <a:t>De propósito general, pero utilizado habitualmente en navegadores Web (</a:t>
            </a:r>
            <a:r>
              <a:rPr lang="es-ES" dirty="0" err="1"/>
              <a:t>client-side</a:t>
            </a:r>
            <a:r>
              <a:rPr lang="es-ES" dirty="0"/>
              <a:t> JavaScript</a:t>
            </a:r>
            <a:r>
              <a:rPr lang="es-ES" dirty="0" smtClean="0"/>
              <a:t>)</a:t>
            </a:r>
          </a:p>
          <a:p>
            <a:pPr lvl="1"/>
            <a:endParaRPr lang="es-ES" sz="800" dirty="0"/>
          </a:p>
          <a:p>
            <a:pPr lvl="1"/>
            <a:r>
              <a:rPr lang="es-ES" dirty="0"/>
              <a:t>Sentencias de control con sintaxis similar a Java o </a:t>
            </a:r>
            <a:r>
              <a:rPr lang="es-ES" dirty="0" smtClean="0"/>
              <a:t>C</a:t>
            </a:r>
          </a:p>
          <a:p>
            <a:pPr lvl="1"/>
            <a:endParaRPr lang="es-ES" sz="500" dirty="0"/>
          </a:p>
          <a:p>
            <a:pPr lvl="2"/>
            <a:r>
              <a:rPr lang="es-ES" dirty="0" err="1"/>
              <a:t>if</a:t>
            </a:r>
            <a:r>
              <a:rPr lang="es-ES" dirty="0"/>
              <a:t>,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else</a:t>
            </a:r>
            <a:r>
              <a:rPr lang="es-ES" dirty="0" smtClean="0"/>
              <a:t>, </a:t>
            </a:r>
            <a:r>
              <a:rPr lang="es-ES" dirty="0" err="1" smtClean="0"/>
              <a:t>switch</a:t>
            </a:r>
            <a:endParaRPr lang="es-ES" dirty="0"/>
          </a:p>
          <a:p>
            <a:pPr lvl="2"/>
            <a:r>
              <a:rPr lang="es-ES" dirty="0" err="1"/>
              <a:t>for</a:t>
            </a:r>
            <a:r>
              <a:rPr lang="es-ES" dirty="0"/>
              <a:t>, </a:t>
            </a:r>
            <a:r>
              <a:rPr lang="es-ES" dirty="0" err="1"/>
              <a:t>while</a:t>
            </a:r>
            <a:r>
              <a:rPr lang="es-ES" dirty="0"/>
              <a:t>, do </a:t>
            </a:r>
            <a:r>
              <a:rPr lang="es-ES" dirty="0" err="1"/>
              <a:t>while</a:t>
            </a:r>
            <a:endParaRPr lang="es-ES" dirty="0"/>
          </a:p>
          <a:p>
            <a:pPr lvl="2"/>
            <a:r>
              <a:rPr lang="es-ES" dirty="0" err="1"/>
              <a:t>return</a:t>
            </a:r>
            <a:r>
              <a:rPr lang="es-ES" dirty="0"/>
              <a:t>, break, </a:t>
            </a:r>
            <a:r>
              <a:rPr lang="es-ES" dirty="0" err="1"/>
              <a:t>continue</a:t>
            </a:r>
            <a:endParaRPr lang="es-ES" dirty="0"/>
          </a:p>
          <a:p>
            <a:pPr lvl="2"/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</p:spTree>
    <p:extLst>
      <p:ext uri="{BB962C8B-B14F-4D97-AF65-F5344CB8AC3E}">
        <p14:creationId xmlns:p14="http://schemas.microsoft.com/office/powerpoint/2010/main" val="332513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88" y="2945264"/>
            <a:ext cx="8326396" cy="29953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248471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EJEMPLO</a:t>
            </a:r>
          </a:p>
          <a:p>
            <a:pPr algn="just"/>
            <a:endParaRPr lang="es-ES" sz="1000" dirty="0" smtClean="0"/>
          </a:p>
          <a:p>
            <a:pPr lvl="1" algn="just"/>
            <a:endParaRPr lang="es-ES" sz="1400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Manejadores de Eventos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4"/>
          <a:srcRect t="1957" b="-681"/>
          <a:stretch/>
        </p:blipFill>
        <p:spPr>
          <a:xfrm>
            <a:off x="3419872" y="5440606"/>
            <a:ext cx="4968552" cy="10913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319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536503"/>
          </a:xfrm>
        </p:spPr>
        <p:txBody>
          <a:bodyPr>
            <a:normAutofit fontScale="92500"/>
          </a:bodyPr>
          <a:lstStyle/>
          <a:p>
            <a:r>
              <a:rPr lang="es-ES" sz="2400" dirty="0" smtClean="0"/>
              <a:t>EVENTOS</a:t>
            </a:r>
          </a:p>
          <a:p>
            <a:endParaRPr lang="es-ES" sz="400" dirty="0" smtClean="0"/>
          </a:p>
          <a:p>
            <a:pPr lvl="1" algn="just"/>
            <a:r>
              <a:rPr lang="es-ES" dirty="0" smtClean="0"/>
              <a:t>También existen eventos no producidos directamente por una acción del usuario</a:t>
            </a:r>
          </a:p>
          <a:p>
            <a:pPr lvl="1" algn="just"/>
            <a:endParaRPr lang="es-ES" sz="300" dirty="0" smtClean="0"/>
          </a:p>
          <a:p>
            <a:pPr lvl="2" algn="just"/>
            <a:r>
              <a:rPr lang="es-ES" sz="1700" dirty="0" smtClean="0"/>
              <a:t>Para detectar la carga de la página web se usa</a:t>
            </a:r>
          </a:p>
          <a:p>
            <a:pPr marL="502920" lvl="2" indent="0" algn="just">
              <a:buNone/>
            </a:pPr>
            <a:endParaRPr lang="es-ES" sz="400" dirty="0" smtClean="0"/>
          </a:p>
          <a:p>
            <a:pPr marL="731520" lvl="3" indent="0">
              <a:buNone/>
            </a:pPr>
            <a:r>
              <a:rPr lang="es-ES" sz="1800" i="1" dirty="0" smtClean="0"/>
              <a:t>                                 </a:t>
            </a:r>
            <a:r>
              <a:rPr lang="es-ES" sz="1800" i="1" dirty="0" smtClean="0">
                <a:solidFill>
                  <a:srgbClr val="002060"/>
                </a:solidFill>
              </a:rPr>
              <a:t>&lt;</a:t>
            </a:r>
            <a:r>
              <a:rPr lang="es-ES" sz="1800" i="1" dirty="0" err="1" smtClean="0">
                <a:solidFill>
                  <a:srgbClr val="002060"/>
                </a:solidFill>
              </a:rPr>
              <a:t>body</a:t>
            </a:r>
            <a:r>
              <a:rPr lang="es-ES" sz="1800" i="1" dirty="0" smtClean="0">
                <a:solidFill>
                  <a:srgbClr val="002060"/>
                </a:solidFill>
              </a:rPr>
              <a:t> </a:t>
            </a:r>
            <a:r>
              <a:rPr lang="es-ES" sz="1800" i="1" dirty="0" err="1" smtClean="0">
                <a:solidFill>
                  <a:srgbClr val="002060"/>
                </a:solidFill>
              </a:rPr>
              <a:t>onload</a:t>
            </a:r>
            <a:r>
              <a:rPr lang="es-ES" sz="1800" i="1" dirty="0" smtClean="0">
                <a:solidFill>
                  <a:srgbClr val="002060"/>
                </a:solidFill>
              </a:rPr>
              <a:t> = “</a:t>
            </a:r>
            <a:r>
              <a:rPr lang="es-ES" sz="1800" i="1" dirty="0" err="1" smtClean="0">
                <a:solidFill>
                  <a:srgbClr val="002060"/>
                </a:solidFill>
              </a:rPr>
              <a:t>miFuncion</a:t>
            </a:r>
            <a:r>
              <a:rPr lang="es-ES" sz="1800" i="1" dirty="0" smtClean="0">
                <a:solidFill>
                  <a:srgbClr val="002060"/>
                </a:solidFill>
              </a:rPr>
              <a:t>()”&gt;</a:t>
            </a:r>
          </a:p>
          <a:p>
            <a:pPr lvl="3" algn="just"/>
            <a:endParaRPr lang="es-ES" sz="900" dirty="0"/>
          </a:p>
          <a:p>
            <a:pPr lvl="2" algn="just"/>
            <a:r>
              <a:rPr lang="es-ES" sz="1800" dirty="0" smtClean="0">
                <a:solidFill>
                  <a:srgbClr val="000000"/>
                </a:solidFill>
              </a:rPr>
              <a:t>Métodos para </a:t>
            </a:r>
            <a:r>
              <a:rPr lang="es-ES" sz="1800" dirty="0">
                <a:solidFill>
                  <a:srgbClr val="000000"/>
                </a:solidFill>
              </a:rPr>
              <a:t>ejecutar una acción cada </a:t>
            </a:r>
            <a:r>
              <a:rPr lang="es-ES" sz="1800" dirty="0"/>
              <a:t>cierto </a:t>
            </a:r>
            <a:r>
              <a:rPr lang="es-ES" sz="1800" dirty="0" smtClean="0"/>
              <a:t>tiempo</a:t>
            </a:r>
          </a:p>
          <a:p>
            <a:pPr lvl="3" algn="just"/>
            <a:r>
              <a:rPr lang="es-ES" sz="1700" dirty="0" err="1" smtClean="0">
                <a:solidFill>
                  <a:srgbClr val="0563C2"/>
                </a:solidFill>
              </a:rPr>
              <a:t>setInterval</a:t>
            </a:r>
            <a:r>
              <a:rPr lang="es-ES" sz="1700" dirty="0" smtClean="0">
                <a:solidFill>
                  <a:srgbClr val="0563C2"/>
                </a:solidFill>
              </a:rPr>
              <a:t>()</a:t>
            </a:r>
          </a:p>
          <a:p>
            <a:pPr lvl="3" algn="just"/>
            <a:r>
              <a:rPr lang="es-ES" sz="1700" dirty="0" err="1" smtClean="0">
                <a:solidFill>
                  <a:srgbClr val="0563C2"/>
                </a:solidFill>
              </a:rPr>
              <a:t>clearInterval</a:t>
            </a:r>
            <a:r>
              <a:rPr lang="es-ES" sz="1700" dirty="0" smtClean="0">
                <a:solidFill>
                  <a:srgbClr val="0563C2"/>
                </a:solidFill>
              </a:rPr>
              <a:t>()</a:t>
            </a:r>
          </a:p>
          <a:p>
            <a:pPr lvl="3" algn="just"/>
            <a:r>
              <a:rPr lang="es-ES" sz="1700" dirty="0" err="1" smtClean="0">
                <a:solidFill>
                  <a:srgbClr val="0563C2"/>
                </a:solidFill>
              </a:rPr>
              <a:t>setTimeout</a:t>
            </a:r>
            <a:r>
              <a:rPr lang="es-ES" sz="1700" dirty="0" smtClean="0">
                <a:solidFill>
                  <a:srgbClr val="0563C2"/>
                </a:solidFill>
              </a:rPr>
              <a:t>()</a:t>
            </a:r>
            <a:endParaRPr lang="es-ES" sz="1700" dirty="0">
              <a:solidFill>
                <a:srgbClr val="0563C2"/>
              </a:solidFill>
            </a:endParaRPr>
          </a:p>
          <a:p>
            <a:pPr lvl="2" algn="just"/>
            <a:endParaRPr lang="es-ES" sz="1100" dirty="0" smtClean="0"/>
          </a:p>
          <a:p>
            <a:pPr lvl="3" algn="just"/>
            <a:r>
              <a:rPr lang="es-ES" dirty="0" smtClean="0"/>
              <a:t>El método </a:t>
            </a:r>
            <a:r>
              <a:rPr lang="es-ES" i="1" dirty="0" err="1" smtClean="0"/>
              <a:t>setInterval</a:t>
            </a:r>
            <a:r>
              <a:rPr lang="es-ES" i="1" dirty="0" smtClean="0"/>
              <a:t>() </a:t>
            </a:r>
            <a:r>
              <a:rPr lang="es-ES" dirty="0" smtClean="0"/>
              <a:t>llama a la función que se le pasa como argumento indefinidamente, cada cierto tiempo especificado (en milisegundos)</a:t>
            </a:r>
          </a:p>
          <a:p>
            <a:pPr lvl="2" algn="just"/>
            <a:endParaRPr lang="es-ES" sz="300" dirty="0" smtClean="0"/>
          </a:p>
          <a:p>
            <a:pPr lvl="3" algn="just"/>
            <a:r>
              <a:rPr lang="es-ES" dirty="0" smtClean="0"/>
              <a:t>El método </a:t>
            </a:r>
            <a:r>
              <a:rPr lang="es-ES" i="1" dirty="0" err="1" smtClean="0"/>
              <a:t>clearInterval</a:t>
            </a:r>
            <a:r>
              <a:rPr lang="es-ES" i="1" dirty="0" smtClean="0"/>
              <a:t>() </a:t>
            </a:r>
            <a:r>
              <a:rPr lang="es-ES" dirty="0" smtClean="0"/>
              <a:t>detiene la ejecución del método </a:t>
            </a:r>
            <a:r>
              <a:rPr lang="es-ES" i="1" dirty="0" err="1" smtClean="0"/>
              <a:t>setInterval</a:t>
            </a:r>
            <a:r>
              <a:rPr lang="es-ES" i="1" dirty="0" smtClean="0"/>
              <a:t>()</a:t>
            </a:r>
          </a:p>
          <a:p>
            <a:pPr lvl="3" algn="just"/>
            <a:endParaRPr lang="es-ES" sz="300" i="1" dirty="0" smtClean="0"/>
          </a:p>
          <a:p>
            <a:pPr lvl="3" algn="just"/>
            <a:r>
              <a:rPr lang="es-ES" dirty="0" smtClean="0"/>
              <a:t>El método </a:t>
            </a:r>
            <a:r>
              <a:rPr lang="es-ES" i="1" dirty="0" err="1" smtClean="0"/>
              <a:t>setTimeout</a:t>
            </a:r>
            <a:r>
              <a:rPr lang="es-ES" i="1" dirty="0"/>
              <a:t>()</a:t>
            </a:r>
            <a:r>
              <a:rPr lang="es-ES" dirty="0" smtClean="0"/>
              <a:t> es igual que </a:t>
            </a:r>
            <a:r>
              <a:rPr lang="es-ES" i="1" dirty="0" err="1" smtClean="0"/>
              <a:t>setinterval</a:t>
            </a:r>
            <a:r>
              <a:rPr lang="es-ES" i="1" dirty="0" smtClean="0"/>
              <a:t>() </a:t>
            </a:r>
            <a:r>
              <a:rPr lang="es-ES" dirty="0" smtClean="0"/>
              <a:t>pero se ejecuta solo una vez</a:t>
            </a:r>
          </a:p>
          <a:p>
            <a:pPr lvl="2" algn="just"/>
            <a:endParaRPr lang="es-ES" sz="400" dirty="0" smtClean="0"/>
          </a:p>
          <a:p>
            <a:pPr marL="92075" lvl="3" indent="-92075" algn="ctr">
              <a:buNone/>
            </a:pPr>
            <a:r>
              <a:rPr lang="es-ES" sz="1500" dirty="0" smtClean="0">
                <a:hlinkClick r:id="rId2"/>
              </a:rPr>
              <a:t>https</a:t>
            </a:r>
            <a:r>
              <a:rPr lang="es-ES" sz="1500" dirty="0">
                <a:hlinkClick r:id="rId2"/>
              </a:rPr>
              <a:t>://</a:t>
            </a:r>
            <a:r>
              <a:rPr lang="es-ES" sz="1500" dirty="0" smtClean="0">
                <a:hlinkClick r:id="rId2"/>
              </a:rPr>
              <a:t>www.w3schools.com/jsref/met_win_setinterval.asp</a:t>
            </a:r>
            <a:endParaRPr lang="es-ES" sz="600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</a:t>
            </a:r>
            <a:r>
              <a:rPr lang="es-ES" dirty="0" smtClean="0"/>
              <a:t>. Manejadores de Eventos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</p:spTree>
    <p:extLst>
      <p:ext uri="{BB962C8B-B14F-4D97-AF65-F5344CB8AC3E}">
        <p14:creationId xmlns:p14="http://schemas.microsoft.com/office/powerpoint/2010/main" val="259314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536503"/>
          </a:xfrm>
        </p:spPr>
        <p:txBody>
          <a:bodyPr>
            <a:normAutofit/>
          </a:bodyPr>
          <a:lstStyle/>
          <a:p>
            <a:r>
              <a:rPr lang="es-ES" sz="2200" dirty="0" smtClean="0"/>
              <a:t>EVENTOS</a:t>
            </a:r>
          </a:p>
          <a:p>
            <a:endParaRPr lang="es-ES" sz="400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</a:t>
            </a:r>
            <a:r>
              <a:rPr lang="es-ES" dirty="0" smtClean="0"/>
              <a:t>. Manejadores de Eventos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1885" b="1970"/>
          <a:stretch/>
        </p:blipFill>
        <p:spPr>
          <a:xfrm>
            <a:off x="1638162" y="2924944"/>
            <a:ext cx="5832648" cy="3672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24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EJERCICIO</a:t>
            </a:r>
          </a:p>
          <a:p>
            <a:endParaRPr lang="es-ES" sz="900" dirty="0" smtClean="0"/>
          </a:p>
          <a:p>
            <a:pPr marL="502920" lvl="2" indent="0">
              <a:buNone/>
            </a:pPr>
            <a:endParaRPr lang="en-US" sz="800" dirty="0" smtClean="0"/>
          </a:p>
          <a:p>
            <a:pPr marL="502920" lvl="2" indent="0">
              <a:buNone/>
            </a:pPr>
            <a:r>
              <a:rPr lang="en-US" i="1" dirty="0" smtClean="0"/>
              <a:t>	</a:t>
            </a:r>
            <a:endParaRPr lang="en-US" sz="800" dirty="0" smtClean="0"/>
          </a:p>
          <a:p>
            <a:pPr marL="45720" indent="0">
              <a:buNone/>
            </a:pPr>
            <a:r>
              <a:rPr lang="en-US" sz="1600" dirty="0"/>
              <a:t>	</a:t>
            </a:r>
            <a:endParaRPr lang="es-ES" sz="800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Manejadores de Eventos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924944"/>
            <a:ext cx="3244297" cy="29530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280" y="3429698"/>
            <a:ext cx="2937160" cy="26999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408" y="3885746"/>
            <a:ext cx="3021656" cy="28283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210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EJERCICIO</a:t>
            </a:r>
            <a:endParaRPr lang="es-ES" dirty="0"/>
          </a:p>
          <a:p>
            <a:endParaRPr lang="es-ES" dirty="0" smtClean="0"/>
          </a:p>
          <a:p>
            <a:endParaRPr lang="es-ES" sz="900" dirty="0" smtClean="0"/>
          </a:p>
          <a:p>
            <a:pPr marL="502920" lvl="2" indent="0">
              <a:buNone/>
            </a:pPr>
            <a:endParaRPr lang="en-US" sz="800" dirty="0" smtClean="0"/>
          </a:p>
          <a:p>
            <a:pPr marL="502920" lvl="2" indent="0">
              <a:buNone/>
            </a:pPr>
            <a:r>
              <a:rPr lang="en-US" i="1" dirty="0" smtClean="0"/>
              <a:t>	</a:t>
            </a:r>
            <a:endParaRPr lang="en-US" sz="800" dirty="0" smtClean="0"/>
          </a:p>
          <a:p>
            <a:pPr marL="45720" indent="0">
              <a:buNone/>
            </a:pPr>
            <a:r>
              <a:rPr lang="en-US" sz="1600" dirty="0"/>
              <a:t>	</a:t>
            </a:r>
            <a:endParaRPr lang="es-ES" sz="800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Manejadores de Eventos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871" y="2708920"/>
            <a:ext cx="6679231" cy="39603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73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900" dirty="0" smtClean="0"/>
          </a:p>
          <a:p>
            <a:pPr marL="502920" lvl="2" indent="0">
              <a:buNone/>
            </a:pPr>
            <a:endParaRPr lang="en-US" sz="800" dirty="0" smtClean="0"/>
          </a:p>
          <a:p>
            <a:pPr marL="502920" lvl="2" indent="0">
              <a:buNone/>
            </a:pPr>
            <a:r>
              <a:rPr lang="en-US" i="1" dirty="0" smtClean="0"/>
              <a:t>	</a:t>
            </a:r>
            <a:endParaRPr lang="en-US" sz="800" dirty="0" smtClean="0"/>
          </a:p>
          <a:p>
            <a:pPr marL="45720" indent="0">
              <a:buNone/>
            </a:pPr>
            <a:r>
              <a:rPr lang="en-US" sz="1600" dirty="0"/>
              <a:t>	</a:t>
            </a:r>
            <a:endParaRPr lang="es-ES" sz="800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- Solución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6495" t="5214" b="4422"/>
          <a:stretch/>
        </p:blipFill>
        <p:spPr>
          <a:xfrm>
            <a:off x="647121" y="2657301"/>
            <a:ext cx="7814731" cy="3652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397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392487"/>
          </a:xfrm>
        </p:spPr>
        <p:txBody>
          <a:bodyPr>
            <a:normAutofit/>
          </a:bodyPr>
          <a:lstStyle/>
          <a:p>
            <a:r>
              <a:rPr lang="es-ES" dirty="0" smtClean="0"/>
              <a:t>EJEMPLO CON IMAGEN</a:t>
            </a:r>
          </a:p>
          <a:p>
            <a:endParaRPr lang="es-ES" sz="900" dirty="0" smtClean="0"/>
          </a:p>
          <a:p>
            <a:pPr marL="502920" lvl="2" indent="0">
              <a:buNone/>
            </a:pPr>
            <a:endParaRPr lang="en-US" sz="800" dirty="0" smtClean="0"/>
          </a:p>
          <a:p>
            <a:pPr marL="502920" lvl="2" indent="0">
              <a:buNone/>
            </a:pPr>
            <a:r>
              <a:rPr lang="en-US" i="1" dirty="0" smtClean="0"/>
              <a:t>	</a:t>
            </a:r>
            <a:endParaRPr lang="en-US" sz="800" dirty="0" smtClean="0"/>
          </a:p>
          <a:p>
            <a:pPr marL="45720" indent="0">
              <a:buNone/>
            </a:pPr>
            <a:r>
              <a:rPr lang="en-US" sz="1600" dirty="0"/>
              <a:t>	</a:t>
            </a:r>
            <a:endParaRPr lang="es-ES" sz="800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</a:t>
            </a:r>
            <a:r>
              <a:rPr lang="es-ES" dirty="0" smtClean="0"/>
              <a:t>. Manejadores de Eventos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27951" t="13601" r="29525" b="6601"/>
          <a:stretch/>
        </p:blipFill>
        <p:spPr>
          <a:xfrm>
            <a:off x="5359399" y="2852936"/>
            <a:ext cx="2066359" cy="21811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28738" t="13600" r="29525" b="6602"/>
          <a:stretch/>
        </p:blipFill>
        <p:spPr>
          <a:xfrm>
            <a:off x="6830235" y="4470582"/>
            <a:ext cx="2027219" cy="21802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/>
          <a:srcRect l="905" r="1977"/>
          <a:stretch/>
        </p:blipFill>
        <p:spPr>
          <a:xfrm>
            <a:off x="501203" y="2996952"/>
            <a:ext cx="4608512" cy="33383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09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392487"/>
          </a:xfrm>
        </p:spPr>
        <p:txBody>
          <a:bodyPr>
            <a:normAutofit/>
          </a:bodyPr>
          <a:lstStyle/>
          <a:p>
            <a:r>
              <a:rPr lang="es-ES" dirty="0" smtClean="0"/>
              <a:t>EJERCICIO GALERÍA</a:t>
            </a:r>
          </a:p>
          <a:p>
            <a:endParaRPr lang="es-ES" sz="1000" dirty="0"/>
          </a:p>
          <a:p>
            <a:pPr lvl="1" algn="just"/>
            <a:r>
              <a:rPr lang="es-ES" dirty="0" smtClean="0"/>
              <a:t>Crear una página web que muestre una galería de fotos con dos botones, </a:t>
            </a:r>
            <a:r>
              <a:rPr lang="es-ES" i="1" dirty="0" smtClean="0"/>
              <a:t>Siguiente</a:t>
            </a:r>
            <a:r>
              <a:rPr lang="es-ES" dirty="0" smtClean="0"/>
              <a:t> y </a:t>
            </a:r>
            <a:r>
              <a:rPr lang="es-ES" i="1" dirty="0" smtClean="0"/>
              <a:t>Anterior, </a:t>
            </a:r>
            <a:r>
              <a:rPr lang="es-ES" dirty="0" smtClean="0"/>
              <a:t>para ir pasando las imágenes</a:t>
            </a:r>
          </a:p>
          <a:p>
            <a:pPr lvl="1" algn="just"/>
            <a:endParaRPr lang="es-ES" sz="800" i="1" dirty="0"/>
          </a:p>
          <a:p>
            <a:pPr lvl="1" algn="just"/>
            <a:r>
              <a:rPr lang="es-ES" dirty="0" smtClean="0"/>
              <a:t>Se puede usar el ‘truco’ de llamar a todas las imágenes igual salvo un índice</a:t>
            </a:r>
          </a:p>
          <a:p>
            <a:pPr lvl="2" algn="just"/>
            <a:r>
              <a:rPr lang="es-ES" dirty="0" smtClean="0"/>
              <a:t>Por ejemplo: foto1.jpg, foto2.jpg, foto3.jpg, …</a:t>
            </a:r>
          </a:p>
          <a:p>
            <a:endParaRPr lang="es-ES" sz="900" dirty="0" smtClean="0"/>
          </a:p>
          <a:p>
            <a:pPr marL="502920" lvl="2" indent="0">
              <a:buNone/>
            </a:pPr>
            <a:endParaRPr lang="en-US" sz="800" dirty="0" smtClean="0"/>
          </a:p>
          <a:p>
            <a:pPr marL="502920" lvl="2" indent="0">
              <a:buNone/>
            </a:pPr>
            <a:r>
              <a:rPr lang="en-US" i="1" dirty="0" smtClean="0"/>
              <a:t>	</a:t>
            </a:r>
            <a:endParaRPr lang="en-US" sz="800" dirty="0" smtClean="0"/>
          </a:p>
          <a:p>
            <a:pPr marL="45720" indent="0">
              <a:buNone/>
            </a:pPr>
            <a:r>
              <a:rPr lang="en-US" sz="1600" dirty="0"/>
              <a:t>	</a:t>
            </a:r>
            <a:endParaRPr lang="es-ES" sz="800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</a:t>
            </a:r>
            <a:r>
              <a:rPr lang="es-ES" dirty="0" smtClean="0"/>
              <a:t>. Manejadores de Eventos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7201" b="3874"/>
          <a:stretch/>
        </p:blipFill>
        <p:spPr>
          <a:xfrm>
            <a:off x="1746174" y="4473115"/>
            <a:ext cx="5616624" cy="2067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734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392487"/>
          </a:xfrm>
        </p:spPr>
        <p:txBody>
          <a:bodyPr>
            <a:normAutofit/>
          </a:bodyPr>
          <a:lstStyle/>
          <a:p>
            <a:r>
              <a:rPr lang="es-ES" dirty="0" smtClean="0"/>
              <a:t>EJERCICIO GALERÍA</a:t>
            </a:r>
          </a:p>
          <a:p>
            <a:endParaRPr lang="es-ES" sz="1200" dirty="0"/>
          </a:p>
          <a:p>
            <a:pPr marL="45720" indent="0">
              <a:buNone/>
            </a:pPr>
            <a:r>
              <a:rPr lang="en-US" sz="1600" dirty="0"/>
              <a:t>	</a:t>
            </a:r>
            <a:endParaRPr lang="es-ES" sz="800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</a:t>
            </a:r>
            <a:r>
              <a:rPr lang="es-ES" dirty="0" smtClean="0"/>
              <a:t>. Manejadores de Eventos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t="2376" b="2895"/>
          <a:stretch/>
        </p:blipFill>
        <p:spPr>
          <a:xfrm>
            <a:off x="570329" y="2852935"/>
            <a:ext cx="7968314" cy="38164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175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065788"/>
              </p:ext>
            </p:extLst>
          </p:nvPr>
        </p:nvGraphicFramePr>
        <p:xfrm>
          <a:off x="251520" y="2348880"/>
          <a:ext cx="8659455" cy="4321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3312368"/>
                <a:gridCol w="4194959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 smtClean="0"/>
                        <a:t>Evento</a:t>
                      </a:r>
                      <a:endParaRPr lang="es-E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 smtClean="0"/>
                        <a:t>Descripción</a:t>
                      </a:r>
                      <a:endParaRPr lang="es-E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0" dirty="0" smtClean="0"/>
                        <a:t>Elementos para los que está definido</a:t>
                      </a:r>
                      <a:endParaRPr lang="es-ES" sz="19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onblur</a:t>
                      </a:r>
                      <a:endParaRPr lang="es-E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Deseleccionar el </a:t>
                      </a:r>
                      <a:r>
                        <a:rPr lang="es-ES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elemento</a:t>
                      </a:r>
                      <a:endParaRPr lang="es-E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&lt;button&gt;, &lt;input&gt;, &lt;label&gt;, &lt;select&gt;, &lt;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&gt;, &lt;body&gt;</a:t>
                      </a:r>
                      <a:endParaRPr lang="es-ES" sz="1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onchange</a:t>
                      </a:r>
                      <a:endParaRPr lang="es-ES" sz="1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Deseleccionar un elemento que se ha </a:t>
                      </a:r>
                      <a:r>
                        <a:rPr lang="es-ES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modificado</a:t>
                      </a:r>
                      <a:endParaRPr lang="es-E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&lt;input&gt;, &lt;</a:t>
                      </a:r>
                      <a:r>
                        <a:rPr lang="es-E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&gt;, &lt;</a:t>
                      </a:r>
                      <a:r>
                        <a:rPr lang="es-E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s-E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onclick</a:t>
                      </a:r>
                      <a:endParaRPr lang="es-E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Pinchar y soltar el </a:t>
                      </a:r>
                      <a:r>
                        <a:rPr lang="es-ES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ratón</a:t>
                      </a:r>
                      <a:endParaRPr lang="es-E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Todos los elementos</a:t>
                      </a:r>
                      <a:endParaRPr lang="es-ES" sz="1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ondblclick</a:t>
                      </a:r>
                      <a:endParaRPr lang="es-ES" sz="1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Pinchar dos veces seguidas con el </a:t>
                      </a:r>
                      <a:r>
                        <a:rPr lang="es-ES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ratón</a:t>
                      </a:r>
                      <a:endParaRPr lang="es-E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Todos los elementos</a:t>
                      </a:r>
                      <a:endParaRPr lang="es-E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onfocus</a:t>
                      </a:r>
                      <a:endParaRPr lang="es-ES" sz="1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Seleccionar un </a:t>
                      </a:r>
                      <a:r>
                        <a:rPr lang="es-ES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elemento</a:t>
                      </a:r>
                      <a:endParaRPr lang="es-E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&lt;button&gt;, &lt;input&gt;, &lt;label&gt;, &lt;select&gt;, &lt;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&gt;, &lt;body&gt;</a:t>
                      </a:r>
                      <a:endParaRPr lang="es-ES" sz="1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onkeydown</a:t>
                      </a:r>
                      <a:endParaRPr lang="es-ES" sz="1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Pulsar una tecla (sin soltar</a:t>
                      </a:r>
                      <a:r>
                        <a:rPr lang="es-ES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E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Elementos de formulario y &lt;</a:t>
                      </a:r>
                      <a:r>
                        <a:rPr lang="es-ES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body</a:t>
                      </a:r>
                      <a:r>
                        <a:rPr lang="es-ES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onkeypress</a:t>
                      </a:r>
                      <a:endParaRPr lang="es-ES" sz="1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Pulsar una </a:t>
                      </a:r>
                      <a:r>
                        <a:rPr lang="es-ES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tecla</a:t>
                      </a:r>
                      <a:endParaRPr lang="es-E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Elementos de formulario y &lt;</a:t>
                      </a:r>
                      <a:r>
                        <a:rPr lang="es-ES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body</a:t>
                      </a:r>
                      <a:r>
                        <a:rPr lang="es-ES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onkeyup</a:t>
                      </a:r>
                      <a:endParaRPr lang="es-E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Soltar una tecla </a:t>
                      </a:r>
                      <a:r>
                        <a:rPr lang="es-ES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pulsada</a:t>
                      </a:r>
                      <a:endParaRPr lang="es-E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Elementos de formulario y &lt;</a:t>
                      </a:r>
                      <a:r>
                        <a:rPr lang="es-ES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body</a:t>
                      </a:r>
                      <a:r>
                        <a:rPr lang="es-ES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onload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 página se ha cargado </a:t>
                      </a: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completamente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body</a:t>
                      </a: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</a:t>
            </a:r>
            <a:r>
              <a:rPr lang="es-ES" dirty="0" smtClean="0"/>
              <a:t>. Manejadores de Eventos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</p:spTree>
    <p:extLst>
      <p:ext uri="{BB962C8B-B14F-4D97-AF65-F5344CB8AC3E}">
        <p14:creationId xmlns:p14="http://schemas.microsoft.com/office/powerpoint/2010/main" val="4195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392487"/>
          </a:xfrm>
        </p:spPr>
        <p:txBody>
          <a:bodyPr>
            <a:normAutofit/>
          </a:bodyPr>
          <a:lstStyle/>
          <a:p>
            <a:r>
              <a:rPr lang="es-ES" sz="2200" dirty="0" smtClean="0"/>
              <a:t>SINTAXIS DEL LENGUAJE</a:t>
            </a:r>
          </a:p>
          <a:p>
            <a:endParaRPr lang="es-ES" sz="800" dirty="0" smtClean="0"/>
          </a:p>
          <a:p>
            <a:pPr lvl="1"/>
            <a:r>
              <a:rPr lang="es-ES" dirty="0"/>
              <a:t>Es </a:t>
            </a:r>
            <a:r>
              <a:rPr lang="es-ES" i="1" dirty="0"/>
              <a:t>case </a:t>
            </a:r>
            <a:r>
              <a:rPr lang="es-ES" i="1" dirty="0" err="1" smtClean="0"/>
              <a:t>sensitive</a:t>
            </a:r>
            <a:endParaRPr lang="es-ES" dirty="0"/>
          </a:p>
          <a:p>
            <a:pPr lvl="2"/>
            <a:r>
              <a:rPr lang="es-ES" dirty="0" smtClean="0"/>
              <a:t>Distingue </a:t>
            </a:r>
            <a:r>
              <a:rPr lang="es-ES" dirty="0"/>
              <a:t>entre mayúsculas y </a:t>
            </a:r>
            <a:r>
              <a:rPr lang="es-ES" dirty="0" smtClean="0"/>
              <a:t>minúsculas</a:t>
            </a:r>
          </a:p>
          <a:p>
            <a:pPr lvl="1"/>
            <a:endParaRPr lang="es-ES" sz="800" dirty="0"/>
          </a:p>
          <a:p>
            <a:pPr lvl="1" algn="just"/>
            <a:r>
              <a:rPr lang="es-ES" dirty="0"/>
              <a:t>No se define el tipo de las variables. A diferencia de otros lenguajes de programación, una misma variable puede almacenar diferentes tipos de </a:t>
            </a:r>
            <a:r>
              <a:rPr lang="es-ES" dirty="0" smtClean="0"/>
              <a:t>datos</a:t>
            </a:r>
          </a:p>
          <a:p>
            <a:pPr lvl="1"/>
            <a:endParaRPr lang="es-ES" sz="800" dirty="0"/>
          </a:p>
          <a:p>
            <a:pPr lvl="1"/>
            <a:r>
              <a:rPr lang="es-ES" dirty="0"/>
              <a:t>Cada sentencia acaba con el carácter </a:t>
            </a:r>
            <a:r>
              <a:rPr lang="es-ES" b="1" dirty="0"/>
              <a:t>;</a:t>
            </a:r>
            <a:r>
              <a:rPr lang="es-ES" dirty="0"/>
              <a:t> </a:t>
            </a:r>
            <a:r>
              <a:rPr lang="es-ES" dirty="0" smtClean="0"/>
              <a:t> aunque </a:t>
            </a:r>
            <a:r>
              <a:rPr lang="es-ES" dirty="0"/>
              <a:t>no es </a:t>
            </a:r>
            <a:r>
              <a:rPr lang="es-ES" dirty="0" smtClean="0"/>
              <a:t>obligatorio</a:t>
            </a:r>
          </a:p>
          <a:p>
            <a:pPr lvl="1"/>
            <a:endParaRPr lang="es-ES" sz="800" dirty="0"/>
          </a:p>
          <a:p>
            <a:pPr lvl="1"/>
            <a:r>
              <a:rPr lang="es-ES" dirty="0" smtClean="0"/>
              <a:t>Comentarios</a:t>
            </a:r>
          </a:p>
          <a:p>
            <a:pPr lvl="1"/>
            <a:endParaRPr lang="es-ES" sz="900" dirty="0" smtClean="0"/>
          </a:p>
          <a:p>
            <a:pPr marL="320040" lvl="1" indent="0">
              <a:buNone/>
            </a:pPr>
            <a:r>
              <a:rPr lang="es-ES" sz="1600" i="1" dirty="0" smtClean="0">
                <a:solidFill>
                  <a:srgbClr val="00B050"/>
                </a:solidFill>
              </a:rPr>
              <a:t>                               // Esto es un comentario de una línea.</a:t>
            </a:r>
          </a:p>
          <a:p>
            <a:pPr lvl="1" algn="just"/>
            <a:endParaRPr lang="es-ES" sz="1000" i="1" dirty="0">
              <a:solidFill>
                <a:srgbClr val="00B050"/>
              </a:solidFill>
            </a:endParaRPr>
          </a:p>
          <a:p>
            <a:pPr marL="320040" lvl="1" indent="0">
              <a:buNone/>
            </a:pPr>
            <a:r>
              <a:rPr lang="es-ES" sz="1600" i="1" dirty="0" smtClean="0">
                <a:solidFill>
                  <a:srgbClr val="00B050"/>
                </a:solidFill>
              </a:rPr>
              <a:t>                               /* Esto </a:t>
            </a:r>
            <a:r>
              <a:rPr lang="es-ES" sz="1600" i="1" dirty="0">
                <a:solidFill>
                  <a:srgbClr val="00B050"/>
                </a:solidFill>
              </a:rPr>
              <a:t>es un comentario </a:t>
            </a:r>
          </a:p>
          <a:p>
            <a:pPr marL="320040" lvl="1" indent="0" algn="just">
              <a:buNone/>
            </a:pPr>
            <a:r>
              <a:rPr lang="es-ES" sz="1600" i="1" dirty="0">
                <a:solidFill>
                  <a:srgbClr val="00B050"/>
                </a:solidFill>
              </a:rPr>
              <a:t>          </a:t>
            </a:r>
            <a:r>
              <a:rPr lang="es-ES" sz="1600" i="1" dirty="0" smtClean="0">
                <a:solidFill>
                  <a:srgbClr val="00B050"/>
                </a:solidFill>
              </a:rPr>
              <a:t>                                </a:t>
            </a:r>
            <a:r>
              <a:rPr lang="es-ES" sz="1600" i="1" dirty="0">
                <a:solidFill>
                  <a:srgbClr val="00B050"/>
                </a:solidFill>
              </a:rPr>
              <a:t>de varias líneas. */</a:t>
            </a:r>
          </a:p>
          <a:p>
            <a:pPr lvl="2"/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Lenguaje JavaScript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</p:spTree>
    <p:extLst>
      <p:ext uri="{BB962C8B-B14F-4D97-AF65-F5344CB8AC3E}">
        <p14:creationId xmlns:p14="http://schemas.microsoft.com/office/powerpoint/2010/main" val="291893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890418"/>
              </p:ext>
            </p:extLst>
          </p:nvPr>
        </p:nvGraphicFramePr>
        <p:xfrm>
          <a:off x="251520" y="2348880"/>
          <a:ext cx="8568952" cy="4311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670"/>
                <a:gridCol w="4896544"/>
                <a:gridCol w="2033738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 smtClean="0"/>
                        <a:t>Evento</a:t>
                      </a:r>
                      <a:endParaRPr lang="es-E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 smtClean="0"/>
                        <a:t>Descripción</a:t>
                      </a:r>
                      <a:endParaRPr lang="es-E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0" dirty="0" smtClean="0"/>
                        <a:t>Elementos</a:t>
                      </a:r>
                      <a:endParaRPr lang="es-ES" sz="19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onmousedown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Pulsar (sin soltar) un botón del </a:t>
                      </a: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ratón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Todos los elementos.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onmousemove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Mover el </a:t>
                      </a: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ratón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Todos los elementos.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onmouseout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El ratón “sale” del elemento (pasa por encima de otro elemento</a:t>
                      </a: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Todos los elementos.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onmouseover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El ratón “entra” en el elemento (pasa por encima del elemento)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Todos los elementos.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onmouseup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Soltar el botón que estaba pulsado en el </a:t>
                      </a: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ratón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Todos los elementos.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onreset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Inicializar el formulario (borrar todos sus datos</a:t>
                      </a: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form</a:t>
                      </a: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onresize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 ha modificado el tamaño de la ventana del </a:t>
                      </a: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navegador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body</a:t>
                      </a: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onselect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Seleccionar un </a:t>
                      </a: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texto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&lt;input&gt;, &lt;</a:t>
                      </a:r>
                      <a:r>
                        <a:rPr lang="es-E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textarea</a:t>
                      </a: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onsubmit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Enviar el </a:t>
                      </a: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formulario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form</a:t>
                      </a: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onunload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 abandona la página (por ejemplo al cerrar el navegador</a:t>
                      </a:r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body</a:t>
                      </a: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</a:t>
            </a:r>
            <a:r>
              <a:rPr lang="es-ES" dirty="0" smtClean="0"/>
              <a:t>. Manejadores de Eventos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</p:spTree>
    <p:extLst>
      <p:ext uri="{BB962C8B-B14F-4D97-AF65-F5344CB8AC3E}">
        <p14:creationId xmlns:p14="http://schemas.microsoft.com/office/powerpoint/2010/main" val="9841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392487"/>
          </a:xfrm>
        </p:spPr>
        <p:txBody>
          <a:bodyPr>
            <a:normAutofit/>
          </a:bodyPr>
          <a:lstStyle/>
          <a:p>
            <a:pPr algn="just"/>
            <a:r>
              <a:rPr lang="es-ES" sz="2200" dirty="0" smtClean="0"/>
              <a:t>PARA EL TIPO STRING</a:t>
            </a:r>
          </a:p>
          <a:p>
            <a:pPr algn="just"/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</a:t>
            </a:r>
            <a:r>
              <a:rPr lang="es-ES" dirty="0" smtClean="0"/>
              <a:t>. Algunos Métodos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335029"/>
              </p:ext>
            </p:extLst>
          </p:nvPr>
        </p:nvGraphicFramePr>
        <p:xfrm>
          <a:off x="810069" y="3068960"/>
          <a:ext cx="7488833" cy="307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3563305"/>
                <a:gridCol w="2269344"/>
              </a:tblGrid>
              <a:tr h="504056">
                <a:tc>
                  <a:txBody>
                    <a:bodyPr/>
                    <a:lstStyle/>
                    <a:p>
                      <a:r>
                        <a:rPr lang="es-ES" sz="1900" b="0" dirty="0" smtClean="0"/>
                        <a:t>Método</a:t>
                      </a:r>
                      <a:endParaRPr lang="es-ES" sz="1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900" b="0" dirty="0" smtClean="0"/>
                        <a:t>Descripción</a:t>
                      </a:r>
                      <a:endParaRPr lang="es-ES" sz="1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0" dirty="0" smtClean="0"/>
                        <a:t>Ejemplo</a:t>
                      </a:r>
                      <a:endParaRPr lang="es-ES" sz="19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toUpperCase</a:t>
                      </a: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Convierte los caracteres a mayúsculas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‘hola’.</a:t>
                      </a:r>
                      <a:r>
                        <a:rPr lang="es-E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toUpperCase</a:t>
                      </a: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s-E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toLowerCase</a:t>
                      </a: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Convierte los caracteres a minúsculas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‘HOLA’.</a:t>
                      </a:r>
                      <a:r>
                        <a:rPr lang="es-E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toLowerCase</a:t>
                      </a: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s-E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charAt</a:t>
                      </a: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(position)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el carácter de esa posición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‘hola’.</a:t>
                      </a:r>
                      <a:r>
                        <a:rPr lang="es-ES" sz="1400" dirty="0" err="1" smtClean="0"/>
                        <a:t>charAt</a:t>
                      </a:r>
                      <a:r>
                        <a:rPr lang="es-ES" sz="1400" dirty="0" smtClean="0"/>
                        <a:t>(2)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la posición en la que está el carácter indicado. Si no está devuelve -1, y si está varias veces su primera aparición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'mañana'.</a:t>
                      </a:r>
                      <a:r>
                        <a:rPr lang="es-ES" sz="1400" dirty="0" err="1" smtClean="0"/>
                        <a:t>indexOf</a:t>
                      </a:r>
                      <a:r>
                        <a:rPr lang="es-ES" sz="1400" dirty="0" smtClean="0"/>
                        <a:t>('a')</a:t>
                      </a:r>
                      <a:endParaRPr lang="es-E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lastIndexOf</a:t>
                      </a: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la última posición en la que se encuentra el carácter. Si no está devuelve -1</a:t>
                      </a:r>
                      <a:endParaRPr lang="es-E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'mañana'.</a:t>
                      </a:r>
                      <a:r>
                        <a:rPr lang="es-ES" sz="1400" dirty="0" err="1" smtClean="0"/>
                        <a:t>lastIndexOf</a:t>
                      </a:r>
                      <a:r>
                        <a:rPr lang="es-ES" sz="1400" dirty="0" smtClean="0"/>
                        <a:t>('a')</a:t>
                      </a:r>
                      <a:endParaRPr lang="es-E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61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49044" y="2276872"/>
            <a:ext cx="8605935" cy="4320479"/>
          </a:xfrm>
        </p:spPr>
        <p:txBody>
          <a:bodyPr>
            <a:normAutofit/>
          </a:bodyPr>
          <a:lstStyle/>
          <a:p>
            <a:pPr algn="just"/>
            <a:r>
              <a:rPr lang="es-ES" sz="2200" dirty="0" smtClean="0"/>
              <a:t>PARA EL TIPO STRING</a:t>
            </a:r>
          </a:p>
          <a:p>
            <a:pPr algn="just"/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</a:t>
            </a:r>
            <a:r>
              <a:rPr lang="es-ES" dirty="0" smtClean="0"/>
              <a:t>. </a:t>
            </a:r>
            <a:r>
              <a:rPr lang="es-ES" dirty="0"/>
              <a:t>Algunos Métodos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12970"/>
              </p:ext>
            </p:extLst>
          </p:nvPr>
        </p:nvGraphicFramePr>
        <p:xfrm>
          <a:off x="816351" y="2955420"/>
          <a:ext cx="7471319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336"/>
                <a:gridCol w="3174089"/>
                <a:gridCol w="244289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900" b="0" dirty="0" smtClean="0"/>
                        <a:t>Método</a:t>
                      </a:r>
                      <a:endParaRPr lang="es-E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900" b="0" dirty="0" smtClean="0"/>
                        <a:t>Descripción</a:t>
                      </a:r>
                      <a:endParaRPr lang="es-E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0" dirty="0" smtClean="0"/>
                        <a:t>Ejemplo</a:t>
                      </a:r>
                      <a:endParaRPr lang="es-ES" sz="19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inicio,fin</a:t>
                      </a: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Devuelve un trozo del </a:t>
                      </a:r>
                      <a:r>
                        <a:rPr lang="es-ES" sz="14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s-E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‘hola’.</a:t>
                      </a:r>
                      <a:r>
                        <a:rPr lang="es-ES" sz="1400" dirty="0" err="1" smtClean="0"/>
                        <a:t>substring</a:t>
                      </a:r>
                      <a:r>
                        <a:rPr lang="es-ES" sz="1400" dirty="0" smtClean="0"/>
                        <a:t>(1,3)</a:t>
                      </a:r>
                      <a:endParaRPr lang="es-E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(“ “)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Concatena cadenas de caracteres</a:t>
                      </a:r>
                      <a:endParaRPr lang="es-E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'pinta'.</a:t>
                      </a:r>
                      <a:r>
                        <a:rPr lang="es-ES" sz="1400" dirty="0" err="1" smtClean="0"/>
                        <a:t>concat</a:t>
                      </a:r>
                      <a:r>
                        <a:rPr lang="es-ES" sz="1400" dirty="0" smtClean="0"/>
                        <a:t>('labios')</a:t>
                      </a:r>
                      <a:endParaRPr lang="es-E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parseInt</a:t>
                      </a:r>
                      <a:r>
                        <a:rPr lang="es-ES" sz="1400" dirty="0" smtClean="0"/>
                        <a:t>(</a:t>
                      </a:r>
                      <a:r>
                        <a:rPr lang="es-ES" sz="1400" dirty="0" err="1" smtClean="0"/>
                        <a:t>string</a:t>
                      </a:r>
                      <a:r>
                        <a:rPr lang="es-ES" sz="1400" dirty="0" smtClean="0"/>
                        <a:t>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+mn-lt"/>
                        </a:rPr>
                        <a:t>Convierte </a:t>
                      </a:r>
                      <a:r>
                        <a:rPr lang="es-ES" sz="1400" dirty="0" err="1" smtClean="0">
                          <a:latin typeface="+mn-lt"/>
                        </a:rPr>
                        <a:t>string</a:t>
                      </a:r>
                      <a:r>
                        <a:rPr lang="es-ES" sz="1400" dirty="0" smtClean="0">
                          <a:latin typeface="+mn-lt"/>
                        </a:rPr>
                        <a:t> a </a:t>
                      </a:r>
                      <a:r>
                        <a:rPr lang="es-ES" sz="1400" dirty="0" err="1" smtClean="0">
                          <a:latin typeface="+mn-lt"/>
                        </a:rPr>
                        <a:t>number</a:t>
                      </a:r>
                      <a:r>
                        <a:rPr lang="es-ES" sz="1400" dirty="0" smtClean="0">
                          <a:latin typeface="+mn-lt"/>
                        </a:rPr>
                        <a:t>. El </a:t>
                      </a:r>
                      <a:r>
                        <a:rPr lang="es-ES" sz="1400" dirty="0" err="1" smtClean="0">
                          <a:latin typeface="+mn-lt"/>
                        </a:rPr>
                        <a:t>string</a:t>
                      </a:r>
                      <a:r>
                        <a:rPr lang="es-ES" sz="1400" dirty="0" smtClean="0">
                          <a:latin typeface="+mn-lt"/>
                        </a:rPr>
                        <a:t> se interpreta como un entero. Por defecto en base 10</a:t>
                      </a:r>
                      <a:endParaRPr lang="es-E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parseInt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(‘10') =&gt; 10</a:t>
                      </a:r>
                    </a:p>
                    <a:p>
                      <a:r>
                        <a:rPr lang="es-E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parseInt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(’10.45') =&gt; 10</a:t>
                      </a:r>
                      <a:endParaRPr lang="es-ES" sz="14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parseFloat</a:t>
                      </a:r>
                      <a:r>
                        <a:rPr lang="es-ES" sz="1400" dirty="0" smtClean="0"/>
                        <a:t>(</a:t>
                      </a:r>
                      <a:r>
                        <a:rPr lang="es-ES" sz="1400" dirty="0" err="1" smtClean="0"/>
                        <a:t>string</a:t>
                      </a:r>
                      <a:r>
                        <a:rPr lang="es-ES" sz="1400" dirty="0" smtClean="0"/>
                        <a:t> 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+mn-lt"/>
                        </a:rPr>
                        <a:t>Convierte </a:t>
                      </a:r>
                      <a:r>
                        <a:rPr lang="es-ES" sz="1400" dirty="0" err="1" smtClean="0">
                          <a:latin typeface="+mn-lt"/>
                        </a:rPr>
                        <a:t>string</a:t>
                      </a:r>
                      <a:r>
                        <a:rPr lang="es-ES" sz="1400" dirty="0" smtClean="0">
                          <a:latin typeface="+mn-lt"/>
                        </a:rPr>
                        <a:t> a </a:t>
                      </a:r>
                      <a:r>
                        <a:rPr lang="es-ES" sz="1400" dirty="0" err="1" smtClean="0">
                          <a:latin typeface="+mn-lt"/>
                        </a:rPr>
                        <a:t>number</a:t>
                      </a:r>
                      <a:r>
                        <a:rPr lang="es-ES" sz="1400" dirty="0" smtClean="0">
                          <a:latin typeface="+mn-lt"/>
                        </a:rPr>
                        <a:t>. </a:t>
                      </a:r>
                      <a:r>
                        <a:rPr lang="es-ES" sz="1400" dirty="0" err="1" smtClean="0">
                          <a:latin typeface="+mn-lt"/>
                        </a:rPr>
                        <a:t>String</a:t>
                      </a:r>
                      <a:r>
                        <a:rPr lang="es-ES" sz="1400" dirty="0" smtClean="0">
                          <a:latin typeface="+mn-lt"/>
                        </a:rPr>
                        <a:t> se interpreta como nº en coma flotante</a:t>
                      </a:r>
                      <a:endParaRPr lang="es-E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parseFloat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("1e2") =&gt; 100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parseFloat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(“1.9") =&gt; 1.9</a:t>
                      </a:r>
                      <a:endParaRPr lang="es-ES" sz="1400" b="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329571"/>
              </p:ext>
            </p:extLst>
          </p:nvPr>
        </p:nvGraphicFramePr>
        <p:xfrm>
          <a:off x="816351" y="5445224"/>
          <a:ext cx="7471319" cy="83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3168352"/>
                <a:gridCol w="2430759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900" b="0" dirty="0" smtClean="0"/>
                        <a:t>Propiedad</a:t>
                      </a:r>
                      <a:endParaRPr lang="es-E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900" b="0" dirty="0" smtClean="0"/>
                        <a:t>Descripción</a:t>
                      </a:r>
                      <a:endParaRPr lang="es-E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0" dirty="0" smtClean="0"/>
                        <a:t>Ejemplo</a:t>
                      </a:r>
                      <a:endParaRPr lang="es-ES" sz="19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length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Devuelve el número de caracteres del </a:t>
                      </a:r>
                      <a:r>
                        <a:rPr lang="es-ES" sz="14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s-E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‘hola’.</a:t>
                      </a:r>
                      <a:r>
                        <a:rPr lang="es-ES" sz="1400" dirty="0" err="1" smtClean="0"/>
                        <a:t>length</a:t>
                      </a:r>
                      <a:endParaRPr lang="es-E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0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464495"/>
          </a:xfrm>
        </p:spPr>
        <p:txBody>
          <a:bodyPr>
            <a:normAutofit/>
          </a:bodyPr>
          <a:lstStyle/>
          <a:p>
            <a:pPr algn="just"/>
            <a:r>
              <a:rPr lang="es-ES" sz="2200" dirty="0" smtClean="0"/>
              <a:t>PARA EL TIPO ARRAY</a:t>
            </a:r>
          </a:p>
          <a:p>
            <a:pPr algn="just"/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</a:t>
            </a:r>
            <a:r>
              <a:rPr lang="es-ES" dirty="0" smtClean="0"/>
              <a:t>. </a:t>
            </a:r>
            <a:r>
              <a:rPr lang="es-ES" dirty="0"/>
              <a:t>Algunos Métodos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526100"/>
              </p:ext>
            </p:extLst>
          </p:nvPr>
        </p:nvGraphicFramePr>
        <p:xfrm>
          <a:off x="818827" y="2924944"/>
          <a:ext cx="7471318" cy="3362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302"/>
                <a:gridCol w="3626086"/>
                <a:gridCol w="217293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900" b="0" dirty="0" smtClean="0"/>
                        <a:t>Método</a:t>
                      </a:r>
                      <a:endParaRPr lang="es-E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900" b="0" dirty="0" smtClean="0"/>
                        <a:t>Descripción</a:t>
                      </a:r>
                      <a:endParaRPr lang="es-E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0" dirty="0" smtClean="0"/>
                        <a:t>Ejemplo</a:t>
                      </a:r>
                      <a:endParaRPr lang="es-ES" sz="19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separador 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Une los elementos del </a:t>
                      </a:r>
                      <a:r>
                        <a:rPr lang="es-E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formar un </a:t>
                      </a:r>
                      <a:r>
                        <a:rPr lang="es-E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Se usa un separador para unir los elementos de la cadena</a:t>
                      </a:r>
                      <a:endParaRPr lang="es-E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= [“hola”, “mundo”]</a:t>
                      </a:r>
                    </a:p>
                    <a:p>
                      <a:r>
                        <a:rPr lang="es-E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 = </a:t>
                      </a:r>
                      <a:r>
                        <a:rPr lang="es-E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a.join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 ”)</a:t>
                      </a:r>
                      <a:endParaRPr lang="es-E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Concatena elementos de varios </a:t>
                      </a:r>
                      <a:r>
                        <a:rPr lang="es-E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</a:t>
                      </a:r>
                      <a:endParaRPr lang="es-E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array1.concat(array2)</a:t>
                      </a:r>
                      <a:endParaRPr lang="es-E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pop( 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Suprime el último elemento del </a:t>
                      </a:r>
                      <a:r>
                        <a:rPr lang="es-E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 lo mete en la variable seleccionada</a:t>
                      </a:r>
                      <a:endParaRPr lang="es-E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var</a:t>
                      </a:r>
                      <a:r>
                        <a:rPr lang="es-ES" sz="1400" dirty="0" smtClean="0"/>
                        <a:t> a = [1, 2, 3]</a:t>
                      </a:r>
                    </a:p>
                    <a:p>
                      <a:r>
                        <a:rPr lang="es-ES" sz="1400" dirty="0" err="1" smtClean="0"/>
                        <a:t>var</a:t>
                      </a:r>
                      <a:r>
                        <a:rPr lang="es-ES" sz="1400" dirty="0" smtClean="0"/>
                        <a:t> b = </a:t>
                      </a:r>
                      <a:r>
                        <a:rPr lang="es-ES" sz="1400" dirty="0" err="1" smtClean="0"/>
                        <a:t>a.pop</a:t>
                      </a:r>
                      <a:r>
                        <a:rPr lang="es-ES" sz="1400" dirty="0" smtClean="0"/>
                        <a:t>()</a:t>
                      </a:r>
                      <a:endParaRPr lang="es-E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push</a:t>
                      </a:r>
                      <a:r>
                        <a:rPr lang="es-ES" sz="1400" dirty="0" smtClean="0"/>
                        <a:t>( 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Agrega un elemento (o varios) al </a:t>
                      </a:r>
                      <a:r>
                        <a:rPr lang="es-E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es-E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a.push</a:t>
                      </a:r>
                      <a:r>
                        <a:rPr lang="es-ES" sz="1400" dirty="0" smtClean="0"/>
                        <a:t>(4)</a:t>
                      </a:r>
                      <a:endParaRPr lang="es-E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shift</a:t>
                      </a:r>
                      <a:r>
                        <a:rPr lang="es-ES" sz="1400" dirty="0" smtClean="0"/>
                        <a:t>( 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suprime el primer elemento del </a:t>
                      </a:r>
                      <a:r>
                        <a:rPr lang="es-E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 lo mete en la variable seleccionada</a:t>
                      </a:r>
                      <a:endParaRPr lang="es-E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= [1, 2, 3]</a:t>
                      </a:r>
                    </a:p>
                    <a:p>
                      <a:r>
                        <a:rPr lang="es-E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 = </a:t>
                      </a:r>
                      <a:r>
                        <a:rPr lang="es-E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a.shift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es-E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err="1" smtClean="0"/>
                        <a:t>unshift</a:t>
                      </a:r>
                      <a:r>
                        <a:rPr lang="es-ES" sz="1400" dirty="0" smtClean="0"/>
                        <a:t>(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Agrega un elemento (o varios) al principio del </a:t>
                      </a:r>
                      <a:r>
                        <a:rPr lang="es-E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es-E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= [1, 2, 3]</a:t>
                      </a:r>
                    </a:p>
                    <a:p>
                      <a:r>
                        <a:rPr lang="es-E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a.unshift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(0)</a:t>
                      </a:r>
                      <a:endParaRPr lang="es-E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93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320479"/>
          </a:xfrm>
        </p:spPr>
        <p:txBody>
          <a:bodyPr>
            <a:normAutofit/>
          </a:bodyPr>
          <a:lstStyle/>
          <a:p>
            <a:pPr algn="just"/>
            <a:r>
              <a:rPr lang="es-ES" sz="2200" dirty="0" smtClean="0"/>
              <a:t>PARA EL TIPO ARRAY</a:t>
            </a:r>
          </a:p>
          <a:p>
            <a:pPr algn="just"/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</a:t>
            </a:r>
            <a:r>
              <a:rPr lang="es-ES" dirty="0" smtClean="0"/>
              <a:t>. </a:t>
            </a:r>
            <a:r>
              <a:rPr lang="es-ES" dirty="0"/>
              <a:t>Algunos Métodos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155633"/>
              </p:ext>
            </p:extLst>
          </p:nvPr>
        </p:nvGraphicFramePr>
        <p:xfrm>
          <a:off x="697573" y="3061880"/>
          <a:ext cx="7471319" cy="127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329"/>
                <a:gridCol w="3358258"/>
                <a:gridCol w="215673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900" b="0" dirty="0" smtClean="0"/>
                        <a:t>Método</a:t>
                      </a:r>
                      <a:endParaRPr lang="es-E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900" b="0" dirty="0" smtClean="0"/>
                        <a:t>Descripción</a:t>
                      </a:r>
                      <a:endParaRPr lang="es-E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0" dirty="0" smtClean="0"/>
                        <a:t>Ejemplo</a:t>
                      </a:r>
                      <a:endParaRPr lang="es-ES" sz="19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reverse( ) 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Coloca los elementos de un </a:t>
                      </a:r>
                      <a:r>
                        <a:rPr lang="es-E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su orden inverso</a:t>
                      </a:r>
                      <a:endParaRPr lang="es-E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a.reverse</a:t>
                      </a:r>
                      <a:r>
                        <a:rPr lang="es-ES" sz="1400" dirty="0" smtClean="0"/>
                        <a:t>()</a:t>
                      </a:r>
                      <a:endParaRPr lang="es-E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445568"/>
              </p:ext>
            </p:extLst>
          </p:nvPr>
        </p:nvGraphicFramePr>
        <p:xfrm>
          <a:off x="697573" y="4619912"/>
          <a:ext cx="7471319" cy="1208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328"/>
                <a:gridCol w="3358259"/>
                <a:gridCol w="2156732"/>
              </a:tblGrid>
              <a:tr h="138833">
                <a:tc>
                  <a:txBody>
                    <a:bodyPr/>
                    <a:lstStyle/>
                    <a:p>
                      <a:r>
                        <a:rPr lang="es-ES" sz="1900" b="0" dirty="0" smtClean="0"/>
                        <a:t>Propiedad</a:t>
                      </a:r>
                      <a:endParaRPr lang="es-E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900" b="0" dirty="0" smtClean="0"/>
                        <a:t>Descripción</a:t>
                      </a:r>
                      <a:endParaRPr lang="es-E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0" dirty="0" smtClean="0"/>
                        <a:t>Ejemplo</a:t>
                      </a:r>
                      <a:endParaRPr lang="es-ES" sz="19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length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Devuelve el número de elementos</a:t>
                      </a:r>
                      <a:r>
                        <a:rPr lang="es-ES" sz="14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dentro</a:t>
                      </a:r>
                      <a:r>
                        <a:rPr lang="es-ES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del </a:t>
                      </a:r>
                      <a:r>
                        <a:rPr lang="es-ES" sz="14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array</a:t>
                      </a:r>
                      <a:endParaRPr lang="es-E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a.length</a:t>
                      </a:r>
                      <a:endParaRPr lang="es-E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45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320479"/>
          </a:xfrm>
        </p:spPr>
        <p:txBody>
          <a:bodyPr>
            <a:normAutofit/>
          </a:bodyPr>
          <a:lstStyle/>
          <a:p>
            <a:pPr algn="just"/>
            <a:r>
              <a:rPr lang="es-ES" sz="2200" dirty="0" smtClean="0"/>
              <a:t>PARA EL TIPO NUMBER</a:t>
            </a:r>
          </a:p>
          <a:p>
            <a:pPr algn="just"/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</a:t>
            </a:r>
            <a:r>
              <a:rPr lang="es-ES" dirty="0" smtClean="0"/>
              <a:t>. </a:t>
            </a:r>
            <a:r>
              <a:rPr lang="es-ES" dirty="0"/>
              <a:t>Algunos Métodos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901659"/>
              </p:ext>
            </p:extLst>
          </p:nvPr>
        </p:nvGraphicFramePr>
        <p:xfrm>
          <a:off x="818826" y="3212976"/>
          <a:ext cx="7471319" cy="269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176"/>
                <a:gridCol w="2690224"/>
                <a:gridCol w="3326919"/>
              </a:tblGrid>
              <a:tr h="504056">
                <a:tc>
                  <a:txBody>
                    <a:bodyPr/>
                    <a:lstStyle/>
                    <a:p>
                      <a:r>
                        <a:rPr lang="es-ES" sz="1900" b="0" dirty="0" smtClean="0"/>
                        <a:t>Método</a:t>
                      </a:r>
                      <a:endParaRPr lang="es-ES" sz="1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900" b="0" dirty="0" smtClean="0"/>
                        <a:t>Descripción</a:t>
                      </a:r>
                      <a:endParaRPr lang="es-ES" sz="1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0" dirty="0" smtClean="0"/>
                        <a:t>Ejemplo</a:t>
                      </a:r>
                      <a:endParaRPr lang="es-ES" sz="19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isNaN</a:t>
                      </a:r>
                      <a:r>
                        <a:rPr lang="es-ES" sz="1400" dirty="0" smtClean="0"/>
                        <a:t>( 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Protege el código de valores no numéricos</a:t>
                      </a:r>
                      <a:endParaRPr lang="es-E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 num1 = 0; var num2 = 0;</a:t>
                      </a:r>
                    </a:p>
                    <a:p>
                      <a:r>
                        <a:rPr lang="es-E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isNaN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(num1/num2)) {…} </a:t>
                      </a:r>
                      <a:r>
                        <a:rPr lang="es-E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{…}</a:t>
                      </a:r>
                      <a:endParaRPr lang="es-E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toFixed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digitos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Fija el número de decimales que tiene que resolver una operación y redondea si es necesario</a:t>
                      </a:r>
                      <a:endParaRPr lang="es-E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num1 = 4564.34567;</a:t>
                      </a:r>
                    </a:p>
                    <a:p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num1.toFixed(2); // 4564.35</a:t>
                      </a:r>
                      <a:endParaRPr lang="es-E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toString</a:t>
                      </a:r>
                      <a:r>
                        <a:rPr lang="es-ES" sz="1400" dirty="0" smtClean="0"/>
                        <a:t>(base)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+mn-lt"/>
                        </a:rPr>
                        <a:t>Convierte un número a </a:t>
                      </a:r>
                      <a:r>
                        <a:rPr lang="es-ES" sz="1400" dirty="0" err="1" smtClean="0">
                          <a:latin typeface="+mn-lt"/>
                        </a:rPr>
                        <a:t>string</a:t>
                      </a:r>
                      <a:r>
                        <a:rPr lang="es-ES" sz="1400" dirty="0" smtClean="0">
                          <a:latin typeface="+mn-lt"/>
                        </a:rPr>
                        <a:t> con la base indicada.</a:t>
                      </a:r>
                      <a:r>
                        <a:rPr lang="es-ES" sz="1400" baseline="0" dirty="0" smtClean="0">
                          <a:latin typeface="+mn-lt"/>
                        </a:rPr>
                        <a:t> Si no se pone, por defecto es base 10</a:t>
                      </a:r>
                      <a:endParaRPr lang="es-E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(31).</a:t>
                      </a:r>
                      <a:r>
                        <a:rPr lang="es-E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(2) =&gt; "11111"</a:t>
                      </a:r>
                    </a:p>
                    <a:p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(31).</a:t>
                      </a:r>
                      <a:r>
                        <a:rPr lang="es-E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(10) =&gt; "31"</a:t>
                      </a:r>
                      <a:endParaRPr lang="es-ES" sz="140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58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320479"/>
          </a:xfrm>
        </p:spPr>
        <p:txBody>
          <a:bodyPr>
            <a:normAutofit/>
          </a:bodyPr>
          <a:lstStyle/>
          <a:p>
            <a:pPr algn="just"/>
            <a:r>
              <a:rPr lang="es-ES" sz="2200" dirty="0" smtClean="0"/>
              <a:t>Objeto MATH</a:t>
            </a:r>
          </a:p>
          <a:p>
            <a:pPr algn="just"/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</a:t>
            </a:r>
            <a:r>
              <a:rPr lang="es-ES" dirty="0" smtClean="0"/>
              <a:t>. </a:t>
            </a:r>
            <a:r>
              <a:rPr lang="es-ES" dirty="0"/>
              <a:t>Algunos Métodos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612662"/>
              </p:ext>
            </p:extLst>
          </p:nvPr>
        </p:nvGraphicFramePr>
        <p:xfrm>
          <a:off x="683568" y="3035721"/>
          <a:ext cx="5481366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720"/>
                <a:gridCol w="1963136"/>
                <a:gridCol w="170051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1900" b="0" dirty="0" smtClean="0"/>
                        <a:t>Métodos</a:t>
                      </a:r>
                      <a:endParaRPr lang="es-ES" sz="19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 b="0" dirty="0" smtClean="0"/>
                        <a:t>Constantes</a:t>
                      </a:r>
                      <a:endParaRPr lang="es-ES" sz="19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Math.random</a:t>
                      </a:r>
                      <a:r>
                        <a:rPr lang="es-ES" sz="1400" dirty="0" smtClean="0"/>
                        <a:t>()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Math.floor</a:t>
                      </a:r>
                      <a:r>
                        <a:rPr lang="es-ES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s-E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Math.PI</a:t>
                      </a:r>
                      <a:endParaRPr lang="es-E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b="0" dirty="0" err="1" smtClean="0"/>
                        <a:t>Math.pow</a:t>
                      </a:r>
                      <a:r>
                        <a:rPr lang="es-ES" sz="1400" b="0" dirty="0" smtClean="0"/>
                        <a:t>()</a:t>
                      </a:r>
                      <a:endParaRPr lang="es-E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dirty="0" err="1" smtClean="0">
                          <a:latin typeface="+mn-lt"/>
                        </a:rPr>
                        <a:t>Math.round</a:t>
                      </a:r>
                      <a:r>
                        <a:rPr lang="es-ES" sz="1400" dirty="0" smtClean="0">
                          <a:latin typeface="+mn-lt"/>
                        </a:rPr>
                        <a:t>()</a:t>
                      </a:r>
                      <a:endParaRPr lang="es-E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Math.E</a:t>
                      </a:r>
                      <a:endParaRPr lang="es-E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Math.sqrt</a:t>
                      </a:r>
                      <a:r>
                        <a:rPr lang="es-ES" sz="1400" dirty="0" smtClean="0"/>
                        <a:t>()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err="1" smtClean="0">
                          <a:latin typeface="+mn-lt"/>
                        </a:rPr>
                        <a:t>Math.abs</a:t>
                      </a:r>
                      <a:r>
                        <a:rPr lang="es-ES" sz="1400" dirty="0" smtClean="0">
                          <a:latin typeface="+mn-lt"/>
                        </a:rPr>
                        <a:t>()</a:t>
                      </a:r>
                      <a:endParaRPr lang="es-E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b="0" dirty="0" smtClean="0"/>
                        <a:t>Math.SQRT2</a:t>
                      </a:r>
                      <a:endParaRPr lang="es-ES" sz="14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Math.min</a:t>
                      </a:r>
                      <a:r>
                        <a:rPr lang="es-ES" sz="1400" dirty="0" smtClean="0"/>
                        <a:t>()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+mn-lt"/>
                        </a:rPr>
                        <a:t>Math.log()</a:t>
                      </a:r>
                      <a:endParaRPr lang="es-E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b="0" dirty="0" smtClean="0"/>
                        <a:t>Math.LN2</a:t>
                      </a:r>
                      <a:endParaRPr lang="es-ES" sz="14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Math.max</a:t>
                      </a:r>
                      <a:r>
                        <a:rPr lang="es-ES" sz="1400" dirty="0" smtClean="0"/>
                        <a:t>()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err="1" smtClean="0">
                          <a:latin typeface="+mn-lt"/>
                        </a:rPr>
                        <a:t>Math.exp</a:t>
                      </a:r>
                      <a:r>
                        <a:rPr lang="es-ES" sz="1400" dirty="0" smtClean="0">
                          <a:latin typeface="+mn-lt"/>
                        </a:rPr>
                        <a:t>()</a:t>
                      </a:r>
                      <a:endParaRPr lang="es-E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smtClean="0"/>
                        <a:t>Math.LN10</a:t>
                      </a:r>
                      <a:endParaRPr lang="es-ES" sz="14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Math.ceil</a:t>
                      </a:r>
                      <a:r>
                        <a:rPr lang="es-ES" sz="1400" dirty="0" smtClean="0"/>
                        <a:t>()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err="1" smtClean="0">
                          <a:latin typeface="+mn-lt"/>
                        </a:rPr>
                        <a:t>Math.sin</a:t>
                      </a:r>
                      <a:r>
                        <a:rPr lang="es-ES" sz="1400" dirty="0" smtClean="0">
                          <a:latin typeface="+mn-lt"/>
                        </a:rPr>
                        <a:t>()</a:t>
                      </a:r>
                      <a:endParaRPr lang="es-E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smtClean="0"/>
                        <a:t>…</a:t>
                      </a:r>
                      <a:endParaRPr lang="es-ES" sz="1400" b="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t="3266"/>
          <a:stretch/>
        </p:blipFill>
        <p:spPr>
          <a:xfrm>
            <a:off x="5796136" y="4737550"/>
            <a:ext cx="2889198" cy="18084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36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OBJETO DATE</a:t>
            </a:r>
            <a:endParaRPr lang="es-ES" sz="900" dirty="0" smtClean="0"/>
          </a:p>
          <a:p>
            <a:pPr marL="45720" indent="0">
              <a:buNone/>
            </a:pPr>
            <a:r>
              <a:rPr lang="en-US" sz="1600" dirty="0"/>
              <a:t>	</a:t>
            </a:r>
            <a:endParaRPr lang="en-US" sz="1600" dirty="0" smtClean="0"/>
          </a:p>
          <a:p>
            <a:pPr marL="45720" indent="0">
              <a:buNone/>
            </a:pPr>
            <a:endParaRPr lang="es-ES" sz="800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422138" y="2924944"/>
            <a:ext cx="6264696" cy="3451842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&lt;!DOCTYPE html&gt;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&lt;html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&lt;head&gt;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&lt;meta charset = 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“utf-8”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&lt;title&gt; Date &lt;/title&gt;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&lt;/head&gt;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US" sz="12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body&gt;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&lt;h2&gt; La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fecha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hora de hoy son: &lt;/h2&gt;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&lt;div id = 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“</a:t>
            </a:r>
            <a:r>
              <a:rPr lang="en-US" sz="1200" dirty="0" err="1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fecha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”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&lt;/div&gt;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&lt;script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“text/</a:t>
            </a:r>
            <a:r>
              <a:rPr lang="en-US" sz="1200" dirty="0" err="1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javascript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fechaActual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(“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fecha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”);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fechaActual.innerHTML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new Date();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s-E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&lt;/script&gt;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&lt;/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EJERCICIO OBJETO DATE</a:t>
            </a:r>
            <a:endParaRPr lang="es-ES" sz="900" dirty="0" smtClean="0"/>
          </a:p>
          <a:p>
            <a:pPr marL="45720" indent="0">
              <a:buNone/>
            </a:pPr>
            <a:r>
              <a:rPr lang="en-US" sz="1600" dirty="0"/>
              <a:t>	</a:t>
            </a:r>
            <a:endParaRPr lang="en-US" sz="1600" dirty="0" smtClean="0"/>
          </a:p>
          <a:p>
            <a:pPr marL="45720" indent="0">
              <a:buNone/>
            </a:pPr>
            <a:endParaRPr lang="es-ES" sz="800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</a:t>
            </a:r>
            <a:r>
              <a:rPr lang="es-ES" dirty="0" smtClean="0"/>
              <a:t>. Manejadores de Eventos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951" y="2907917"/>
            <a:ext cx="6559072" cy="36894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40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SOLUCIÓN</a:t>
            </a:r>
          </a:p>
          <a:p>
            <a:endParaRPr lang="es-ES" sz="800" dirty="0" smtClean="0"/>
          </a:p>
          <a:p>
            <a:pPr marL="45720" indent="0">
              <a:buNone/>
            </a:pPr>
            <a:r>
              <a:rPr lang="es-ES" sz="1800" dirty="0" smtClean="0"/>
              <a:t>   EJERCICIO DATE</a:t>
            </a:r>
          </a:p>
          <a:p>
            <a:pPr marL="45720" indent="0">
              <a:buNone/>
            </a:pPr>
            <a:r>
              <a:rPr lang="en-US" sz="1600" dirty="0"/>
              <a:t>	</a:t>
            </a:r>
            <a:endParaRPr lang="en-US" sz="1600" dirty="0" smtClean="0"/>
          </a:p>
          <a:p>
            <a:pPr marL="45720" indent="0">
              <a:buNone/>
            </a:pPr>
            <a:endParaRPr lang="es-ES" sz="800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348880"/>
            <a:ext cx="5703322" cy="43544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833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464496"/>
          </a:xfrm>
        </p:spPr>
        <p:txBody>
          <a:bodyPr>
            <a:normAutofit fontScale="92500" lnSpcReduction="20000"/>
          </a:bodyPr>
          <a:lstStyle/>
          <a:p>
            <a:r>
              <a:rPr lang="es-ES" sz="2400" dirty="0" smtClean="0"/>
              <a:t>VARIABLES</a:t>
            </a:r>
          </a:p>
          <a:p>
            <a:endParaRPr lang="es-ES" sz="800" dirty="0" smtClean="0"/>
          </a:p>
          <a:p>
            <a:pPr lvl="1"/>
            <a:r>
              <a:rPr lang="es-ES" sz="1900" dirty="0"/>
              <a:t>Identificador ≡ nombre de la </a:t>
            </a:r>
            <a:r>
              <a:rPr lang="es-ES" sz="1900" dirty="0" smtClean="0"/>
              <a:t>variable</a:t>
            </a:r>
          </a:p>
          <a:p>
            <a:pPr lvl="1" algn="just"/>
            <a:endParaRPr lang="es-ES" sz="800" dirty="0"/>
          </a:p>
          <a:p>
            <a:pPr lvl="2" algn="just"/>
            <a:r>
              <a:rPr lang="es-ES" sz="1700" dirty="0"/>
              <a:t>Sólo puede estar formado por letras, números y los símbolos </a:t>
            </a:r>
            <a:r>
              <a:rPr lang="es-ES" sz="1700" b="1" dirty="0"/>
              <a:t>‘$’</a:t>
            </a:r>
            <a:r>
              <a:rPr lang="es-ES" sz="1700" dirty="0"/>
              <a:t> y </a:t>
            </a:r>
            <a:r>
              <a:rPr lang="es-ES" sz="1700" b="1" dirty="0"/>
              <a:t>‘_’</a:t>
            </a:r>
            <a:r>
              <a:rPr lang="es-ES" sz="1700" dirty="0"/>
              <a:t>. El primer carácter no puede ser un </a:t>
            </a:r>
            <a:r>
              <a:rPr lang="es-ES" sz="1700" dirty="0" smtClean="0"/>
              <a:t>número</a:t>
            </a:r>
          </a:p>
          <a:p>
            <a:pPr lvl="2" algn="just"/>
            <a:endParaRPr lang="es-ES" sz="800" dirty="0"/>
          </a:p>
          <a:p>
            <a:pPr lvl="2" algn="just"/>
            <a:r>
              <a:rPr lang="es-ES" sz="1700" dirty="0"/>
              <a:t>NO puede ser una palabra reservada del </a:t>
            </a:r>
            <a:r>
              <a:rPr lang="es-ES" sz="1700" dirty="0" smtClean="0"/>
              <a:t>lenguaje</a:t>
            </a:r>
          </a:p>
          <a:p>
            <a:pPr lvl="2"/>
            <a:endParaRPr lang="es-ES" sz="1300" dirty="0" smtClean="0"/>
          </a:p>
          <a:p>
            <a:pPr lvl="1"/>
            <a:r>
              <a:rPr lang="es-ES" sz="1900" dirty="0" smtClean="0"/>
              <a:t>Declaración </a:t>
            </a:r>
            <a:r>
              <a:rPr lang="es-ES" sz="1900" dirty="0"/>
              <a:t>con la palabra reservada </a:t>
            </a:r>
            <a:r>
              <a:rPr lang="es-ES" sz="1900" dirty="0" smtClean="0"/>
              <a:t>‘</a:t>
            </a:r>
            <a:r>
              <a:rPr lang="es-ES" sz="1900" i="1" dirty="0" err="1" smtClean="0"/>
              <a:t>var</a:t>
            </a:r>
            <a:r>
              <a:rPr lang="es-ES" sz="1900" i="1" dirty="0" smtClean="0"/>
              <a:t>’</a:t>
            </a:r>
          </a:p>
          <a:p>
            <a:pPr lvl="1"/>
            <a:endParaRPr lang="es-ES" sz="900" i="1" dirty="0"/>
          </a:p>
          <a:p>
            <a:pPr marL="502920" lvl="2" indent="0">
              <a:buNone/>
            </a:pPr>
            <a:r>
              <a:rPr lang="es-ES" dirty="0" smtClean="0"/>
              <a:t>		              </a:t>
            </a:r>
            <a:r>
              <a:rPr lang="es-ES" sz="1700" b="1" i="1" dirty="0" err="1" smtClean="0"/>
              <a:t>var</a:t>
            </a:r>
            <a:r>
              <a:rPr lang="es-ES" sz="1700" b="1" dirty="0" smtClean="0"/>
              <a:t> </a:t>
            </a:r>
            <a:r>
              <a:rPr lang="es-ES" sz="1700" b="1" dirty="0"/>
              <a:t>identificador</a:t>
            </a:r>
            <a:r>
              <a:rPr lang="es-ES" sz="1700" b="1" dirty="0" smtClean="0"/>
              <a:t>; </a:t>
            </a:r>
            <a:r>
              <a:rPr lang="es-ES" sz="1700" i="1" dirty="0">
                <a:solidFill>
                  <a:srgbClr val="FF0000"/>
                </a:solidFill>
              </a:rPr>
              <a:t>¡¡¡NO se indica el TIPO!!!</a:t>
            </a:r>
          </a:p>
          <a:p>
            <a:pPr marL="502920" lvl="2" indent="0">
              <a:buNone/>
            </a:pPr>
            <a:endParaRPr lang="es-ES" sz="900" dirty="0" smtClean="0"/>
          </a:p>
          <a:p>
            <a:pPr lvl="1"/>
            <a:r>
              <a:rPr lang="es-ES" sz="1900" dirty="0" smtClean="0"/>
              <a:t>Inicialización</a:t>
            </a:r>
          </a:p>
          <a:p>
            <a:pPr marL="320040" lvl="1" indent="0">
              <a:buNone/>
            </a:pPr>
            <a:r>
              <a:rPr lang="es-ES" sz="1900" dirty="0">
                <a:solidFill>
                  <a:srgbClr val="05026E"/>
                </a:solidFill>
              </a:rPr>
              <a:t>	</a:t>
            </a:r>
            <a:r>
              <a:rPr lang="es-ES" sz="1900" dirty="0" smtClean="0">
                <a:solidFill>
                  <a:srgbClr val="05026E"/>
                </a:solidFill>
              </a:rPr>
              <a:t>	          </a:t>
            </a:r>
            <a:r>
              <a:rPr lang="es-ES" sz="1700" b="1" dirty="0" smtClean="0"/>
              <a:t> </a:t>
            </a:r>
            <a:r>
              <a:rPr lang="es-ES" sz="1700" b="1" dirty="0"/>
              <a:t>identificador = valor;</a:t>
            </a:r>
            <a:r>
              <a:rPr lang="es-ES" sz="1700" dirty="0"/>
              <a:t>    </a:t>
            </a:r>
            <a:endParaRPr lang="es-ES" sz="1700" dirty="0" smtClean="0"/>
          </a:p>
          <a:p>
            <a:pPr marL="320040" lvl="1" indent="0">
              <a:buNone/>
            </a:pPr>
            <a:endParaRPr lang="es-ES" sz="900" i="1" dirty="0">
              <a:solidFill>
                <a:srgbClr val="FF0000"/>
              </a:solidFill>
            </a:endParaRPr>
          </a:p>
          <a:p>
            <a:pPr lvl="1"/>
            <a:r>
              <a:rPr lang="es-ES" sz="1900" dirty="0" smtClean="0"/>
              <a:t>Ejemplo  (declaración e inicialización en la misma sentencia)</a:t>
            </a:r>
          </a:p>
          <a:p>
            <a:pPr lvl="1"/>
            <a:endParaRPr lang="es-ES" sz="600" dirty="0"/>
          </a:p>
          <a:p>
            <a:pPr marL="731520" lvl="3" indent="0" algn="just">
              <a:buNone/>
            </a:pPr>
            <a:r>
              <a:rPr lang="es-ES" dirty="0" smtClean="0"/>
              <a:t>	</a:t>
            </a:r>
            <a:r>
              <a:rPr lang="es-ES" sz="1700" dirty="0" err="1" smtClean="0"/>
              <a:t>var</a:t>
            </a:r>
            <a:r>
              <a:rPr lang="es-ES" sz="1700" dirty="0" smtClean="0"/>
              <a:t> </a:t>
            </a:r>
            <a:r>
              <a:rPr lang="es-ES" sz="1700" dirty="0"/>
              <a:t>num1 = 2;</a:t>
            </a:r>
          </a:p>
          <a:p>
            <a:pPr marL="731520" lvl="3" indent="0" algn="just">
              <a:buNone/>
            </a:pPr>
            <a:r>
              <a:rPr lang="es-ES" sz="1700" dirty="0" smtClean="0"/>
              <a:t>	</a:t>
            </a:r>
            <a:r>
              <a:rPr lang="es-ES" sz="1700" dirty="0" err="1" smtClean="0"/>
              <a:t>var</a:t>
            </a:r>
            <a:r>
              <a:rPr lang="es-ES" sz="1700" dirty="0" smtClean="0"/>
              <a:t> </a:t>
            </a:r>
            <a:r>
              <a:rPr lang="es-ES" sz="1700" dirty="0"/>
              <a:t>num2 = 3;</a:t>
            </a:r>
          </a:p>
          <a:p>
            <a:pPr marL="731520" lvl="3" indent="0" algn="just">
              <a:buNone/>
            </a:pPr>
            <a:r>
              <a:rPr lang="es-ES" sz="1700" dirty="0" smtClean="0"/>
              <a:t>	</a:t>
            </a:r>
            <a:r>
              <a:rPr lang="es-ES" sz="1700" dirty="0" err="1" smtClean="0"/>
              <a:t>var</a:t>
            </a:r>
            <a:r>
              <a:rPr lang="es-ES" sz="1700" dirty="0" smtClean="0"/>
              <a:t> </a:t>
            </a:r>
            <a:r>
              <a:rPr lang="es-ES" sz="1700" dirty="0"/>
              <a:t>suma = num1 + num2;</a:t>
            </a:r>
          </a:p>
          <a:p>
            <a:pPr lvl="2"/>
            <a:endParaRPr lang="es-ES" dirty="0">
              <a:solidFill>
                <a:srgbClr val="05026E"/>
              </a:solidFill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Lenguaje JavaScript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</p:spTree>
    <p:extLst>
      <p:ext uri="{BB962C8B-B14F-4D97-AF65-F5344CB8AC3E}">
        <p14:creationId xmlns:p14="http://schemas.microsoft.com/office/powerpoint/2010/main" val="7149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Solución: Ejercicio Date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t="1430" r="1010" b="4180"/>
          <a:stretch/>
        </p:blipFill>
        <p:spPr>
          <a:xfrm>
            <a:off x="702446" y="2348880"/>
            <a:ext cx="7704081" cy="42728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49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Solución: Ejercicio Date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18" y="2479701"/>
            <a:ext cx="8045138" cy="3997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77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0" y="1988838"/>
            <a:ext cx="9144000" cy="4869159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s-ES" sz="5400" dirty="0" smtClean="0"/>
          </a:p>
          <a:p>
            <a:pPr algn="ctr"/>
            <a:endParaRPr lang="es-ES" sz="4000" dirty="0" smtClean="0"/>
          </a:p>
          <a:p>
            <a:pPr algn="ctr"/>
            <a:r>
              <a:rPr lang="es-ES" sz="6600" dirty="0" smtClean="0"/>
              <a:t>Formularios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</p:spTree>
    <p:extLst>
      <p:ext uri="{BB962C8B-B14F-4D97-AF65-F5344CB8AC3E}">
        <p14:creationId xmlns:p14="http://schemas.microsoft.com/office/powerpoint/2010/main" val="292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680520"/>
          </a:xfrm>
        </p:spPr>
        <p:txBody>
          <a:bodyPr>
            <a:normAutofit/>
          </a:bodyPr>
          <a:lstStyle/>
          <a:p>
            <a:pPr algn="just"/>
            <a:r>
              <a:rPr lang="es-ES" sz="2400" dirty="0" smtClean="0"/>
              <a:t>Introducción</a:t>
            </a:r>
          </a:p>
          <a:p>
            <a:pPr algn="just"/>
            <a:endParaRPr lang="es-ES" sz="1000" i="1" dirty="0" smtClean="0"/>
          </a:p>
          <a:p>
            <a:pPr lvl="1" algn="just"/>
            <a:r>
              <a:rPr lang="es-ES" sz="2000" dirty="0" smtClean="0"/>
              <a:t>Sección </a:t>
            </a:r>
            <a:r>
              <a:rPr lang="es-ES" sz="2000" dirty="0"/>
              <a:t>de un documento que los </a:t>
            </a:r>
            <a:r>
              <a:rPr lang="es-ES" sz="2000" dirty="0" smtClean="0"/>
              <a:t>usuarios ‘rellenan’ </a:t>
            </a:r>
            <a:r>
              <a:rPr lang="es-ES" sz="2000" dirty="0"/>
              <a:t>antes de enviarlo a un </a:t>
            </a:r>
            <a:r>
              <a:rPr lang="es-ES" sz="2000" dirty="0" smtClean="0"/>
              <a:t>agente (</a:t>
            </a:r>
            <a:r>
              <a:rPr lang="es-ES" sz="2000" dirty="0"/>
              <a:t>servidor Web, etc.) para su </a:t>
            </a:r>
            <a:r>
              <a:rPr lang="es-ES" sz="2000" dirty="0" smtClean="0"/>
              <a:t>procesamiento</a:t>
            </a:r>
          </a:p>
          <a:p>
            <a:pPr lvl="1" algn="just"/>
            <a:endParaRPr lang="es-ES" sz="1000" dirty="0" smtClean="0"/>
          </a:p>
          <a:p>
            <a:pPr lvl="1" algn="just"/>
            <a:r>
              <a:rPr lang="es-ES" sz="2000" dirty="0" smtClean="0"/>
              <a:t>El </a:t>
            </a:r>
            <a:r>
              <a:rPr lang="es-ES" sz="2000" dirty="0"/>
              <a:t>procesamiento se lleva a cabo </a:t>
            </a:r>
            <a:r>
              <a:rPr lang="es-ES" sz="2000" dirty="0" smtClean="0"/>
              <a:t>por programas </a:t>
            </a:r>
            <a:r>
              <a:rPr lang="es-ES" sz="2000" dirty="0"/>
              <a:t>ubicados en el servidor (PHP, Java</a:t>
            </a:r>
            <a:r>
              <a:rPr lang="es-ES" sz="2000" dirty="0" smtClean="0"/>
              <a:t>, ASP</a:t>
            </a:r>
            <a:r>
              <a:rPr lang="es-ES" sz="2000" dirty="0"/>
              <a:t>, etc</a:t>
            </a:r>
            <a:r>
              <a:rPr lang="es-ES" sz="2000" dirty="0" smtClean="0"/>
              <a:t>.)</a:t>
            </a:r>
          </a:p>
          <a:p>
            <a:pPr lvl="1" algn="just"/>
            <a:endParaRPr lang="es-ES" sz="1000" dirty="0" smtClean="0"/>
          </a:p>
          <a:p>
            <a:pPr lvl="1" algn="just"/>
            <a:endParaRPr lang="es-ES" sz="100" dirty="0" smtClean="0"/>
          </a:p>
          <a:p>
            <a:pPr lvl="1" algn="just"/>
            <a:r>
              <a:rPr lang="es-ES" sz="2000" dirty="0"/>
              <a:t>Objeto </a:t>
            </a:r>
            <a:r>
              <a:rPr lang="es-ES" sz="2000" dirty="0" err="1"/>
              <a:t>form</a:t>
            </a:r>
            <a:r>
              <a:rPr lang="es-ES" sz="2000" dirty="0"/>
              <a:t>: </a:t>
            </a:r>
            <a:r>
              <a:rPr lang="es-ES" sz="2000" i="1" dirty="0" err="1" smtClean="0"/>
              <a:t>document.forms</a:t>
            </a:r>
            <a:endParaRPr lang="es-ES" sz="2000" i="1" dirty="0" smtClean="0"/>
          </a:p>
          <a:p>
            <a:pPr lvl="1" algn="just"/>
            <a:endParaRPr lang="es-ES" sz="800" i="1" dirty="0"/>
          </a:p>
          <a:p>
            <a:pPr lvl="2" algn="just"/>
            <a:r>
              <a:rPr lang="es-ES" sz="1800" dirty="0" smtClean="0"/>
              <a:t>Cada </a:t>
            </a:r>
            <a:r>
              <a:rPr lang="es-ES" sz="1800" dirty="0"/>
              <a:t>formulario es un </a:t>
            </a:r>
            <a:r>
              <a:rPr lang="es-ES" sz="1800" dirty="0" err="1"/>
              <a:t>array</a:t>
            </a:r>
            <a:r>
              <a:rPr lang="es-ES" sz="1800" dirty="0"/>
              <a:t> de </a:t>
            </a:r>
            <a:r>
              <a:rPr lang="es-ES" sz="1800" dirty="0" smtClean="0"/>
              <a:t>elementos</a:t>
            </a:r>
          </a:p>
          <a:p>
            <a:pPr lvl="2" algn="just"/>
            <a:endParaRPr lang="es-ES" sz="500" dirty="0"/>
          </a:p>
          <a:p>
            <a:pPr lvl="3" algn="just"/>
            <a:r>
              <a:rPr lang="es-ES" sz="1600" dirty="0" smtClean="0"/>
              <a:t>Al cargar la página web el navegador crea automáticamente un </a:t>
            </a:r>
            <a:r>
              <a:rPr lang="es-ES" sz="1600" dirty="0" err="1" smtClean="0"/>
              <a:t>array</a:t>
            </a:r>
            <a:r>
              <a:rPr lang="es-ES" sz="1600" dirty="0" smtClean="0"/>
              <a:t> llamado </a:t>
            </a:r>
            <a:r>
              <a:rPr lang="es-ES" sz="1600" i="1" dirty="0" smtClean="0"/>
              <a:t>‘</a:t>
            </a:r>
            <a:r>
              <a:rPr lang="es-ES" sz="1600" i="1" dirty="0" err="1" smtClean="0"/>
              <a:t>forms</a:t>
            </a:r>
            <a:r>
              <a:rPr lang="es-ES" sz="1600" i="1" dirty="0" smtClean="0"/>
              <a:t>’  </a:t>
            </a:r>
            <a:r>
              <a:rPr lang="es-ES" sz="1600" dirty="0" smtClean="0"/>
              <a:t>que contiene la referencia a todos los formularios de la página</a:t>
            </a:r>
            <a:endParaRPr lang="es-ES" sz="1600" i="1" dirty="0" smtClean="0"/>
          </a:p>
          <a:p>
            <a:pPr lvl="3" algn="just"/>
            <a:endParaRPr lang="es-ES" sz="400" dirty="0"/>
          </a:p>
          <a:p>
            <a:pPr lvl="3" algn="just"/>
            <a:r>
              <a:rPr lang="es-ES" sz="1600" i="1" dirty="0" err="1"/>
              <a:t>document.forms</a:t>
            </a:r>
            <a:r>
              <a:rPr lang="es-ES" sz="1600" i="1" dirty="0"/>
              <a:t>[i].</a:t>
            </a:r>
            <a:r>
              <a:rPr lang="es-ES" sz="1600" i="1" dirty="0" err="1"/>
              <a:t>elements</a:t>
            </a:r>
            <a:r>
              <a:rPr lang="es-ES" sz="1600" i="1" dirty="0"/>
              <a:t>[j]  // i=0…n, j=0,…m</a:t>
            </a:r>
          </a:p>
          <a:p>
            <a:pPr lvl="3" algn="just"/>
            <a:endParaRPr lang="es-ES" dirty="0" smtClean="0"/>
          </a:p>
          <a:p>
            <a:pPr marL="45720" indent="0" algn="just">
              <a:buNone/>
            </a:pPr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8. Formularios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</p:spTree>
    <p:extLst>
      <p:ext uri="{BB962C8B-B14F-4D97-AF65-F5344CB8AC3E}">
        <p14:creationId xmlns:p14="http://schemas.microsoft.com/office/powerpoint/2010/main" val="32502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680520"/>
          </a:xfrm>
        </p:spPr>
        <p:txBody>
          <a:bodyPr>
            <a:normAutofit/>
          </a:bodyPr>
          <a:lstStyle/>
          <a:p>
            <a:pPr algn="just"/>
            <a:r>
              <a:rPr lang="es-ES" sz="2400" dirty="0" smtClean="0"/>
              <a:t>Sintaxis</a:t>
            </a:r>
          </a:p>
          <a:p>
            <a:pPr algn="just"/>
            <a:endParaRPr lang="es-ES" sz="800" i="1" dirty="0" smtClean="0"/>
          </a:p>
          <a:p>
            <a:pPr lvl="1" algn="just"/>
            <a:r>
              <a:rPr lang="es-ES" dirty="0"/>
              <a:t>Entre las etiquetas </a:t>
            </a:r>
            <a:r>
              <a:rPr lang="es-ES" b="1" dirty="0"/>
              <a:t>&lt;</a:t>
            </a:r>
            <a:r>
              <a:rPr lang="es-ES" b="1" dirty="0" err="1"/>
              <a:t>form</a:t>
            </a:r>
            <a:r>
              <a:rPr lang="es-ES" b="1" dirty="0"/>
              <a:t>&gt; </a:t>
            </a:r>
            <a:r>
              <a:rPr lang="es-ES" dirty="0"/>
              <a:t>y </a:t>
            </a:r>
            <a:r>
              <a:rPr lang="es-ES" b="1" dirty="0"/>
              <a:t>&lt;/</a:t>
            </a:r>
            <a:r>
              <a:rPr lang="es-ES" b="1" dirty="0" err="1"/>
              <a:t>form</a:t>
            </a:r>
            <a:r>
              <a:rPr lang="es-ES" b="1" dirty="0"/>
              <a:t>&gt; </a:t>
            </a:r>
            <a:r>
              <a:rPr lang="es-ES" dirty="0" smtClean="0"/>
              <a:t>se añaden </a:t>
            </a:r>
            <a:r>
              <a:rPr lang="es-ES" dirty="0"/>
              <a:t>tantos campos de entrada </a:t>
            </a:r>
            <a:r>
              <a:rPr lang="es-ES" b="1" dirty="0" smtClean="0"/>
              <a:t>&lt;inputs&gt; </a:t>
            </a:r>
            <a:r>
              <a:rPr lang="es-ES" dirty="0" smtClean="0"/>
              <a:t>como </a:t>
            </a:r>
            <a:r>
              <a:rPr lang="es-ES" dirty="0"/>
              <a:t>sea </a:t>
            </a:r>
            <a:r>
              <a:rPr lang="es-ES" dirty="0" smtClean="0"/>
              <a:t>necesario</a:t>
            </a:r>
          </a:p>
          <a:p>
            <a:pPr lvl="1"/>
            <a:endParaRPr lang="es-ES" sz="1200" dirty="0" smtClean="0"/>
          </a:p>
          <a:p>
            <a:pPr lvl="1"/>
            <a:r>
              <a:rPr lang="es-ES" dirty="0" smtClean="0"/>
              <a:t>Existen </a:t>
            </a:r>
            <a:r>
              <a:rPr lang="es-ES" dirty="0"/>
              <a:t>diferentes tipos de </a:t>
            </a:r>
            <a:r>
              <a:rPr lang="es-ES" dirty="0" smtClean="0"/>
              <a:t>inputs</a:t>
            </a:r>
          </a:p>
          <a:p>
            <a:pPr lvl="1"/>
            <a:endParaRPr lang="es-ES" sz="200" dirty="0" smtClean="0"/>
          </a:p>
          <a:p>
            <a:pPr lvl="2"/>
            <a:r>
              <a:rPr lang="es-ES" dirty="0" smtClean="0"/>
              <a:t>Campos de texto</a:t>
            </a:r>
          </a:p>
          <a:p>
            <a:pPr lvl="2"/>
            <a:endParaRPr lang="es-ES" sz="100" dirty="0" smtClean="0"/>
          </a:p>
          <a:p>
            <a:pPr lvl="2"/>
            <a:r>
              <a:rPr lang="es-ES" dirty="0" smtClean="0"/>
              <a:t>Radio </a:t>
            </a:r>
            <a:r>
              <a:rPr lang="es-ES" dirty="0" err="1" smtClean="0"/>
              <a:t>Buttons</a:t>
            </a:r>
            <a:endParaRPr lang="es-ES" dirty="0" smtClean="0"/>
          </a:p>
          <a:p>
            <a:pPr lvl="2"/>
            <a:endParaRPr lang="es-ES" sz="100" dirty="0" smtClean="0"/>
          </a:p>
          <a:p>
            <a:pPr lvl="2"/>
            <a:r>
              <a:rPr lang="es-ES" dirty="0" err="1" smtClean="0"/>
              <a:t>Checkboxes</a:t>
            </a:r>
            <a:endParaRPr lang="es-ES" dirty="0" smtClean="0"/>
          </a:p>
          <a:p>
            <a:pPr lvl="2"/>
            <a:endParaRPr lang="es-ES" sz="100" dirty="0" smtClean="0"/>
          </a:p>
          <a:p>
            <a:pPr lvl="2"/>
            <a:r>
              <a:rPr lang="es-ES" dirty="0" smtClean="0"/>
              <a:t>Selectores</a:t>
            </a:r>
          </a:p>
          <a:p>
            <a:pPr lvl="2"/>
            <a:endParaRPr lang="es-ES" sz="1200" dirty="0"/>
          </a:p>
          <a:p>
            <a:pPr lvl="1"/>
            <a:r>
              <a:rPr lang="es-ES" dirty="0" smtClean="0"/>
              <a:t>Otros tipos</a:t>
            </a:r>
          </a:p>
          <a:p>
            <a:pPr lvl="1"/>
            <a:endParaRPr lang="es-ES" sz="200" dirty="0"/>
          </a:p>
          <a:p>
            <a:pPr lvl="2" algn="just"/>
            <a:r>
              <a:rPr lang="es-ES" dirty="0" smtClean="0">
                <a:hlinkClick r:id="rId3"/>
              </a:rPr>
              <a:t>W3Schools</a:t>
            </a:r>
            <a:endParaRPr lang="es-ES" dirty="0" smtClean="0"/>
          </a:p>
          <a:p>
            <a:pPr lvl="2" algn="just"/>
            <a:endParaRPr lang="es-ES" sz="100" dirty="0" smtClean="0"/>
          </a:p>
          <a:p>
            <a:pPr lvl="2" algn="just"/>
            <a:r>
              <a:rPr lang="es-ES" dirty="0" smtClean="0">
                <a:hlinkClick r:id="rId4"/>
              </a:rPr>
              <a:t>W3C</a:t>
            </a:r>
            <a:endParaRPr lang="es-ES" dirty="0" smtClean="0"/>
          </a:p>
          <a:p>
            <a:pPr lvl="1" algn="just"/>
            <a:endParaRPr lang="es-ES" dirty="0" smtClean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8. Formularios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</p:spTree>
    <p:extLst>
      <p:ext uri="{BB962C8B-B14F-4D97-AF65-F5344CB8AC3E}">
        <p14:creationId xmlns:p14="http://schemas.microsoft.com/office/powerpoint/2010/main" val="282449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680520"/>
          </a:xfrm>
        </p:spPr>
        <p:txBody>
          <a:bodyPr>
            <a:normAutofit/>
          </a:bodyPr>
          <a:lstStyle/>
          <a:p>
            <a:pPr algn="just"/>
            <a:r>
              <a:rPr lang="es-ES" sz="2400" dirty="0" smtClean="0"/>
              <a:t>Elemento &lt;input&gt;</a:t>
            </a:r>
            <a:endParaRPr lang="es-ES" sz="2400" i="1" dirty="0" smtClean="0"/>
          </a:p>
          <a:p>
            <a:pPr algn="just"/>
            <a:endParaRPr lang="es-ES" sz="500" i="1" dirty="0" smtClean="0"/>
          </a:p>
          <a:p>
            <a:pPr lvl="1" algn="just"/>
            <a:r>
              <a:rPr lang="es-ES" sz="2200" dirty="0" smtClean="0"/>
              <a:t>Atributo </a:t>
            </a:r>
            <a:r>
              <a:rPr lang="es-ES" sz="2200" i="1" dirty="0" err="1" smtClean="0"/>
              <a:t>type</a:t>
            </a:r>
            <a:endParaRPr lang="es-ES" sz="2200" i="1" dirty="0" smtClean="0"/>
          </a:p>
          <a:p>
            <a:pPr lvl="2" algn="just"/>
            <a:r>
              <a:rPr lang="es-ES" sz="1800" dirty="0" smtClean="0"/>
              <a:t>Tipo o clase de información de entrada esperada por parte del usuario</a:t>
            </a:r>
          </a:p>
          <a:p>
            <a:pPr lvl="2" algn="just"/>
            <a:r>
              <a:rPr lang="es-ES" sz="1800" dirty="0" smtClean="0"/>
              <a:t>Valor por defecto: texto</a:t>
            </a:r>
          </a:p>
          <a:p>
            <a:pPr marL="45720" indent="0" algn="just">
              <a:buNone/>
            </a:pPr>
            <a:endParaRPr lang="es-ES" dirty="0" smtClean="0"/>
          </a:p>
          <a:p>
            <a:pPr algn="just"/>
            <a:endParaRPr lang="es-ES" dirty="0"/>
          </a:p>
          <a:p>
            <a:pPr algn="just"/>
            <a:endParaRPr lang="es-ES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8. Formularios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57781"/>
              </p:ext>
            </p:extLst>
          </p:nvPr>
        </p:nvGraphicFramePr>
        <p:xfrm>
          <a:off x="467544" y="4077072"/>
          <a:ext cx="3672408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81"/>
                <a:gridCol w="1093909"/>
                <a:gridCol w="1328318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ES" sz="2000" b="0" dirty="0" smtClean="0"/>
                        <a:t>Tipos</a:t>
                      </a:r>
                      <a:endParaRPr lang="es-ES" sz="20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9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sz="19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0" dirty="0" err="1" smtClean="0"/>
                        <a:t>text</a:t>
                      </a:r>
                      <a:endParaRPr lang="es-E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tel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time</a:t>
                      </a:r>
                      <a:endParaRPr lang="es-E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0" dirty="0" err="1" smtClean="0"/>
                        <a:t>password</a:t>
                      </a:r>
                      <a:endParaRPr lang="es-E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number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email</a:t>
                      </a:r>
                      <a:endParaRPr lang="es-E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submit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range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radio</a:t>
                      </a:r>
                      <a:endParaRPr lang="es-E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reset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date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checkbox</a:t>
                      </a:r>
                      <a:endParaRPr lang="es-E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search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week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file</a:t>
                      </a:r>
                      <a:endParaRPr lang="es-E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url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month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image</a:t>
                      </a:r>
                      <a:endParaRPr lang="es-ES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750" y="5387712"/>
            <a:ext cx="4608512" cy="8593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7" y="4370403"/>
            <a:ext cx="2904641" cy="7292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544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680520"/>
          </a:xfrm>
        </p:spPr>
        <p:txBody>
          <a:bodyPr>
            <a:normAutofit/>
          </a:bodyPr>
          <a:lstStyle/>
          <a:p>
            <a:pPr algn="just"/>
            <a:r>
              <a:rPr lang="es-ES" sz="2400" dirty="0" smtClean="0"/>
              <a:t>Inputs – Campos de texto</a:t>
            </a:r>
            <a:endParaRPr lang="es-ES" sz="2400" i="1" dirty="0" smtClean="0"/>
          </a:p>
          <a:p>
            <a:pPr lvl="1"/>
            <a:endParaRPr lang="es-ES" sz="800" dirty="0" smtClean="0"/>
          </a:p>
          <a:p>
            <a:pPr lvl="1"/>
            <a:r>
              <a:rPr lang="es-ES" sz="2200" dirty="0" smtClean="0"/>
              <a:t>Para introducir textos cortos</a:t>
            </a:r>
          </a:p>
          <a:p>
            <a:pPr lvl="1"/>
            <a:endParaRPr lang="es-ES" sz="200" dirty="0" smtClean="0"/>
          </a:p>
          <a:p>
            <a:pPr lvl="2"/>
            <a:r>
              <a:rPr lang="es-ES" sz="1800" dirty="0" smtClean="0"/>
              <a:t>Texto normal: </a:t>
            </a:r>
            <a:r>
              <a:rPr lang="es-ES" sz="1800" b="1" dirty="0" err="1" smtClean="0"/>
              <a:t>type</a:t>
            </a:r>
            <a:r>
              <a:rPr lang="es-ES" sz="1800" b="1" dirty="0" smtClean="0"/>
              <a:t> = “</a:t>
            </a:r>
            <a:r>
              <a:rPr lang="es-ES" sz="1800" b="1" dirty="0" err="1" smtClean="0"/>
              <a:t>text</a:t>
            </a:r>
            <a:r>
              <a:rPr lang="es-ES" sz="1800" b="1" dirty="0" smtClean="0"/>
              <a:t>”</a:t>
            </a:r>
          </a:p>
          <a:p>
            <a:pPr lvl="2"/>
            <a:r>
              <a:rPr lang="es-ES" sz="1800" dirty="0" err="1" smtClean="0"/>
              <a:t>Password</a:t>
            </a:r>
            <a:r>
              <a:rPr lang="es-ES" sz="1800" dirty="0" smtClean="0"/>
              <a:t>: </a:t>
            </a:r>
            <a:r>
              <a:rPr lang="es-ES" sz="1800" b="1" dirty="0" err="1" smtClean="0"/>
              <a:t>type</a:t>
            </a:r>
            <a:r>
              <a:rPr lang="es-ES" sz="1800" b="1" dirty="0" smtClean="0"/>
              <a:t> = “</a:t>
            </a:r>
            <a:r>
              <a:rPr lang="es-ES" sz="1800" b="1" dirty="0" err="1" smtClean="0"/>
              <a:t>password</a:t>
            </a:r>
            <a:r>
              <a:rPr lang="es-ES" sz="1800" b="1" dirty="0" smtClean="0"/>
              <a:t>” </a:t>
            </a:r>
            <a:r>
              <a:rPr lang="es-ES" sz="1800" dirty="0" smtClean="0"/>
              <a:t>(oculta los caracteres que se escriben)</a:t>
            </a:r>
            <a:endParaRPr lang="es-ES" sz="1800" dirty="0"/>
          </a:p>
          <a:p>
            <a:pPr lvl="1"/>
            <a:endParaRPr lang="es-ES" sz="1400" dirty="0" smtClean="0"/>
          </a:p>
          <a:p>
            <a:pPr lvl="1"/>
            <a:r>
              <a:rPr lang="es-ES" sz="2200" dirty="0" smtClean="0"/>
              <a:t>Ejemplo</a:t>
            </a:r>
            <a:endParaRPr lang="es-ES" sz="2200" dirty="0"/>
          </a:p>
          <a:p>
            <a:pPr lvl="1"/>
            <a:endParaRPr lang="es-ES" dirty="0" smtClean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8. Formularios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4897332"/>
            <a:ext cx="2073584" cy="15847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2074" r="1878"/>
          <a:stretch/>
        </p:blipFill>
        <p:spPr>
          <a:xfrm>
            <a:off x="899592" y="4897332"/>
            <a:ext cx="5046817" cy="16042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08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680520"/>
          </a:xfrm>
        </p:spPr>
        <p:txBody>
          <a:bodyPr>
            <a:normAutofit/>
          </a:bodyPr>
          <a:lstStyle/>
          <a:p>
            <a:pPr algn="just"/>
            <a:r>
              <a:rPr lang="es-ES" sz="2400" dirty="0" smtClean="0"/>
              <a:t>Inputs – Campos de texto</a:t>
            </a:r>
            <a:endParaRPr lang="es-ES" sz="2400" i="1" dirty="0" smtClean="0"/>
          </a:p>
          <a:p>
            <a:pPr lvl="1"/>
            <a:endParaRPr lang="es-ES" sz="800" dirty="0" smtClean="0"/>
          </a:p>
          <a:p>
            <a:pPr lvl="1"/>
            <a:r>
              <a:rPr lang="es-ES" sz="2200" dirty="0" smtClean="0"/>
              <a:t>Para introducir textos mas largos</a:t>
            </a:r>
          </a:p>
          <a:p>
            <a:pPr lvl="1"/>
            <a:endParaRPr lang="es-ES" sz="400" dirty="0"/>
          </a:p>
          <a:p>
            <a:pPr lvl="2"/>
            <a:r>
              <a:rPr lang="es-ES" sz="2000" dirty="0" smtClean="0"/>
              <a:t>Área de texto. Etiqueta &lt;</a:t>
            </a:r>
            <a:r>
              <a:rPr lang="es-ES" sz="2000" dirty="0" err="1" smtClean="0"/>
              <a:t>textarea</a:t>
            </a:r>
            <a:r>
              <a:rPr lang="es-ES" sz="2000" dirty="0"/>
              <a:t>&gt;</a:t>
            </a:r>
            <a:r>
              <a:rPr lang="es-ES" sz="2000" dirty="0" smtClean="0"/>
              <a:t> </a:t>
            </a:r>
          </a:p>
          <a:p>
            <a:pPr lvl="1"/>
            <a:endParaRPr lang="es-ES" dirty="0" smtClean="0"/>
          </a:p>
          <a:p>
            <a:pPr lvl="1"/>
            <a:r>
              <a:rPr lang="es-ES" sz="2200" dirty="0" smtClean="0"/>
              <a:t>Ejemplo</a:t>
            </a:r>
            <a:endParaRPr lang="es-ES" sz="2200" dirty="0"/>
          </a:p>
          <a:p>
            <a:pPr lvl="1"/>
            <a:endParaRPr lang="es-ES" dirty="0" smtClean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8. Formularios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2895" r="4181"/>
          <a:stretch/>
        </p:blipFill>
        <p:spPr>
          <a:xfrm>
            <a:off x="1043608" y="4826060"/>
            <a:ext cx="3613821" cy="12882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509" y="4826060"/>
            <a:ext cx="3203378" cy="12916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981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680520"/>
          </a:xfrm>
        </p:spPr>
        <p:txBody>
          <a:bodyPr>
            <a:normAutofit/>
          </a:bodyPr>
          <a:lstStyle/>
          <a:p>
            <a:pPr algn="just"/>
            <a:r>
              <a:rPr lang="es-ES" sz="2400" dirty="0" smtClean="0"/>
              <a:t>Inputs – Radio </a:t>
            </a:r>
            <a:r>
              <a:rPr lang="es-ES" sz="2400" dirty="0" err="1" smtClean="0"/>
              <a:t>buttons</a:t>
            </a:r>
            <a:endParaRPr lang="es-ES" sz="2400" i="1" dirty="0" smtClean="0"/>
          </a:p>
          <a:p>
            <a:pPr lvl="1"/>
            <a:endParaRPr lang="es-ES" sz="800" dirty="0" smtClean="0"/>
          </a:p>
          <a:p>
            <a:pPr lvl="1"/>
            <a:r>
              <a:rPr lang="es-ES" sz="2200" dirty="0" smtClean="0"/>
              <a:t>Para </a:t>
            </a:r>
            <a:r>
              <a:rPr lang="es-ES" sz="2200" dirty="0"/>
              <a:t>seleccionar una entre varias </a:t>
            </a:r>
            <a:r>
              <a:rPr lang="es-ES" sz="2200" dirty="0" smtClean="0"/>
              <a:t>opciones</a:t>
            </a:r>
          </a:p>
          <a:p>
            <a:pPr lvl="1"/>
            <a:endParaRPr lang="es-ES" sz="200" dirty="0"/>
          </a:p>
          <a:p>
            <a:pPr lvl="2"/>
            <a:r>
              <a:rPr lang="es-ES" sz="2000" dirty="0" smtClean="0"/>
              <a:t>Sólo </a:t>
            </a:r>
            <a:r>
              <a:rPr lang="es-ES" sz="2000" dirty="0"/>
              <a:t>se puede seleccionar </a:t>
            </a:r>
            <a:r>
              <a:rPr lang="es-ES" sz="2000" dirty="0" smtClean="0"/>
              <a:t>una</a:t>
            </a:r>
          </a:p>
          <a:p>
            <a:pPr lvl="2"/>
            <a:endParaRPr lang="es-ES" dirty="0" smtClean="0"/>
          </a:p>
          <a:p>
            <a:pPr lvl="1"/>
            <a:r>
              <a:rPr lang="es-ES" sz="2200" dirty="0" smtClean="0"/>
              <a:t>Ejemplo</a:t>
            </a:r>
            <a:endParaRPr lang="es-ES" sz="2200" dirty="0"/>
          </a:p>
          <a:p>
            <a:pPr lvl="1"/>
            <a:endParaRPr lang="es-ES" dirty="0" smtClean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8. Formularios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98" y="4573580"/>
            <a:ext cx="5256584" cy="8081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t="3316" b="-1"/>
          <a:stretch/>
        </p:blipFill>
        <p:spPr>
          <a:xfrm>
            <a:off x="5796136" y="5157192"/>
            <a:ext cx="2775336" cy="13748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402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680520"/>
          </a:xfrm>
        </p:spPr>
        <p:txBody>
          <a:bodyPr>
            <a:normAutofit/>
          </a:bodyPr>
          <a:lstStyle/>
          <a:p>
            <a:pPr algn="just"/>
            <a:r>
              <a:rPr lang="es-ES" sz="2400" dirty="0" smtClean="0"/>
              <a:t>Inputs – </a:t>
            </a:r>
            <a:r>
              <a:rPr lang="es-ES" sz="2400" dirty="0" err="1" smtClean="0"/>
              <a:t>Checkboxes</a:t>
            </a:r>
            <a:endParaRPr lang="es-ES" sz="2400" i="1" dirty="0" smtClean="0"/>
          </a:p>
          <a:p>
            <a:pPr lvl="1"/>
            <a:endParaRPr lang="es-ES" sz="800" dirty="0" smtClean="0"/>
          </a:p>
          <a:p>
            <a:pPr lvl="1"/>
            <a:r>
              <a:rPr lang="es-ES" sz="2200" dirty="0" smtClean="0"/>
              <a:t>Para </a:t>
            </a:r>
            <a:r>
              <a:rPr lang="es-ES" sz="2200" dirty="0"/>
              <a:t>seleccionar </a:t>
            </a:r>
            <a:r>
              <a:rPr lang="es-ES" sz="2200" dirty="0" smtClean="0"/>
              <a:t>entre </a:t>
            </a:r>
            <a:r>
              <a:rPr lang="es-ES" sz="2200" dirty="0"/>
              <a:t>varias </a:t>
            </a:r>
            <a:r>
              <a:rPr lang="es-ES" sz="2200" dirty="0" smtClean="0"/>
              <a:t>opciones</a:t>
            </a:r>
          </a:p>
          <a:p>
            <a:pPr lvl="1"/>
            <a:endParaRPr lang="es-ES" sz="200" dirty="0"/>
          </a:p>
          <a:p>
            <a:pPr lvl="2"/>
            <a:r>
              <a:rPr lang="es-ES" sz="2000" dirty="0" smtClean="0"/>
              <a:t>Se </a:t>
            </a:r>
            <a:r>
              <a:rPr lang="es-ES" sz="2000" dirty="0"/>
              <a:t>puede seleccionar </a:t>
            </a:r>
            <a:r>
              <a:rPr lang="es-ES" sz="2000" dirty="0" smtClean="0"/>
              <a:t>más de una opción</a:t>
            </a:r>
          </a:p>
          <a:p>
            <a:pPr lvl="2"/>
            <a:endParaRPr lang="es-ES" sz="1200" dirty="0" smtClean="0"/>
          </a:p>
          <a:p>
            <a:pPr lvl="1"/>
            <a:r>
              <a:rPr lang="es-ES" sz="2200" dirty="0" smtClean="0"/>
              <a:t>Ejemplo</a:t>
            </a:r>
            <a:endParaRPr lang="es-ES" sz="2200" dirty="0"/>
          </a:p>
          <a:p>
            <a:pPr lvl="1"/>
            <a:endParaRPr lang="es-ES" dirty="0" smtClean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8. Formularios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1055" r="1064"/>
          <a:stretch/>
        </p:blipFill>
        <p:spPr>
          <a:xfrm>
            <a:off x="971600" y="4506047"/>
            <a:ext cx="6048672" cy="12460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t="14385" r="18519" b="24437"/>
          <a:stretch/>
        </p:blipFill>
        <p:spPr>
          <a:xfrm>
            <a:off x="6588224" y="5575190"/>
            <a:ext cx="1945797" cy="9361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81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s-ES" sz="800" dirty="0" smtClean="0"/>
          </a:p>
          <a:p>
            <a:pPr lvl="2"/>
            <a:endParaRPr lang="es-ES" dirty="0">
              <a:solidFill>
                <a:srgbClr val="05026E"/>
              </a:solidFill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Lenguaje JavaScript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36330"/>
              </p:ext>
            </p:extLst>
          </p:nvPr>
        </p:nvGraphicFramePr>
        <p:xfrm>
          <a:off x="1026095" y="2276873"/>
          <a:ext cx="7128792" cy="422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18"/>
                <a:gridCol w="1102391"/>
                <a:gridCol w="1175884"/>
                <a:gridCol w="1144141"/>
                <a:gridCol w="1470729"/>
                <a:gridCol w="1152129"/>
              </a:tblGrid>
              <a:tr h="379360">
                <a:tc gridSpan="6">
                  <a:txBody>
                    <a:bodyPr/>
                    <a:lstStyle/>
                    <a:p>
                      <a:pPr algn="ctr"/>
                      <a:r>
                        <a:rPr lang="es-ES" sz="2200" b="0" dirty="0" smtClean="0"/>
                        <a:t>Palabras Reservadas</a:t>
                      </a:r>
                      <a:endParaRPr lang="es-ES" sz="22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93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abstract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debugger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final 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instanceof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protected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transient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93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boolean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default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finally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public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93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break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delete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interface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return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try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93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byte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do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for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let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short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typeof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93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double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function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static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93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catch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else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goto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super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void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93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char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if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new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switch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volatile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93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class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export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implements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synchronized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while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93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const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extends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import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package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this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with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93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continue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private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throw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yield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21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680520"/>
          </a:xfrm>
        </p:spPr>
        <p:txBody>
          <a:bodyPr>
            <a:normAutofit/>
          </a:bodyPr>
          <a:lstStyle/>
          <a:p>
            <a:pPr algn="just"/>
            <a:r>
              <a:rPr lang="es-ES" sz="2400" dirty="0" smtClean="0"/>
              <a:t>Inputs – </a:t>
            </a:r>
            <a:r>
              <a:rPr lang="es-ES" sz="2400" dirty="0" err="1" smtClean="0"/>
              <a:t>Select</a:t>
            </a:r>
            <a:endParaRPr lang="es-ES" sz="2400" i="1" dirty="0" smtClean="0"/>
          </a:p>
          <a:p>
            <a:pPr lvl="1"/>
            <a:endParaRPr lang="es-ES" sz="800" dirty="0" smtClean="0"/>
          </a:p>
          <a:p>
            <a:pPr lvl="1"/>
            <a:r>
              <a:rPr lang="es-ES" sz="2200" dirty="0"/>
              <a:t>Desplegable con varias opciones</a:t>
            </a:r>
          </a:p>
          <a:p>
            <a:pPr lvl="1"/>
            <a:endParaRPr lang="es-ES" sz="200" dirty="0"/>
          </a:p>
          <a:p>
            <a:pPr lvl="2"/>
            <a:endParaRPr lang="es-ES" sz="800" dirty="0" smtClean="0"/>
          </a:p>
          <a:p>
            <a:pPr lvl="1"/>
            <a:r>
              <a:rPr lang="es-ES" sz="2200" dirty="0" smtClean="0"/>
              <a:t>Ejemplo</a:t>
            </a:r>
            <a:endParaRPr lang="es-ES" sz="2200" dirty="0"/>
          </a:p>
          <a:p>
            <a:pPr lvl="1"/>
            <a:endParaRPr lang="es-ES" dirty="0" smtClean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8. Formularios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t="2833" b="3834"/>
          <a:stretch/>
        </p:blipFill>
        <p:spPr>
          <a:xfrm>
            <a:off x="1547664" y="4149080"/>
            <a:ext cx="3168352" cy="22617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/>
          <a:srcRect l="2235" t="3981" r="1691" b="-124"/>
          <a:stretch/>
        </p:blipFill>
        <p:spPr>
          <a:xfrm>
            <a:off x="5076056" y="4149080"/>
            <a:ext cx="2759301" cy="22617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112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680520"/>
          </a:xfrm>
        </p:spPr>
        <p:txBody>
          <a:bodyPr>
            <a:normAutofit/>
          </a:bodyPr>
          <a:lstStyle/>
          <a:p>
            <a:pPr algn="just"/>
            <a:r>
              <a:rPr lang="es-ES" sz="2400" dirty="0" smtClean="0"/>
              <a:t>Inputs – Tipo </a:t>
            </a:r>
            <a:r>
              <a:rPr lang="es-ES" sz="2400" dirty="0" err="1"/>
              <a:t>b</a:t>
            </a:r>
            <a:r>
              <a:rPr lang="es-ES" sz="2400" dirty="0" err="1" smtClean="0"/>
              <a:t>utton</a:t>
            </a:r>
            <a:endParaRPr lang="es-ES" sz="2400" i="1" dirty="0" smtClean="0"/>
          </a:p>
          <a:p>
            <a:pPr lvl="1"/>
            <a:endParaRPr lang="es-ES" sz="800" dirty="0" smtClean="0"/>
          </a:p>
          <a:p>
            <a:pPr lvl="1"/>
            <a:r>
              <a:rPr lang="es-ES" sz="2200" dirty="0" smtClean="0"/>
              <a:t>Input tipo botón que se puede utilizar para realizar una acción</a:t>
            </a:r>
            <a:endParaRPr lang="es-ES" sz="200" dirty="0"/>
          </a:p>
          <a:p>
            <a:pPr lvl="2"/>
            <a:endParaRPr lang="es-ES" sz="1000" dirty="0" smtClean="0"/>
          </a:p>
          <a:p>
            <a:pPr lvl="1"/>
            <a:r>
              <a:rPr lang="es-ES" sz="2200" dirty="0" smtClean="0"/>
              <a:t>Ejemplo</a:t>
            </a:r>
            <a:endParaRPr lang="es-ES" sz="2200" dirty="0"/>
          </a:p>
          <a:p>
            <a:pPr lvl="1"/>
            <a:endParaRPr lang="es-ES" dirty="0" smtClean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8. Formularios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72" y="5756874"/>
            <a:ext cx="6462229" cy="6053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t="5042"/>
          <a:stretch/>
        </p:blipFill>
        <p:spPr>
          <a:xfrm>
            <a:off x="3232644" y="4005064"/>
            <a:ext cx="2643685" cy="1463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99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680520"/>
          </a:xfrm>
        </p:spPr>
        <p:txBody>
          <a:bodyPr>
            <a:normAutofit/>
          </a:bodyPr>
          <a:lstStyle/>
          <a:p>
            <a:r>
              <a:rPr lang="es-ES" sz="2200" dirty="0" smtClean="0"/>
              <a:t>Propiedad </a:t>
            </a:r>
            <a:r>
              <a:rPr lang="es-ES" sz="2200" i="1" dirty="0" err="1" smtClean="0"/>
              <a:t>value</a:t>
            </a:r>
            <a:endParaRPr lang="es-ES" sz="2200" i="1" dirty="0" smtClean="0"/>
          </a:p>
          <a:p>
            <a:pPr lvl="1"/>
            <a:endParaRPr lang="es-ES" sz="800" i="1" dirty="0" smtClean="0"/>
          </a:p>
          <a:p>
            <a:pPr lvl="2" algn="just"/>
            <a:r>
              <a:rPr lang="es-ES" sz="1800" dirty="0"/>
              <a:t>Indica el valor </a:t>
            </a:r>
            <a:r>
              <a:rPr lang="es-ES" sz="1800" dirty="0" smtClean="0"/>
              <a:t>actual del </a:t>
            </a:r>
            <a:r>
              <a:rPr lang="es-ES" sz="1800" dirty="0"/>
              <a:t>elemento. Valor introducido en el </a:t>
            </a:r>
            <a:r>
              <a:rPr lang="es-ES" sz="1800" dirty="0" smtClean="0"/>
              <a:t>formulario</a:t>
            </a:r>
          </a:p>
          <a:p>
            <a:pPr lvl="2" algn="just"/>
            <a:endParaRPr lang="es-ES" sz="1800" dirty="0"/>
          </a:p>
          <a:p>
            <a:r>
              <a:rPr lang="es-ES" sz="2200" dirty="0"/>
              <a:t>Propiedad </a:t>
            </a:r>
            <a:r>
              <a:rPr lang="es-ES" sz="2200" i="1" dirty="0" err="1" smtClean="0"/>
              <a:t>checked</a:t>
            </a:r>
            <a:endParaRPr lang="es-ES" sz="2200" i="1" dirty="0"/>
          </a:p>
          <a:p>
            <a:pPr lvl="1"/>
            <a:endParaRPr lang="es-ES" sz="800" i="1" dirty="0"/>
          </a:p>
          <a:p>
            <a:pPr lvl="2"/>
            <a:r>
              <a:rPr lang="es-ES" sz="1800" dirty="0"/>
              <a:t>Informa sobre el estado del </a:t>
            </a:r>
            <a:r>
              <a:rPr lang="es-ES" sz="1800" i="1" dirty="0" err="1" smtClean="0"/>
              <a:t>checkbox</a:t>
            </a:r>
            <a:r>
              <a:rPr lang="es-ES" sz="1800" i="1" dirty="0" smtClean="0"/>
              <a:t> o radio </a:t>
            </a:r>
            <a:r>
              <a:rPr lang="es-ES" sz="1800" i="1" dirty="0" err="1" smtClean="0"/>
              <a:t>buttons</a:t>
            </a:r>
            <a:r>
              <a:rPr lang="es-ES" sz="1800" dirty="0" smtClean="0"/>
              <a:t>. </a:t>
            </a:r>
            <a:r>
              <a:rPr lang="es-ES" sz="1800" dirty="0"/>
              <a:t>Puede ser </a:t>
            </a:r>
            <a:r>
              <a:rPr lang="es-ES" sz="1800" i="1" dirty="0"/>
              <a:t>true</a:t>
            </a:r>
            <a:r>
              <a:rPr lang="es-ES" sz="1800" dirty="0"/>
              <a:t> o </a:t>
            </a:r>
            <a:r>
              <a:rPr lang="es-ES" sz="1800" i="1" dirty="0" smtClean="0"/>
              <a:t>false</a:t>
            </a:r>
            <a:r>
              <a:rPr lang="es-ES" sz="1800" dirty="0" smtClean="0"/>
              <a:t> </a:t>
            </a:r>
            <a:endParaRPr lang="es-ES" sz="1800" dirty="0"/>
          </a:p>
          <a:p>
            <a:pPr lvl="2" algn="just"/>
            <a:endParaRPr lang="es-ES" sz="1800" dirty="0" smtClean="0"/>
          </a:p>
          <a:p>
            <a:pPr lvl="2" algn="just"/>
            <a:endParaRPr lang="es-ES" sz="1800" dirty="0"/>
          </a:p>
          <a:p>
            <a:pPr lvl="1" algn="just"/>
            <a:r>
              <a:rPr lang="es-ES" sz="2000" dirty="0" smtClean="0"/>
              <a:t>Más información</a:t>
            </a:r>
          </a:p>
          <a:p>
            <a:pPr lvl="2" algn="just"/>
            <a:endParaRPr lang="es-ES" sz="500" dirty="0" smtClean="0"/>
          </a:p>
          <a:p>
            <a:pPr lvl="2" algn="just"/>
            <a:r>
              <a:rPr lang="es-ES" sz="1800" dirty="0" smtClean="0">
                <a:hlinkClick r:id="rId3"/>
              </a:rPr>
              <a:t>Cómo obtener el valor de los campos del formulario</a:t>
            </a:r>
            <a:endParaRPr lang="es-ES" sz="1800" dirty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8. Formularios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</p:spTree>
    <p:extLst>
      <p:ext uri="{BB962C8B-B14F-4D97-AF65-F5344CB8AC3E}">
        <p14:creationId xmlns:p14="http://schemas.microsoft.com/office/powerpoint/2010/main" val="284719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200" dirty="0" smtClean="0"/>
              <a:t>Ejercicio</a:t>
            </a:r>
          </a:p>
          <a:p>
            <a:pPr algn="just"/>
            <a:endParaRPr lang="es-ES" i="1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8. Formularios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51" t="3740" r="1910" b="4916"/>
          <a:stretch/>
        </p:blipFill>
        <p:spPr>
          <a:xfrm>
            <a:off x="594046" y="2852936"/>
            <a:ext cx="7920880" cy="37865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756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831" t="1479" b="915"/>
          <a:stretch/>
        </p:blipFill>
        <p:spPr>
          <a:xfrm>
            <a:off x="277728" y="1993890"/>
            <a:ext cx="8579726" cy="4747477"/>
          </a:xfrm>
          <a:prstGeom prst="rect">
            <a:avLst/>
          </a:prstGeom>
          <a:solidFill>
            <a:srgbClr val="FFFFFF">
              <a:shade val="85000"/>
            </a:srgbClr>
          </a:solidFill>
          <a:ln w="15875" cap="sq">
            <a:solidFill>
              <a:srgbClr val="3333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034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77900" y="1268758"/>
            <a:ext cx="8605935" cy="720080"/>
          </a:xfrm>
        </p:spPr>
        <p:txBody>
          <a:bodyPr/>
          <a:lstStyle/>
          <a:p>
            <a:r>
              <a:rPr lang="es-ES" dirty="0" smtClean="0"/>
              <a:t>INTRODUCCIÓN A JAVASCRIPT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sp>
        <p:nvSpPr>
          <p:cNvPr id="7" name="1 Marcador de contenido"/>
          <p:cNvSpPr>
            <a:spLocks noGrp="1"/>
          </p:cNvSpPr>
          <p:nvPr>
            <p:ph idx="1"/>
          </p:nvPr>
        </p:nvSpPr>
        <p:spPr>
          <a:xfrm>
            <a:off x="0" y="1988838"/>
            <a:ext cx="9144000" cy="4869159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s-ES" sz="5400" dirty="0" smtClean="0"/>
          </a:p>
          <a:p>
            <a:endParaRPr lang="es-ES" sz="1000" dirty="0" smtClean="0"/>
          </a:p>
        </p:txBody>
      </p:sp>
      <p:sp>
        <p:nvSpPr>
          <p:cNvPr id="8" name="2 Título"/>
          <p:cNvSpPr txBox="1">
            <a:spLocks/>
          </p:cNvSpPr>
          <p:nvPr/>
        </p:nvSpPr>
        <p:spPr>
          <a:xfrm>
            <a:off x="179512" y="4725144"/>
            <a:ext cx="7315200" cy="232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Grado en Ingeniería del Software</a:t>
            </a:r>
          </a:p>
          <a:p>
            <a:r>
              <a:rPr lang="es-ES" sz="1800" dirty="0" smtClean="0">
                <a:solidFill>
                  <a:schemeClr val="bg1">
                    <a:lumMod val="85000"/>
                  </a:schemeClr>
                </a:solidFill>
              </a:rPr>
              <a:t>Asignatura: Fundamentos de Desarrollo Web </a:t>
            </a:r>
          </a:p>
          <a:p>
            <a:r>
              <a:rPr lang="es-ES" sz="1200" dirty="0" smtClean="0">
                <a:solidFill>
                  <a:schemeClr val="bg1">
                    <a:lumMod val="85000"/>
                  </a:schemeClr>
                </a:solidFill>
              </a:rPr>
              <a:t>Curso: 2020 – 2021</a:t>
            </a:r>
          </a:p>
          <a:p>
            <a:r>
              <a:rPr lang="es-ES" sz="1200" dirty="0">
                <a:solidFill>
                  <a:schemeClr val="bg1">
                    <a:lumMod val="85000"/>
                  </a:schemeClr>
                </a:solidFill>
              </a:rPr>
              <a:t>r</a:t>
            </a:r>
            <a:r>
              <a:rPr lang="es-ES" sz="1200" dirty="0" smtClean="0">
                <a:solidFill>
                  <a:schemeClr val="bg1">
                    <a:lumMod val="85000"/>
                  </a:schemeClr>
                </a:solidFill>
              </a:rPr>
              <a:t>amona.ruiz@u-tad.com</a:t>
            </a:r>
            <a:endParaRPr lang="es-E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3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464495"/>
          </a:xfrm>
        </p:spPr>
        <p:txBody>
          <a:bodyPr>
            <a:normAutofit lnSpcReduction="10000"/>
          </a:bodyPr>
          <a:lstStyle/>
          <a:p>
            <a:r>
              <a:rPr lang="es-ES" sz="2200" dirty="0" smtClean="0"/>
              <a:t>TIPOS DE DATOS</a:t>
            </a:r>
          </a:p>
          <a:p>
            <a:endParaRPr lang="es-ES" sz="800" dirty="0" smtClean="0"/>
          </a:p>
          <a:p>
            <a:pPr lvl="1"/>
            <a:r>
              <a:rPr lang="es-ES" sz="1900" dirty="0" smtClean="0"/>
              <a:t>Simples</a:t>
            </a:r>
          </a:p>
          <a:p>
            <a:pPr lvl="1"/>
            <a:endParaRPr lang="es-ES" sz="500" dirty="0" smtClean="0"/>
          </a:p>
          <a:p>
            <a:pPr lvl="2"/>
            <a:r>
              <a:rPr lang="es-ES" sz="1700" dirty="0"/>
              <a:t>Numéricos</a:t>
            </a:r>
          </a:p>
          <a:p>
            <a:pPr lvl="2"/>
            <a:r>
              <a:rPr lang="es-ES" sz="1700" dirty="0"/>
              <a:t>Cadenas de </a:t>
            </a:r>
            <a:r>
              <a:rPr lang="es-ES" sz="1700" dirty="0" smtClean="0"/>
              <a:t>caracteres</a:t>
            </a:r>
            <a:endParaRPr lang="es-ES" sz="1700" dirty="0"/>
          </a:p>
          <a:p>
            <a:pPr lvl="2"/>
            <a:r>
              <a:rPr lang="es-ES" sz="1700" dirty="0" err="1"/>
              <a:t>Boolenaos</a:t>
            </a:r>
            <a:endParaRPr lang="es-ES" sz="1700" dirty="0"/>
          </a:p>
          <a:p>
            <a:pPr lvl="2"/>
            <a:r>
              <a:rPr lang="es-ES" sz="1700" dirty="0" err="1"/>
              <a:t>Null</a:t>
            </a:r>
            <a:endParaRPr lang="es-ES" sz="1700" dirty="0"/>
          </a:p>
          <a:p>
            <a:pPr lvl="2"/>
            <a:r>
              <a:rPr lang="es-ES" sz="1700" dirty="0" err="1"/>
              <a:t>Undefined</a:t>
            </a:r>
            <a:endParaRPr lang="es-ES" sz="1700" dirty="0"/>
          </a:p>
          <a:p>
            <a:pPr marL="502920" lvl="2" indent="0">
              <a:buNone/>
            </a:pPr>
            <a:endParaRPr lang="es-ES" dirty="0">
              <a:solidFill>
                <a:srgbClr val="05026E"/>
              </a:solidFill>
            </a:endParaRPr>
          </a:p>
          <a:p>
            <a:pPr lvl="1"/>
            <a:r>
              <a:rPr lang="es-ES" sz="1900" dirty="0" smtClean="0"/>
              <a:t>Objetos</a:t>
            </a:r>
          </a:p>
          <a:p>
            <a:pPr lvl="1"/>
            <a:endParaRPr lang="es-ES" sz="500" dirty="0" smtClean="0"/>
          </a:p>
          <a:p>
            <a:pPr lvl="2"/>
            <a:r>
              <a:rPr lang="es-ES" sz="1700" dirty="0" err="1"/>
              <a:t>Arrays</a:t>
            </a:r>
            <a:endParaRPr lang="es-ES" sz="1700" dirty="0"/>
          </a:p>
          <a:p>
            <a:pPr lvl="2"/>
            <a:r>
              <a:rPr lang="es-ES" sz="1700" dirty="0"/>
              <a:t>Expresiones regulares</a:t>
            </a:r>
          </a:p>
          <a:p>
            <a:pPr lvl="2"/>
            <a:r>
              <a:rPr lang="es-ES" sz="1700" dirty="0"/>
              <a:t>Funciones</a:t>
            </a:r>
          </a:p>
          <a:p>
            <a:pPr lvl="2"/>
            <a:r>
              <a:rPr lang="es-ES" sz="1700" dirty="0"/>
              <a:t>Objetos</a:t>
            </a:r>
          </a:p>
          <a:p>
            <a:pPr lvl="3"/>
            <a:endParaRPr lang="es-ES" dirty="0" smtClean="0"/>
          </a:p>
          <a:p>
            <a:pPr marL="502920" lvl="2" indent="0">
              <a:buNone/>
            </a:pP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Lenguaje JavaScript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</p:spTree>
    <p:extLst>
      <p:ext uri="{BB962C8B-B14F-4D97-AF65-F5344CB8AC3E}">
        <p14:creationId xmlns:p14="http://schemas.microsoft.com/office/powerpoint/2010/main" val="30266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464495"/>
          </a:xfrm>
        </p:spPr>
        <p:txBody>
          <a:bodyPr>
            <a:normAutofit/>
          </a:bodyPr>
          <a:lstStyle/>
          <a:p>
            <a:r>
              <a:rPr lang="es-ES" sz="2200" dirty="0" smtClean="0"/>
              <a:t>TIPOS DE DATOS</a:t>
            </a:r>
          </a:p>
          <a:p>
            <a:endParaRPr lang="es-ES" sz="500" dirty="0" smtClean="0"/>
          </a:p>
          <a:p>
            <a:pPr lvl="1"/>
            <a:r>
              <a:rPr lang="es-ES" dirty="0" smtClean="0"/>
              <a:t>Numéricos</a:t>
            </a:r>
          </a:p>
          <a:p>
            <a:pPr lvl="1"/>
            <a:endParaRPr lang="es-ES" sz="500" dirty="0" smtClean="0"/>
          </a:p>
          <a:p>
            <a:pPr lvl="2"/>
            <a:r>
              <a:rPr lang="es-ES" dirty="0" smtClean="0"/>
              <a:t>Valores enteros o decimales</a:t>
            </a:r>
          </a:p>
          <a:p>
            <a:pPr lvl="2"/>
            <a:r>
              <a:rPr lang="es-ES" dirty="0" smtClean="0"/>
              <a:t>Dos valores especiales: </a:t>
            </a:r>
            <a:r>
              <a:rPr lang="es-ES" i="1" dirty="0" err="1" smtClean="0"/>
              <a:t>NaN</a:t>
            </a:r>
            <a:r>
              <a:rPr lang="es-ES" i="1" dirty="0" smtClean="0"/>
              <a:t>, </a:t>
            </a:r>
            <a:r>
              <a:rPr lang="es-ES" i="1" dirty="0" err="1" smtClean="0"/>
              <a:t>Infinite</a:t>
            </a:r>
            <a:endParaRPr lang="es-ES" i="1" dirty="0"/>
          </a:p>
          <a:p>
            <a:pPr marL="502920" lvl="2" indent="0">
              <a:buNone/>
            </a:pPr>
            <a:endParaRPr lang="es-ES" sz="800" dirty="0">
              <a:solidFill>
                <a:srgbClr val="05026E"/>
              </a:solidFill>
            </a:endParaRPr>
          </a:p>
          <a:p>
            <a:pPr lvl="1"/>
            <a:r>
              <a:rPr lang="es-ES" dirty="0" smtClean="0"/>
              <a:t>Cadenas de texto o </a:t>
            </a:r>
            <a:r>
              <a:rPr lang="es-ES" i="1" dirty="0" err="1" smtClean="0"/>
              <a:t>strings</a:t>
            </a:r>
            <a:endParaRPr lang="es-ES" i="1" dirty="0" smtClean="0"/>
          </a:p>
          <a:p>
            <a:pPr lvl="1"/>
            <a:endParaRPr lang="es-ES" sz="500" dirty="0" smtClean="0"/>
          </a:p>
          <a:p>
            <a:pPr lvl="2"/>
            <a:r>
              <a:rPr lang="es-ES" dirty="0" smtClean="0"/>
              <a:t>Encerradas entre comillas dobles o simples</a:t>
            </a:r>
            <a:endParaRPr lang="es-ES" dirty="0"/>
          </a:p>
          <a:p>
            <a:pPr marL="320040" lvl="1" indent="0" algn="just">
              <a:buNone/>
            </a:pPr>
            <a:r>
              <a:rPr lang="es-ES" i="1" dirty="0" smtClean="0"/>
              <a:t>	</a:t>
            </a:r>
            <a:r>
              <a:rPr lang="es-ES" sz="1600" i="1" dirty="0" smtClean="0"/>
              <a:t>	</a:t>
            </a:r>
            <a:r>
              <a:rPr lang="es-ES" sz="1600" i="1" dirty="0" err="1" smtClean="0"/>
              <a:t>var</a:t>
            </a:r>
            <a:r>
              <a:rPr lang="es-ES" sz="1600" i="1" dirty="0" smtClean="0"/>
              <a:t> </a:t>
            </a:r>
            <a:r>
              <a:rPr lang="es-ES" sz="1600" i="1" dirty="0"/>
              <a:t>c1 = “Esto es una cadena de texto.”;</a:t>
            </a:r>
          </a:p>
          <a:p>
            <a:pPr marL="320040" lvl="1" indent="0" algn="just">
              <a:buNone/>
            </a:pPr>
            <a:r>
              <a:rPr lang="es-ES" sz="1600" i="1" dirty="0" smtClean="0"/>
              <a:t>		</a:t>
            </a:r>
            <a:r>
              <a:rPr lang="es-ES" sz="1600" i="1" dirty="0" err="1" smtClean="0"/>
              <a:t>var</a:t>
            </a:r>
            <a:r>
              <a:rPr lang="es-ES" sz="1600" i="1" dirty="0" smtClean="0"/>
              <a:t> </a:t>
            </a:r>
            <a:r>
              <a:rPr lang="es-ES" sz="1600" i="1" dirty="0"/>
              <a:t>c2 = ‘Esto también es una cadena de texto</a:t>
            </a:r>
            <a:r>
              <a:rPr lang="es-ES" sz="1600" i="1" dirty="0" smtClean="0"/>
              <a:t>.’;</a:t>
            </a:r>
          </a:p>
          <a:p>
            <a:pPr marL="320040" lvl="1" indent="0" algn="just">
              <a:buNone/>
            </a:pPr>
            <a:endParaRPr lang="es-ES" sz="500" i="1" dirty="0"/>
          </a:p>
          <a:p>
            <a:pPr lvl="2"/>
            <a:r>
              <a:rPr lang="es-ES" dirty="0" smtClean="0"/>
              <a:t>Para incluir caracteres especiales se utilizan los siguientes caracteres de escape</a:t>
            </a:r>
            <a:endParaRPr lang="es-ES" dirty="0"/>
          </a:p>
          <a:p>
            <a:pPr lvl="3"/>
            <a:endParaRPr lang="es-ES" dirty="0" smtClean="0"/>
          </a:p>
          <a:p>
            <a:pPr marL="502920" lvl="2" indent="0">
              <a:buNone/>
            </a:pP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Lenguaje JavaScript</a:t>
            </a:r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</p:spPr>
        <p:txBody>
          <a:bodyPr/>
          <a:lstStyle/>
          <a:p>
            <a:r>
              <a:rPr lang="es-ES" dirty="0"/>
              <a:t>Fundamentos de Desarrollo Web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55665"/>
              </p:ext>
            </p:extLst>
          </p:nvPr>
        </p:nvGraphicFramePr>
        <p:xfrm>
          <a:off x="683568" y="5805264"/>
          <a:ext cx="79928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670"/>
                <a:gridCol w="1249625"/>
                <a:gridCol w="1791917"/>
                <a:gridCol w="1736475"/>
                <a:gridCol w="18002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Nueva línea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Tabulador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Comilla simple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Comilla doble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Barra inclinada</a:t>
                      </a:r>
                      <a:endParaRPr lang="es-E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\n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\t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\’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\”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\\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82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onalizado 2">
      <a:dk1>
        <a:srgbClr val="000000"/>
      </a:dk1>
      <a:lt1>
        <a:srgbClr val="FFFFFF"/>
      </a:lt1>
      <a:dk2>
        <a:srgbClr val="345C97"/>
      </a:dk2>
      <a:lt2>
        <a:srgbClr val="FFFFFF"/>
      </a:lt2>
      <a:accent1>
        <a:srgbClr val="838D9B"/>
      </a:accent1>
      <a:accent2>
        <a:srgbClr val="345C97"/>
      </a:accent2>
      <a:accent3>
        <a:srgbClr val="80716A"/>
      </a:accent3>
      <a:accent4>
        <a:srgbClr val="FF8600"/>
      </a:accent4>
      <a:accent5>
        <a:srgbClr val="345C97"/>
      </a:accent5>
      <a:accent6>
        <a:srgbClr val="5D5AD2"/>
      </a:accent6>
      <a:hlink>
        <a:srgbClr val="345C97"/>
      </a:hlink>
      <a:folHlink>
        <a:srgbClr val="FF860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3691</TotalTime>
  <Words>3277</Words>
  <Application>Microsoft Office PowerPoint</Application>
  <PresentationFormat>Presentación en pantalla (4:3)</PresentationFormat>
  <Paragraphs>1080</Paragraphs>
  <Slides>75</Slides>
  <Notes>45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75</vt:i4>
      </vt:variant>
    </vt:vector>
  </HeadingPairs>
  <TitlesOfParts>
    <vt:vector size="81" baseType="lpstr">
      <vt:lpstr>Arial</vt:lpstr>
      <vt:lpstr>ArialMT</vt:lpstr>
      <vt:lpstr>Calibri</vt:lpstr>
      <vt:lpstr>Consolas</vt:lpstr>
      <vt:lpstr>Wingdings</vt:lpstr>
      <vt:lpstr>Perspectiva</vt:lpstr>
      <vt:lpstr>Presentación de PowerPoint</vt:lpstr>
      <vt:lpstr>Índice</vt:lpstr>
      <vt:lpstr>1. Introducción</vt:lpstr>
      <vt:lpstr>1. Introducción</vt:lpstr>
      <vt:lpstr>2. Lenguaje JavaScript</vt:lpstr>
      <vt:lpstr>2. Lenguaje JavaScript</vt:lpstr>
      <vt:lpstr>2. Lenguaje JavaScript</vt:lpstr>
      <vt:lpstr>2. Lenguaje JavaScript</vt:lpstr>
      <vt:lpstr>2. Lenguaje JavaScript</vt:lpstr>
      <vt:lpstr>2. Lenguaje JavaScript</vt:lpstr>
      <vt:lpstr>2. Lenguaje JavaScript</vt:lpstr>
      <vt:lpstr>2. Lenguaje JavaScript</vt:lpstr>
      <vt:lpstr>2. Lenguaje JavaScript</vt:lpstr>
      <vt:lpstr>2. Lenguaje JavaScript</vt:lpstr>
      <vt:lpstr>2. Lenguaje JavaScript</vt:lpstr>
      <vt:lpstr>2. Lenguaje JavaScript</vt:lpstr>
      <vt:lpstr>2. Lenguaje JavaScript</vt:lpstr>
      <vt:lpstr>2. Lenguaje JavaScript</vt:lpstr>
      <vt:lpstr>2. Lenguaje JavaScript</vt:lpstr>
      <vt:lpstr>2. Lenguaje JavaScript</vt:lpstr>
      <vt:lpstr>2. Lenguaje JavaScript</vt:lpstr>
      <vt:lpstr>3. Inclusión de JavaScript en una web</vt:lpstr>
      <vt:lpstr>3. Inclusión de JavaScript en una web</vt:lpstr>
      <vt:lpstr>Ejercicio 1</vt:lpstr>
      <vt:lpstr>Ejercicio 1: Solución</vt:lpstr>
      <vt:lpstr>Ejercicio 2</vt:lpstr>
      <vt:lpstr>Ejercicio 2</vt:lpstr>
      <vt:lpstr>Ejercicio 2: Solución</vt:lpstr>
      <vt:lpstr>Ejercicio 2: Solución</vt:lpstr>
      <vt:lpstr>Ejercicio 2: Solución</vt:lpstr>
      <vt:lpstr>4. Árbol BOM (Browser Object Model)</vt:lpstr>
      <vt:lpstr>4. Árbol BOM (Browser Object Model)</vt:lpstr>
      <vt:lpstr>4. Árbol BOM (Browser Object Model)</vt:lpstr>
      <vt:lpstr>4. Árbol BOM (Browser Object Model)</vt:lpstr>
      <vt:lpstr>5. Árbol DOM (Document Object Model)</vt:lpstr>
      <vt:lpstr>5. Árbol DOM (Document Object Model)</vt:lpstr>
      <vt:lpstr>5. Árbol DOM (Document Object Model)</vt:lpstr>
      <vt:lpstr>6. Manejadores de Eventos</vt:lpstr>
      <vt:lpstr>6. Manejadores de Eventos</vt:lpstr>
      <vt:lpstr>6. Manejadores de Eventos</vt:lpstr>
      <vt:lpstr>6. Manejadores de Eventos</vt:lpstr>
      <vt:lpstr>6. Manejadores de Eventos</vt:lpstr>
      <vt:lpstr>6. Manejadores de Eventos</vt:lpstr>
      <vt:lpstr>6. Manejadores de Eventos</vt:lpstr>
      <vt:lpstr>Ejercicio - Solución</vt:lpstr>
      <vt:lpstr>6. Manejadores de Eventos</vt:lpstr>
      <vt:lpstr>6. Manejadores de Eventos</vt:lpstr>
      <vt:lpstr>6. Manejadores de Eventos</vt:lpstr>
      <vt:lpstr>6. Manejadores de Eventos</vt:lpstr>
      <vt:lpstr>6. Manejadores de Eventos</vt:lpstr>
      <vt:lpstr>7. Algunos Métodos</vt:lpstr>
      <vt:lpstr>7. Algunos Métodos</vt:lpstr>
      <vt:lpstr>7. Algunos Métodos</vt:lpstr>
      <vt:lpstr>7. Algunos Métodos</vt:lpstr>
      <vt:lpstr>7. Algunos Métodos</vt:lpstr>
      <vt:lpstr>7. Algunos Métodos</vt:lpstr>
      <vt:lpstr>Ejercicio</vt:lpstr>
      <vt:lpstr>6. Manejadores de Eventos</vt:lpstr>
      <vt:lpstr>Ejercicio</vt:lpstr>
      <vt:lpstr>Solución: Ejercicio Date</vt:lpstr>
      <vt:lpstr>Solución: Ejercicio Date</vt:lpstr>
      <vt:lpstr>Presentación de PowerPoint</vt:lpstr>
      <vt:lpstr>8. Formularios</vt:lpstr>
      <vt:lpstr>8. Formularios</vt:lpstr>
      <vt:lpstr>8. Formularios</vt:lpstr>
      <vt:lpstr>8. Formularios</vt:lpstr>
      <vt:lpstr>8. Formularios</vt:lpstr>
      <vt:lpstr>8. Formularios</vt:lpstr>
      <vt:lpstr>8. Formularios</vt:lpstr>
      <vt:lpstr>8. Formularios</vt:lpstr>
      <vt:lpstr>8. Formularios</vt:lpstr>
      <vt:lpstr>8. Formularios</vt:lpstr>
      <vt:lpstr>8. Formularios</vt:lpstr>
      <vt:lpstr>Solución</vt:lpstr>
      <vt:lpstr>INTRODUCCIÓN A JAVASCRIPT</vt:lpstr>
    </vt:vector>
  </TitlesOfParts>
  <Company>U-TAD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 Perandones Serrano</dc:creator>
  <cp:lastModifiedBy>R. Ruiz Blázquez</cp:lastModifiedBy>
  <cp:revision>492</cp:revision>
  <dcterms:created xsi:type="dcterms:W3CDTF">2013-10-15T13:27:45Z</dcterms:created>
  <dcterms:modified xsi:type="dcterms:W3CDTF">2020-12-04T09:32:00Z</dcterms:modified>
</cp:coreProperties>
</file>