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7" r:id="rId1"/>
  </p:sldMasterIdLst>
  <p:notesMasterIdLst>
    <p:notesMasterId r:id="rId40"/>
  </p:notesMasterIdLst>
  <p:sldIdLst>
    <p:sldId id="412" r:id="rId2"/>
    <p:sldId id="413" r:id="rId3"/>
    <p:sldId id="414" r:id="rId4"/>
    <p:sldId id="415" r:id="rId5"/>
    <p:sldId id="416" r:id="rId6"/>
    <p:sldId id="421" r:id="rId7"/>
    <p:sldId id="418" r:id="rId8"/>
    <p:sldId id="419" r:id="rId9"/>
    <p:sldId id="420" r:id="rId10"/>
    <p:sldId id="422" r:id="rId11"/>
    <p:sldId id="423" r:id="rId12"/>
    <p:sldId id="424" r:id="rId13"/>
    <p:sldId id="425" r:id="rId14"/>
    <p:sldId id="426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5" r:id="rId25"/>
    <p:sldId id="366" r:id="rId26"/>
    <p:sldId id="367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95" r:id="rId36"/>
    <p:sldId id="396" r:id="rId37"/>
    <p:sldId id="397" r:id="rId38"/>
    <p:sldId id="398" r:id="rId39"/>
  </p:sldIdLst>
  <p:sldSz cx="24384000" cy="13716000"/>
  <p:notesSz cx="6858000" cy="9144000"/>
  <p:defaultTextStyle>
    <a:defPPr marL="0" marR="0" indent="0" algn="l" defTabSz="91434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44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1">
            <a:satOff val="-5995"/>
            <a:lumOff val="-11002"/>
          </a:schemeClr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l" defTabSz="82544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1">
            <a:satOff val="-5995"/>
            <a:lumOff val="-11002"/>
          </a:schemeClr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l" defTabSz="82544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1">
            <a:satOff val="-5995"/>
            <a:lumOff val="-11002"/>
          </a:schemeClr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l" defTabSz="82544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1">
            <a:satOff val="-5995"/>
            <a:lumOff val="-11002"/>
          </a:schemeClr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l" defTabSz="82544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1">
            <a:satOff val="-5995"/>
            <a:lumOff val="-11002"/>
          </a:schemeClr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0" algn="l" defTabSz="82544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1">
            <a:satOff val="-5995"/>
            <a:lumOff val="-11002"/>
          </a:schemeClr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0" algn="l" defTabSz="82544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1">
            <a:satOff val="-5995"/>
            <a:lumOff val="-11002"/>
          </a:schemeClr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0" algn="l" defTabSz="82544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1">
            <a:satOff val="-5995"/>
            <a:lumOff val="-11002"/>
          </a:schemeClr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0" algn="l" defTabSz="82544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chemeClr val="accent1">
            <a:satOff val="-5995"/>
            <a:lumOff val="-11002"/>
          </a:schemeClr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34" d="100"/>
          <a:sy n="34" d="100"/>
        </p:scale>
        <p:origin x="-198" y="-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71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585" defTabSz="457171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71" defTabSz="457171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56" defTabSz="457171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42" defTabSz="457171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925" defTabSz="457171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508" defTabSz="457171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093" defTabSz="457171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679" defTabSz="457171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25413" y="2743200"/>
            <a:ext cx="21945600" cy="3657600"/>
          </a:xfrm>
        </p:spPr>
        <p:txBody>
          <a:bodyPr vert="horz" lIns="108855" tIns="0" rIns="108855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114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657600" y="6663396"/>
            <a:ext cx="17068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1088547" indent="0" algn="ctr">
              <a:buNone/>
            </a:lvl2pPr>
            <a:lvl3pPr marL="2177095" indent="0" algn="ctr">
              <a:buNone/>
            </a:lvl3pPr>
            <a:lvl4pPr marL="3265642" indent="0" algn="ctr">
              <a:buNone/>
            </a:lvl4pPr>
            <a:lvl5pPr marL="4354190" indent="0" algn="ctr">
              <a:buNone/>
            </a:lvl5pPr>
            <a:lvl6pPr marL="5442737" indent="0" algn="ctr">
              <a:buNone/>
            </a:lvl6pPr>
            <a:lvl7pPr marL="6531285" indent="0" algn="ctr">
              <a:buNone/>
            </a:lvl7pPr>
            <a:lvl8pPr marL="7619832" indent="0" algn="ctr">
              <a:buNone/>
            </a:lvl8pPr>
            <a:lvl9pPr marL="870838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AE0-F2A0-4738-ABB8-74999CABC561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7"/>
            <a:ext cx="5486400" cy="1170305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7"/>
            <a:ext cx="16052800" cy="1170305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AE0-F2A0-4738-ABB8-74999CABC561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73099" y="4572000"/>
            <a:ext cx="23050501" cy="4559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75430" indent="-575430">
              <a:spcBef>
                <a:spcPts val="6500"/>
              </a:spcBef>
              <a:defRPr sz="5000"/>
            </a:lvl1pPr>
            <a:lvl2pPr marL="1311983" indent="-575430">
              <a:spcBef>
                <a:spcPts val="6500"/>
              </a:spcBef>
              <a:defRPr sz="5000"/>
            </a:lvl2pPr>
            <a:lvl3pPr marL="2048534" indent="-575430">
              <a:spcBef>
                <a:spcPts val="6500"/>
              </a:spcBef>
              <a:defRPr sz="5000"/>
            </a:lvl3pPr>
            <a:lvl4pPr marL="2785084" indent="-575430">
              <a:spcBef>
                <a:spcPts val="6500"/>
              </a:spcBef>
              <a:defRPr sz="5000"/>
            </a:lvl4pPr>
            <a:lvl5pPr marL="3521637" indent="-575430">
              <a:spcBef>
                <a:spcPts val="6500"/>
              </a:spcBef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AE0-F2A0-4738-ABB8-74999CABC561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219200"/>
            <a:ext cx="18897600" cy="3657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114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5015572"/>
            <a:ext cx="18897600" cy="3019424"/>
          </a:xfrm>
        </p:spPr>
        <p:txBody>
          <a:bodyPr anchor="t"/>
          <a:lstStyle>
            <a:lvl1pPr marL="174168" indent="0" algn="l">
              <a:buNone/>
              <a:defRPr sz="4800">
                <a:solidFill>
                  <a:schemeClr val="tx1"/>
                </a:solidFill>
              </a:defRPr>
            </a:lvl1pPr>
            <a:lvl2pPr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AE0-F2A0-4738-ABB8-74999CABC561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132800" y="12833351"/>
            <a:ext cx="2032000" cy="730250"/>
          </a:xfrm>
        </p:spPr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1"/>
            <a:ext cx="10769600" cy="9051926"/>
          </a:xfrm>
        </p:spPr>
        <p:txBody>
          <a:bodyPr/>
          <a:lstStyle>
            <a:lvl1pPr>
              <a:defRPr sz="62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3200401"/>
            <a:ext cx="10769600" cy="9051926"/>
          </a:xfrm>
        </p:spPr>
        <p:txBody>
          <a:bodyPr/>
          <a:lstStyle>
            <a:lvl1pPr>
              <a:defRPr sz="62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AE0-F2A0-4738-ABB8-74999CABC561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21945600" cy="2286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3835" cy="1501774"/>
          </a:xfrm>
        </p:spPr>
        <p:txBody>
          <a:bodyPr anchor="ctr"/>
          <a:lstStyle>
            <a:lvl1pPr marL="0" indent="0">
              <a:buNone/>
              <a:defRPr sz="5700" b="0" cap="all" baseline="0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2386735" y="3070225"/>
            <a:ext cx="10778067" cy="1501774"/>
          </a:xfrm>
        </p:spPr>
        <p:txBody>
          <a:bodyPr anchor="ctr"/>
          <a:lstStyle>
            <a:lvl1pPr marL="0" indent="0">
              <a:buNone/>
              <a:defRPr sz="5700" b="0" cap="all" baseline="0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219200" y="4724401"/>
            <a:ext cx="10773835" cy="752792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6735" y="4724401"/>
            <a:ext cx="10778067" cy="752792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AE0-F2A0-4738-ABB8-74999CABC561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AE0-F2A0-4738-ABB8-74999CABC561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546100"/>
            <a:ext cx="8022168" cy="232410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5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1" y="3048001"/>
            <a:ext cx="8022168" cy="9204326"/>
          </a:xfrm>
        </p:spPr>
        <p:txBody>
          <a:bodyPr/>
          <a:lstStyle>
            <a:lvl1pPr marL="0" indent="0">
              <a:buNone/>
              <a:defRPr sz="3300"/>
            </a:lvl1pPr>
            <a:lvl2pPr>
              <a:buNone/>
              <a:defRPr sz="2900"/>
            </a:lvl2pPr>
            <a:lvl3pPr>
              <a:buNone/>
              <a:defRPr sz="2400"/>
            </a:lvl3pPr>
            <a:lvl4pPr>
              <a:buNone/>
              <a:defRPr sz="2100"/>
            </a:lvl4pPr>
            <a:lvl5pPr>
              <a:buNone/>
              <a:defRPr sz="2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533467" y="546101"/>
            <a:ext cx="13631333" cy="11706226"/>
          </a:xfrm>
        </p:spPr>
        <p:txBody>
          <a:bodyPr/>
          <a:lstStyle>
            <a:lvl1pPr>
              <a:defRPr sz="6200"/>
            </a:lvl1pPr>
            <a:lvl2pPr>
              <a:defRPr sz="5700"/>
            </a:lvl2pPr>
            <a:lvl3pPr>
              <a:defRPr sz="5200"/>
            </a:lvl3pPr>
            <a:lvl4pPr>
              <a:defRPr sz="4800"/>
            </a:lvl4pPr>
            <a:lvl5pPr>
              <a:defRPr sz="4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AE0-F2A0-4738-ABB8-74999CABC561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219200"/>
            <a:ext cx="14630400" cy="1044576"/>
          </a:xfrm>
        </p:spPr>
        <p:txBody>
          <a:bodyPr lIns="108855" rIns="108855" bIns="0" anchor="b">
            <a:sp3d prstMaterial="softEdge"/>
          </a:bodyPr>
          <a:lstStyle>
            <a:lvl1pPr algn="ctr">
              <a:buNone/>
              <a:defRPr sz="4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0" y="3663950"/>
            <a:ext cx="14630400" cy="7924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76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2333574"/>
            <a:ext cx="14630400" cy="1060704"/>
          </a:xfrm>
        </p:spPr>
        <p:txBody>
          <a:bodyPr lIns="108855" tIns="108855" rIns="108855" anchor="t"/>
          <a:lstStyle>
            <a:lvl1pPr marL="0" indent="0" algn="ctr">
              <a:buNone/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AE0-F2A0-4738-ABB8-74999CABC561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</p:spPr>
        <p:txBody>
          <a:bodyPr vert="horz" lIns="217709" tIns="108855" rIns="217709" bIns="108855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9418320"/>
          </a:xfrm>
          <a:prstGeom prst="rect">
            <a:avLst/>
          </a:prstGeom>
        </p:spPr>
        <p:txBody>
          <a:bodyPr vert="horz" lIns="217709" tIns="108855" rIns="217709" bIns="10885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219200" y="12833351"/>
            <a:ext cx="5689600" cy="730250"/>
          </a:xfrm>
          <a:prstGeom prst="rect">
            <a:avLst/>
          </a:prstGeom>
        </p:spPr>
        <p:txBody>
          <a:bodyPr vert="horz" lIns="217709" tIns="108855" rIns="217709" bIns="108855" anchor="b"/>
          <a:lstStyle>
            <a:lvl1pPr algn="l" eaLnBrk="1" latinLnBrk="0" hangingPunct="1">
              <a:defRPr kumimoji="0" sz="29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DBCAE0-F2A0-4738-ABB8-74999CABC561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331200" y="12833351"/>
            <a:ext cx="7721600" cy="730250"/>
          </a:xfrm>
          <a:prstGeom prst="rect">
            <a:avLst/>
          </a:prstGeom>
        </p:spPr>
        <p:txBody>
          <a:bodyPr vert="horz" lIns="217709" tIns="108855" rIns="217709" bIns="108855" anchor="b"/>
          <a:lstStyle>
            <a:lvl1pPr algn="ctr" eaLnBrk="1" latinLnBrk="0" hangingPunct="1">
              <a:defRPr kumimoji="0" sz="29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1132800" y="12833351"/>
            <a:ext cx="2032000" cy="730250"/>
          </a:xfrm>
          <a:prstGeom prst="rect">
            <a:avLst/>
          </a:prstGeom>
        </p:spPr>
        <p:txBody>
          <a:bodyPr vert="horz" lIns="0" tIns="108855" rIns="0" bIns="108855" anchor="b"/>
          <a:lstStyle>
            <a:lvl1pPr algn="r" eaLnBrk="1" latinLnBrk="0" hangingPunct="1">
              <a:defRPr kumimoji="0" sz="29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  <p:txStyles>
    <p:titleStyle>
      <a:lvl1pPr algn="ctr" rtl="0" eaLnBrk="1" latinLnBrk="0" hangingPunct="1">
        <a:spcBef>
          <a:spcPct val="0"/>
        </a:spcBef>
        <a:buNone/>
        <a:defRPr kumimoji="0" sz="98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306257" indent="-979693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2068240" indent="-674899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699598" indent="-544274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222101" indent="-435419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9290" indent="-435419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4201793" indent="-435419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754" indent="-43541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5159715" indent="-43541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5638676" indent="-43541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3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0885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1770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32656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4354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54427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65312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76198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87083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jsonlint.com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9.png"/><Relationship Id="rId7" Type="http://schemas.openxmlformats.org/officeDocument/2006/relationships/image" Target="../media/image4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jpeg"/><Relationship Id="rId5" Type="http://schemas.openxmlformats.org/officeDocument/2006/relationships/image" Target="../media/image14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jpeg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lotuz.pythonanywhere.com/" TargetMode="Externa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6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1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9662167" y="3577996"/>
            <a:ext cx="4661747" cy="1647886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sz="10500" dirty="0">
                <a:latin typeface="Times New Roman"/>
                <a:cs typeface="Times New Roman"/>
              </a:rPr>
              <a:t>AJAX</a:t>
            </a:r>
            <a:r>
              <a:rPr sz="10500" spc="-250" dirty="0">
                <a:latin typeface="Times New Roman"/>
                <a:cs typeface="Times New Roman"/>
              </a:rPr>
              <a:t> </a:t>
            </a:r>
            <a:r>
              <a:rPr sz="105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90596" y="6260846"/>
            <a:ext cx="18198253" cy="3263713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6644240" marR="12095" indent="-6615514">
              <a:spcBef>
                <a:spcPts val="250"/>
              </a:spcBef>
            </a:pPr>
            <a:r>
              <a:rPr sz="105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0500" dirty="0">
                <a:latin typeface="Times New Roman"/>
                <a:cs typeface="Times New Roman"/>
              </a:rPr>
              <a:t>synchronous </a:t>
            </a:r>
            <a:r>
              <a:rPr sz="105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10500" dirty="0">
                <a:latin typeface="Times New Roman"/>
                <a:cs typeface="Times New Roman"/>
              </a:rPr>
              <a:t>avaScript</a:t>
            </a:r>
            <a:r>
              <a:rPr sz="10500" spc="-333" dirty="0">
                <a:latin typeface="Times New Roman"/>
                <a:cs typeface="Times New Roman"/>
              </a:rPr>
              <a:t> </a:t>
            </a:r>
            <a:r>
              <a:rPr sz="10500" spc="12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0500" spc="12" dirty="0">
                <a:latin typeface="Times New Roman"/>
                <a:cs typeface="Times New Roman"/>
              </a:rPr>
              <a:t>nd  </a:t>
            </a:r>
            <a:r>
              <a:rPr sz="10500" spc="-12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0500" spc="-12" dirty="0">
                <a:latin typeface="Times New Roman"/>
                <a:cs typeface="Times New Roman"/>
              </a:rPr>
              <a:t>ML</a:t>
            </a:r>
            <a:endParaRPr sz="10500" dirty="0">
              <a:latin typeface="Times New Roman"/>
              <a:cs typeface="Times New Roman"/>
            </a:endParaRPr>
          </a:p>
        </p:txBody>
      </p:sp>
      <p:pic>
        <p:nvPicPr>
          <p:cNvPr id="18" name="Picture 9" descr="DesarrolloLibre | ¿Cómo usar y configurar un ajax con jQuery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20238" y="8643876"/>
            <a:ext cx="6444561" cy="4607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32398" y="3087878"/>
            <a:ext cx="21088773" cy="5879814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846591" marR="12095" indent="-817865" algn="just">
              <a:spcBef>
                <a:spcPts val="250"/>
              </a:spcBef>
              <a:buChar char="•"/>
              <a:tabLst>
                <a:tab pos="848103" algn="l"/>
              </a:tabLst>
            </a:pPr>
            <a:r>
              <a:rPr lang="es-ES" sz="7600" spc="-12" dirty="0" smtClean="0">
                <a:latin typeface="Times New Roman"/>
                <a:cs typeface="Times New Roman"/>
              </a:rPr>
              <a:t>Finalmente, en el año 2006, el W3C (</a:t>
            </a:r>
            <a:r>
              <a:rPr lang="es-ES" sz="7600" spc="-12" dirty="0" err="1" smtClean="0">
                <a:latin typeface="Times New Roman"/>
                <a:cs typeface="Times New Roman"/>
              </a:rPr>
              <a:t>World</a:t>
            </a:r>
            <a:r>
              <a:rPr lang="es-ES" sz="7600" spc="-12" dirty="0" smtClean="0">
                <a:latin typeface="Times New Roman"/>
                <a:cs typeface="Times New Roman"/>
              </a:rPr>
              <a:t> </a:t>
            </a:r>
            <a:r>
              <a:rPr lang="es-ES" sz="7600" spc="-12" dirty="0" err="1" smtClean="0">
                <a:latin typeface="Times New Roman"/>
                <a:cs typeface="Times New Roman"/>
              </a:rPr>
              <a:t>Wide</a:t>
            </a:r>
            <a:r>
              <a:rPr lang="es-ES" sz="7600" spc="-12" dirty="0" smtClean="0">
                <a:latin typeface="Times New Roman"/>
                <a:cs typeface="Times New Roman"/>
              </a:rPr>
              <a:t> Web </a:t>
            </a:r>
            <a:r>
              <a:rPr lang="es-ES" sz="7600" spc="-12" dirty="0" err="1" smtClean="0">
                <a:latin typeface="Times New Roman"/>
                <a:cs typeface="Times New Roman"/>
              </a:rPr>
              <a:t>Consortium</a:t>
            </a:r>
            <a:r>
              <a:rPr lang="es-ES" sz="7600" spc="-12" dirty="0" smtClean="0">
                <a:latin typeface="Times New Roman"/>
                <a:cs typeface="Times New Roman"/>
              </a:rPr>
              <a:t>) anuncia el lanzamiento del primer borrador que incluye la especificación del objeto (XHR) y lo convierte en un estándar web oficial.</a:t>
            </a:r>
            <a:endParaRPr sz="7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xfrm>
            <a:off x="1282011" y="2090835"/>
            <a:ext cx="22104467" cy="1386276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lang="es-ES" sz="8800" u="heavy" dirty="0" smtClean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</a:rPr>
              <a:t>¿Por qué es importante el </a:t>
            </a:r>
            <a:r>
              <a:rPr lang="es-ES" sz="8800" u="heavy" dirty="0" err="1" smtClean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</a:rPr>
              <a:t>Ajax</a:t>
            </a:r>
            <a:r>
              <a:rPr lang="es-ES" sz="8800" u="heavy" dirty="0" smtClean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</a:rPr>
              <a:t>?</a:t>
            </a:r>
            <a:endParaRPr sz="8800" dirty="0"/>
          </a:p>
        </p:txBody>
      </p:sp>
      <p:sp>
        <p:nvSpPr>
          <p:cNvPr id="17" name="object 17"/>
          <p:cNvSpPr txBox="1"/>
          <p:nvPr/>
        </p:nvSpPr>
        <p:spPr>
          <a:xfrm>
            <a:off x="1024407" y="4160674"/>
            <a:ext cx="22343533" cy="8971441"/>
          </a:xfrm>
          <a:prstGeom prst="rect">
            <a:avLst/>
          </a:prstGeom>
        </p:spPr>
        <p:txBody>
          <a:bodyPr vert="horz" wrap="square" lIns="0" tIns="30237" rIns="0" bIns="0" rtlCol="0">
            <a:spAutoFit/>
          </a:bodyPr>
          <a:lstStyle/>
          <a:p>
            <a:pPr marL="846591" indent="-816358">
              <a:spcBef>
                <a:spcPts val="238"/>
              </a:spcBef>
              <a:buFont typeface="Wingdings"/>
              <a:buChar char=""/>
              <a:tabLst>
                <a:tab pos="846591" algn="l"/>
              </a:tabLst>
            </a:pPr>
            <a:r>
              <a:rPr lang="es-ES" sz="4800" dirty="0" smtClean="0">
                <a:solidFill>
                  <a:srgbClr val="990099"/>
                </a:solidFill>
                <a:latin typeface="Times New Roman"/>
                <a:cs typeface="Times New Roman"/>
              </a:rPr>
              <a:t>AJAX permite una experiencia de usuario mucho mejor para sitios web y aplicaciones.</a:t>
            </a:r>
          </a:p>
          <a:p>
            <a:pPr marL="846591" indent="-816358">
              <a:spcBef>
                <a:spcPts val="238"/>
              </a:spcBef>
              <a:buFont typeface="Wingdings"/>
              <a:buChar char=""/>
              <a:tabLst>
                <a:tab pos="846591" algn="l"/>
              </a:tabLst>
            </a:pPr>
            <a:endParaRPr lang="es-ES" sz="4800" dirty="0" smtClean="0">
              <a:solidFill>
                <a:srgbClr val="990099"/>
              </a:solidFill>
              <a:latin typeface="Times New Roman"/>
              <a:cs typeface="Times New Roman"/>
            </a:endParaRPr>
          </a:p>
          <a:p>
            <a:pPr marL="846591" indent="-816358">
              <a:spcBef>
                <a:spcPts val="238"/>
              </a:spcBef>
              <a:buFont typeface="Wingdings"/>
              <a:buChar char=""/>
              <a:tabLst>
                <a:tab pos="846591" algn="l"/>
              </a:tabLst>
            </a:pPr>
            <a:r>
              <a:rPr lang="es-ES" sz="4800" dirty="0" smtClean="0">
                <a:solidFill>
                  <a:srgbClr val="990099"/>
                </a:solidFill>
                <a:latin typeface="Times New Roman"/>
                <a:cs typeface="Times New Roman"/>
              </a:rPr>
              <a:t>Los desarrolladores ahora pueden proporcionar interfaces de usuario que son casi tan receptivas y ricas como las aplicaciones más tradicionales de Windows </a:t>
            </a:r>
            <a:r>
              <a:rPr lang="es-ES" sz="4800" dirty="0" err="1" smtClean="0">
                <a:solidFill>
                  <a:srgbClr val="990099"/>
                </a:solidFill>
                <a:latin typeface="Times New Roman"/>
                <a:cs typeface="Times New Roman"/>
              </a:rPr>
              <a:t>Forms</a:t>
            </a:r>
            <a:r>
              <a:rPr lang="es-ES" sz="4800" dirty="0" smtClean="0">
                <a:solidFill>
                  <a:srgbClr val="990099"/>
                </a:solidFill>
                <a:latin typeface="Times New Roman"/>
                <a:cs typeface="Times New Roman"/>
              </a:rPr>
              <a:t>, al tiempo que aprovechan la facilidad innata de implementación de la Web y su naturaleza heterogénea y multiplataforma.</a:t>
            </a:r>
          </a:p>
          <a:p>
            <a:pPr marL="846591" indent="-816358">
              <a:spcBef>
                <a:spcPts val="238"/>
              </a:spcBef>
              <a:buFont typeface="Wingdings"/>
              <a:buChar char=""/>
              <a:tabLst>
                <a:tab pos="846591" algn="l"/>
              </a:tabLst>
            </a:pPr>
            <a:endParaRPr lang="es-ES" sz="4800" dirty="0" smtClean="0">
              <a:solidFill>
                <a:srgbClr val="990099"/>
              </a:solidFill>
              <a:latin typeface="Times New Roman"/>
              <a:cs typeface="Times New Roman"/>
            </a:endParaRPr>
          </a:p>
          <a:p>
            <a:pPr marL="846591" indent="-816358">
              <a:spcBef>
                <a:spcPts val="238"/>
              </a:spcBef>
              <a:buFont typeface="Wingdings"/>
              <a:buChar char=""/>
              <a:tabLst>
                <a:tab pos="846591" algn="l"/>
              </a:tabLst>
            </a:pPr>
            <a:r>
              <a:rPr lang="es-ES" sz="4800" dirty="0" smtClean="0">
                <a:solidFill>
                  <a:srgbClr val="990099"/>
                </a:solidFill>
                <a:latin typeface="Times New Roman"/>
                <a:cs typeface="Times New Roman"/>
              </a:rPr>
              <a:t>Se ha demostrado que estos beneficios reducen drásticamente los costos de mantenimiento del software y aumentan su alcance. Puede usar AJAX para cargar partes específicas de una página que deben cambiarse.</a:t>
            </a:r>
          </a:p>
          <a:p>
            <a:pPr marL="846591" indent="-816358">
              <a:spcBef>
                <a:spcPts val="238"/>
              </a:spcBef>
              <a:buFont typeface="Wingdings"/>
              <a:buChar char=""/>
              <a:tabLst>
                <a:tab pos="846591" algn="l"/>
              </a:tabLst>
            </a:pPr>
            <a:endParaRPr lang="es-ES" sz="4800" dirty="0" smtClean="0">
              <a:solidFill>
                <a:srgbClr val="990099"/>
              </a:solidFill>
              <a:latin typeface="Times New Roman"/>
              <a:cs typeface="Times New Roman"/>
            </a:endParaRPr>
          </a:p>
          <a:p>
            <a:pPr marL="846591" indent="-816358">
              <a:spcBef>
                <a:spcPts val="238"/>
              </a:spcBef>
              <a:buFont typeface="Wingdings"/>
              <a:buChar char=""/>
              <a:tabLst>
                <a:tab pos="846591" algn="l"/>
              </a:tabLst>
            </a:pPr>
            <a:r>
              <a:rPr lang="es-ES" sz="4800" dirty="0" smtClean="0">
                <a:solidFill>
                  <a:srgbClr val="990099"/>
                </a:solidFill>
                <a:latin typeface="Times New Roman"/>
                <a:cs typeface="Times New Roman"/>
              </a:rPr>
              <a:t>Reduce aún más el tráfico de la red.</a:t>
            </a:r>
            <a:endParaRPr sz="4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xfrm>
            <a:off x="389473" y="2273264"/>
            <a:ext cx="22999711" cy="1493998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lang="en-GB" sz="9500" dirty="0" err="1" smtClean="0"/>
              <a:t>componentes</a:t>
            </a:r>
            <a:r>
              <a:rPr lang="en-GB" sz="9500" dirty="0" smtClean="0"/>
              <a:t> </a:t>
            </a:r>
            <a:r>
              <a:rPr lang="en-GB" sz="9500" dirty="0" err="1" smtClean="0"/>
              <a:t>principales</a:t>
            </a:r>
            <a:r>
              <a:rPr lang="en-GB" sz="9500" dirty="0" smtClean="0"/>
              <a:t>:</a:t>
            </a:r>
            <a:endParaRPr sz="9500" dirty="0"/>
          </a:p>
        </p:txBody>
      </p:sp>
      <p:sp>
        <p:nvSpPr>
          <p:cNvPr id="17" name="object 17"/>
          <p:cNvSpPr txBox="1"/>
          <p:nvPr/>
        </p:nvSpPr>
        <p:spPr>
          <a:xfrm>
            <a:off x="1634007" y="4113105"/>
            <a:ext cx="20257347" cy="9260390"/>
          </a:xfrm>
          <a:prstGeom prst="rect">
            <a:avLst/>
          </a:prstGeom>
        </p:spPr>
        <p:txBody>
          <a:bodyPr vert="horz" wrap="square" lIns="0" tIns="263051" rIns="0" bIns="0" rtlCol="0">
            <a:spAutoFit/>
          </a:bodyPr>
          <a:lstStyle/>
          <a:p>
            <a:pPr marL="846591" indent="-817865" algn="just">
              <a:spcBef>
                <a:spcPts val="2071"/>
              </a:spcBef>
              <a:buChar char="•"/>
              <a:tabLst>
                <a:tab pos="848103" algn="l"/>
              </a:tabLst>
            </a:pPr>
            <a:r>
              <a:rPr lang="es-ES" sz="76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HTML y CSS: </a:t>
            </a:r>
            <a:r>
              <a:rPr lang="es-ES" sz="76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para presentaciones.</a:t>
            </a:r>
          </a:p>
          <a:p>
            <a:pPr marL="846591" indent="-817865" algn="just">
              <a:spcBef>
                <a:spcPts val="2071"/>
              </a:spcBef>
              <a:buChar char="•"/>
              <a:tabLst>
                <a:tab pos="848103" algn="l"/>
              </a:tabLst>
            </a:pPr>
            <a:r>
              <a:rPr lang="es-ES" sz="7600" dirty="0" err="1" smtClean="0">
                <a:solidFill>
                  <a:srgbClr val="00AF50"/>
                </a:solidFill>
                <a:latin typeface="Times New Roman"/>
                <a:cs typeface="Times New Roman"/>
              </a:rPr>
              <a:t>JavaScript</a:t>
            </a:r>
            <a:r>
              <a:rPr lang="es-ES" sz="76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: </a:t>
            </a:r>
            <a:r>
              <a:rPr lang="es-ES" sz="76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para procesamiento local.</a:t>
            </a:r>
          </a:p>
          <a:p>
            <a:pPr marL="846591" indent="-817865" algn="just">
              <a:spcBef>
                <a:spcPts val="2071"/>
              </a:spcBef>
              <a:buChar char="•"/>
              <a:tabLst>
                <a:tab pos="848103" algn="l"/>
              </a:tabLst>
            </a:pPr>
            <a:r>
              <a:rPr lang="es-ES" sz="76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Modelo de objeto de documento (DOM): </a:t>
            </a:r>
            <a:r>
              <a:rPr lang="es-ES" sz="76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para acceder a datos dentro de la página o para acceder a elementos de un archivo XML en el servidor</a:t>
            </a:r>
            <a:r>
              <a:rPr lang="es-ES" sz="76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.</a:t>
            </a:r>
          </a:p>
          <a:p>
            <a:pPr marL="846591" indent="-817865" algn="just">
              <a:spcBef>
                <a:spcPts val="2071"/>
              </a:spcBef>
              <a:buChar char="•"/>
              <a:tabLst>
                <a:tab pos="848103" algn="l"/>
              </a:tabLst>
            </a:pPr>
            <a:r>
              <a:rPr lang="es-ES" sz="76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Objeto </a:t>
            </a:r>
            <a:r>
              <a:rPr lang="es-ES" sz="7600" dirty="0" err="1" smtClean="0">
                <a:solidFill>
                  <a:srgbClr val="00AF50"/>
                </a:solidFill>
                <a:latin typeface="Times New Roman"/>
                <a:cs typeface="Times New Roman"/>
              </a:rPr>
              <a:t>XMLHttpRequest</a:t>
            </a:r>
            <a:r>
              <a:rPr lang="es-ES" sz="76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: </a:t>
            </a:r>
            <a:r>
              <a:rPr lang="es-ES" sz="7600" dirty="0" smtClean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para leer / enviar datos al servidor de forma asincrónica.</a:t>
            </a:r>
            <a:endParaRPr sz="7600" dirty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9473" y="3044764"/>
            <a:ext cx="15434733" cy="1647886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lang="en-GB" sz="10500" dirty="0" err="1" smtClean="0">
                <a:solidFill>
                  <a:srgbClr val="000000"/>
                </a:solidFill>
              </a:rPr>
              <a:t>Vamos</a:t>
            </a:r>
            <a:r>
              <a:rPr lang="en-GB" sz="10500" dirty="0" smtClean="0">
                <a:solidFill>
                  <a:srgbClr val="000000"/>
                </a:solidFill>
              </a:rPr>
              <a:t> a </a:t>
            </a:r>
            <a:r>
              <a:rPr lang="en-GB" sz="10500" dirty="0" err="1" smtClean="0">
                <a:solidFill>
                  <a:srgbClr val="000000"/>
                </a:solidFill>
              </a:rPr>
              <a:t>trabajar</a:t>
            </a:r>
            <a:r>
              <a:rPr lang="en-GB" sz="10500" dirty="0" smtClean="0">
                <a:solidFill>
                  <a:srgbClr val="000000"/>
                </a:solidFill>
              </a:rPr>
              <a:t> </a:t>
            </a:r>
            <a:r>
              <a:rPr sz="10500" spc="-1429" dirty="0" smtClean="0">
                <a:solidFill>
                  <a:srgbClr val="000000"/>
                </a:solidFill>
                <a:latin typeface="Wingdings"/>
                <a:cs typeface="Wingdings"/>
              </a:rPr>
              <a:t></a:t>
            </a:r>
            <a:endParaRPr sz="10500" dirty="0">
              <a:latin typeface="Wingdings"/>
              <a:cs typeface="Wingdings"/>
            </a:endParaRPr>
          </a:p>
        </p:txBody>
      </p:sp>
      <p:grpSp>
        <p:nvGrpSpPr>
          <p:cNvPr id="3" name="object 17"/>
          <p:cNvGrpSpPr/>
          <p:nvPr/>
        </p:nvGrpSpPr>
        <p:grpSpPr>
          <a:xfrm>
            <a:off x="3048009" y="2158683"/>
            <a:ext cx="18784147" cy="10643870"/>
            <a:chOff x="1143000" y="1079338"/>
            <a:chExt cx="7044055" cy="5321935"/>
          </a:xfrm>
        </p:grpSpPr>
        <p:sp>
          <p:nvSpPr>
            <p:cNvPr id="18" name="object 18"/>
            <p:cNvSpPr/>
            <p:nvPr/>
          </p:nvSpPr>
          <p:spPr>
            <a:xfrm>
              <a:off x="6043621" y="1079338"/>
              <a:ext cx="2143274" cy="15544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3000" y="4610441"/>
              <a:ext cx="1769178" cy="1790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18"/>
          <p:cNvGrpSpPr/>
          <p:nvPr/>
        </p:nvGrpSpPr>
        <p:grpSpPr>
          <a:xfrm>
            <a:off x="11634222" y="6968861"/>
            <a:ext cx="3488267" cy="1092200"/>
            <a:chOff x="7232650" y="831850"/>
            <a:chExt cx="1308100" cy="546100"/>
          </a:xfrm>
        </p:grpSpPr>
        <p:sp>
          <p:nvSpPr>
            <p:cNvPr id="21" name="object 19"/>
            <p:cNvSpPr/>
            <p:nvPr/>
          </p:nvSpPr>
          <p:spPr>
            <a:xfrm>
              <a:off x="7239000" y="838200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647700" y="0"/>
                  </a:moveTo>
                  <a:lnTo>
                    <a:pt x="581469" y="1376"/>
                  </a:lnTo>
                  <a:lnTo>
                    <a:pt x="517153" y="5417"/>
                  </a:lnTo>
                  <a:lnTo>
                    <a:pt x="455077" y="11988"/>
                  </a:lnTo>
                  <a:lnTo>
                    <a:pt x="395567" y="20954"/>
                  </a:lnTo>
                  <a:lnTo>
                    <a:pt x="338948" y="32184"/>
                  </a:lnTo>
                  <a:lnTo>
                    <a:pt x="285545" y="45541"/>
                  </a:lnTo>
                  <a:lnTo>
                    <a:pt x="235684" y="60893"/>
                  </a:lnTo>
                  <a:lnTo>
                    <a:pt x="189690" y="78104"/>
                  </a:lnTo>
                  <a:lnTo>
                    <a:pt x="147888" y="97043"/>
                  </a:lnTo>
                  <a:lnTo>
                    <a:pt x="110605" y="117574"/>
                  </a:lnTo>
                  <a:lnTo>
                    <a:pt x="78164" y="139563"/>
                  </a:lnTo>
                  <a:lnTo>
                    <a:pt x="29115" y="187382"/>
                  </a:lnTo>
                  <a:lnTo>
                    <a:pt x="3343" y="239427"/>
                  </a:lnTo>
                  <a:lnTo>
                    <a:pt x="0" y="266700"/>
                  </a:lnTo>
                  <a:lnTo>
                    <a:pt x="3343" y="293972"/>
                  </a:lnTo>
                  <a:lnTo>
                    <a:pt x="29115" y="346017"/>
                  </a:lnTo>
                  <a:lnTo>
                    <a:pt x="78164" y="393836"/>
                  </a:lnTo>
                  <a:lnTo>
                    <a:pt x="110605" y="415825"/>
                  </a:lnTo>
                  <a:lnTo>
                    <a:pt x="147888" y="436356"/>
                  </a:lnTo>
                  <a:lnTo>
                    <a:pt x="189690" y="455295"/>
                  </a:lnTo>
                  <a:lnTo>
                    <a:pt x="235684" y="472506"/>
                  </a:lnTo>
                  <a:lnTo>
                    <a:pt x="285545" y="487858"/>
                  </a:lnTo>
                  <a:lnTo>
                    <a:pt x="338948" y="501215"/>
                  </a:lnTo>
                  <a:lnTo>
                    <a:pt x="395567" y="512445"/>
                  </a:lnTo>
                  <a:lnTo>
                    <a:pt x="455077" y="521411"/>
                  </a:lnTo>
                  <a:lnTo>
                    <a:pt x="517153" y="527982"/>
                  </a:lnTo>
                  <a:lnTo>
                    <a:pt x="581469" y="532023"/>
                  </a:lnTo>
                  <a:lnTo>
                    <a:pt x="647700" y="533400"/>
                  </a:lnTo>
                  <a:lnTo>
                    <a:pt x="713930" y="532023"/>
                  </a:lnTo>
                  <a:lnTo>
                    <a:pt x="778246" y="527982"/>
                  </a:lnTo>
                  <a:lnTo>
                    <a:pt x="840322" y="521411"/>
                  </a:lnTo>
                  <a:lnTo>
                    <a:pt x="899832" y="512445"/>
                  </a:lnTo>
                  <a:lnTo>
                    <a:pt x="956451" y="501215"/>
                  </a:lnTo>
                  <a:lnTo>
                    <a:pt x="1009854" y="487858"/>
                  </a:lnTo>
                  <a:lnTo>
                    <a:pt x="1059715" y="472506"/>
                  </a:lnTo>
                  <a:lnTo>
                    <a:pt x="1105709" y="455295"/>
                  </a:lnTo>
                  <a:lnTo>
                    <a:pt x="1147511" y="436356"/>
                  </a:lnTo>
                  <a:lnTo>
                    <a:pt x="1184794" y="415825"/>
                  </a:lnTo>
                  <a:lnTo>
                    <a:pt x="1217235" y="393836"/>
                  </a:lnTo>
                  <a:lnTo>
                    <a:pt x="1266284" y="346017"/>
                  </a:lnTo>
                  <a:lnTo>
                    <a:pt x="1292056" y="293972"/>
                  </a:lnTo>
                  <a:lnTo>
                    <a:pt x="1295400" y="266700"/>
                  </a:lnTo>
                  <a:lnTo>
                    <a:pt x="1292056" y="239427"/>
                  </a:lnTo>
                  <a:lnTo>
                    <a:pt x="1266284" y="187382"/>
                  </a:lnTo>
                  <a:lnTo>
                    <a:pt x="1217235" y="139563"/>
                  </a:lnTo>
                  <a:lnTo>
                    <a:pt x="1184794" y="117574"/>
                  </a:lnTo>
                  <a:lnTo>
                    <a:pt x="1147511" y="97043"/>
                  </a:lnTo>
                  <a:lnTo>
                    <a:pt x="1105709" y="78104"/>
                  </a:lnTo>
                  <a:lnTo>
                    <a:pt x="1059715" y="60893"/>
                  </a:lnTo>
                  <a:lnTo>
                    <a:pt x="1009854" y="45541"/>
                  </a:lnTo>
                  <a:lnTo>
                    <a:pt x="956451" y="32184"/>
                  </a:lnTo>
                  <a:lnTo>
                    <a:pt x="899832" y="20954"/>
                  </a:lnTo>
                  <a:lnTo>
                    <a:pt x="840322" y="11988"/>
                  </a:lnTo>
                  <a:lnTo>
                    <a:pt x="778246" y="5417"/>
                  </a:lnTo>
                  <a:lnTo>
                    <a:pt x="713930" y="1376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7239000" y="838200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0" y="266700"/>
                  </a:moveTo>
                  <a:lnTo>
                    <a:pt x="13157" y="212943"/>
                  </a:lnTo>
                  <a:lnTo>
                    <a:pt x="50893" y="162877"/>
                  </a:lnTo>
                  <a:lnTo>
                    <a:pt x="110605" y="117574"/>
                  </a:lnTo>
                  <a:lnTo>
                    <a:pt x="147888" y="97043"/>
                  </a:lnTo>
                  <a:lnTo>
                    <a:pt x="189690" y="78104"/>
                  </a:lnTo>
                  <a:lnTo>
                    <a:pt x="235684" y="60893"/>
                  </a:lnTo>
                  <a:lnTo>
                    <a:pt x="285545" y="45541"/>
                  </a:lnTo>
                  <a:lnTo>
                    <a:pt x="338948" y="32184"/>
                  </a:lnTo>
                  <a:lnTo>
                    <a:pt x="395567" y="20954"/>
                  </a:lnTo>
                  <a:lnTo>
                    <a:pt x="455077" y="11988"/>
                  </a:lnTo>
                  <a:lnTo>
                    <a:pt x="517153" y="5417"/>
                  </a:lnTo>
                  <a:lnTo>
                    <a:pt x="581469" y="1376"/>
                  </a:lnTo>
                  <a:lnTo>
                    <a:pt x="647700" y="0"/>
                  </a:lnTo>
                  <a:lnTo>
                    <a:pt x="713930" y="1376"/>
                  </a:lnTo>
                  <a:lnTo>
                    <a:pt x="778246" y="5417"/>
                  </a:lnTo>
                  <a:lnTo>
                    <a:pt x="840322" y="11988"/>
                  </a:lnTo>
                  <a:lnTo>
                    <a:pt x="899832" y="20954"/>
                  </a:lnTo>
                  <a:lnTo>
                    <a:pt x="956451" y="32184"/>
                  </a:lnTo>
                  <a:lnTo>
                    <a:pt x="1009854" y="45541"/>
                  </a:lnTo>
                  <a:lnTo>
                    <a:pt x="1059715" y="60893"/>
                  </a:lnTo>
                  <a:lnTo>
                    <a:pt x="1105709" y="78104"/>
                  </a:lnTo>
                  <a:lnTo>
                    <a:pt x="1147511" y="97043"/>
                  </a:lnTo>
                  <a:lnTo>
                    <a:pt x="1184794" y="117574"/>
                  </a:lnTo>
                  <a:lnTo>
                    <a:pt x="1217235" y="139563"/>
                  </a:lnTo>
                  <a:lnTo>
                    <a:pt x="1266284" y="187382"/>
                  </a:lnTo>
                  <a:lnTo>
                    <a:pt x="1292056" y="239427"/>
                  </a:lnTo>
                  <a:lnTo>
                    <a:pt x="1295400" y="266700"/>
                  </a:lnTo>
                  <a:lnTo>
                    <a:pt x="1292056" y="293972"/>
                  </a:lnTo>
                  <a:lnTo>
                    <a:pt x="1282242" y="320456"/>
                  </a:lnTo>
                  <a:lnTo>
                    <a:pt x="1244506" y="370522"/>
                  </a:lnTo>
                  <a:lnTo>
                    <a:pt x="1184794" y="415825"/>
                  </a:lnTo>
                  <a:lnTo>
                    <a:pt x="1147511" y="436356"/>
                  </a:lnTo>
                  <a:lnTo>
                    <a:pt x="1105709" y="455295"/>
                  </a:lnTo>
                  <a:lnTo>
                    <a:pt x="1059715" y="472506"/>
                  </a:lnTo>
                  <a:lnTo>
                    <a:pt x="1009854" y="487858"/>
                  </a:lnTo>
                  <a:lnTo>
                    <a:pt x="956451" y="501215"/>
                  </a:lnTo>
                  <a:lnTo>
                    <a:pt x="899832" y="512445"/>
                  </a:lnTo>
                  <a:lnTo>
                    <a:pt x="840322" y="521411"/>
                  </a:lnTo>
                  <a:lnTo>
                    <a:pt x="778246" y="527982"/>
                  </a:lnTo>
                  <a:lnTo>
                    <a:pt x="713930" y="532023"/>
                  </a:lnTo>
                  <a:lnTo>
                    <a:pt x="647700" y="533400"/>
                  </a:lnTo>
                  <a:lnTo>
                    <a:pt x="581469" y="532023"/>
                  </a:lnTo>
                  <a:lnTo>
                    <a:pt x="517153" y="527982"/>
                  </a:lnTo>
                  <a:lnTo>
                    <a:pt x="455077" y="521411"/>
                  </a:lnTo>
                  <a:lnTo>
                    <a:pt x="395567" y="512445"/>
                  </a:lnTo>
                  <a:lnTo>
                    <a:pt x="338948" y="501215"/>
                  </a:lnTo>
                  <a:lnTo>
                    <a:pt x="285545" y="487858"/>
                  </a:lnTo>
                  <a:lnTo>
                    <a:pt x="235684" y="472506"/>
                  </a:lnTo>
                  <a:lnTo>
                    <a:pt x="189690" y="455295"/>
                  </a:lnTo>
                  <a:lnTo>
                    <a:pt x="147888" y="436356"/>
                  </a:lnTo>
                  <a:lnTo>
                    <a:pt x="110605" y="415825"/>
                  </a:lnTo>
                  <a:lnTo>
                    <a:pt x="78164" y="393836"/>
                  </a:lnTo>
                  <a:lnTo>
                    <a:pt x="29115" y="346017"/>
                  </a:lnTo>
                  <a:lnTo>
                    <a:pt x="3343" y="293972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1"/>
          <p:cNvSpPr txBox="1"/>
          <p:nvPr/>
        </p:nvSpPr>
        <p:spPr>
          <a:xfrm>
            <a:off x="12387765" y="7192127"/>
            <a:ext cx="1982893" cy="613782"/>
          </a:xfrm>
          <a:prstGeom prst="rect">
            <a:avLst/>
          </a:prstGeom>
        </p:spPr>
        <p:txBody>
          <a:bodyPr vert="horz" wrap="square" lIns="0" tIns="28726" rIns="0" bIns="0" rtlCol="0">
            <a:spAutoFit/>
          </a:bodyPr>
          <a:lstStyle/>
          <a:p>
            <a:pPr marL="30237">
              <a:spcBef>
                <a:spcPts val="226"/>
              </a:spcBef>
            </a:pPr>
            <a:r>
              <a:rPr sz="3800" spc="-24" dirty="0">
                <a:solidFill>
                  <a:srgbClr val="006FC0"/>
                </a:solidFill>
                <a:latin typeface="Times New Roman"/>
                <a:cs typeface="Times New Roman"/>
              </a:rPr>
              <a:t>Example</a:t>
            </a:r>
            <a:endParaRPr sz="3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37900" y="1018032"/>
            <a:ext cx="12230100" cy="1232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916" y="2743200"/>
            <a:ext cx="5989637" cy="324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9716" y="3768436"/>
            <a:ext cx="27209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object 18"/>
          <p:cNvGrpSpPr/>
          <p:nvPr/>
        </p:nvGrpSpPr>
        <p:grpSpPr>
          <a:xfrm>
            <a:off x="574059" y="379131"/>
            <a:ext cx="3488267" cy="1092200"/>
            <a:chOff x="7232650" y="831850"/>
            <a:chExt cx="1308100" cy="546100"/>
          </a:xfrm>
        </p:grpSpPr>
        <p:sp>
          <p:nvSpPr>
            <p:cNvPr id="26" name="object 19"/>
            <p:cNvSpPr/>
            <p:nvPr/>
          </p:nvSpPr>
          <p:spPr>
            <a:xfrm>
              <a:off x="7239000" y="838200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647700" y="0"/>
                  </a:moveTo>
                  <a:lnTo>
                    <a:pt x="581469" y="1376"/>
                  </a:lnTo>
                  <a:lnTo>
                    <a:pt x="517153" y="5417"/>
                  </a:lnTo>
                  <a:lnTo>
                    <a:pt x="455077" y="11988"/>
                  </a:lnTo>
                  <a:lnTo>
                    <a:pt x="395567" y="20954"/>
                  </a:lnTo>
                  <a:lnTo>
                    <a:pt x="338948" y="32184"/>
                  </a:lnTo>
                  <a:lnTo>
                    <a:pt x="285545" y="45541"/>
                  </a:lnTo>
                  <a:lnTo>
                    <a:pt x="235684" y="60893"/>
                  </a:lnTo>
                  <a:lnTo>
                    <a:pt x="189690" y="78104"/>
                  </a:lnTo>
                  <a:lnTo>
                    <a:pt x="147888" y="97043"/>
                  </a:lnTo>
                  <a:lnTo>
                    <a:pt x="110605" y="117574"/>
                  </a:lnTo>
                  <a:lnTo>
                    <a:pt x="78164" y="139563"/>
                  </a:lnTo>
                  <a:lnTo>
                    <a:pt x="29115" y="187382"/>
                  </a:lnTo>
                  <a:lnTo>
                    <a:pt x="3343" y="239427"/>
                  </a:lnTo>
                  <a:lnTo>
                    <a:pt x="0" y="266700"/>
                  </a:lnTo>
                  <a:lnTo>
                    <a:pt x="3343" y="293972"/>
                  </a:lnTo>
                  <a:lnTo>
                    <a:pt x="29115" y="346017"/>
                  </a:lnTo>
                  <a:lnTo>
                    <a:pt x="78164" y="393836"/>
                  </a:lnTo>
                  <a:lnTo>
                    <a:pt x="110605" y="415825"/>
                  </a:lnTo>
                  <a:lnTo>
                    <a:pt x="147888" y="436356"/>
                  </a:lnTo>
                  <a:lnTo>
                    <a:pt x="189690" y="455295"/>
                  </a:lnTo>
                  <a:lnTo>
                    <a:pt x="235684" y="472506"/>
                  </a:lnTo>
                  <a:lnTo>
                    <a:pt x="285545" y="487858"/>
                  </a:lnTo>
                  <a:lnTo>
                    <a:pt x="338948" y="501215"/>
                  </a:lnTo>
                  <a:lnTo>
                    <a:pt x="395567" y="512445"/>
                  </a:lnTo>
                  <a:lnTo>
                    <a:pt x="455077" y="521411"/>
                  </a:lnTo>
                  <a:lnTo>
                    <a:pt x="517153" y="527982"/>
                  </a:lnTo>
                  <a:lnTo>
                    <a:pt x="581469" y="532023"/>
                  </a:lnTo>
                  <a:lnTo>
                    <a:pt x="647700" y="533400"/>
                  </a:lnTo>
                  <a:lnTo>
                    <a:pt x="713930" y="532023"/>
                  </a:lnTo>
                  <a:lnTo>
                    <a:pt x="778246" y="527982"/>
                  </a:lnTo>
                  <a:lnTo>
                    <a:pt x="840322" y="521411"/>
                  </a:lnTo>
                  <a:lnTo>
                    <a:pt x="899832" y="512445"/>
                  </a:lnTo>
                  <a:lnTo>
                    <a:pt x="956451" y="501215"/>
                  </a:lnTo>
                  <a:lnTo>
                    <a:pt x="1009854" y="487858"/>
                  </a:lnTo>
                  <a:lnTo>
                    <a:pt x="1059715" y="472506"/>
                  </a:lnTo>
                  <a:lnTo>
                    <a:pt x="1105709" y="455295"/>
                  </a:lnTo>
                  <a:lnTo>
                    <a:pt x="1147511" y="436356"/>
                  </a:lnTo>
                  <a:lnTo>
                    <a:pt x="1184794" y="415825"/>
                  </a:lnTo>
                  <a:lnTo>
                    <a:pt x="1217235" y="393836"/>
                  </a:lnTo>
                  <a:lnTo>
                    <a:pt x="1266284" y="346017"/>
                  </a:lnTo>
                  <a:lnTo>
                    <a:pt x="1292056" y="293972"/>
                  </a:lnTo>
                  <a:lnTo>
                    <a:pt x="1295400" y="266700"/>
                  </a:lnTo>
                  <a:lnTo>
                    <a:pt x="1292056" y="239427"/>
                  </a:lnTo>
                  <a:lnTo>
                    <a:pt x="1266284" y="187382"/>
                  </a:lnTo>
                  <a:lnTo>
                    <a:pt x="1217235" y="139563"/>
                  </a:lnTo>
                  <a:lnTo>
                    <a:pt x="1184794" y="117574"/>
                  </a:lnTo>
                  <a:lnTo>
                    <a:pt x="1147511" y="97043"/>
                  </a:lnTo>
                  <a:lnTo>
                    <a:pt x="1105709" y="78104"/>
                  </a:lnTo>
                  <a:lnTo>
                    <a:pt x="1059715" y="60893"/>
                  </a:lnTo>
                  <a:lnTo>
                    <a:pt x="1009854" y="45541"/>
                  </a:lnTo>
                  <a:lnTo>
                    <a:pt x="956451" y="32184"/>
                  </a:lnTo>
                  <a:lnTo>
                    <a:pt x="899832" y="20954"/>
                  </a:lnTo>
                  <a:lnTo>
                    <a:pt x="840322" y="11988"/>
                  </a:lnTo>
                  <a:lnTo>
                    <a:pt x="778246" y="5417"/>
                  </a:lnTo>
                  <a:lnTo>
                    <a:pt x="713930" y="1376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0"/>
            <p:cNvSpPr/>
            <p:nvPr/>
          </p:nvSpPr>
          <p:spPr>
            <a:xfrm>
              <a:off x="7239000" y="838200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0" y="266700"/>
                  </a:moveTo>
                  <a:lnTo>
                    <a:pt x="13157" y="212943"/>
                  </a:lnTo>
                  <a:lnTo>
                    <a:pt x="50893" y="162877"/>
                  </a:lnTo>
                  <a:lnTo>
                    <a:pt x="110605" y="117574"/>
                  </a:lnTo>
                  <a:lnTo>
                    <a:pt x="147888" y="97043"/>
                  </a:lnTo>
                  <a:lnTo>
                    <a:pt x="189690" y="78104"/>
                  </a:lnTo>
                  <a:lnTo>
                    <a:pt x="235684" y="60893"/>
                  </a:lnTo>
                  <a:lnTo>
                    <a:pt x="285545" y="45541"/>
                  </a:lnTo>
                  <a:lnTo>
                    <a:pt x="338948" y="32184"/>
                  </a:lnTo>
                  <a:lnTo>
                    <a:pt x="395567" y="20954"/>
                  </a:lnTo>
                  <a:lnTo>
                    <a:pt x="455077" y="11988"/>
                  </a:lnTo>
                  <a:lnTo>
                    <a:pt x="517153" y="5417"/>
                  </a:lnTo>
                  <a:lnTo>
                    <a:pt x="581469" y="1376"/>
                  </a:lnTo>
                  <a:lnTo>
                    <a:pt x="647700" y="0"/>
                  </a:lnTo>
                  <a:lnTo>
                    <a:pt x="713930" y="1376"/>
                  </a:lnTo>
                  <a:lnTo>
                    <a:pt x="778246" y="5417"/>
                  </a:lnTo>
                  <a:lnTo>
                    <a:pt x="840322" y="11988"/>
                  </a:lnTo>
                  <a:lnTo>
                    <a:pt x="899832" y="20954"/>
                  </a:lnTo>
                  <a:lnTo>
                    <a:pt x="956451" y="32184"/>
                  </a:lnTo>
                  <a:lnTo>
                    <a:pt x="1009854" y="45541"/>
                  </a:lnTo>
                  <a:lnTo>
                    <a:pt x="1059715" y="60893"/>
                  </a:lnTo>
                  <a:lnTo>
                    <a:pt x="1105709" y="78104"/>
                  </a:lnTo>
                  <a:lnTo>
                    <a:pt x="1147511" y="97043"/>
                  </a:lnTo>
                  <a:lnTo>
                    <a:pt x="1184794" y="117574"/>
                  </a:lnTo>
                  <a:lnTo>
                    <a:pt x="1217235" y="139563"/>
                  </a:lnTo>
                  <a:lnTo>
                    <a:pt x="1266284" y="187382"/>
                  </a:lnTo>
                  <a:lnTo>
                    <a:pt x="1292056" y="239427"/>
                  </a:lnTo>
                  <a:lnTo>
                    <a:pt x="1295400" y="266700"/>
                  </a:lnTo>
                  <a:lnTo>
                    <a:pt x="1292056" y="293972"/>
                  </a:lnTo>
                  <a:lnTo>
                    <a:pt x="1282242" y="320456"/>
                  </a:lnTo>
                  <a:lnTo>
                    <a:pt x="1244506" y="370522"/>
                  </a:lnTo>
                  <a:lnTo>
                    <a:pt x="1184794" y="415825"/>
                  </a:lnTo>
                  <a:lnTo>
                    <a:pt x="1147511" y="436356"/>
                  </a:lnTo>
                  <a:lnTo>
                    <a:pt x="1105709" y="455295"/>
                  </a:lnTo>
                  <a:lnTo>
                    <a:pt x="1059715" y="472506"/>
                  </a:lnTo>
                  <a:lnTo>
                    <a:pt x="1009854" y="487858"/>
                  </a:lnTo>
                  <a:lnTo>
                    <a:pt x="956451" y="501215"/>
                  </a:lnTo>
                  <a:lnTo>
                    <a:pt x="899832" y="512445"/>
                  </a:lnTo>
                  <a:lnTo>
                    <a:pt x="840322" y="521411"/>
                  </a:lnTo>
                  <a:lnTo>
                    <a:pt x="778246" y="527982"/>
                  </a:lnTo>
                  <a:lnTo>
                    <a:pt x="713930" y="532023"/>
                  </a:lnTo>
                  <a:lnTo>
                    <a:pt x="647700" y="533400"/>
                  </a:lnTo>
                  <a:lnTo>
                    <a:pt x="581469" y="532023"/>
                  </a:lnTo>
                  <a:lnTo>
                    <a:pt x="517153" y="527982"/>
                  </a:lnTo>
                  <a:lnTo>
                    <a:pt x="455077" y="521411"/>
                  </a:lnTo>
                  <a:lnTo>
                    <a:pt x="395567" y="512445"/>
                  </a:lnTo>
                  <a:lnTo>
                    <a:pt x="338948" y="501215"/>
                  </a:lnTo>
                  <a:lnTo>
                    <a:pt x="285545" y="487858"/>
                  </a:lnTo>
                  <a:lnTo>
                    <a:pt x="235684" y="472506"/>
                  </a:lnTo>
                  <a:lnTo>
                    <a:pt x="189690" y="455295"/>
                  </a:lnTo>
                  <a:lnTo>
                    <a:pt x="147888" y="436356"/>
                  </a:lnTo>
                  <a:lnTo>
                    <a:pt x="110605" y="415825"/>
                  </a:lnTo>
                  <a:lnTo>
                    <a:pt x="78164" y="393836"/>
                  </a:lnTo>
                  <a:lnTo>
                    <a:pt x="29115" y="346017"/>
                  </a:lnTo>
                  <a:lnTo>
                    <a:pt x="3343" y="293972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1"/>
          <p:cNvSpPr txBox="1"/>
          <p:nvPr/>
        </p:nvSpPr>
        <p:spPr>
          <a:xfrm>
            <a:off x="1327602" y="602397"/>
            <a:ext cx="1982893" cy="613782"/>
          </a:xfrm>
          <a:prstGeom prst="rect">
            <a:avLst/>
          </a:prstGeom>
        </p:spPr>
        <p:txBody>
          <a:bodyPr vert="horz" wrap="square" lIns="0" tIns="28726" rIns="0" bIns="0" rtlCol="0">
            <a:spAutoFit/>
          </a:bodyPr>
          <a:lstStyle/>
          <a:p>
            <a:pPr marL="30237">
              <a:spcBef>
                <a:spcPts val="226"/>
              </a:spcBef>
            </a:pPr>
            <a:r>
              <a:rPr sz="3800" spc="-24" dirty="0">
                <a:solidFill>
                  <a:srgbClr val="006FC0"/>
                </a:solidFill>
                <a:latin typeface="Times New Roman"/>
                <a:cs typeface="Times New Roman"/>
              </a:rPr>
              <a:t>Example</a:t>
            </a:r>
            <a:endParaRPr sz="3800" dirty="0">
              <a:latin typeface="Times New Roman"/>
              <a:cs typeface="Times New Roman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916" y="6672707"/>
            <a:ext cx="9699335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Flask (web framework) - Wikipedi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72583" y="4631003"/>
            <a:ext cx="3475241" cy="1361136"/>
          </a:xfrm>
          <a:prstGeom prst="rect">
            <a:avLst/>
          </a:prstGeom>
          <a:noFill/>
        </p:spPr>
      </p:pic>
      <p:pic>
        <p:nvPicPr>
          <p:cNvPr id="2055" name="Picture 7" descr="8 HTML tags you need to be using (and 5 to avoid) | Creative Bloq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06481" y="1631814"/>
            <a:ext cx="2098072" cy="1179518"/>
          </a:xfrm>
          <a:prstGeom prst="rect">
            <a:avLst/>
          </a:prstGeom>
          <a:noFill/>
        </p:spPr>
      </p:pic>
      <p:pic>
        <p:nvPicPr>
          <p:cNvPr id="2057" name="Picture 9" descr="DesarrolloLibre | ¿Cómo usar y configurar un ajax con jQuery?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793476" y="1049966"/>
            <a:ext cx="2463688" cy="176136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eticiones: json, api rest y Aja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Peticiones: json, api rest y Ajax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5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5" name="Json"/>
          <p:cNvSpPr txBox="1">
            <a:spLocks noGrp="1"/>
          </p:cNvSpPr>
          <p:nvPr>
            <p:ph type="title"/>
          </p:nvPr>
        </p:nvSpPr>
        <p:spPr>
          <a:xfrm>
            <a:off x="1379858" y="1390487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Json</a:t>
            </a:r>
            <a:endParaRPr dirty="0"/>
          </a:p>
        </p:txBody>
      </p:sp>
      <p:sp>
        <p:nvSpPr>
          <p:cNvPr id="506" name="Es un formato de intercambio de información ligero basado en text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552414" indent="-552414" defTabSz="792425">
              <a:spcBef>
                <a:spcPts val="6200"/>
              </a:spcBef>
              <a:buClr>
                <a:srgbClr val="535353"/>
              </a:buClr>
              <a:defRPr sz="4800"/>
            </a:pP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Es un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formato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intercambio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información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ligero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basado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en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texto</a:t>
            </a:r>
            <a:endParaRPr sz="4800" dirty="0">
              <a:solidFill>
                <a:schemeClr val="accent1">
                  <a:lumMod val="50000"/>
                </a:schemeClr>
              </a:solidFill>
            </a:endParaRPr>
          </a:p>
          <a:p>
            <a:pPr marL="552414" indent="-552414" defTabSz="792425">
              <a:spcBef>
                <a:spcPts val="6200"/>
              </a:spcBef>
              <a:buClr>
                <a:srgbClr val="535353"/>
              </a:buClr>
              <a:defRPr sz="4800"/>
            </a:pP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Utilizado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independientemente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del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lenguaje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plataforma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...</a:t>
            </a:r>
          </a:p>
          <a:p>
            <a:pPr marL="552414" indent="-552414" defTabSz="792425">
              <a:spcBef>
                <a:spcPts val="6200"/>
              </a:spcBef>
              <a:buClr>
                <a:srgbClr val="535353"/>
              </a:buClr>
              <a:defRPr sz="4800"/>
            </a:pP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Fácil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entender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tiene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su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origen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en JavaScript</a:t>
            </a:r>
          </a:p>
          <a:p>
            <a:pPr marL="552414" indent="-552414" defTabSz="792425">
              <a:spcBef>
                <a:spcPts val="6200"/>
              </a:spcBef>
              <a:buClr>
                <a:srgbClr val="535353"/>
              </a:buClr>
              <a:defRPr sz="4800"/>
            </a:pP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Su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uso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está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muy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extendido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, los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principales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frameworks de backend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tienen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soporte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nativo</a:t>
            </a:r>
            <a:endParaRPr sz="4800" dirty="0">
              <a:solidFill>
                <a:schemeClr val="accent1">
                  <a:lumMod val="50000"/>
                </a:schemeClr>
              </a:solidFill>
            </a:endParaRPr>
          </a:p>
          <a:p>
            <a:pPr marL="552414" indent="-552414" defTabSz="792425">
              <a:spcBef>
                <a:spcPts val="6200"/>
              </a:spcBef>
              <a:buClr>
                <a:srgbClr val="535353"/>
              </a:buClr>
              <a:defRPr sz="4800"/>
            </a:pP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Es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parecido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a XML, ambos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utilizan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texto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plano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legible y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jerarquía</a:t>
            </a:r>
            <a:endParaRPr sz="4800" dirty="0">
              <a:solidFill>
                <a:schemeClr val="accent1">
                  <a:lumMod val="50000"/>
                </a:schemeClr>
              </a:solidFill>
            </a:endParaRPr>
          </a:p>
          <a:p>
            <a:pPr marL="552414" indent="-552414" defTabSz="792425">
              <a:spcBef>
                <a:spcPts val="6200"/>
              </a:spcBef>
              <a:buClr>
                <a:srgbClr val="535353"/>
              </a:buClr>
              <a:defRPr sz="4800"/>
            </a:pP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Es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más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ligero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que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XML, y los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datos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están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tipados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, sin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necesidad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parsearlos</a:t>
            </a:r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4800" dirty="0" err="1">
                <a:solidFill>
                  <a:schemeClr val="accent1">
                    <a:lumMod val="50000"/>
                  </a:schemeClr>
                </a:solidFill>
              </a:rPr>
              <a:t>posteriormente</a:t>
            </a:r>
            <a:endParaRPr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6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8" name="Json - formato"/>
          <p:cNvSpPr txBox="1">
            <a:spLocks noGrp="1"/>
          </p:cNvSpPr>
          <p:nvPr>
            <p:ph type="title"/>
          </p:nvPr>
        </p:nvSpPr>
        <p:spPr>
          <a:xfrm>
            <a:off x="1435276" y="1298702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Json</a:t>
            </a:r>
            <a:r>
              <a:rPr dirty="0"/>
              <a:t> - </a:t>
            </a:r>
            <a:r>
              <a:rPr dirty="0" err="1"/>
              <a:t>formato</a:t>
            </a:r>
            <a:endParaRPr dirty="0"/>
          </a:p>
        </p:txBody>
      </p:sp>
      <p:sp>
        <p:nvSpPr>
          <p:cNvPr id="509" name="Contienen un conjunto de pares clave/valor no ordenados asociados mediante :…"/>
          <p:cNvSpPr txBox="1">
            <a:spLocks noGrp="1"/>
          </p:cNvSpPr>
          <p:nvPr>
            <p:ph type="body" idx="1"/>
          </p:nvPr>
        </p:nvSpPr>
        <p:spPr>
          <a:xfrm>
            <a:off x="673099" y="3835400"/>
            <a:ext cx="23050501" cy="6045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52414" indent="-552414" defTabSz="792425">
              <a:spcBef>
                <a:spcPts val="6200"/>
              </a:spcBef>
              <a:buClr>
                <a:srgbClr val="535353"/>
              </a:buClr>
              <a:defRPr sz="480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Contienen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un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conjunto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pares clave/valor no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ordenados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asociados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mediante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:</a:t>
            </a:r>
          </a:p>
          <a:p>
            <a:pPr marL="552414" indent="-552414" defTabSz="792425">
              <a:spcBef>
                <a:spcPts val="6200"/>
              </a:spcBef>
              <a:buClr>
                <a:srgbClr val="535353"/>
              </a:buClr>
              <a:defRPr sz="480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Comienza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con { y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termina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con }</a:t>
            </a:r>
          </a:p>
          <a:p>
            <a:pPr marL="552414" indent="-552414" defTabSz="792425">
              <a:spcBef>
                <a:spcPts val="6200"/>
              </a:spcBef>
              <a:buClr>
                <a:srgbClr val="535353"/>
              </a:buClr>
              <a:defRPr sz="48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Los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diferentes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pares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kv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se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separan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mediante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comas ,</a:t>
            </a:r>
          </a:p>
          <a:p>
            <a:pPr marL="552414" indent="-552414" defTabSz="792425">
              <a:spcBef>
                <a:spcPts val="6200"/>
              </a:spcBef>
              <a:buClr>
                <a:srgbClr val="535353"/>
              </a:buClr>
              <a:defRPr sz="480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web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típica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verificar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que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un JSON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esté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bien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formado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JSONLint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lumMod val="50000"/>
                  </a:schemeClr>
                </a:solidFill>
                <a:hlinkClick r:id="rId6"/>
              </a:rPr>
              <a:t>https://jsonlint.com/</a:t>
            </a:r>
          </a:p>
        </p:txBody>
      </p:sp>
      <p:sp>
        <p:nvSpPr>
          <p:cNvPr id="510" name="{“name”: “Antonio”, “age”: 25, is_employee: false}"/>
          <p:cNvSpPr txBox="1"/>
          <p:nvPr/>
        </p:nvSpPr>
        <p:spPr>
          <a:xfrm>
            <a:off x="5897240" y="10710764"/>
            <a:ext cx="12602219" cy="1641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799" tIns="50799" rIns="50799" bIns="50799" anchor="ctr">
            <a:spAutoFit/>
          </a:bodyPr>
          <a:lstStyle/>
          <a:p>
            <a:r>
              <a:rPr dirty="0"/>
              <a:t>{“name”: “Antonio”, “age”: 25, </a:t>
            </a:r>
            <a:r>
              <a:rPr dirty="0" err="1"/>
              <a:t>is_employee</a:t>
            </a:r>
            <a:r>
              <a:rPr dirty="0"/>
              <a:t>: false}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5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2" name="Json - tipos de datos"/>
          <p:cNvSpPr txBox="1">
            <a:spLocks noGrp="1"/>
          </p:cNvSpPr>
          <p:nvPr>
            <p:ph type="title"/>
          </p:nvPr>
        </p:nvSpPr>
        <p:spPr>
          <a:xfrm>
            <a:off x="1219200" y="1325128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Json</a:t>
            </a:r>
            <a:r>
              <a:rPr dirty="0"/>
              <a:t> - </a:t>
            </a:r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datos</a:t>
            </a:r>
            <a:endParaRPr dirty="0"/>
          </a:p>
        </p:txBody>
      </p:sp>
      <p:sp>
        <p:nvSpPr>
          <p:cNvPr id="513" name="Los JSON soportan de forma nativa diferentes tipos de dato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66099" indent="-466099" defTabSz="668611">
              <a:spcBef>
                <a:spcPts val="5200"/>
              </a:spcBef>
              <a:buClr>
                <a:srgbClr val="535353"/>
              </a:buClr>
              <a:defRPr sz="405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Los JSON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soportan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forma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nativa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diferentes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tipos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datos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1062705" lvl="1" indent="-466099" defTabSz="668611">
              <a:spcBef>
                <a:spcPts val="5200"/>
              </a:spcBef>
              <a:buClr>
                <a:srgbClr val="535353"/>
              </a:buClr>
              <a:defRPr sz="405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Para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datos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tipo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texto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tenemos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los strings,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que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son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secuencia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caracteres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Unicode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rodeados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comillas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dobles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“</a:t>
            </a:r>
          </a:p>
          <a:p>
            <a:pPr marL="1062705" lvl="1" indent="-466099" defTabSz="668611">
              <a:spcBef>
                <a:spcPts val="5200"/>
              </a:spcBef>
              <a:buClr>
                <a:srgbClr val="535353"/>
              </a:buClr>
              <a:defRPr sz="405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Diferentes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tipos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números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Real y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notación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científica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1062705" lvl="1" indent="-466099" defTabSz="668611">
              <a:spcBef>
                <a:spcPts val="5200"/>
              </a:spcBef>
              <a:buClr>
                <a:srgbClr val="535353"/>
              </a:buClr>
              <a:defRPr sz="405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Bool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: true o false</a:t>
            </a:r>
          </a:p>
          <a:p>
            <a:pPr marL="1062705" lvl="1" indent="-466099" defTabSz="668611">
              <a:spcBef>
                <a:spcPts val="5200"/>
              </a:spcBef>
              <a:buClr>
                <a:srgbClr val="535353"/>
              </a:buClr>
              <a:defRPr sz="405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Null: null</a:t>
            </a:r>
          </a:p>
          <a:p>
            <a:pPr marL="1062705" lvl="1" indent="-466099" defTabSz="668611">
              <a:spcBef>
                <a:spcPts val="5200"/>
              </a:spcBef>
              <a:buClr>
                <a:srgbClr val="535353"/>
              </a:buClr>
              <a:defRPr sz="405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Si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queremos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crear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lista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valores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ordenados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utilizaremos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un Array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delimitado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por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los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caracteres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[ ]</a:t>
            </a:r>
          </a:p>
          <a:p>
            <a:pPr marL="1062705" lvl="1" indent="-466099" defTabSz="668611">
              <a:spcBef>
                <a:spcPts val="5200"/>
              </a:spcBef>
              <a:buClr>
                <a:srgbClr val="535353"/>
              </a:buClr>
              <a:defRPr sz="405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También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podemos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anidar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otros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objetos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JSON con {}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8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5" name="Json - convirtiendo texto json a objeto"/>
          <p:cNvSpPr txBox="1">
            <a:spLocks noGrp="1"/>
          </p:cNvSpPr>
          <p:nvPr>
            <p:ph type="title"/>
          </p:nvPr>
        </p:nvSpPr>
        <p:spPr>
          <a:xfrm>
            <a:off x="1435276" y="1549405"/>
            <a:ext cx="21945600" cy="2286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Json</a:t>
            </a:r>
            <a:r>
              <a:rPr dirty="0"/>
              <a:t> - </a:t>
            </a:r>
            <a:r>
              <a:rPr dirty="0" err="1"/>
              <a:t>convirtiendo</a:t>
            </a:r>
            <a:r>
              <a:rPr dirty="0"/>
              <a:t> </a:t>
            </a:r>
            <a:r>
              <a:rPr dirty="0" err="1"/>
              <a:t>texto</a:t>
            </a:r>
            <a:r>
              <a:rPr dirty="0"/>
              <a:t> </a:t>
            </a:r>
            <a:r>
              <a:rPr dirty="0" err="1"/>
              <a:t>json</a:t>
            </a:r>
            <a:r>
              <a:rPr dirty="0"/>
              <a:t> a </a:t>
            </a:r>
            <a:r>
              <a:rPr dirty="0" err="1"/>
              <a:t>objeto</a:t>
            </a:r>
            <a:endParaRPr dirty="0"/>
          </a:p>
        </p:txBody>
      </p:sp>
      <p:sp>
        <p:nvSpPr>
          <p:cNvPr id="516" name="Si tenemos un JSON en una cadena de texto, podemos convertirlo a un objeto de Javascript mediante JSON.parse()"/>
          <p:cNvSpPr txBox="1">
            <a:spLocks noGrp="1"/>
          </p:cNvSpPr>
          <p:nvPr>
            <p:ph type="body" idx="1"/>
          </p:nvPr>
        </p:nvSpPr>
        <p:spPr>
          <a:xfrm>
            <a:off x="673099" y="3835405"/>
            <a:ext cx="23050501" cy="2472618"/>
          </a:xfrm>
          <a:prstGeom prst="rect">
            <a:avLst/>
          </a:prstGeom>
        </p:spPr>
        <p:txBody>
          <a:bodyPr/>
          <a:lstStyle>
            <a:lvl1pPr>
              <a:buClr>
                <a:srgbClr val="535353"/>
              </a:buClr>
            </a:lvl1pPr>
          </a:lstStyle>
          <a:p>
            <a:r>
              <a:rPr dirty="0">
                <a:solidFill>
                  <a:schemeClr val="accent1">
                    <a:lumMod val="50000"/>
                  </a:schemeClr>
                </a:solidFill>
              </a:rPr>
              <a:t>Si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tenemos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un JSON en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cadena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texto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podemos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convertirlo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 un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objeto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mediante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JSON.parse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517" name="let obj = JSON.parse(’{“name”: “Antonio”, “age”: 25, is_employee: false}’);"/>
          <p:cNvSpPr txBox="1"/>
          <p:nvPr/>
        </p:nvSpPr>
        <p:spPr>
          <a:xfrm>
            <a:off x="2473929" y="6037270"/>
            <a:ext cx="19448856" cy="1641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799" tIns="50799" rIns="50799" bIns="50799" anchor="ctr">
            <a:spAutoFit/>
          </a:bodyPr>
          <a:lstStyle>
            <a:lvl1pPr algn="ctr"/>
          </a:lstStyle>
          <a:p>
            <a:r>
              <a:rPr dirty="0"/>
              <a:t>let </a:t>
            </a:r>
            <a:r>
              <a:rPr dirty="0" err="1"/>
              <a:t>obj</a:t>
            </a:r>
            <a:r>
              <a:rPr dirty="0"/>
              <a:t> = </a:t>
            </a:r>
            <a:r>
              <a:rPr dirty="0" err="1"/>
              <a:t>JSON.parse</a:t>
            </a:r>
            <a:r>
              <a:rPr dirty="0"/>
              <a:t>(’{“name”: “Antonio”, “age”: 25, </a:t>
            </a:r>
            <a:r>
              <a:rPr dirty="0" err="1"/>
              <a:t>is_employee</a:t>
            </a:r>
            <a:r>
              <a:rPr dirty="0"/>
              <a:t>: false}’);</a:t>
            </a:r>
          </a:p>
        </p:txBody>
      </p:sp>
      <p:sp>
        <p:nvSpPr>
          <p:cNvPr id="518" name="Para obtener un JSON a partir de un objeto,  utilizaremos JSON.stringify();"/>
          <p:cNvSpPr txBox="1"/>
          <p:nvPr/>
        </p:nvSpPr>
        <p:spPr>
          <a:xfrm>
            <a:off x="666750" y="7407982"/>
            <a:ext cx="23050501" cy="247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799" tIns="50799" rIns="50799" bIns="50799" anchor="ctr">
            <a:normAutofit/>
          </a:bodyPr>
          <a:lstStyle>
            <a:lvl1pPr marL="575468" indent="-575468">
              <a:spcBef>
                <a:spcPts val="6500"/>
              </a:spcBef>
              <a:buClr>
                <a:srgbClr val="535353"/>
              </a:buClr>
              <a:buSzPct val="82000"/>
              <a:buChar char="•"/>
              <a:defRPr>
                <a:solidFill>
                  <a:srgbClr val="535353"/>
                </a:solidFill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r>
              <a:t>Para obtener un JSON a partir de un objeto,  utilizaremos JSON.stringify();</a:t>
            </a:r>
          </a:p>
        </p:txBody>
      </p:sp>
      <p:sp>
        <p:nvSpPr>
          <p:cNvPr id="519" name="let txt = JSON.stringify(obj);"/>
          <p:cNvSpPr txBox="1"/>
          <p:nvPr/>
        </p:nvSpPr>
        <p:spPr>
          <a:xfrm>
            <a:off x="2473929" y="9914484"/>
            <a:ext cx="19448856" cy="8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799" tIns="50799" rIns="50799" bIns="50799" anchor="ctr">
            <a:spAutoFit/>
          </a:bodyPr>
          <a:lstStyle>
            <a:lvl1pPr algn="ctr"/>
          </a:lstStyle>
          <a:p>
            <a:r>
              <a:rPr dirty="0"/>
              <a:t>let txt = </a:t>
            </a:r>
            <a:r>
              <a:rPr dirty="0" err="1"/>
              <a:t>JSON.stringify</a:t>
            </a:r>
            <a:r>
              <a:rPr dirty="0"/>
              <a:t>(</a:t>
            </a:r>
            <a:r>
              <a:rPr dirty="0" err="1"/>
              <a:t>obj</a:t>
            </a:r>
            <a:r>
              <a:rPr dirty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xfrm>
            <a:off x="8971277" y="2507330"/>
            <a:ext cx="6854613" cy="1786385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lang="en-GB" dirty="0" smtClean="0">
                <a:solidFill>
                  <a:srgbClr val="000000"/>
                </a:solidFill>
              </a:rPr>
              <a:t>ANTES</a:t>
            </a:r>
            <a:endParaRPr dirty="0"/>
          </a:p>
        </p:txBody>
      </p:sp>
      <p:grpSp>
        <p:nvGrpSpPr>
          <p:cNvPr id="17" name="object 17"/>
          <p:cNvGrpSpPr/>
          <p:nvPr/>
        </p:nvGrpSpPr>
        <p:grpSpPr>
          <a:xfrm>
            <a:off x="3247889" y="4724400"/>
            <a:ext cx="18113587" cy="7772400"/>
            <a:chOff x="1217955" y="2362200"/>
            <a:chExt cx="6792595" cy="3886200"/>
          </a:xfrm>
        </p:grpSpPr>
        <p:sp>
          <p:nvSpPr>
            <p:cNvPr id="18" name="object 18"/>
            <p:cNvSpPr/>
            <p:nvPr/>
          </p:nvSpPr>
          <p:spPr>
            <a:xfrm>
              <a:off x="1371600" y="2362200"/>
              <a:ext cx="6638925" cy="388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7955" y="4614926"/>
              <a:ext cx="2287270" cy="497205"/>
            </a:xfrm>
            <a:custGeom>
              <a:avLst/>
              <a:gdLst/>
              <a:ahLst/>
              <a:cxnLst/>
              <a:rect l="l" t="t" r="r" b="b"/>
              <a:pathLst>
                <a:path w="2287270" h="497204">
                  <a:moveTo>
                    <a:pt x="2250532" y="34089"/>
                  </a:moveTo>
                  <a:lnTo>
                    <a:pt x="0" y="484250"/>
                  </a:lnTo>
                  <a:lnTo>
                    <a:pt x="2489" y="496697"/>
                  </a:lnTo>
                  <a:lnTo>
                    <a:pt x="2253234" y="46502"/>
                  </a:lnTo>
                  <a:lnTo>
                    <a:pt x="2262566" y="38229"/>
                  </a:lnTo>
                  <a:lnTo>
                    <a:pt x="2250532" y="34089"/>
                  </a:lnTo>
                  <a:close/>
                </a:path>
                <a:path w="2287270" h="497204">
                  <a:moveTo>
                    <a:pt x="2276130" y="29463"/>
                  </a:moveTo>
                  <a:lnTo>
                    <a:pt x="2273655" y="29463"/>
                  </a:lnTo>
                  <a:lnTo>
                    <a:pt x="2276195" y="41910"/>
                  </a:lnTo>
                  <a:lnTo>
                    <a:pt x="2253234" y="46502"/>
                  </a:lnTo>
                  <a:lnTo>
                    <a:pt x="2204694" y="89535"/>
                  </a:lnTo>
                  <a:lnTo>
                    <a:pt x="2202027" y="91821"/>
                  </a:lnTo>
                  <a:lnTo>
                    <a:pt x="2201773" y="95885"/>
                  </a:lnTo>
                  <a:lnTo>
                    <a:pt x="2204186" y="98425"/>
                  </a:lnTo>
                  <a:lnTo>
                    <a:pt x="2206472" y="101092"/>
                  </a:lnTo>
                  <a:lnTo>
                    <a:pt x="2210536" y="101346"/>
                  </a:lnTo>
                  <a:lnTo>
                    <a:pt x="2213076" y="99060"/>
                  </a:lnTo>
                  <a:lnTo>
                    <a:pt x="2287244" y="33274"/>
                  </a:lnTo>
                  <a:lnTo>
                    <a:pt x="2276130" y="29463"/>
                  </a:lnTo>
                  <a:close/>
                </a:path>
                <a:path w="2287270" h="497204">
                  <a:moveTo>
                    <a:pt x="2262566" y="38229"/>
                  </a:moveTo>
                  <a:lnTo>
                    <a:pt x="2253234" y="46502"/>
                  </a:lnTo>
                  <a:lnTo>
                    <a:pt x="2276195" y="41910"/>
                  </a:lnTo>
                  <a:lnTo>
                    <a:pt x="2276169" y="41782"/>
                  </a:lnTo>
                  <a:lnTo>
                    <a:pt x="2272893" y="41782"/>
                  </a:lnTo>
                  <a:lnTo>
                    <a:pt x="2262566" y="38229"/>
                  </a:lnTo>
                  <a:close/>
                </a:path>
                <a:path w="2287270" h="497204">
                  <a:moveTo>
                    <a:pt x="2270734" y="30987"/>
                  </a:moveTo>
                  <a:lnTo>
                    <a:pt x="2262566" y="38229"/>
                  </a:lnTo>
                  <a:lnTo>
                    <a:pt x="2272893" y="41782"/>
                  </a:lnTo>
                  <a:lnTo>
                    <a:pt x="2270734" y="30987"/>
                  </a:lnTo>
                  <a:close/>
                </a:path>
                <a:path w="2287270" h="497204">
                  <a:moveTo>
                    <a:pt x="2273966" y="30987"/>
                  </a:moveTo>
                  <a:lnTo>
                    <a:pt x="2270734" y="30987"/>
                  </a:lnTo>
                  <a:lnTo>
                    <a:pt x="2272893" y="41782"/>
                  </a:lnTo>
                  <a:lnTo>
                    <a:pt x="2276169" y="41782"/>
                  </a:lnTo>
                  <a:lnTo>
                    <a:pt x="2273966" y="30987"/>
                  </a:lnTo>
                  <a:close/>
                </a:path>
                <a:path w="2287270" h="497204">
                  <a:moveTo>
                    <a:pt x="2273655" y="29463"/>
                  </a:moveTo>
                  <a:lnTo>
                    <a:pt x="2250532" y="34089"/>
                  </a:lnTo>
                  <a:lnTo>
                    <a:pt x="2262566" y="38229"/>
                  </a:lnTo>
                  <a:lnTo>
                    <a:pt x="2270734" y="30987"/>
                  </a:lnTo>
                  <a:lnTo>
                    <a:pt x="2273966" y="30987"/>
                  </a:lnTo>
                  <a:lnTo>
                    <a:pt x="2273655" y="29463"/>
                  </a:lnTo>
                  <a:close/>
                </a:path>
                <a:path w="2287270" h="497204">
                  <a:moveTo>
                    <a:pt x="2190216" y="0"/>
                  </a:moveTo>
                  <a:lnTo>
                    <a:pt x="2186660" y="1778"/>
                  </a:lnTo>
                  <a:lnTo>
                    <a:pt x="2184374" y="8381"/>
                  </a:lnTo>
                  <a:lnTo>
                    <a:pt x="2186152" y="11937"/>
                  </a:lnTo>
                  <a:lnTo>
                    <a:pt x="2250532" y="34089"/>
                  </a:lnTo>
                  <a:lnTo>
                    <a:pt x="2273655" y="29463"/>
                  </a:lnTo>
                  <a:lnTo>
                    <a:pt x="2276130" y="29463"/>
                  </a:lnTo>
                  <a:lnTo>
                    <a:pt x="2190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16000" y="9601202"/>
            <a:ext cx="2235200" cy="1416557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vert="horz" wrap="square" lIns="0" tIns="92217" rIns="0" bIns="0" rtlCol="0">
            <a:spAutoFit/>
          </a:bodyPr>
          <a:lstStyle/>
          <a:p>
            <a:pPr marL="253978" marR="238861" indent="148154">
              <a:spcBef>
                <a:spcPts val="726"/>
              </a:spcBef>
            </a:pPr>
            <a:r>
              <a:rPr sz="4300" dirty="0">
                <a:latin typeface="Times New Roman"/>
                <a:cs typeface="Times New Roman"/>
              </a:rPr>
              <a:t>Click 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18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1" name="Api rest"/>
          <p:cNvSpPr txBox="1">
            <a:spLocks noGrp="1"/>
          </p:cNvSpPr>
          <p:nvPr>
            <p:ph type="title"/>
          </p:nvPr>
        </p:nvSpPr>
        <p:spPr>
          <a:xfrm>
            <a:off x="1219200" y="1372176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Api</a:t>
            </a:r>
            <a:r>
              <a:rPr dirty="0"/>
              <a:t> rest</a:t>
            </a:r>
          </a:p>
        </p:txBody>
      </p:sp>
      <p:sp>
        <p:nvSpPr>
          <p:cNvPr id="522" name="Viene de API (Application Programming Interface) y REST (REpresentional State Transfer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437328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Viene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API (Application Programming Interface) y REST (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REpresentional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State Transfer)</a:t>
            </a:r>
          </a:p>
          <a:p>
            <a:pPr marL="437328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Representa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estado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algo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en un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momento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concreto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437328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Se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basa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en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protocolo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HTTP,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por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lo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tanto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utiliza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su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arquitectura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sus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métodos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códigos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estado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...</a:t>
            </a:r>
          </a:p>
          <a:p>
            <a:pPr marL="437328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Normalmente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servidor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proporciona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acceso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unos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recursos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que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se forma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controlada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cliente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podrá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modificar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997107" lvl="1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En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arquitecturas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REST,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accederemos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recursos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través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HTTP</a:t>
            </a:r>
          </a:p>
          <a:p>
            <a:pPr marL="997107" lvl="1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Estos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accesos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se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realizan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mediante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los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métodos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que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nos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proporciona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HTTP</a:t>
            </a:r>
          </a:p>
          <a:p>
            <a:pPr marL="437328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Los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recursos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se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identifican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mediante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URL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única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437328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Normalmente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intercambio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datos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se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hará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mediante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JSON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6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4" name="Api rest"/>
          <p:cNvSpPr txBox="1">
            <a:spLocks noGrp="1"/>
          </p:cNvSpPr>
          <p:nvPr>
            <p:ph type="title"/>
          </p:nvPr>
        </p:nvSpPr>
        <p:spPr>
          <a:xfrm>
            <a:off x="1219200" y="1427594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Api</a:t>
            </a:r>
            <a:r>
              <a:rPr dirty="0"/>
              <a:t> rest</a:t>
            </a:r>
          </a:p>
        </p:txBody>
      </p:sp>
      <p:sp>
        <p:nvSpPr>
          <p:cNvPr id="525" name="Con las API REST, podremos realizar las típicas operaciones CRUD…"/>
          <p:cNvSpPr txBox="1">
            <a:spLocks noGrp="1"/>
          </p:cNvSpPr>
          <p:nvPr>
            <p:ph type="body" idx="1"/>
          </p:nvPr>
        </p:nvSpPr>
        <p:spPr>
          <a:xfrm>
            <a:off x="673099" y="3835400"/>
            <a:ext cx="23050501" cy="286525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29395" indent="-529395" defTabSz="759409">
              <a:spcBef>
                <a:spcPts val="5900"/>
              </a:spcBef>
              <a:buClr>
                <a:srgbClr val="535353"/>
              </a:buClr>
              <a:defRPr sz="46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Con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las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API REST,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podremos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realizar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las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típicas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operaciones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CRUD</a:t>
            </a:r>
          </a:p>
          <a:p>
            <a:pPr marL="529395" indent="-529395" defTabSz="759409">
              <a:spcBef>
                <a:spcPts val="5900"/>
              </a:spcBef>
              <a:buClr>
                <a:srgbClr val="535353"/>
              </a:buClr>
              <a:defRPr sz="46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El backend (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servidor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tendrá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capa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intermedia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control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acceso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 la base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datos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existente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controlar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dichas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operaciones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26" name="Table"/>
          <p:cNvGraphicFramePr/>
          <p:nvPr/>
        </p:nvGraphicFramePr>
        <p:xfrm>
          <a:off x="4865417" y="7341056"/>
          <a:ext cx="14653176" cy="543986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148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67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216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75544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Operación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Método HTTP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838D9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838D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5544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Arial"/>
                          <a:ea typeface="Arial"/>
                          <a:cs typeface="Arial"/>
                          <a:sym typeface="Arial"/>
                        </a:rPr>
                        <a:t>CREATE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8DAD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Arial"/>
                          <a:ea typeface="Arial"/>
                          <a:cs typeface="Arial"/>
                          <a:sym typeface="Arial"/>
                        </a:rPr>
                        <a:t>PUT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8DAD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Arial"/>
                          <a:ea typeface="Arial"/>
                          <a:cs typeface="Arial"/>
                          <a:sym typeface="Arial"/>
                        </a:rPr>
                        <a:t>Crea un recurso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8DA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75544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Arial"/>
                          <a:ea typeface="Arial"/>
                          <a:cs typeface="Arial"/>
                          <a:sym typeface="Arial"/>
                        </a:rPr>
                        <a:t>READ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Arial"/>
                          <a:ea typeface="Arial"/>
                          <a:cs typeface="Arial"/>
                          <a:sym typeface="Arial"/>
                        </a:rPr>
                        <a:t>GET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Arial"/>
                          <a:ea typeface="Arial"/>
                          <a:cs typeface="Arial"/>
                          <a:sym typeface="Arial"/>
                        </a:rPr>
                        <a:t>Obtiene un recurso para su lectura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3769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Arial"/>
                          <a:ea typeface="Arial"/>
                          <a:cs typeface="Arial"/>
                          <a:sym typeface="Arial"/>
                        </a:rPr>
                        <a:t>UPDATE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8DAD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Arial"/>
                          <a:ea typeface="Arial"/>
                          <a:cs typeface="Arial"/>
                          <a:sym typeface="Arial"/>
                        </a:rPr>
                        <a:t>POST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8DAD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Arial"/>
                          <a:ea typeface="Arial"/>
                          <a:cs typeface="Arial"/>
                          <a:sym typeface="Arial"/>
                        </a:rPr>
                        <a:t>Realiza modificaciones en un recurso existente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8DA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75544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Arial"/>
                          <a:ea typeface="Arial"/>
                          <a:cs typeface="Arial"/>
                          <a:sym typeface="Arial"/>
                        </a:rPr>
                        <a:t>DELETE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Arial"/>
                          <a:ea typeface="Arial"/>
                          <a:cs typeface="Arial"/>
                          <a:sym typeface="Arial"/>
                        </a:rPr>
                        <a:t>DELETE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latin typeface="Arial"/>
                          <a:ea typeface="Arial"/>
                          <a:cs typeface="Arial"/>
                          <a:sym typeface="Arial"/>
                        </a:rPr>
                        <a:t>Elimina un recurso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D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5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8" name="Api rest - Buenas prácticas"/>
          <p:cNvSpPr txBox="1">
            <a:spLocks noGrp="1"/>
          </p:cNvSpPr>
          <p:nvPr>
            <p:ph type="title"/>
          </p:nvPr>
        </p:nvSpPr>
        <p:spPr>
          <a:xfrm>
            <a:off x="1219200" y="1352837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Api</a:t>
            </a:r>
            <a:r>
              <a:rPr dirty="0"/>
              <a:t> rest - </a:t>
            </a:r>
            <a:r>
              <a:rPr dirty="0" err="1"/>
              <a:t>Buenas</a:t>
            </a:r>
            <a:r>
              <a:rPr dirty="0"/>
              <a:t> </a:t>
            </a:r>
            <a:r>
              <a:rPr dirty="0" err="1"/>
              <a:t>prácticas</a:t>
            </a:r>
            <a:endParaRPr dirty="0"/>
          </a:p>
        </p:txBody>
      </p:sp>
      <p:sp>
        <p:nvSpPr>
          <p:cNvPr id="529" name="Es importante adoptar buenas prácticas a la hora de implementar una API REST (aunque esto es labor del servidor)…"/>
          <p:cNvSpPr txBox="1">
            <a:spLocks noGrp="1"/>
          </p:cNvSpPr>
          <p:nvPr>
            <p:ph type="body" idx="1"/>
          </p:nvPr>
        </p:nvSpPr>
        <p:spPr>
          <a:xfrm>
            <a:off x="1219200" y="3726871"/>
            <a:ext cx="21945600" cy="94183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2523" indent="-362523" defTabSz="520029">
              <a:spcBef>
                <a:spcPts val="4000"/>
              </a:spcBef>
              <a:buClr>
                <a:srgbClr val="535353"/>
              </a:buClr>
              <a:defRPr sz="315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Es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importante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adoptar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buenas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prácticas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hora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implementar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API REST (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aunque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esto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labor del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servidor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826546" lvl="1" indent="-362523" defTabSz="520029">
              <a:spcBef>
                <a:spcPts val="4000"/>
              </a:spcBef>
              <a:buClr>
                <a:srgbClr val="535353"/>
              </a:buClr>
              <a:defRPr sz="315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Utilizar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códigos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respuesta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apropiados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reflejar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desenlace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transacción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826546" lvl="1" indent="-362523" defTabSz="520029">
              <a:spcBef>
                <a:spcPts val="4000"/>
              </a:spcBef>
              <a:buClr>
                <a:srgbClr val="535353"/>
              </a:buClr>
              <a:defRPr sz="315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200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si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GET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correcto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826546" lvl="1" indent="-362523" defTabSz="520029">
              <a:spcBef>
                <a:spcPts val="4000"/>
              </a:spcBef>
              <a:buClr>
                <a:srgbClr val="535353"/>
              </a:buClr>
              <a:defRPr sz="315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201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si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creación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(POST o PUT)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correcta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826546" lvl="1" indent="-362523" defTabSz="520029">
              <a:spcBef>
                <a:spcPts val="4000"/>
              </a:spcBef>
              <a:buClr>
                <a:srgbClr val="535353"/>
              </a:buClr>
              <a:defRPr sz="315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404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si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no se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encuentra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recurso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especificado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826546" lvl="1" indent="-362523" defTabSz="520029">
              <a:spcBef>
                <a:spcPts val="4000"/>
              </a:spcBef>
              <a:buClr>
                <a:srgbClr val="535353"/>
              </a:buClr>
              <a:defRPr sz="315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...</a:t>
            </a:r>
          </a:p>
          <a:p>
            <a:pPr marL="362523" indent="-362523" defTabSz="520029">
              <a:spcBef>
                <a:spcPts val="4000"/>
              </a:spcBef>
              <a:buClr>
                <a:srgbClr val="535353"/>
              </a:buClr>
              <a:defRPr sz="315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Usar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nombres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plurales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en los endpoint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nuestra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API</a:t>
            </a:r>
          </a:p>
          <a:p>
            <a:pPr marL="362523" indent="-362523" defTabSz="520029">
              <a:spcBef>
                <a:spcPts val="4000"/>
              </a:spcBef>
              <a:buClr>
                <a:srgbClr val="535353"/>
              </a:buClr>
              <a:defRPr sz="315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No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utilizar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verbos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en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las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URL</a:t>
            </a:r>
          </a:p>
          <a:p>
            <a:pPr marL="826546" lvl="1" indent="-362523" defTabSz="520029">
              <a:spcBef>
                <a:spcPts val="4000"/>
              </a:spcBef>
              <a:buClr>
                <a:srgbClr val="535353"/>
              </a:buClr>
              <a:defRPr sz="315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Por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todas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las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operaciones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sobre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libros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se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harán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en la URL /books/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quedando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definido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tipo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operación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realizar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por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tipo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mensaje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5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1" name="Api rest - Buenas prácticas"/>
          <p:cNvSpPr txBox="1">
            <a:spLocks noGrp="1"/>
          </p:cNvSpPr>
          <p:nvPr>
            <p:ph type="title"/>
          </p:nvPr>
        </p:nvSpPr>
        <p:spPr>
          <a:xfrm>
            <a:off x="1435276" y="1298702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Api</a:t>
            </a:r>
            <a:r>
              <a:rPr dirty="0"/>
              <a:t> rest - </a:t>
            </a:r>
            <a:r>
              <a:rPr dirty="0" err="1"/>
              <a:t>Buenas</a:t>
            </a:r>
            <a:r>
              <a:rPr dirty="0"/>
              <a:t> </a:t>
            </a:r>
            <a:r>
              <a:rPr dirty="0" err="1"/>
              <a:t>prácticas</a:t>
            </a:r>
            <a:endParaRPr dirty="0"/>
          </a:p>
        </p:txBody>
      </p:sp>
      <p:sp>
        <p:nvSpPr>
          <p:cNvPr id="532" name="Utilizar el método HTTP indicado para cada operació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37328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Utilizar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método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HTTP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indicado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cada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operación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997107" lvl="1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No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utilizar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GET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acciones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que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alteren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estado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en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servidor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tenemos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PUT, POST, DELETE, PATCH...</a:t>
            </a:r>
          </a:p>
          <a:p>
            <a:pPr marL="437328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Utilizar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las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cabeceras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HTTP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negociar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formato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comunicación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997107" lvl="1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Mediante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content-type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especificaremos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formato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petición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997107" lvl="1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Accept define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tipo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formatos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respuesta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aceptados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437328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Versionar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la API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importante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ya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que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ayuda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implementar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nuevas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funciones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manteniendo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retrocompatibilidad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437328" indent="-437328" defTabSz="627336">
              <a:spcBef>
                <a:spcPts val="4900"/>
              </a:spcBef>
              <a:buClr>
                <a:srgbClr val="535353"/>
              </a:buClr>
              <a:defRPr sz="38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En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caso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las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peticiones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GET,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podemos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utilizar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sus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parámetros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por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filtrar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búsqueda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: /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books?lang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=eng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6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7" name="AJAX - peticiones http básicas"/>
          <p:cNvSpPr txBox="1">
            <a:spLocks noGrp="1"/>
          </p:cNvSpPr>
          <p:nvPr>
            <p:ph type="title"/>
          </p:nvPr>
        </p:nvSpPr>
        <p:spPr>
          <a:xfrm>
            <a:off x="1435276" y="1457452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dirty="0"/>
              <a:t>AJAX - </a:t>
            </a:r>
            <a:r>
              <a:rPr dirty="0" err="1"/>
              <a:t>peticiones</a:t>
            </a:r>
            <a:r>
              <a:rPr dirty="0"/>
              <a:t> http </a:t>
            </a:r>
            <a:r>
              <a:rPr dirty="0" err="1"/>
              <a:t>básicas</a:t>
            </a:r>
            <a:endParaRPr dirty="0"/>
          </a:p>
        </p:txBody>
      </p:sp>
      <p:sp>
        <p:nvSpPr>
          <p:cNvPr id="538" name="Vamos a utilizar AJAX para hacer peticiones…"/>
          <p:cNvSpPr txBox="1">
            <a:spLocks noGrp="1"/>
          </p:cNvSpPr>
          <p:nvPr>
            <p:ph type="body" idx="1"/>
          </p:nvPr>
        </p:nvSpPr>
        <p:spPr>
          <a:xfrm>
            <a:off x="673099" y="3835405"/>
            <a:ext cx="23050501" cy="410352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425817" indent="-425817" defTabSz="610829">
              <a:spcBef>
                <a:spcPts val="4800"/>
              </a:spcBef>
              <a:buClr>
                <a:srgbClr val="535353"/>
              </a:buClr>
              <a:defRPr sz="370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Vamos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utilizar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AJAX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hacer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peticiones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425817" indent="-425817" defTabSz="610829">
              <a:spcBef>
                <a:spcPts val="4800"/>
              </a:spcBef>
              <a:buClr>
                <a:srgbClr val="535353"/>
              </a:buClr>
              <a:defRPr sz="37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Para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ello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utilizaremos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XMLHttpRequest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() un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tipo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objeto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especial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que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forma parte de AJAX</a:t>
            </a:r>
          </a:p>
          <a:p>
            <a:pPr marL="970867" lvl="1" indent="-425817" defTabSz="610829">
              <a:spcBef>
                <a:spcPts val="4800"/>
              </a:spcBef>
              <a:buClr>
                <a:srgbClr val="535353"/>
              </a:buClr>
              <a:defRPr sz="37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Le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diremos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método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utilizar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en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petición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y la URL</a:t>
            </a:r>
          </a:p>
          <a:p>
            <a:pPr marL="425817" indent="-425817" defTabSz="610829">
              <a:spcBef>
                <a:spcPts val="4800"/>
              </a:spcBef>
              <a:buClr>
                <a:srgbClr val="535353"/>
              </a:buClr>
              <a:defRPr sz="3700"/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Realizaremos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petición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forma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asíncrona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esperar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respuesta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en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segundo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plano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y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procesarla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vez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esté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lista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9" name="const request = new XMLHttpRequest();…"/>
          <p:cNvSpPr txBox="1"/>
          <p:nvPr/>
        </p:nvSpPr>
        <p:spPr>
          <a:xfrm>
            <a:off x="8403656" y="8420233"/>
            <a:ext cx="8766178" cy="477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800"/>
            </a:pPr>
            <a:r>
              <a:rPr dirty="0">
                <a:solidFill>
                  <a:schemeClr val="tx2">
                    <a:lumMod val="50000"/>
                  </a:schemeClr>
                </a:solidFill>
              </a:rPr>
              <a:t>const request = new </a:t>
            </a:r>
            <a:r>
              <a:rPr dirty="0" err="1">
                <a:solidFill>
                  <a:schemeClr val="tx2">
                    <a:lumMod val="50000"/>
                  </a:schemeClr>
                </a:solidFill>
              </a:rPr>
              <a:t>XMLHttpRequest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pPr>
              <a:defRPr sz="3800"/>
            </a:pPr>
            <a:r>
              <a:rPr dirty="0">
                <a:solidFill>
                  <a:schemeClr val="tx2">
                    <a:lumMod val="50000"/>
                  </a:schemeClr>
                </a:solidFill>
              </a:rPr>
              <a:t>const </a:t>
            </a:r>
            <a:r>
              <a:rPr dirty="0" err="1">
                <a:solidFill>
                  <a:schemeClr val="tx2">
                    <a:lumMod val="50000"/>
                  </a:schemeClr>
                </a:solidFill>
              </a:rPr>
              <a:t>url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= ‘</a:t>
            </a:r>
            <a:r>
              <a:rPr dirty="0" err="1">
                <a:solidFill>
                  <a:schemeClr val="tx2">
                    <a:lumMod val="50000"/>
                  </a:schemeClr>
                </a:solidFill>
              </a:rPr>
              <a:t>url_request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’;</a:t>
            </a:r>
          </a:p>
          <a:p>
            <a:pPr>
              <a:defRPr sz="3800"/>
            </a:pPr>
            <a:r>
              <a:rPr dirty="0" err="1">
                <a:solidFill>
                  <a:schemeClr val="tx2">
                    <a:lumMod val="50000"/>
                  </a:schemeClr>
                </a:solidFill>
              </a:rPr>
              <a:t>request.open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("GET", </a:t>
            </a:r>
            <a:r>
              <a:rPr dirty="0" err="1">
                <a:solidFill>
                  <a:schemeClr val="tx2">
                    <a:lumMod val="50000"/>
                  </a:schemeClr>
                </a:solidFill>
              </a:rPr>
              <a:t>url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);</a:t>
            </a:r>
          </a:p>
          <a:p>
            <a:pPr>
              <a:defRPr sz="3800"/>
            </a:pPr>
            <a:r>
              <a:rPr dirty="0" err="1">
                <a:solidFill>
                  <a:schemeClr val="tx2">
                    <a:lumMod val="50000"/>
                  </a:schemeClr>
                </a:solidFill>
              </a:rPr>
              <a:t>request.send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pPr>
              <a:defRPr sz="3800"/>
            </a:pPr>
            <a:endParaRPr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defRPr sz="3800"/>
            </a:pPr>
            <a:r>
              <a:rPr dirty="0" err="1">
                <a:solidFill>
                  <a:schemeClr val="tx2">
                    <a:lumMod val="50000"/>
                  </a:schemeClr>
                </a:solidFill>
              </a:rPr>
              <a:t>request.onreadystatechange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 = (e) =&gt; {</a:t>
            </a:r>
          </a:p>
          <a:p>
            <a:pPr>
              <a:defRPr sz="3800"/>
            </a:pPr>
            <a:r>
              <a:rPr dirty="0">
                <a:solidFill>
                  <a:schemeClr val="tx2">
                    <a:lumMod val="50000"/>
                  </a:schemeClr>
                </a:solidFill>
              </a:rPr>
              <a:t>  console.log(</a:t>
            </a:r>
            <a:r>
              <a:rPr dirty="0" err="1">
                <a:solidFill>
                  <a:schemeClr val="tx2">
                    <a:lumMod val="50000"/>
                  </a:schemeClr>
                </a:solidFill>
              </a:rPr>
              <a:t>request.responseText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>
              <a:defRPr sz="3800"/>
            </a:pPr>
            <a:r>
              <a:rPr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5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1" name="AJAX - Haciendo una petición"/>
          <p:cNvSpPr txBox="1">
            <a:spLocks noGrp="1"/>
          </p:cNvSpPr>
          <p:nvPr>
            <p:ph type="title"/>
          </p:nvPr>
        </p:nvSpPr>
        <p:spPr>
          <a:xfrm>
            <a:off x="1435276" y="1298702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dirty="0"/>
              <a:t>AJAX - </a:t>
            </a:r>
            <a:r>
              <a:rPr dirty="0" err="1"/>
              <a:t>Haciendo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petición</a:t>
            </a:r>
            <a:endParaRPr dirty="0"/>
          </a:p>
        </p:txBody>
      </p:sp>
      <p:sp>
        <p:nvSpPr>
          <p:cNvPr id="542" name="También podemos utilizar XMLHttpRequest para acceder a ficheros del nuestro sistema, o para realizar peticiones síncronas, aunque esto último no resulta interesan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535353"/>
              </a:buClr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También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podemos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utilizar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XMLHttpRequest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acceder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ficheros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nuestro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sistema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o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realizar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peticiones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síncronas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aunque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esto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último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no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resulta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interesante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rgbClr val="535353"/>
              </a:buClr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vez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construida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petición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con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función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open()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especificaremos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mediante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un string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tipo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petición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(en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caso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‘GET’) y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url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que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se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dirigirá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Clr>
                <a:srgbClr val="535353"/>
              </a:buClr>
            </a:pP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Aquí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podemos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especificar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también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si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queremos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que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petición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se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gestione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maneja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síncrona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o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incluso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especificar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un par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usuario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contraseña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hacer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petición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con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credenciales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5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4" name="AJAX - Haciendo una petición"/>
          <p:cNvSpPr txBox="1">
            <a:spLocks noGrp="1"/>
          </p:cNvSpPr>
          <p:nvPr>
            <p:ph type="title"/>
          </p:nvPr>
        </p:nvSpPr>
        <p:spPr>
          <a:xfrm>
            <a:off x="1435276" y="1289049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dirty="0"/>
              <a:t>AJAX - </a:t>
            </a:r>
            <a:r>
              <a:rPr dirty="0" err="1"/>
              <a:t>Haciendo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petición</a:t>
            </a:r>
            <a:endParaRPr dirty="0"/>
          </a:p>
        </p:txBody>
      </p:sp>
      <p:sp>
        <p:nvSpPr>
          <p:cNvPr id="545" name="El tercer paso es especificar el manejador para el evento onreadystatechang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2801" indent="-402801" defTabSz="577813">
              <a:spcBef>
                <a:spcPts val="4500"/>
              </a:spcBef>
              <a:buClr>
                <a:srgbClr val="535353"/>
              </a:buClr>
              <a:defRPr sz="35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tercer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paso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especificar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manejador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evento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onreadystatechange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918387" lvl="1" indent="-402801" defTabSz="577813">
              <a:spcBef>
                <a:spcPts val="4500"/>
              </a:spcBef>
              <a:buClr>
                <a:srgbClr val="535353"/>
              </a:buClr>
              <a:defRPr sz="35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Este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evento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se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dará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cada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vez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que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cambie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estado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readystate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) en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que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se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encuentra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nuestra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petición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. Los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posibles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estados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son:</a:t>
            </a:r>
          </a:p>
          <a:p>
            <a:pPr marL="1433976" lvl="2" indent="-402801" defTabSz="577813">
              <a:spcBef>
                <a:spcPts val="4500"/>
              </a:spcBef>
              <a:buClr>
                <a:srgbClr val="535353"/>
              </a:buClr>
              <a:defRPr sz="35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0 (UNSENT):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aún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no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hemos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hecho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open</a:t>
            </a:r>
          </a:p>
          <a:p>
            <a:pPr marL="1433976" lvl="2" indent="-402801" defTabSz="577813">
              <a:spcBef>
                <a:spcPts val="4500"/>
              </a:spcBef>
              <a:buClr>
                <a:srgbClr val="535353"/>
              </a:buClr>
              <a:defRPr sz="35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1 (OPENED):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hemos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llamado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 open</a:t>
            </a:r>
          </a:p>
          <a:p>
            <a:pPr marL="1433976" lvl="2" indent="-402801" defTabSz="577813">
              <a:spcBef>
                <a:spcPts val="4500"/>
              </a:spcBef>
              <a:buClr>
                <a:srgbClr val="535353"/>
              </a:buClr>
              <a:defRPr sz="35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2 (HEADERS_RECEIVED):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enviada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tenemos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estado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y headers</a:t>
            </a:r>
          </a:p>
          <a:p>
            <a:pPr marL="1433976" lvl="2" indent="-402801" defTabSz="577813">
              <a:spcBef>
                <a:spcPts val="4500"/>
              </a:spcBef>
              <a:buClr>
                <a:srgbClr val="535353"/>
              </a:buClr>
              <a:defRPr sz="35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3 (LOADING):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descargando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contenido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respuesta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1433976" lvl="2" indent="-402801" defTabSz="577813">
              <a:spcBef>
                <a:spcPts val="4500"/>
              </a:spcBef>
              <a:buClr>
                <a:srgbClr val="535353"/>
              </a:buClr>
              <a:defRPr sz="35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4 (DONE):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petición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se ha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completado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402801" indent="-402801" defTabSz="577813">
              <a:spcBef>
                <a:spcPts val="4500"/>
              </a:spcBef>
              <a:buClr>
                <a:srgbClr val="535353"/>
              </a:buClr>
              <a:defRPr sz="35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En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manejador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podemos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comprobar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readystate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actual de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petición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y,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mediante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la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propiedad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status,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su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código</a:t>
            </a:r>
            <a:r>
              <a:rPr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1">
                    <a:lumMod val="50000"/>
                  </a:schemeClr>
                </a:solidFill>
              </a:rPr>
              <a:t>respuesta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617205" y="4612693"/>
            <a:ext cx="10739120" cy="4879540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sz="10500" dirty="0">
                <a:solidFill>
                  <a:srgbClr val="000000"/>
                </a:solidFill>
              </a:rPr>
              <a:t>The process</a:t>
            </a:r>
            <a:r>
              <a:rPr sz="10500" spc="-271" dirty="0">
                <a:solidFill>
                  <a:srgbClr val="000000"/>
                </a:solidFill>
              </a:rPr>
              <a:t> </a:t>
            </a:r>
            <a:r>
              <a:rPr sz="10500" dirty="0" smtClean="0">
                <a:solidFill>
                  <a:srgbClr val="000000"/>
                </a:solidFill>
              </a:rPr>
              <a:t>cycle</a:t>
            </a:r>
            <a:r>
              <a:rPr lang="es-ES" sz="10500" dirty="0" smtClean="0">
                <a:solidFill>
                  <a:srgbClr val="000000"/>
                </a:solidFill>
              </a:rPr>
              <a:t> - El ciclo del proceso</a:t>
            </a:r>
            <a:endParaRPr sz="10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8604" y="1454911"/>
              <a:ext cx="2965196" cy="23550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19600" y="2819400"/>
              <a:ext cx="990600" cy="1143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9800" y="1530603"/>
              <a:ext cx="2819400" cy="22031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2800" y="4495800"/>
              <a:ext cx="3200400" cy="2133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1005" y="3042284"/>
              <a:ext cx="2289175" cy="1455420"/>
            </a:xfrm>
            <a:custGeom>
              <a:avLst/>
              <a:gdLst/>
              <a:ahLst/>
              <a:cxnLst/>
              <a:rect l="l" t="t" r="r" b="b"/>
              <a:pathLst>
                <a:path w="2289175" h="1455420">
                  <a:moveTo>
                    <a:pt x="688594" y="348615"/>
                  </a:moveTo>
                  <a:lnTo>
                    <a:pt x="632460" y="262763"/>
                  </a:lnTo>
                  <a:lnTo>
                    <a:pt x="628523" y="261874"/>
                  </a:lnTo>
                  <a:lnTo>
                    <a:pt x="625602" y="263779"/>
                  </a:lnTo>
                  <a:lnTo>
                    <a:pt x="622681" y="265811"/>
                  </a:lnTo>
                  <a:lnTo>
                    <a:pt x="621792" y="269748"/>
                  </a:lnTo>
                  <a:lnTo>
                    <a:pt x="659193" y="326809"/>
                  </a:lnTo>
                  <a:lnTo>
                    <a:pt x="5588" y="0"/>
                  </a:lnTo>
                  <a:lnTo>
                    <a:pt x="0" y="11430"/>
                  </a:lnTo>
                  <a:lnTo>
                    <a:pt x="653630" y="338188"/>
                  </a:lnTo>
                  <a:lnTo>
                    <a:pt x="588899" y="342392"/>
                  </a:lnTo>
                  <a:lnTo>
                    <a:pt x="585343" y="342519"/>
                  </a:lnTo>
                  <a:lnTo>
                    <a:pt x="582803" y="345567"/>
                  </a:lnTo>
                  <a:lnTo>
                    <a:pt x="582930" y="349123"/>
                  </a:lnTo>
                  <a:lnTo>
                    <a:pt x="583184" y="352552"/>
                  </a:lnTo>
                  <a:lnTo>
                    <a:pt x="586232" y="355219"/>
                  </a:lnTo>
                  <a:lnTo>
                    <a:pt x="688594" y="348615"/>
                  </a:lnTo>
                  <a:close/>
                </a:path>
                <a:path w="2289175" h="1455420">
                  <a:moveTo>
                    <a:pt x="1018794" y="1354074"/>
                  </a:moveTo>
                  <a:lnTo>
                    <a:pt x="1016762" y="1350645"/>
                  </a:lnTo>
                  <a:lnTo>
                    <a:pt x="1009904" y="1348867"/>
                  </a:lnTo>
                  <a:lnTo>
                    <a:pt x="1006475" y="1351026"/>
                  </a:lnTo>
                  <a:lnTo>
                    <a:pt x="1005586" y="1354328"/>
                  </a:lnTo>
                  <a:lnTo>
                    <a:pt x="989571" y="1416977"/>
                  </a:lnTo>
                  <a:lnTo>
                    <a:pt x="847090" y="918337"/>
                  </a:lnTo>
                  <a:lnTo>
                    <a:pt x="834898" y="921893"/>
                  </a:lnTo>
                  <a:lnTo>
                    <a:pt x="977430" y="1420710"/>
                  </a:lnTo>
                  <a:lnTo>
                    <a:pt x="930656" y="1375791"/>
                  </a:lnTo>
                  <a:lnTo>
                    <a:pt x="928116" y="1373378"/>
                  </a:lnTo>
                  <a:lnTo>
                    <a:pt x="924052" y="1373378"/>
                  </a:lnTo>
                  <a:lnTo>
                    <a:pt x="919226" y="1378458"/>
                  </a:lnTo>
                  <a:lnTo>
                    <a:pt x="919353" y="1382522"/>
                  </a:lnTo>
                  <a:lnTo>
                    <a:pt x="993394" y="1453515"/>
                  </a:lnTo>
                  <a:lnTo>
                    <a:pt x="996010" y="1443228"/>
                  </a:lnTo>
                  <a:lnTo>
                    <a:pt x="1018794" y="1354074"/>
                  </a:lnTo>
                  <a:close/>
                </a:path>
                <a:path w="2289175" h="1455420">
                  <a:moveTo>
                    <a:pt x="1475994" y="1019556"/>
                  </a:moveTo>
                  <a:lnTo>
                    <a:pt x="1453210" y="930402"/>
                  </a:lnTo>
                  <a:lnTo>
                    <a:pt x="1450594" y="920115"/>
                  </a:lnTo>
                  <a:lnTo>
                    <a:pt x="1376553" y="991108"/>
                  </a:lnTo>
                  <a:lnTo>
                    <a:pt x="1376426" y="995172"/>
                  </a:lnTo>
                  <a:lnTo>
                    <a:pt x="1378966" y="997839"/>
                  </a:lnTo>
                  <a:lnTo>
                    <a:pt x="1381252" y="1000125"/>
                  </a:lnTo>
                  <a:lnTo>
                    <a:pt x="1385316" y="1000252"/>
                  </a:lnTo>
                  <a:lnTo>
                    <a:pt x="1387856" y="997839"/>
                  </a:lnTo>
                  <a:lnTo>
                    <a:pt x="1434630" y="952931"/>
                  </a:lnTo>
                  <a:lnTo>
                    <a:pt x="1292098" y="1451737"/>
                  </a:lnTo>
                  <a:lnTo>
                    <a:pt x="1304290" y="1455293"/>
                  </a:lnTo>
                  <a:lnTo>
                    <a:pt x="1446771" y="956665"/>
                  </a:lnTo>
                  <a:lnTo>
                    <a:pt x="1462849" y="1019556"/>
                  </a:lnTo>
                  <a:lnTo>
                    <a:pt x="1463675" y="1022604"/>
                  </a:lnTo>
                  <a:lnTo>
                    <a:pt x="1467104" y="1024763"/>
                  </a:lnTo>
                  <a:lnTo>
                    <a:pt x="1473962" y="1022985"/>
                  </a:lnTo>
                  <a:lnTo>
                    <a:pt x="1475994" y="1019556"/>
                  </a:lnTo>
                  <a:close/>
                </a:path>
                <a:path w="2289175" h="1455420">
                  <a:moveTo>
                    <a:pt x="2288794" y="81915"/>
                  </a:moveTo>
                  <a:lnTo>
                    <a:pt x="2279904" y="80391"/>
                  </a:lnTo>
                  <a:lnTo>
                    <a:pt x="2191131" y="65151"/>
                  </a:lnTo>
                  <a:lnTo>
                    <a:pt x="2187702" y="64643"/>
                  </a:lnTo>
                  <a:lnTo>
                    <a:pt x="2184400" y="66929"/>
                  </a:lnTo>
                  <a:lnTo>
                    <a:pt x="2183765" y="70358"/>
                  </a:lnTo>
                  <a:lnTo>
                    <a:pt x="2183257" y="73787"/>
                  </a:lnTo>
                  <a:lnTo>
                    <a:pt x="2185543" y="77089"/>
                  </a:lnTo>
                  <a:lnTo>
                    <a:pt x="2188972" y="77724"/>
                  </a:lnTo>
                  <a:lnTo>
                    <a:pt x="2252827" y="88633"/>
                  </a:lnTo>
                  <a:lnTo>
                    <a:pt x="1676908" y="304546"/>
                  </a:lnTo>
                  <a:lnTo>
                    <a:pt x="1681480" y="316484"/>
                  </a:lnTo>
                  <a:lnTo>
                    <a:pt x="2257260" y="100584"/>
                  </a:lnTo>
                  <a:lnTo>
                    <a:pt x="2216404" y="150749"/>
                  </a:lnTo>
                  <a:lnTo>
                    <a:pt x="2214118" y="153416"/>
                  </a:lnTo>
                  <a:lnTo>
                    <a:pt x="2214499" y="157353"/>
                  </a:lnTo>
                  <a:lnTo>
                    <a:pt x="2219960" y="161798"/>
                  </a:lnTo>
                  <a:lnTo>
                    <a:pt x="2224024" y="161417"/>
                  </a:lnTo>
                  <a:lnTo>
                    <a:pt x="2288794" y="81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546764" y="1807638"/>
            <a:ext cx="18814471" cy="1353972"/>
          </a:xfrm>
          <a:prstGeom prst="rect">
            <a:avLst/>
          </a:prstGeom>
        </p:spPr>
        <p:txBody>
          <a:bodyPr vert="horz" wrap="square" lIns="0" tIns="30237" rIns="0" bIns="0" rtlCol="0">
            <a:spAutoFit/>
          </a:bodyPr>
          <a:lstStyle/>
          <a:p>
            <a:pPr marL="30237">
              <a:spcBef>
                <a:spcPts val="238"/>
              </a:spcBef>
            </a:pPr>
            <a:r>
              <a:rPr lang="es-ES" sz="8600" spc="-12" dirty="0" smtClean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</a:rPr>
              <a:t>Un poco sobre el objeto XHR</a:t>
            </a:r>
            <a:endParaRPr sz="8600" dirty="0"/>
          </a:p>
        </p:txBody>
      </p:sp>
      <p:grpSp>
        <p:nvGrpSpPr>
          <p:cNvPr id="17" name="object 17"/>
          <p:cNvGrpSpPr/>
          <p:nvPr/>
        </p:nvGrpSpPr>
        <p:grpSpPr>
          <a:xfrm>
            <a:off x="3048000" y="3505200"/>
            <a:ext cx="18084800" cy="9753600"/>
            <a:chOff x="1143000" y="1752600"/>
            <a:chExt cx="6781800" cy="4876800"/>
          </a:xfrm>
        </p:grpSpPr>
        <p:sp>
          <p:nvSpPr>
            <p:cNvPr id="18" name="object 18"/>
            <p:cNvSpPr/>
            <p:nvPr/>
          </p:nvSpPr>
          <p:spPr>
            <a:xfrm>
              <a:off x="1600200" y="1752600"/>
              <a:ext cx="6324600" cy="4876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3000" y="3429000"/>
              <a:ext cx="415632" cy="381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3000" y="5638800"/>
              <a:ext cx="415632" cy="381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3000" y="2362200"/>
              <a:ext cx="415632" cy="381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3000" y="4953000"/>
              <a:ext cx="415632" cy="381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660219" y="2106335"/>
            <a:ext cx="10742507" cy="1647886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lang="es-ES" sz="10500" dirty="0" smtClean="0">
                <a:solidFill>
                  <a:srgbClr val="000000"/>
                </a:solidFill>
              </a:rPr>
              <a:t>RESULTADO</a:t>
            </a:r>
            <a:r>
              <a:rPr sz="10500" dirty="0" smtClean="0">
                <a:solidFill>
                  <a:srgbClr val="000000"/>
                </a:solidFill>
              </a:rPr>
              <a:t>:</a:t>
            </a:r>
            <a:endParaRPr sz="10500" dirty="0"/>
          </a:p>
        </p:txBody>
      </p:sp>
      <p:sp>
        <p:nvSpPr>
          <p:cNvPr id="17" name="object 17"/>
          <p:cNvSpPr/>
          <p:nvPr/>
        </p:nvSpPr>
        <p:spPr>
          <a:xfrm>
            <a:off x="3657600" y="4267200"/>
            <a:ext cx="17678400" cy="857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5400" y="1828800"/>
              <a:ext cx="6629400" cy="396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200" y="4343400"/>
              <a:ext cx="415632" cy="381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200" y="4800600"/>
              <a:ext cx="415632" cy="381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xfrm>
            <a:off x="5415961" y="1627968"/>
            <a:ext cx="13223240" cy="3540712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lang="en-GB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Los </a:t>
            </a:r>
            <a:r>
              <a:rPr lang="en-GB" u="heavy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valores</a:t>
            </a:r>
            <a:r>
              <a:rPr lang="en-GB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GB" u="heavy" dirty="0" err="1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</a:rPr>
              <a:t>readyState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860800" y="4876850"/>
          <a:ext cx="17373600" cy="7156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5827"/>
                <a:gridCol w="13087773"/>
              </a:tblGrid>
              <a:tr h="11927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4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State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4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4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1925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4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uninitialized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21082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3B3B3B"/>
                    </a:solidFill>
                  </a:tcPr>
                </a:tc>
              </a:tr>
              <a:tr h="11927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loading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210820" marB="0">
                    <a:solidFill>
                      <a:srgbClr val="4D4D4D"/>
                    </a:solidFill>
                  </a:tcPr>
                </a:tc>
              </a:tr>
              <a:tr h="11927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marL="92646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loaded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210820" marB="0">
                    <a:solidFill>
                      <a:srgbClr val="3B3B3B"/>
                    </a:solidFill>
                  </a:tcPr>
                </a:tc>
              </a:tr>
              <a:tr h="11927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72388" marB="0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interactive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210820" marB="0">
                    <a:solidFill>
                      <a:srgbClr val="4D4D4D"/>
                    </a:solidFill>
                  </a:tcPr>
                </a:tc>
              </a:tr>
              <a:tr h="11927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4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complete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210820" marB="0">
                    <a:solidFill>
                      <a:srgbClr val="3B3B3B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2438400" y="11125200"/>
            <a:ext cx="1108352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xfrm>
            <a:off x="2989586" y="1627968"/>
            <a:ext cx="19870414" cy="3540712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lang="en-GB" u="heavy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Algunos</a:t>
            </a:r>
            <a:r>
              <a:rPr lang="en-GB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GB" u="heavy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valores</a:t>
            </a:r>
            <a:r>
              <a:rPr lang="en-GB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 </a:t>
            </a:r>
            <a:r>
              <a:rPr lang="en-GB" u="heavy" dirty="0" err="1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</a:rPr>
              <a:t>estado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57609" y="4876800"/>
          <a:ext cx="16457507" cy="640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280"/>
                <a:gridCol w="12693227"/>
              </a:tblGrid>
              <a:tr h="1066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4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Status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4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200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48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OK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3B3B3B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4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400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Bad</a:t>
                      </a:r>
                      <a:r>
                        <a:rPr sz="4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Request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>
                    <a:solidFill>
                      <a:srgbClr val="4D4D4D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404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4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File Not</a:t>
                      </a:r>
                      <a:r>
                        <a:rPr sz="48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Found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>
                    <a:solidFill>
                      <a:srgbClr val="3B3B3B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500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Internal Server</a:t>
                      </a:r>
                      <a:r>
                        <a:rPr sz="4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Error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147320" marB="0">
                    <a:solidFill>
                      <a:srgbClr val="4D4D4D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505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4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HTTP </a:t>
                      </a: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version not</a:t>
                      </a:r>
                      <a:r>
                        <a:rPr sz="4800" spc="-1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supported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148590" marB="0">
                    <a:solidFill>
                      <a:srgbClr val="3B3B3B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2438400" y="6096000"/>
            <a:ext cx="1108352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9473" y="3044764"/>
            <a:ext cx="15434733" cy="1647886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lang="en-GB" sz="10500" dirty="0" err="1" smtClean="0">
                <a:solidFill>
                  <a:srgbClr val="000000"/>
                </a:solidFill>
              </a:rPr>
              <a:t>Vamos</a:t>
            </a:r>
            <a:r>
              <a:rPr lang="en-GB" sz="10500" dirty="0" smtClean="0">
                <a:solidFill>
                  <a:srgbClr val="000000"/>
                </a:solidFill>
              </a:rPr>
              <a:t> a </a:t>
            </a:r>
            <a:r>
              <a:rPr lang="en-GB" sz="10500" dirty="0" err="1" smtClean="0">
                <a:solidFill>
                  <a:srgbClr val="000000"/>
                </a:solidFill>
              </a:rPr>
              <a:t>trabajar</a:t>
            </a:r>
            <a:r>
              <a:rPr lang="en-GB" sz="10500" dirty="0" smtClean="0">
                <a:solidFill>
                  <a:srgbClr val="000000"/>
                </a:solidFill>
              </a:rPr>
              <a:t> </a:t>
            </a:r>
            <a:r>
              <a:rPr sz="10500" spc="-1429" dirty="0" smtClean="0">
                <a:solidFill>
                  <a:srgbClr val="000000"/>
                </a:solidFill>
                <a:latin typeface="Wingdings"/>
                <a:cs typeface="Wingdings"/>
              </a:rPr>
              <a:t></a:t>
            </a:r>
            <a:endParaRPr sz="10500" dirty="0">
              <a:latin typeface="Wingdings"/>
              <a:cs typeface="Wingding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48009" y="2158683"/>
            <a:ext cx="18784147" cy="10643870"/>
            <a:chOff x="1143000" y="1079338"/>
            <a:chExt cx="7044055" cy="5321935"/>
          </a:xfrm>
        </p:grpSpPr>
        <p:sp>
          <p:nvSpPr>
            <p:cNvPr id="18" name="object 18"/>
            <p:cNvSpPr/>
            <p:nvPr/>
          </p:nvSpPr>
          <p:spPr>
            <a:xfrm>
              <a:off x="6043621" y="1079338"/>
              <a:ext cx="2143274" cy="15544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3000" y="4610441"/>
              <a:ext cx="1769178" cy="1790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18"/>
          <p:cNvGrpSpPr/>
          <p:nvPr/>
        </p:nvGrpSpPr>
        <p:grpSpPr>
          <a:xfrm>
            <a:off x="11282009" y="7198588"/>
            <a:ext cx="3488267" cy="1092200"/>
            <a:chOff x="7232650" y="831850"/>
            <a:chExt cx="1308100" cy="546100"/>
          </a:xfrm>
        </p:grpSpPr>
        <p:sp>
          <p:nvSpPr>
            <p:cNvPr id="25" name="object 19"/>
            <p:cNvSpPr/>
            <p:nvPr/>
          </p:nvSpPr>
          <p:spPr>
            <a:xfrm>
              <a:off x="7239000" y="838200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647700" y="0"/>
                  </a:moveTo>
                  <a:lnTo>
                    <a:pt x="581469" y="1376"/>
                  </a:lnTo>
                  <a:lnTo>
                    <a:pt x="517153" y="5417"/>
                  </a:lnTo>
                  <a:lnTo>
                    <a:pt x="455077" y="11988"/>
                  </a:lnTo>
                  <a:lnTo>
                    <a:pt x="395567" y="20954"/>
                  </a:lnTo>
                  <a:lnTo>
                    <a:pt x="338948" y="32184"/>
                  </a:lnTo>
                  <a:lnTo>
                    <a:pt x="285545" y="45541"/>
                  </a:lnTo>
                  <a:lnTo>
                    <a:pt x="235684" y="60893"/>
                  </a:lnTo>
                  <a:lnTo>
                    <a:pt x="189690" y="78104"/>
                  </a:lnTo>
                  <a:lnTo>
                    <a:pt x="147888" y="97043"/>
                  </a:lnTo>
                  <a:lnTo>
                    <a:pt x="110605" y="117574"/>
                  </a:lnTo>
                  <a:lnTo>
                    <a:pt x="78164" y="139563"/>
                  </a:lnTo>
                  <a:lnTo>
                    <a:pt x="29115" y="187382"/>
                  </a:lnTo>
                  <a:lnTo>
                    <a:pt x="3343" y="239427"/>
                  </a:lnTo>
                  <a:lnTo>
                    <a:pt x="0" y="266700"/>
                  </a:lnTo>
                  <a:lnTo>
                    <a:pt x="3343" y="293972"/>
                  </a:lnTo>
                  <a:lnTo>
                    <a:pt x="29115" y="346017"/>
                  </a:lnTo>
                  <a:lnTo>
                    <a:pt x="78164" y="393836"/>
                  </a:lnTo>
                  <a:lnTo>
                    <a:pt x="110605" y="415825"/>
                  </a:lnTo>
                  <a:lnTo>
                    <a:pt x="147888" y="436356"/>
                  </a:lnTo>
                  <a:lnTo>
                    <a:pt x="189690" y="455295"/>
                  </a:lnTo>
                  <a:lnTo>
                    <a:pt x="235684" y="472506"/>
                  </a:lnTo>
                  <a:lnTo>
                    <a:pt x="285545" y="487858"/>
                  </a:lnTo>
                  <a:lnTo>
                    <a:pt x="338948" y="501215"/>
                  </a:lnTo>
                  <a:lnTo>
                    <a:pt x="395567" y="512445"/>
                  </a:lnTo>
                  <a:lnTo>
                    <a:pt x="455077" y="521411"/>
                  </a:lnTo>
                  <a:lnTo>
                    <a:pt x="517153" y="527982"/>
                  </a:lnTo>
                  <a:lnTo>
                    <a:pt x="581469" y="532023"/>
                  </a:lnTo>
                  <a:lnTo>
                    <a:pt x="647700" y="533400"/>
                  </a:lnTo>
                  <a:lnTo>
                    <a:pt x="713930" y="532023"/>
                  </a:lnTo>
                  <a:lnTo>
                    <a:pt x="778246" y="527982"/>
                  </a:lnTo>
                  <a:lnTo>
                    <a:pt x="840322" y="521411"/>
                  </a:lnTo>
                  <a:lnTo>
                    <a:pt x="899832" y="512445"/>
                  </a:lnTo>
                  <a:lnTo>
                    <a:pt x="956451" y="501215"/>
                  </a:lnTo>
                  <a:lnTo>
                    <a:pt x="1009854" y="487858"/>
                  </a:lnTo>
                  <a:lnTo>
                    <a:pt x="1059715" y="472506"/>
                  </a:lnTo>
                  <a:lnTo>
                    <a:pt x="1105709" y="455295"/>
                  </a:lnTo>
                  <a:lnTo>
                    <a:pt x="1147511" y="436356"/>
                  </a:lnTo>
                  <a:lnTo>
                    <a:pt x="1184794" y="415825"/>
                  </a:lnTo>
                  <a:lnTo>
                    <a:pt x="1217235" y="393836"/>
                  </a:lnTo>
                  <a:lnTo>
                    <a:pt x="1266284" y="346017"/>
                  </a:lnTo>
                  <a:lnTo>
                    <a:pt x="1292056" y="293972"/>
                  </a:lnTo>
                  <a:lnTo>
                    <a:pt x="1295400" y="266700"/>
                  </a:lnTo>
                  <a:lnTo>
                    <a:pt x="1292056" y="239427"/>
                  </a:lnTo>
                  <a:lnTo>
                    <a:pt x="1266284" y="187382"/>
                  </a:lnTo>
                  <a:lnTo>
                    <a:pt x="1217235" y="139563"/>
                  </a:lnTo>
                  <a:lnTo>
                    <a:pt x="1184794" y="117574"/>
                  </a:lnTo>
                  <a:lnTo>
                    <a:pt x="1147511" y="97043"/>
                  </a:lnTo>
                  <a:lnTo>
                    <a:pt x="1105709" y="78104"/>
                  </a:lnTo>
                  <a:lnTo>
                    <a:pt x="1059715" y="60893"/>
                  </a:lnTo>
                  <a:lnTo>
                    <a:pt x="1009854" y="45541"/>
                  </a:lnTo>
                  <a:lnTo>
                    <a:pt x="956451" y="32184"/>
                  </a:lnTo>
                  <a:lnTo>
                    <a:pt x="899832" y="20954"/>
                  </a:lnTo>
                  <a:lnTo>
                    <a:pt x="840322" y="11988"/>
                  </a:lnTo>
                  <a:lnTo>
                    <a:pt x="778246" y="5417"/>
                  </a:lnTo>
                  <a:lnTo>
                    <a:pt x="713930" y="1376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/>
            <p:cNvSpPr/>
            <p:nvPr/>
          </p:nvSpPr>
          <p:spPr>
            <a:xfrm>
              <a:off x="7239000" y="838200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0" y="266700"/>
                  </a:moveTo>
                  <a:lnTo>
                    <a:pt x="13157" y="212943"/>
                  </a:lnTo>
                  <a:lnTo>
                    <a:pt x="50893" y="162877"/>
                  </a:lnTo>
                  <a:lnTo>
                    <a:pt x="110605" y="117574"/>
                  </a:lnTo>
                  <a:lnTo>
                    <a:pt x="147888" y="97043"/>
                  </a:lnTo>
                  <a:lnTo>
                    <a:pt x="189690" y="78104"/>
                  </a:lnTo>
                  <a:lnTo>
                    <a:pt x="235684" y="60893"/>
                  </a:lnTo>
                  <a:lnTo>
                    <a:pt x="285545" y="45541"/>
                  </a:lnTo>
                  <a:lnTo>
                    <a:pt x="338948" y="32184"/>
                  </a:lnTo>
                  <a:lnTo>
                    <a:pt x="395567" y="20954"/>
                  </a:lnTo>
                  <a:lnTo>
                    <a:pt x="455077" y="11988"/>
                  </a:lnTo>
                  <a:lnTo>
                    <a:pt x="517153" y="5417"/>
                  </a:lnTo>
                  <a:lnTo>
                    <a:pt x="581469" y="1376"/>
                  </a:lnTo>
                  <a:lnTo>
                    <a:pt x="647700" y="0"/>
                  </a:lnTo>
                  <a:lnTo>
                    <a:pt x="713930" y="1376"/>
                  </a:lnTo>
                  <a:lnTo>
                    <a:pt x="778246" y="5417"/>
                  </a:lnTo>
                  <a:lnTo>
                    <a:pt x="840322" y="11988"/>
                  </a:lnTo>
                  <a:lnTo>
                    <a:pt x="899832" y="20954"/>
                  </a:lnTo>
                  <a:lnTo>
                    <a:pt x="956451" y="32184"/>
                  </a:lnTo>
                  <a:lnTo>
                    <a:pt x="1009854" y="45541"/>
                  </a:lnTo>
                  <a:lnTo>
                    <a:pt x="1059715" y="60893"/>
                  </a:lnTo>
                  <a:lnTo>
                    <a:pt x="1105709" y="78104"/>
                  </a:lnTo>
                  <a:lnTo>
                    <a:pt x="1147511" y="97043"/>
                  </a:lnTo>
                  <a:lnTo>
                    <a:pt x="1184794" y="117574"/>
                  </a:lnTo>
                  <a:lnTo>
                    <a:pt x="1217235" y="139563"/>
                  </a:lnTo>
                  <a:lnTo>
                    <a:pt x="1266284" y="187382"/>
                  </a:lnTo>
                  <a:lnTo>
                    <a:pt x="1292056" y="239427"/>
                  </a:lnTo>
                  <a:lnTo>
                    <a:pt x="1295400" y="266700"/>
                  </a:lnTo>
                  <a:lnTo>
                    <a:pt x="1292056" y="293972"/>
                  </a:lnTo>
                  <a:lnTo>
                    <a:pt x="1282242" y="320456"/>
                  </a:lnTo>
                  <a:lnTo>
                    <a:pt x="1244506" y="370522"/>
                  </a:lnTo>
                  <a:lnTo>
                    <a:pt x="1184794" y="415825"/>
                  </a:lnTo>
                  <a:lnTo>
                    <a:pt x="1147511" y="436356"/>
                  </a:lnTo>
                  <a:lnTo>
                    <a:pt x="1105709" y="455295"/>
                  </a:lnTo>
                  <a:lnTo>
                    <a:pt x="1059715" y="472506"/>
                  </a:lnTo>
                  <a:lnTo>
                    <a:pt x="1009854" y="487858"/>
                  </a:lnTo>
                  <a:lnTo>
                    <a:pt x="956451" y="501215"/>
                  </a:lnTo>
                  <a:lnTo>
                    <a:pt x="899832" y="512445"/>
                  </a:lnTo>
                  <a:lnTo>
                    <a:pt x="840322" y="521411"/>
                  </a:lnTo>
                  <a:lnTo>
                    <a:pt x="778246" y="527982"/>
                  </a:lnTo>
                  <a:lnTo>
                    <a:pt x="713930" y="532023"/>
                  </a:lnTo>
                  <a:lnTo>
                    <a:pt x="647700" y="533400"/>
                  </a:lnTo>
                  <a:lnTo>
                    <a:pt x="581469" y="532023"/>
                  </a:lnTo>
                  <a:lnTo>
                    <a:pt x="517153" y="527982"/>
                  </a:lnTo>
                  <a:lnTo>
                    <a:pt x="455077" y="521411"/>
                  </a:lnTo>
                  <a:lnTo>
                    <a:pt x="395567" y="512445"/>
                  </a:lnTo>
                  <a:lnTo>
                    <a:pt x="338948" y="501215"/>
                  </a:lnTo>
                  <a:lnTo>
                    <a:pt x="285545" y="487858"/>
                  </a:lnTo>
                  <a:lnTo>
                    <a:pt x="235684" y="472506"/>
                  </a:lnTo>
                  <a:lnTo>
                    <a:pt x="189690" y="455295"/>
                  </a:lnTo>
                  <a:lnTo>
                    <a:pt x="147888" y="436356"/>
                  </a:lnTo>
                  <a:lnTo>
                    <a:pt x="110605" y="415825"/>
                  </a:lnTo>
                  <a:lnTo>
                    <a:pt x="78164" y="393836"/>
                  </a:lnTo>
                  <a:lnTo>
                    <a:pt x="29115" y="346017"/>
                  </a:lnTo>
                  <a:lnTo>
                    <a:pt x="3343" y="293972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1"/>
          <p:cNvSpPr txBox="1"/>
          <p:nvPr/>
        </p:nvSpPr>
        <p:spPr>
          <a:xfrm>
            <a:off x="12035552" y="7421854"/>
            <a:ext cx="1982893" cy="613782"/>
          </a:xfrm>
          <a:prstGeom prst="rect">
            <a:avLst/>
          </a:prstGeom>
        </p:spPr>
        <p:txBody>
          <a:bodyPr vert="horz" wrap="square" lIns="0" tIns="28726" rIns="0" bIns="0" rtlCol="0">
            <a:spAutoFit/>
          </a:bodyPr>
          <a:lstStyle/>
          <a:p>
            <a:pPr marL="30237">
              <a:spcBef>
                <a:spcPts val="226"/>
              </a:spcBef>
            </a:pPr>
            <a:r>
              <a:rPr sz="3800" spc="-24" dirty="0">
                <a:solidFill>
                  <a:srgbClr val="006FC0"/>
                </a:solidFill>
                <a:latin typeface="Times New Roman"/>
                <a:cs typeface="Times New Roman"/>
              </a:rPr>
              <a:t>Example</a:t>
            </a:r>
            <a:endParaRPr sz="3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json, api rest y Ajax - Ejercicio"/>
          <p:cNvSpPr txBox="1">
            <a:spLocks/>
          </p:cNvSpPr>
          <p:nvPr/>
        </p:nvSpPr>
        <p:spPr>
          <a:xfrm>
            <a:off x="1219200" y="549276"/>
            <a:ext cx="21945600" cy="2286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8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json, api rest y Ajax - Ejercicio</a:t>
            </a:r>
            <a:endParaRPr kumimoji="0" lang="es-ES" sz="98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9" name="Picture 11" descr="http://alotuz.pythonanywhere.com/static/alotuz_logo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5311" y="2435642"/>
            <a:ext cx="9811236" cy="5511368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2105892" y="8950041"/>
            <a:ext cx="2242378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hlinkClick r:id="rId3"/>
              </a:rPr>
              <a:t>http://alotuz.pythonanywhere.com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Implementar </a:t>
            </a:r>
            <a:br>
              <a:rPr lang="es-ES" dirty="0" smtClean="0"/>
            </a:br>
            <a:r>
              <a:rPr lang="es-ES" dirty="0" smtClean="0"/>
              <a:t>1) validación de email sin envío del formulario y </a:t>
            </a:r>
          </a:p>
          <a:p>
            <a:pPr algn="ctr"/>
            <a:r>
              <a:rPr lang="es-ES" dirty="0" smtClean="0"/>
              <a:t>2) recepción del JSON del idioma.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32401" y="4836193"/>
            <a:ext cx="11485880" cy="1201610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sz="7600" dirty="0">
                <a:solidFill>
                  <a:srgbClr val="6F2F9F"/>
                </a:solidFill>
              </a:rPr>
              <a:t>Hm…done </a:t>
            </a:r>
            <a:r>
              <a:rPr sz="7600" spc="-12" dirty="0">
                <a:solidFill>
                  <a:srgbClr val="6F2F9F"/>
                </a:solidFill>
              </a:rPr>
              <a:t>with </a:t>
            </a:r>
            <a:r>
              <a:rPr sz="7600" dirty="0">
                <a:solidFill>
                  <a:srgbClr val="6F2F9F"/>
                </a:solidFill>
              </a:rPr>
              <a:t>coding</a:t>
            </a:r>
            <a:r>
              <a:rPr sz="7600" spc="-250" dirty="0">
                <a:solidFill>
                  <a:srgbClr val="6F2F9F"/>
                </a:solidFill>
              </a:rPr>
              <a:t> </a:t>
            </a:r>
            <a:r>
              <a:rPr sz="7600" spc="-1012" dirty="0">
                <a:solidFill>
                  <a:srgbClr val="6F2F9F"/>
                </a:solidFill>
                <a:latin typeface="Wingdings"/>
                <a:cs typeface="Wingdings"/>
              </a:rPr>
              <a:t></a:t>
            </a:r>
            <a:endParaRPr sz="7600" dirty="0">
              <a:latin typeface="Wingdings"/>
              <a:cs typeface="Wingding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49600" y="4876800"/>
            <a:ext cx="48768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xfrm>
            <a:off x="1633997" y="1820008"/>
            <a:ext cx="21613930" cy="1490945"/>
          </a:xfrm>
          <a:prstGeom prst="rect">
            <a:avLst/>
          </a:prstGeom>
        </p:spPr>
        <p:txBody>
          <a:bodyPr vert="horz" wrap="square" lIns="0" tIns="28726" rIns="0" bIns="0" rtlCol="0">
            <a:spAutoFit/>
          </a:bodyPr>
          <a:lstStyle/>
          <a:p>
            <a:pPr marL="30237">
              <a:spcBef>
                <a:spcPts val="226"/>
              </a:spcBef>
            </a:pPr>
            <a:r>
              <a:rPr lang="en-GB" sz="9500" dirty="0" err="1" smtClean="0"/>
              <a:t>Beneficios</a:t>
            </a:r>
            <a:r>
              <a:rPr lang="en-GB" sz="9500" dirty="0" smtClean="0"/>
              <a:t> de </a:t>
            </a:r>
            <a:r>
              <a:rPr lang="en-GB" sz="9500" dirty="0" err="1" smtClean="0"/>
              <a:t>usar</a:t>
            </a:r>
            <a:r>
              <a:rPr lang="en-GB" sz="9500" dirty="0" smtClean="0"/>
              <a:t> Ajax</a:t>
            </a:r>
            <a:endParaRPr sz="9500" spc="12440" dirty="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33997" y="3556765"/>
            <a:ext cx="21051520" cy="10008765"/>
          </a:xfrm>
          <a:prstGeom prst="rect">
            <a:avLst/>
          </a:prstGeom>
        </p:spPr>
        <p:txBody>
          <a:bodyPr vert="horz" wrap="square" lIns="0" tIns="204088" rIns="0" bIns="0" rtlCol="0">
            <a:spAutoFit/>
          </a:bodyPr>
          <a:lstStyle/>
          <a:p>
            <a:pPr marL="846591" indent="-817865">
              <a:spcBef>
                <a:spcPts val="1607"/>
              </a:spcBef>
              <a:buChar char="•"/>
              <a:tabLst>
                <a:tab pos="846591" algn="l"/>
                <a:tab pos="848103" algn="l"/>
                <a:tab pos="5312366" algn="l"/>
              </a:tabLst>
            </a:pPr>
            <a:r>
              <a:rPr lang="es-ES" sz="5400" spc="-12" dirty="0" smtClean="0">
                <a:solidFill>
                  <a:srgbClr val="006FC0"/>
                </a:solidFill>
                <a:latin typeface="Times New Roman"/>
                <a:cs typeface="Times New Roman"/>
              </a:rPr>
              <a:t>Ayuda a crear sitios web rápidos y dinámicos.</a:t>
            </a:r>
          </a:p>
          <a:p>
            <a:pPr marL="846591" indent="-817865">
              <a:spcBef>
                <a:spcPts val="1607"/>
              </a:spcBef>
              <a:buChar char="•"/>
              <a:tabLst>
                <a:tab pos="846591" algn="l"/>
                <a:tab pos="848103" algn="l"/>
                <a:tab pos="5312366" algn="l"/>
              </a:tabLst>
            </a:pPr>
            <a:r>
              <a:rPr lang="es-ES" sz="5400" spc="-12" dirty="0" smtClean="0">
                <a:solidFill>
                  <a:srgbClr val="006FC0"/>
                </a:solidFill>
                <a:latin typeface="Times New Roman"/>
                <a:cs typeface="Times New Roman"/>
              </a:rPr>
              <a:t>Mejora el intercambio de recursos: facilita el uso de la potencia de todas las computadoras cliente en lugar de solo un servidor y una red únicos.</a:t>
            </a:r>
          </a:p>
          <a:p>
            <a:pPr marL="846591" indent="-817865">
              <a:spcBef>
                <a:spcPts val="1607"/>
              </a:spcBef>
              <a:buChar char="•"/>
              <a:tabLst>
                <a:tab pos="846591" algn="l"/>
                <a:tab pos="848103" algn="l"/>
                <a:tab pos="5312366" algn="l"/>
              </a:tabLst>
            </a:pPr>
            <a:r>
              <a:rPr lang="es-ES" sz="5400" spc="-12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Ajax</a:t>
            </a:r>
            <a:r>
              <a:rPr lang="es-ES" sz="5400" spc="-12" dirty="0" smtClean="0">
                <a:solidFill>
                  <a:srgbClr val="006FC0"/>
                </a:solidFill>
                <a:latin typeface="Times New Roman"/>
                <a:cs typeface="Times New Roman"/>
              </a:rPr>
              <a:t> permite realizar el procesamiento en la computadora del cliente (en </a:t>
            </a:r>
            <a:r>
              <a:rPr lang="es-ES" sz="5400" spc="-12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JavaScript</a:t>
            </a:r>
            <a:r>
              <a:rPr lang="es-ES" sz="5400" spc="-12" dirty="0" smtClean="0">
                <a:solidFill>
                  <a:srgbClr val="006FC0"/>
                </a:solidFill>
                <a:latin typeface="Times New Roman"/>
                <a:cs typeface="Times New Roman"/>
              </a:rPr>
              <a:t>) con datos tomados del servidor, lo que reduce la carga del servidor al mover una parte de la funcionalidad del servidor al lado del cliente.</a:t>
            </a:r>
          </a:p>
          <a:p>
            <a:pPr marL="846591" indent="-817865">
              <a:spcBef>
                <a:spcPts val="1607"/>
              </a:spcBef>
              <a:buChar char="•"/>
              <a:tabLst>
                <a:tab pos="846591" algn="l"/>
                <a:tab pos="848103" algn="l"/>
                <a:tab pos="5312366" algn="l"/>
              </a:tabLst>
            </a:pPr>
            <a:r>
              <a:rPr lang="es-ES" sz="5400" spc="-12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Ajax</a:t>
            </a:r>
            <a:r>
              <a:rPr lang="es-ES" sz="5400" spc="-12" dirty="0" smtClean="0">
                <a:solidFill>
                  <a:srgbClr val="006FC0"/>
                </a:solidFill>
                <a:latin typeface="Times New Roman"/>
                <a:cs typeface="Times New Roman"/>
              </a:rPr>
              <a:t> puede modificar selectivamente una parte de una página mostrada por el navegador y actualizarla sin la necesidad de recargar todo el documento con todas las imágenes, menús, etc. Esto cierra la brecha entre las aplicaciones de escritorio y web.</a:t>
            </a:r>
            <a:endParaRPr sz="5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30807" y="3855879"/>
            <a:ext cx="21886393" cy="8879108"/>
          </a:xfrm>
          <a:prstGeom prst="rect">
            <a:avLst/>
          </a:prstGeom>
        </p:spPr>
        <p:txBody>
          <a:bodyPr vert="horz" wrap="square" lIns="0" tIns="30237" rIns="0" bIns="0" rtlCol="0">
            <a:spAutoFit/>
          </a:bodyPr>
          <a:lstStyle/>
          <a:p>
            <a:pPr marL="846591" marR="456557" indent="-817865">
              <a:spcBef>
                <a:spcPts val="238"/>
              </a:spcBef>
              <a:buChar char="•"/>
              <a:tabLst>
                <a:tab pos="846591" algn="l"/>
                <a:tab pos="848103" algn="l"/>
              </a:tabLst>
            </a:pPr>
            <a:r>
              <a:rPr lang="es-ES" sz="5700" dirty="0" smtClean="0">
                <a:solidFill>
                  <a:srgbClr val="666633"/>
                </a:solidFill>
                <a:latin typeface="Times New Roman"/>
                <a:cs typeface="Times New Roman"/>
              </a:rPr>
              <a:t>Si </a:t>
            </a:r>
            <a:r>
              <a:rPr lang="es-ES" sz="5700" dirty="0" err="1" smtClean="0">
                <a:solidFill>
                  <a:srgbClr val="666633"/>
                </a:solidFill>
                <a:latin typeface="Times New Roman"/>
                <a:cs typeface="Times New Roman"/>
              </a:rPr>
              <a:t>JavaScript</a:t>
            </a:r>
            <a:r>
              <a:rPr lang="es-ES" sz="5700" dirty="0" smtClean="0">
                <a:solidFill>
                  <a:srgbClr val="666633"/>
                </a:solidFill>
                <a:latin typeface="Times New Roman"/>
                <a:cs typeface="Times New Roman"/>
              </a:rPr>
              <a:t> no está activado, </a:t>
            </a:r>
            <a:r>
              <a:rPr lang="es-ES" sz="5700" dirty="0" err="1" smtClean="0">
                <a:solidFill>
                  <a:srgbClr val="666633"/>
                </a:solidFill>
                <a:latin typeface="Times New Roman"/>
                <a:cs typeface="Times New Roman"/>
              </a:rPr>
              <a:t>Ajax</a:t>
            </a:r>
            <a:r>
              <a:rPr lang="es-ES" sz="5700" dirty="0" smtClean="0">
                <a:solidFill>
                  <a:srgbClr val="666633"/>
                </a:solidFill>
                <a:latin typeface="Times New Roman"/>
                <a:cs typeface="Times New Roman"/>
              </a:rPr>
              <a:t> no puede funcionar. Se le debe pedir al usuario que configure </a:t>
            </a:r>
            <a:r>
              <a:rPr lang="es-ES" sz="5700" dirty="0" err="1" smtClean="0">
                <a:solidFill>
                  <a:srgbClr val="666633"/>
                </a:solidFill>
                <a:latin typeface="Times New Roman"/>
                <a:cs typeface="Times New Roman"/>
              </a:rPr>
              <a:t>JavaScript</a:t>
            </a:r>
            <a:r>
              <a:rPr lang="es-ES" sz="5700" dirty="0" smtClean="0">
                <a:solidFill>
                  <a:srgbClr val="666633"/>
                </a:solidFill>
                <a:latin typeface="Times New Roman"/>
                <a:cs typeface="Times New Roman"/>
              </a:rPr>
              <a:t> desde las opciones del navegador, con la etiqueta "</a:t>
            </a:r>
            <a:r>
              <a:rPr lang="es-ES" sz="5700" dirty="0" err="1" smtClean="0">
                <a:solidFill>
                  <a:srgbClr val="666633"/>
                </a:solidFill>
                <a:latin typeface="Times New Roman"/>
                <a:cs typeface="Times New Roman"/>
              </a:rPr>
              <a:t>noscript</a:t>
            </a:r>
            <a:r>
              <a:rPr lang="es-ES" sz="5700" dirty="0" smtClean="0">
                <a:solidFill>
                  <a:srgbClr val="666633"/>
                </a:solidFill>
                <a:latin typeface="Times New Roman"/>
                <a:cs typeface="Times New Roman"/>
              </a:rPr>
              <a:t>".</a:t>
            </a:r>
          </a:p>
          <a:p>
            <a:pPr marL="846591" marR="456557" indent="-817865">
              <a:spcBef>
                <a:spcPts val="238"/>
              </a:spcBef>
              <a:buChar char="•"/>
              <a:tabLst>
                <a:tab pos="846591" algn="l"/>
                <a:tab pos="848103" algn="l"/>
              </a:tabLst>
            </a:pPr>
            <a:r>
              <a:rPr lang="es-ES" sz="5700" dirty="0" smtClean="0">
                <a:solidFill>
                  <a:srgbClr val="666633"/>
                </a:solidFill>
                <a:latin typeface="Times New Roman"/>
                <a:cs typeface="Times New Roman"/>
              </a:rPr>
              <a:t>Dado que los datos para mostrar se cargan dinámicamente, no forman parte de la página y los motores de búsqueda no ven las palabras clave que contiene.</a:t>
            </a:r>
          </a:p>
          <a:p>
            <a:pPr marL="846591" marR="456557" indent="-817865">
              <a:spcBef>
                <a:spcPts val="238"/>
              </a:spcBef>
              <a:buChar char="•"/>
              <a:tabLst>
                <a:tab pos="846591" algn="l"/>
                <a:tab pos="848103" algn="l"/>
              </a:tabLst>
            </a:pPr>
            <a:r>
              <a:rPr lang="es-ES" sz="5700" dirty="0" smtClean="0">
                <a:solidFill>
                  <a:srgbClr val="666633"/>
                </a:solidFill>
                <a:latin typeface="Times New Roman"/>
                <a:cs typeface="Times New Roman"/>
              </a:rPr>
              <a:t>El modo asincrónico puede cambiar la página con retrasos (cuando el procesamiento en el servidor lleva más tiempo), esto puede resultar perturbador.</a:t>
            </a:r>
          </a:p>
          <a:p>
            <a:pPr marL="846591" marR="456557" indent="-817865">
              <a:spcBef>
                <a:spcPts val="238"/>
              </a:spcBef>
              <a:buChar char="•"/>
              <a:tabLst>
                <a:tab pos="846591" algn="l"/>
                <a:tab pos="848103" algn="l"/>
              </a:tabLst>
            </a:pPr>
            <a:r>
              <a:rPr lang="es-ES" sz="5700" dirty="0" smtClean="0">
                <a:solidFill>
                  <a:srgbClr val="666633"/>
                </a:solidFill>
                <a:latin typeface="Times New Roman"/>
                <a:cs typeface="Times New Roman"/>
              </a:rPr>
              <a:t>El botón de retroceso puede estar desactivado.</a:t>
            </a:r>
            <a:endParaRPr sz="57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xfrm>
            <a:off x="-443344" y="2069488"/>
            <a:ext cx="26711562" cy="1786385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lang="en-GB" spc="-12" dirty="0" err="1" smtClean="0"/>
              <a:t>Algunos</a:t>
            </a:r>
            <a:r>
              <a:rPr lang="en-GB" spc="-12" dirty="0" smtClean="0"/>
              <a:t> </a:t>
            </a:r>
            <a:r>
              <a:rPr lang="en-GB" spc="-12" dirty="0" err="1" smtClean="0"/>
              <a:t>inconvenientes</a:t>
            </a:r>
            <a:r>
              <a:rPr spc="-452" dirty="0" smtClean="0"/>
              <a:t> </a:t>
            </a:r>
            <a:endParaRPr dirty="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71641" y="4187446"/>
            <a:ext cx="16322040" cy="1647886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lang="en-GB" sz="10500" dirty="0" err="1" smtClean="0">
                <a:latin typeface="Times New Roman"/>
                <a:cs typeface="Times New Roman"/>
              </a:rPr>
              <a:t>Ya</a:t>
            </a:r>
            <a:r>
              <a:rPr lang="en-GB" sz="10500" dirty="0" smtClean="0">
                <a:latin typeface="Times New Roman"/>
                <a:cs typeface="Times New Roman"/>
              </a:rPr>
              <a:t> </a:t>
            </a:r>
            <a:r>
              <a:rPr lang="en-GB" sz="10500" dirty="0" smtClean="0">
                <a:latin typeface="Times New Roman"/>
                <a:cs typeface="Times New Roman"/>
              </a:rPr>
              <a:t>... </a:t>
            </a:r>
            <a:r>
              <a:rPr lang="en-GB" sz="10500" dirty="0" err="1" smtClean="0">
                <a:latin typeface="Times New Roman"/>
                <a:cs typeface="Times New Roman"/>
              </a:rPr>
              <a:t>hemos</a:t>
            </a:r>
            <a:r>
              <a:rPr lang="en-GB" sz="10500" dirty="0" smtClean="0">
                <a:latin typeface="Times New Roman"/>
                <a:cs typeface="Times New Roman"/>
              </a:rPr>
              <a:t> </a:t>
            </a:r>
            <a:r>
              <a:rPr lang="en-GB" sz="10500" dirty="0" err="1" smtClean="0">
                <a:latin typeface="Times New Roman"/>
                <a:cs typeface="Times New Roman"/>
              </a:rPr>
              <a:t>terminado</a:t>
            </a:r>
            <a:endParaRPr sz="10500" dirty="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9755" y="6867398"/>
            <a:ext cx="6478693" cy="1647886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lang="es-ES" sz="10500" dirty="0" smtClean="0">
                <a:latin typeface="Times New Roman"/>
                <a:cs typeface="Times New Roman"/>
              </a:rPr>
              <a:t>Gracias</a:t>
            </a:r>
            <a:endParaRPr sz="1050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76800" y="5638807"/>
            <a:ext cx="15443200" cy="6953250"/>
            <a:chOff x="1828800" y="2819400"/>
            <a:chExt cx="5791200" cy="3476625"/>
          </a:xfrm>
        </p:grpSpPr>
        <p:sp>
          <p:nvSpPr>
            <p:cNvPr id="19" name="object 19"/>
            <p:cNvSpPr/>
            <p:nvPr/>
          </p:nvSpPr>
          <p:spPr>
            <a:xfrm>
              <a:off x="5791200" y="2819400"/>
              <a:ext cx="1828800" cy="1828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77000" y="4724400"/>
              <a:ext cx="1000125" cy="962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05400" y="5334000"/>
              <a:ext cx="1000125" cy="962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5334000"/>
              <a:ext cx="1000125" cy="962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8800" y="4800600"/>
              <a:ext cx="1000125" cy="962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91207" y="2563529"/>
            <a:ext cx="11914909" cy="1647886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lang="en-GB" sz="10500" dirty="0" smtClean="0">
                <a:solidFill>
                  <a:srgbClr val="000000"/>
                </a:solidFill>
              </a:rPr>
              <a:t>HOY EN </a:t>
            </a:r>
            <a:r>
              <a:rPr lang="en-GB" sz="10500" dirty="0" err="1" smtClean="0">
                <a:solidFill>
                  <a:srgbClr val="000000"/>
                </a:solidFill>
              </a:rPr>
              <a:t>día</a:t>
            </a:r>
            <a:r>
              <a:rPr sz="10500" dirty="0" smtClean="0">
                <a:solidFill>
                  <a:srgbClr val="000000"/>
                </a:solidFill>
              </a:rPr>
              <a:t>:</a:t>
            </a:r>
            <a:endParaRPr sz="10500" dirty="0"/>
          </a:p>
        </p:txBody>
      </p:sp>
      <p:grpSp>
        <p:nvGrpSpPr>
          <p:cNvPr id="17" name="object 17"/>
          <p:cNvGrpSpPr/>
          <p:nvPr/>
        </p:nvGrpSpPr>
        <p:grpSpPr>
          <a:xfrm>
            <a:off x="3657609" y="1371581"/>
            <a:ext cx="18479347" cy="10974070"/>
            <a:chOff x="1371600" y="685787"/>
            <a:chExt cx="6929755" cy="5487035"/>
          </a:xfrm>
        </p:grpSpPr>
        <p:sp>
          <p:nvSpPr>
            <p:cNvPr id="18" name="object 18"/>
            <p:cNvSpPr/>
            <p:nvPr/>
          </p:nvSpPr>
          <p:spPr>
            <a:xfrm>
              <a:off x="1371600" y="2514599"/>
              <a:ext cx="6591300" cy="3657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80425" y="1996224"/>
              <a:ext cx="628015" cy="487045"/>
            </a:xfrm>
            <a:custGeom>
              <a:avLst/>
              <a:gdLst/>
              <a:ahLst/>
              <a:cxnLst/>
              <a:rect l="l" t="t" r="r" b="b"/>
              <a:pathLst>
                <a:path w="628015" h="487044">
                  <a:moveTo>
                    <a:pt x="627683" y="0"/>
                  </a:moveTo>
                  <a:lnTo>
                    <a:pt x="0" y="0"/>
                  </a:lnTo>
                  <a:lnTo>
                    <a:pt x="0" y="486535"/>
                  </a:lnTo>
                  <a:lnTo>
                    <a:pt x="627683" y="486535"/>
                  </a:lnTo>
                  <a:lnTo>
                    <a:pt x="627683" y="0"/>
                  </a:lnTo>
                  <a:close/>
                </a:path>
              </a:pathLst>
            </a:custGeom>
            <a:solidFill>
              <a:srgbClr val="8B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63133" y="950031"/>
              <a:ext cx="887730" cy="588645"/>
            </a:xfrm>
            <a:custGeom>
              <a:avLst/>
              <a:gdLst/>
              <a:ahLst/>
              <a:cxnLst/>
              <a:rect l="l" t="t" r="r" b="b"/>
              <a:pathLst>
                <a:path w="887729" h="588644">
                  <a:moveTo>
                    <a:pt x="526235" y="0"/>
                  </a:moveTo>
                  <a:lnTo>
                    <a:pt x="440642" y="6327"/>
                  </a:lnTo>
                  <a:lnTo>
                    <a:pt x="393088" y="12655"/>
                  </a:lnTo>
                  <a:lnTo>
                    <a:pt x="348710" y="22273"/>
                  </a:lnTo>
                  <a:lnTo>
                    <a:pt x="266281" y="47710"/>
                  </a:lnTo>
                  <a:lnTo>
                    <a:pt x="190204" y="85803"/>
                  </a:lnTo>
                  <a:lnTo>
                    <a:pt x="155329" y="104913"/>
                  </a:lnTo>
                  <a:lnTo>
                    <a:pt x="98272" y="152623"/>
                  </a:lnTo>
                  <a:lnTo>
                    <a:pt x="50717" y="203498"/>
                  </a:lnTo>
                  <a:lnTo>
                    <a:pt x="19019" y="257536"/>
                  </a:lnTo>
                  <a:lnTo>
                    <a:pt x="3163" y="314789"/>
                  </a:lnTo>
                  <a:lnTo>
                    <a:pt x="0" y="346592"/>
                  </a:lnTo>
                  <a:lnTo>
                    <a:pt x="3163" y="375206"/>
                  </a:lnTo>
                  <a:lnTo>
                    <a:pt x="22182" y="429270"/>
                  </a:lnTo>
                  <a:lnTo>
                    <a:pt x="57057" y="476968"/>
                  </a:lnTo>
                  <a:lnTo>
                    <a:pt x="107775" y="518313"/>
                  </a:lnTo>
                  <a:lnTo>
                    <a:pt x="168009" y="550116"/>
                  </a:lnTo>
                  <a:lnTo>
                    <a:pt x="240922" y="572377"/>
                  </a:lnTo>
                  <a:lnTo>
                    <a:pt x="278960" y="578730"/>
                  </a:lnTo>
                  <a:lnTo>
                    <a:pt x="320175" y="585095"/>
                  </a:lnTo>
                  <a:lnTo>
                    <a:pt x="361389" y="588272"/>
                  </a:lnTo>
                  <a:lnTo>
                    <a:pt x="450158" y="581906"/>
                  </a:lnTo>
                  <a:lnTo>
                    <a:pt x="494536" y="575553"/>
                  </a:lnTo>
                  <a:lnTo>
                    <a:pt x="538915" y="566011"/>
                  </a:lnTo>
                  <a:lnTo>
                    <a:pt x="583305" y="553292"/>
                  </a:lnTo>
                  <a:lnTo>
                    <a:pt x="624507" y="540574"/>
                  </a:lnTo>
                  <a:lnTo>
                    <a:pt x="662558" y="521489"/>
                  </a:lnTo>
                  <a:lnTo>
                    <a:pt x="732295" y="483333"/>
                  </a:lnTo>
                  <a:lnTo>
                    <a:pt x="763994" y="461073"/>
                  </a:lnTo>
                  <a:lnTo>
                    <a:pt x="792529" y="435635"/>
                  </a:lnTo>
                  <a:lnTo>
                    <a:pt x="836907" y="384748"/>
                  </a:lnTo>
                  <a:lnTo>
                    <a:pt x="868618" y="330697"/>
                  </a:lnTo>
                  <a:lnTo>
                    <a:pt x="884461" y="273457"/>
                  </a:lnTo>
                  <a:lnTo>
                    <a:pt x="887638" y="241590"/>
                  </a:lnTo>
                  <a:lnTo>
                    <a:pt x="884461" y="212989"/>
                  </a:lnTo>
                  <a:lnTo>
                    <a:pt x="865442" y="158951"/>
                  </a:lnTo>
                  <a:lnTo>
                    <a:pt x="830567" y="111240"/>
                  </a:lnTo>
                  <a:lnTo>
                    <a:pt x="779850" y="69984"/>
                  </a:lnTo>
                  <a:lnTo>
                    <a:pt x="719616" y="38092"/>
                  </a:lnTo>
                  <a:lnTo>
                    <a:pt x="649879" y="15819"/>
                  </a:lnTo>
                  <a:lnTo>
                    <a:pt x="608664" y="9491"/>
                  </a:lnTo>
                  <a:lnTo>
                    <a:pt x="570613" y="3163"/>
                  </a:lnTo>
                  <a:lnTo>
                    <a:pt x="5262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1844" y="1083545"/>
              <a:ext cx="148989" cy="1908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8856" y="1070890"/>
              <a:ext cx="117291" cy="1494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82422" y="1010399"/>
              <a:ext cx="1274445" cy="1237615"/>
            </a:xfrm>
            <a:custGeom>
              <a:avLst/>
              <a:gdLst/>
              <a:ahLst/>
              <a:cxnLst/>
              <a:rect l="l" t="t" r="r" b="b"/>
              <a:pathLst>
                <a:path w="1274445" h="1237614">
                  <a:moveTo>
                    <a:pt x="1274406" y="982649"/>
                  </a:moveTo>
                  <a:lnTo>
                    <a:pt x="1261706" y="979462"/>
                  </a:lnTo>
                  <a:lnTo>
                    <a:pt x="1236357" y="969924"/>
                  </a:lnTo>
                  <a:lnTo>
                    <a:pt x="1220508" y="966749"/>
                  </a:lnTo>
                  <a:lnTo>
                    <a:pt x="1198308" y="963574"/>
                  </a:lnTo>
                  <a:lnTo>
                    <a:pt x="1176121" y="963574"/>
                  </a:lnTo>
                  <a:lnTo>
                    <a:pt x="1153934" y="966749"/>
                  </a:lnTo>
                  <a:lnTo>
                    <a:pt x="1144422" y="925398"/>
                  </a:lnTo>
                  <a:lnTo>
                    <a:pt x="1128572" y="884072"/>
                  </a:lnTo>
                  <a:lnTo>
                    <a:pt x="1107859" y="839546"/>
                  </a:lnTo>
                  <a:lnTo>
                    <a:pt x="1106385" y="836371"/>
                  </a:lnTo>
                  <a:lnTo>
                    <a:pt x="1077849" y="791845"/>
                  </a:lnTo>
                  <a:lnTo>
                    <a:pt x="1039812" y="753681"/>
                  </a:lnTo>
                  <a:lnTo>
                    <a:pt x="995426" y="731431"/>
                  </a:lnTo>
                  <a:lnTo>
                    <a:pt x="970064" y="728243"/>
                  </a:lnTo>
                  <a:lnTo>
                    <a:pt x="960551" y="728243"/>
                  </a:lnTo>
                  <a:lnTo>
                    <a:pt x="998588" y="690092"/>
                  </a:lnTo>
                  <a:lnTo>
                    <a:pt x="1020787" y="655104"/>
                  </a:lnTo>
                  <a:lnTo>
                    <a:pt x="1033462" y="616953"/>
                  </a:lnTo>
                  <a:lnTo>
                    <a:pt x="1036637" y="581977"/>
                  </a:lnTo>
                  <a:lnTo>
                    <a:pt x="1033462" y="550176"/>
                  </a:lnTo>
                  <a:lnTo>
                    <a:pt x="1030287" y="524738"/>
                  </a:lnTo>
                  <a:lnTo>
                    <a:pt x="1023950" y="502475"/>
                  </a:lnTo>
                  <a:lnTo>
                    <a:pt x="1033462" y="483387"/>
                  </a:lnTo>
                  <a:lnTo>
                    <a:pt x="1039812" y="467499"/>
                  </a:lnTo>
                  <a:lnTo>
                    <a:pt x="1042974" y="454774"/>
                  </a:lnTo>
                  <a:lnTo>
                    <a:pt x="1042974" y="445236"/>
                  </a:lnTo>
                  <a:lnTo>
                    <a:pt x="1036637" y="432511"/>
                  </a:lnTo>
                  <a:lnTo>
                    <a:pt x="1030287" y="429323"/>
                  </a:lnTo>
                  <a:lnTo>
                    <a:pt x="1001776" y="429323"/>
                  </a:lnTo>
                  <a:lnTo>
                    <a:pt x="985913" y="432511"/>
                  </a:lnTo>
                  <a:lnTo>
                    <a:pt x="966889" y="435686"/>
                  </a:lnTo>
                  <a:lnTo>
                    <a:pt x="938364" y="467499"/>
                  </a:lnTo>
                  <a:lnTo>
                    <a:pt x="925677" y="489750"/>
                  </a:lnTo>
                  <a:lnTo>
                    <a:pt x="922515" y="499287"/>
                  </a:lnTo>
                  <a:lnTo>
                    <a:pt x="922515" y="505650"/>
                  </a:lnTo>
                  <a:lnTo>
                    <a:pt x="925677" y="512013"/>
                  </a:lnTo>
                  <a:lnTo>
                    <a:pt x="928852" y="515188"/>
                  </a:lnTo>
                  <a:lnTo>
                    <a:pt x="938364" y="521550"/>
                  </a:lnTo>
                  <a:lnTo>
                    <a:pt x="963714" y="521550"/>
                  </a:lnTo>
                  <a:lnTo>
                    <a:pt x="976414" y="566064"/>
                  </a:lnTo>
                  <a:lnTo>
                    <a:pt x="979576" y="601040"/>
                  </a:lnTo>
                  <a:lnTo>
                    <a:pt x="976414" y="629678"/>
                  </a:lnTo>
                  <a:lnTo>
                    <a:pt x="966889" y="651929"/>
                  </a:lnTo>
                  <a:lnTo>
                    <a:pt x="954214" y="667829"/>
                  </a:lnTo>
                  <a:lnTo>
                    <a:pt x="935202" y="677367"/>
                  </a:lnTo>
                  <a:lnTo>
                    <a:pt x="932878" y="678040"/>
                  </a:lnTo>
                  <a:lnTo>
                    <a:pt x="932878" y="735203"/>
                  </a:lnTo>
                  <a:lnTo>
                    <a:pt x="830580" y="817283"/>
                  </a:lnTo>
                  <a:lnTo>
                    <a:pt x="845286" y="749401"/>
                  </a:lnTo>
                  <a:lnTo>
                    <a:pt x="884466" y="744156"/>
                  </a:lnTo>
                  <a:lnTo>
                    <a:pt x="922515" y="737793"/>
                  </a:lnTo>
                  <a:lnTo>
                    <a:pt x="932878" y="735203"/>
                  </a:lnTo>
                  <a:lnTo>
                    <a:pt x="932878" y="678040"/>
                  </a:lnTo>
                  <a:lnTo>
                    <a:pt x="913003" y="683729"/>
                  </a:lnTo>
                  <a:lnTo>
                    <a:pt x="890803" y="686917"/>
                  </a:lnTo>
                  <a:lnTo>
                    <a:pt x="868629" y="683729"/>
                  </a:lnTo>
                  <a:lnTo>
                    <a:pt x="859751" y="682625"/>
                  </a:lnTo>
                  <a:lnTo>
                    <a:pt x="885710" y="562889"/>
                  </a:lnTo>
                  <a:lnTo>
                    <a:pt x="909840" y="451586"/>
                  </a:lnTo>
                  <a:lnTo>
                    <a:pt x="897140" y="461124"/>
                  </a:lnTo>
                  <a:lnTo>
                    <a:pt x="868629" y="480212"/>
                  </a:lnTo>
                  <a:lnTo>
                    <a:pt x="821067" y="505650"/>
                  </a:lnTo>
                  <a:lnTo>
                    <a:pt x="754494" y="534263"/>
                  </a:lnTo>
                  <a:lnTo>
                    <a:pt x="716457" y="543801"/>
                  </a:lnTo>
                  <a:lnTo>
                    <a:pt x="672071" y="553351"/>
                  </a:lnTo>
                  <a:lnTo>
                    <a:pt x="624522" y="559714"/>
                  </a:lnTo>
                  <a:lnTo>
                    <a:pt x="570636" y="562889"/>
                  </a:lnTo>
                  <a:lnTo>
                    <a:pt x="513562" y="559714"/>
                  </a:lnTo>
                  <a:lnTo>
                    <a:pt x="453326" y="550176"/>
                  </a:lnTo>
                  <a:lnTo>
                    <a:pt x="389928" y="537451"/>
                  </a:lnTo>
                  <a:lnTo>
                    <a:pt x="323354" y="515188"/>
                  </a:lnTo>
                  <a:lnTo>
                    <a:pt x="317017" y="540626"/>
                  </a:lnTo>
                  <a:lnTo>
                    <a:pt x="314337" y="567461"/>
                  </a:lnTo>
                  <a:lnTo>
                    <a:pt x="196545" y="502475"/>
                  </a:lnTo>
                  <a:lnTo>
                    <a:pt x="110959" y="448411"/>
                  </a:lnTo>
                  <a:lnTo>
                    <a:pt x="82423" y="432511"/>
                  </a:lnTo>
                  <a:lnTo>
                    <a:pt x="69748" y="422973"/>
                  </a:lnTo>
                  <a:lnTo>
                    <a:pt x="66573" y="375272"/>
                  </a:lnTo>
                  <a:lnTo>
                    <a:pt x="63398" y="330758"/>
                  </a:lnTo>
                  <a:lnTo>
                    <a:pt x="63398" y="273507"/>
                  </a:lnTo>
                  <a:lnTo>
                    <a:pt x="72910" y="187680"/>
                  </a:lnTo>
                  <a:lnTo>
                    <a:pt x="85598" y="139979"/>
                  </a:lnTo>
                  <a:lnTo>
                    <a:pt x="107784" y="104914"/>
                  </a:lnTo>
                  <a:lnTo>
                    <a:pt x="123634" y="95427"/>
                  </a:lnTo>
                  <a:lnTo>
                    <a:pt x="133146" y="101752"/>
                  </a:lnTo>
                  <a:lnTo>
                    <a:pt x="152171" y="111366"/>
                  </a:lnTo>
                  <a:lnTo>
                    <a:pt x="164846" y="114541"/>
                  </a:lnTo>
                  <a:lnTo>
                    <a:pt x="177533" y="111366"/>
                  </a:lnTo>
                  <a:lnTo>
                    <a:pt x="190207" y="104914"/>
                  </a:lnTo>
                  <a:lnTo>
                    <a:pt x="195922" y="95427"/>
                  </a:lnTo>
                  <a:lnTo>
                    <a:pt x="199720" y="89103"/>
                  </a:lnTo>
                  <a:lnTo>
                    <a:pt x="263118" y="73152"/>
                  </a:lnTo>
                  <a:lnTo>
                    <a:pt x="244106" y="28600"/>
                  </a:lnTo>
                  <a:lnTo>
                    <a:pt x="215569" y="9626"/>
                  </a:lnTo>
                  <a:lnTo>
                    <a:pt x="202882" y="3175"/>
                  </a:lnTo>
                  <a:lnTo>
                    <a:pt x="183870" y="0"/>
                  </a:lnTo>
                  <a:lnTo>
                    <a:pt x="142659" y="0"/>
                  </a:lnTo>
                  <a:lnTo>
                    <a:pt x="31699" y="98590"/>
                  </a:lnTo>
                  <a:lnTo>
                    <a:pt x="19024" y="146304"/>
                  </a:lnTo>
                  <a:lnTo>
                    <a:pt x="9512" y="200342"/>
                  </a:lnTo>
                  <a:lnTo>
                    <a:pt x="3175" y="263969"/>
                  </a:lnTo>
                  <a:lnTo>
                    <a:pt x="0" y="333933"/>
                  </a:lnTo>
                  <a:lnTo>
                    <a:pt x="0" y="368909"/>
                  </a:lnTo>
                  <a:lnTo>
                    <a:pt x="12687" y="429323"/>
                  </a:lnTo>
                  <a:lnTo>
                    <a:pt x="34874" y="483387"/>
                  </a:lnTo>
                  <a:lnTo>
                    <a:pt x="304571" y="654786"/>
                  </a:lnTo>
                  <a:lnTo>
                    <a:pt x="304330" y="658291"/>
                  </a:lnTo>
                  <a:lnTo>
                    <a:pt x="310680" y="760044"/>
                  </a:lnTo>
                  <a:lnTo>
                    <a:pt x="323354" y="814108"/>
                  </a:lnTo>
                  <a:lnTo>
                    <a:pt x="342379" y="864984"/>
                  </a:lnTo>
                  <a:lnTo>
                    <a:pt x="370916" y="909510"/>
                  </a:lnTo>
                  <a:lnTo>
                    <a:pt x="408952" y="950849"/>
                  </a:lnTo>
                  <a:lnTo>
                    <a:pt x="459663" y="979462"/>
                  </a:lnTo>
                  <a:lnTo>
                    <a:pt x="523074" y="1001725"/>
                  </a:lnTo>
                  <a:lnTo>
                    <a:pt x="602322" y="1008087"/>
                  </a:lnTo>
                  <a:lnTo>
                    <a:pt x="694258" y="1001725"/>
                  </a:lnTo>
                  <a:lnTo>
                    <a:pt x="748157" y="989012"/>
                  </a:lnTo>
                  <a:lnTo>
                    <a:pt x="805218" y="976287"/>
                  </a:lnTo>
                  <a:lnTo>
                    <a:pt x="817892" y="966749"/>
                  </a:lnTo>
                  <a:lnTo>
                    <a:pt x="859599" y="939317"/>
                  </a:lnTo>
                  <a:lnTo>
                    <a:pt x="868629" y="944486"/>
                  </a:lnTo>
                  <a:lnTo>
                    <a:pt x="916178" y="982649"/>
                  </a:lnTo>
                  <a:lnTo>
                    <a:pt x="941539" y="1017625"/>
                  </a:lnTo>
                  <a:lnTo>
                    <a:pt x="951039" y="1039888"/>
                  </a:lnTo>
                  <a:lnTo>
                    <a:pt x="963714" y="1065339"/>
                  </a:lnTo>
                  <a:lnTo>
                    <a:pt x="970064" y="1093952"/>
                  </a:lnTo>
                  <a:lnTo>
                    <a:pt x="976414" y="1125753"/>
                  </a:lnTo>
                  <a:lnTo>
                    <a:pt x="979576" y="1160729"/>
                  </a:lnTo>
                  <a:lnTo>
                    <a:pt x="979576" y="1198880"/>
                  </a:lnTo>
                  <a:lnTo>
                    <a:pt x="985913" y="1205255"/>
                  </a:lnTo>
                  <a:lnTo>
                    <a:pt x="1008113" y="1217968"/>
                  </a:lnTo>
                  <a:lnTo>
                    <a:pt x="1027125" y="1224318"/>
                  </a:lnTo>
                  <a:lnTo>
                    <a:pt x="1046149" y="1227518"/>
                  </a:lnTo>
                  <a:lnTo>
                    <a:pt x="1071511" y="1233868"/>
                  </a:lnTo>
                  <a:lnTo>
                    <a:pt x="1100035" y="1233868"/>
                  </a:lnTo>
                  <a:lnTo>
                    <a:pt x="1125397" y="1237043"/>
                  </a:lnTo>
                  <a:lnTo>
                    <a:pt x="1147597" y="1237043"/>
                  </a:lnTo>
                  <a:lnTo>
                    <a:pt x="1166609" y="1233868"/>
                  </a:lnTo>
                  <a:lnTo>
                    <a:pt x="1172959" y="1230693"/>
                  </a:lnTo>
                  <a:lnTo>
                    <a:pt x="1176121" y="1227518"/>
                  </a:lnTo>
                  <a:lnTo>
                    <a:pt x="1176121" y="1221143"/>
                  </a:lnTo>
                  <a:lnTo>
                    <a:pt x="1169784" y="1214793"/>
                  </a:lnTo>
                  <a:lnTo>
                    <a:pt x="1157097" y="1205255"/>
                  </a:lnTo>
                  <a:lnTo>
                    <a:pt x="1138085" y="1192530"/>
                  </a:lnTo>
                  <a:lnTo>
                    <a:pt x="1074686" y="1163904"/>
                  </a:lnTo>
                  <a:lnTo>
                    <a:pt x="1036637" y="1074864"/>
                  </a:lnTo>
                  <a:lnTo>
                    <a:pt x="1011275" y="1023988"/>
                  </a:lnTo>
                  <a:lnTo>
                    <a:pt x="982751" y="973112"/>
                  </a:lnTo>
                  <a:lnTo>
                    <a:pt x="954214" y="928598"/>
                  </a:lnTo>
                  <a:lnTo>
                    <a:pt x="925677" y="896785"/>
                  </a:lnTo>
                  <a:lnTo>
                    <a:pt x="925004" y="896289"/>
                  </a:lnTo>
                  <a:lnTo>
                    <a:pt x="1011275" y="839546"/>
                  </a:lnTo>
                  <a:lnTo>
                    <a:pt x="1068349" y="922223"/>
                  </a:lnTo>
                  <a:lnTo>
                    <a:pt x="1106385" y="992187"/>
                  </a:lnTo>
                  <a:lnTo>
                    <a:pt x="1122235" y="1039888"/>
                  </a:lnTo>
                  <a:lnTo>
                    <a:pt x="1122235" y="1055789"/>
                  </a:lnTo>
                  <a:lnTo>
                    <a:pt x="1153934" y="1055789"/>
                  </a:lnTo>
                  <a:lnTo>
                    <a:pt x="1172959" y="1052601"/>
                  </a:lnTo>
                  <a:lnTo>
                    <a:pt x="1198308" y="1043076"/>
                  </a:lnTo>
                  <a:lnTo>
                    <a:pt x="1223670" y="1030351"/>
                  </a:lnTo>
                  <a:lnTo>
                    <a:pt x="1249032" y="1011275"/>
                  </a:lnTo>
                  <a:lnTo>
                    <a:pt x="1274406" y="98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76130" y="685787"/>
              <a:ext cx="424815" cy="429895"/>
            </a:xfrm>
            <a:custGeom>
              <a:avLst/>
              <a:gdLst/>
              <a:ahLst/>
              <a:cxnLst/>
              <a:rect l="l" t="t" r="r" b="b"/>
              <a:pathLst>
                <a:path w="424815" h="429894">
                  <a:moveTo>
                    <a:pt x="129970" y="235642"/>
                  </a:moveTo>
                  <a:lnTo>
                    <a:pt x="136310" y="327773"/>
                  </a:lnTo>
                  <a:lnTo>
                    <a:pt x="142650" y="394594"/>
                  </a:lnTo>
                  <a:lnTo>
                    <a:pt x="145826" y="429523"/>
                  </a:lnTo>
                  <a:lnTo>
                    <a:pt x="183864" y="321446"/>
                  </a:lnTo>
                  <a:lnTo>
                    <a:pt x="339194" y="321446"/>
                  </a:lnTo>
                  <a:lnTo>
                    <a:pt x="345584" y="315118"/>
                  </a:lnTo>
                  <a:lnTo>
                    <a:pt x="361402" y="302336"/>
                  </a:lnTo>
                  <a:lnTo>
                    <a:pt x="386710" y="276899"/>
                  </a:lnTo>
                  <a:lnTo>
                    <a:pt x="231444" y="276899"/>
                  </a:lnTo>
                  <a:lnTo>
                    <a:pt x="206009" y="273735"/>
                  </a:lnTo>
                  <a:lnTo>
                    <a:pt x="183864" y="267407"/>
                  </a:lnTo>
                  <a:lnTo>
                    <a:pt x="129970" y="235642"/>
                  </a:lnTo>
                  <a:close/>
                </a:path>
                <a:path w="424815" h="429894">
                  <a:moveTo>
                    <a:pt x="339194" y="321446"/>
                  </a:moveTo>
                  <a:lnTo>
                    <a:pt x="183864" y="321446"/>
                  </a:lnTo>
                  <a:lnTo>
                    <a:pt x="206009" y="330937"/>
                  </a:lnTo>
                  <a:lnTo>
                    <a:pt x="225117" y="337392"/>
                  </a:lnTo>
                  <a:lnTo>
                    <a:pt x="247262" y="343719"/>
                  </a:lnTo>
                  <a:lnTo>
                    <a:pt x="272570" y="346883"/>
                  </a:lnTo>
                  <a:lnTo>
                    <a:pt x="288514" y="343719"/>
                  </a:lnTo>
                  <a:lnTo>
                    <a:pt x="301168" y="340555"/>
                  </a:lnTo>
                  <a:lnTo>
                    <a:pt x="332804" y="327773"/>
                  </a:lnTo>
                  <a:lnTo>
                    <a:pt x="339194" y="321446"/>
                  </a:lnTo>
                  <a:close/>
                </a:path>
                <a:path w="424815" h="429894">
                  <a:moveTo>
                    <a:pt x="366499" y="67073"/>
                  </a:moveTo>
                  <a:lnTo>
                    <a:pt x="158505" y="67073"/>
                  </a:lnTo>
                  <a:lnTo>
                    <a:pt x="180701" y="70237"/>
                  </a:lnTo>
                  <a:lnTo>
                    <a:pt x="206009" y="73400"/>
                  </a:lnTo>
                  <a:lnTo>
                    <a:pt x="250425" y="86182"/>
                  </a:lnTo>
                  <a:lnTo>
                    <a:pt x="291678" y="102002"/>
                  </a:lnTo>
                  <a:lnTo>
                    <a:pt x="339257" y="140221"/>
                  </a:lnTo>
                  <a:lnTo>
                    <a:pt x="351911" y="168822"/>
                  </a:lnTo>
                  <a:lnTo>
                    <a:pt x="355075" y="181477"/>
                  </a:lnTo>
                  <a:lnTo>
                    <a:pt x="351911" y="197423"/>
                  </a:lnTo>
                  <a:lnTo>
                    <a:pt x="345584" y="213369"/>
                  </a:lnTo>
                  <a:lnTo>
                    <a:pt x="332804" y="232478"/>
                  </a:lnTo>
                  <a:lnTo>
                    <a:pt x="316986" y="245134"/>
                  </a:lnTo>
                  <a:lnTo>
                    <a:pt x="298005" y="261080"/>
                  </a:lnTo>
                  <a:lnTo>
                    <a:pt x="275860" y="270571"/>
                  </a:lnTo>
                  <a:lnTo>
                    <a:pt x="253589" y="276899"/>
                  </a:lnTo>
                  <a:lnTo>
                    <a:pt x="386710" y="276899"/>
                  </a:lnTo>
                  <a:lnTo>
                    <a:pt x="405818" y="248298"/>
                  </a:lnTo>
                  <a:lnTo>
                    <a:pt x="415309" y="232478"/>
                  </a:lnTo>
                  <a:lnTo>
                    <a:pt x="418472" y="216533"/>
                  </a:lnTo>
                  <a:lnTo>
                    <a:pt x="424799" y="200587"/>
                  </a:lnTo>
                  <a:lnTo>
                    <a:pt x="424799" y="181477"/>
                  </a:lnTo>
                  <a:lnTo>
                    <a:pt x="421636" y="152876"/>
                  </a:lnTo>
                  <a:lnTo>
                    <a:pt x="412145" y="124275"/>
                  </a:lnTo>
                  <a:lnTo>
                    <a:pt x="393037" y="95674"/>
                  </a:lnTo>
                  <a:lnTo>
                    <a:pt x="370893" y="70237"/>
                  </a:lnTo>
                  <a:lnTo>
                    <a:pt x="366499" y="67073"/>
                  </a:lnTo>
                  <a:close/>
                </a:path>
                <a:path w="424815" h="429894">
                  <a:moveTo>
                    <a:pt x="184747" y="0"/>
                  </a:moveTo>
                  <a:lnTo>
                    <a:pt x="112979" y="0"/>
                  </a:lnTo>
                  <a:lnTo>
                    <a:pt x="110951" y="252"/>
                  </a:lnTo>
                  <a:lnTo>
                    <a:pt x="66573" y="16198"/>
                  </a:lnTo>
                  <a:lnTo>
                    <a:pt x="25358" y="44799"/>
                  </a:lnTo>
                  <a:lnTo>
                    <a:pt x="0" y="83019"/>
                  </a:lnTo>
                  <a:lnTo>
                    <a:pt x="0" y="102002"/>
                  </a:lnTo>
                  <a:lnTo>
                    <a:pt x="3163" y="121111"/>
                  </a:lnTo>
                  <a:lnTo>
                    <a:pt x="12679" y="140221"/>
                  </a:lnTo>
                  <a:lnTo>
                    <a:pt x="25358" y="156040"/>
                  </a:lnTo>
                  <a:lnTo>
                    <a:pt x="44378" y="165658"/>
                  </a:lnTo>
                  <a:lnTo>
                    <a:pt x="79252" y="105165"/>
                  </a:lnTo>
                  <a:lnTo>
                    <a:pt x="69737" y="98838"/>
                  </a:lnTo>
                  <a:lnTo>
                    <a:pt x="76076" y="92510"/>
                  </a:lnTo>
                  <a:lnTo>
                    <a:pt x="95095" y="79728"/>
                  </a:lnTo>
                  <a:lnTo>
                    <a:pt x="98272" y="79728"/>
                  </a:lnTo>
                  <a:lnTo>
                    <a:pt x="110951" y="76564"/>
                  </a:lnTo>
                  <a:lnTo>
                    <a:pt x="123631" y="70237"/>
                  </a:lnTo>
                  <a:lnTo>
                    <a:pt x="158505" y="67073"/>
                  </a:lnTo>
                  <a:lnTo>
                    <a:pt x="366499" y="67073"/>
                  </a:lnTo>
                  <a:lnTo>
                    <a:pt x="348748" y="54291"/>
                  </a:lnTo>
                  <a:lnTo>
                    <a:pt x="326477" y="41636"/>
                  </a:lnTo>
                  <a:lnTo>
                    <a:pt x="275860" y="16198"/>
                  </a:lnTo>
                  <a:lnTo>
                    <a:pt x="218790" y="3416"/>
                  </a:lnTo>
                  <a:lnTo>
                    <a:pt x="187028" y="252"/>
                  </a:lnTo>
                  <a:lnTo>
                    <a:pt x="184747" y="0"/>
                  </a:lnTo>
                  <a:close/>
                </a:path>
              </a:pathLst>
            </a:custGeom>
            <a:solidFill>
              <a:srgbClr val="8B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68063" y="1131256"/>
              <a:ext cx="114077" cy="1144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98314" y="768806"/>
              <a:ext cx="101448" cy="9845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27407" y="1318885"/>
              <a:ext cx="171198" cy="1017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9473" y="27710"/>
            <a:ext cx="23596600" cy="13606780"/>
            <a:chOff x="146050" y="0"/>
            <a:chExt cx="8848725" cy="6803390"/>
          </a:xfrm>
        </p:grpSpPr>
        <p:sp>
          <p:nvSpPr>
            <p:cNvPr id="3" name="object 3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3165" y="5239766"/>
            <a:ext cx="19927307" cy="1647886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lang="es-ES" sz="10500" dirty="0" smtClean="0">
                <a:latin typeface="Times New Roman"/>
                <a:cs typeface="Times New Roman"/>
              </a:rPr>
              <a:t>El hechizo mágico detrás de esto es</a:t>
            </a:r>
            <a:r>
              <a:rPr sz="10500" dirty="0" smtClean="0">
                <a:latin typeface="Times New Roman"/>
                <a:cs typeface="Times New Roman"/>
              </a:rPr>
              <a:t>:</a:t>
            </a:r>
            <a:endParaRPr sz="105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48250" y="7922516"/>
            <a:ext cx="3882813" cy="1646359"/>
          </a:xfrm>
          <a:prstGeom prst="rect">
            <a:avLst/>
          </a:prstGeom>
        </p:spPr>
        <p:txBody>
          <a:bodyPr vert="horz" wrap="square" lIns="0" tIns="30237" rIns="0" bIns="0" rtlCol="0">
            <a:spAutoFit/>
          </a:bodyPr>
          <a:lstStyle/>
          <a:p>
            <a:pPr marL="30237">
              <a:spcBef>
                <a:spcPts val="238"/>
              </a:spcBef>
            </a:pPr>
            <a:r>
              <a:rPr sz="10500" dirty="0">
                <a:solidFill>
                  <a:srgbClr val="00AF50"/>
                </a:solidFill>
                <a:latin typeface="Times New Roman"/>
                <a:cs typeface="Times New Roman"/>
              </a:rPr>
              <a:t>AJAX</a:t>
            </a:r>
            <a:endParaRPr sz="10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9473" y="27710"/>
            <a:ext cx="23596600" cy="13606780"/>
            <a:chOff x="146050" y="0"/>
            <a:chExt cx="8848725" cy="6803390"/>
          </a:xfrm>
        </p:grpSpPr>
        <p:sp>
          <p:nvSpPr>
            <p:cNvPr id="3" name="object 3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44419" y="3131542"/>
            <a:ext cx="19927307" cy="7911139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>
              <a:buClr>
                <a:srgbClr val="535353"/>
              </a:buClr>
              <a:buFont typeface="Arial" pitchFamily="34" charset="0"/>
              <a:buChar char="•"/>
            </a:pPr>
            <a:r>
              <a:rPr lang="es-ES" sz="6400" spc="-12" dirty="0" smtClean="0">
                <a:latin typeface="Times New Roman"/>
                <a:cs typeface="Times New Roman"/>
              </a:rPr>
              <a:t> </a:t>
            </a:r>
            <a:r>
              <a:rPr lang="es-ES" sz="6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AJAX (</a:t>
            </a:r>
            <a:r>
              <a:rPr lang="es-ES" sz="64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Asynchronous</a:t>
            </a:r>
            <a:r>
              <a:rPr lang="es-ES" sz="6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s-ES" sz="64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JavaScript</a:t>
            </a:r>
            <a:r>
              <a:rPr lang="es-ES" sz="6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And XML) es un conjunto de tecnologías que facilita la creación de webs más interactivas.</a:t>
            </a:r>
          </a:p>
          <a:p>
            <a:pPr>
              <a:buClr>
                <a:srgbClr val="535353"/>
              </a:buClr>
              <a:buFont typeface="Arial" pitchFamily="34" charset="0"/>
              <a:buChar char="•"/>
            </a:pPr>
            <a:r>
              <a:rPr lang="es-ES" sz="6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s-ES" sz="64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Con AJAX podremos comunicarnos con el </a:t>
            </a:r>
            <a:r>
              <a:rPr lang="es-ES" sz="6400" dirty="0" err="1" smtClean="0">
                <a:solidFill>
                  <a:srgbClr val="00AF50"/>
                </a:solidFill>
                <a:latin typeface="Times New Roman"/>
                <a:cs typeface="Times New Roman"/>
              </a:rPr>
              <a:t>backend</a:t>
            </a:r>
            <a:r>
              <a:rPr lang="es-ES" sz="64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 y actualizar la web sin tener que refrescar la página.</a:t>
            </a:r>
          </a:p>
          <a:p>
            <a:pPr lvl="1">
              <a:buClr>
                <a:srgbClr val="535353"/>
              </a:buClr>
              <a:buFont typeface="Arial" pitchFamily="34" charset="0"/>
              <a:buChar char="•"/>
            </a:pPr>
            <a:r>
              <a:rPr lang="es-ES" sz="6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Esto hace que las páginas sean más rápidas</a:t>
            </a:r>
          </a:p>
          <a:p>
            <a:pPr>
              <a:buClr>
                <a:srgbClr val="535353"/>
              </a:buClr>
              <a:buFont typeface="Arial" pitchFamily="34" charset="0"/>
              <a:buChar char="•"/>
            </a:pPr>
            <a:r>
              <a:rPr lang="es-ES" sz="6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s-ES" sz="64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Funciona sobre tecnologías estándar, sin necesidad de </a:t>
            </a:r>
            <a:r>
              <a:rPr lang="es-ES" sz="6400" dirty="0" err="1" smtClean="0">
                <a:solidFill>
                  <a:srgbClr val="00AF50"/>
                </a:solidFill>
                <a:latin typeface="Times New Roman"/>
                <a:cs typeface="Times New Roman"/>
              </a:rPr>
              <a:t>plugins</a:t>
            </a:r>
            <a:r>
              <a:rPr lang="es-ES" sz="64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 tipo Flash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46108" y="7"/>
            <a:ext cx="23623693" cy="13658850"/>
            <a:chOff x="204787" y="0"/>
            <a:chExt cx="8858885" cy="6829425"/>
          </a:xfrm>
        </p:grpSpPr>
        <p:sp>
          <p:nvSpPr>
            <p:cNvPr id="4" name="object 4"/>
            <p:cNvSpPr/>
            <p:nvPr/>
          </p:nvSpPr>
          <p:spPr>
            <a:xfrm>
              <a:off x="278892" y="726946"/>
              <a:ext cx="8784336" cy="6102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787" y="652526"/>
              <a:ext cx="8780780" cy="6099175"/>
            </a:xfrm>
            <a:custGeom>
              <a:avLst/>
              <a:gdLst/>
              <a:ahLst/>
              <a:cxnLst/>
              <a:rect l="l" t="t" r="r" b="b"/>
              <a:pathLst>
                <a:path w="8780780" h="6099175">
                  <a:moveTo>
                    <a:pt x="8780462" y="0"/>
                  </a:moveTo>
                  <a:lnTo>
                    <a:pt x="1070038" y="3175"/>
                  </a:lnTo>
                  <a:lnTo>
                    <a:pt x="101600" y="711200"/>
                  </a:lnTo>
                  <a:lnTo>
                    <a:pt x="57150" y="750824"/>
                  </a:lnTo>
                  <a:lnTo>
                    <a:pt x="39687" y="800100"/>
                  </a:lnTo>
                  <a:lnTo>
                    <a:pt x="22225" y="868299"/>
                  </a:lnTo>
                  <a:lnTo>
                    <a:pt x="9525" y="920750"/>
                  </a:lnTo>
                  <a:lnTo>
                    <a:pt x="0" y="6099112"/>
                  </a:lnTo>
                  <a:lnTo>
                    <a:pt x="8780462" y="6083237"/>
                  </a:lnTo>
                  <a:lnTo>
                    <a:pt x="878046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0476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5051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299" y="17399"/>
                  </a:lnTo>
                  <a:lnTo>
                    <a:pt x="265049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349" y="55499"/>
                  </a:lnTo>
                  <a:lnTo>
                    <a:pt x="404749" y="77724"/>
                  </a:lnTo>
                  <a:lnTo>
                    <a:pt x="441325" y="103124"/>
                  </a:lnTo>
                  <a:lnTo>
                    <a:pt x="430149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199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10026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59175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451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951" y="66675"/>
                  </a:lnTo>
                  <a:lnTo>
                    <a:pt x="643001" y="68199"/>
                  </a:lnTo>
                  <a:lnTo>
                    <a:pt x="508000" y="85725"/>
                  </a:lnTo>
                  <a:lnTo>
                    <a:pt x="442975" y="96774"/>
                  </a:lnTo>
                  <a:lnTo>
                    <a:pt x="376300" y="109474"/>
                  </a:lnTo>
                  <a:lnTo>
                    <a:pt x="288925" y="117475"/>
                  </a:lnTo>
                  <a:lnTo>
                    <a:pt x="233425" y="130175"/>
                  </a:lnTo>
                  <a:lnTo>
                    <a:pt x="166750" y="139700"/>
                  </a:lnTo>
                  <a:lnTo>
                    <a:pt x="77850" y="174625"/>
                  </a:lnTo>
                  <a:lnTo>
                    <a:pt x="27050" y="211074"/>
                  </a:lnTo>
                  <a:lnTo>
                    <a:pt x="11175" y="242824"/>
                  </a:lnTo>
                  <a:lnTo>
                    <a:pt x="0" y="290449"/>
                  </a:lnTo>
                  <a:lnTo>
                    <a:pt x="23875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375" y="157099"/>
                  </a:lnTo>
                  <a:lnTo>
                    <a:pt x="306450" y="142875"/>
                  </a:lnTo>
                  <a:lnTo>
                    <a:pt x="417575" y="127000"/>
                  </a:lnTo>
                  <a:lnTo>
                    <a:pt x="512825" y="111125"/>
                  </a:lnTo>
                  <a:lnTo>
                    <a:pt x="633476" y="96774"/>
                  </a:lnTo>
                  <a:lnTo>
                    <a:pt x="746125" y="90424"/>
                  </a:lnTo>
                  <a:lnTo>
                    <a:pt x="814451" y="82550"/>
                  </a:lnTo>
                  <a:lnTo>
                    <a:pt x="849376" y="61849"/>
                  </a:lnTo>
                  <a:lnTo>
                    <a:pt x="846201" y="36449"/>
                  </a:lnTo>
                  <a:lnTo>
                    <a:pt x="814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3775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7050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625" y="60325"/>
                  </a:lnTo>
                  <a:lnTo>
                    <a:pt x="604901" y="57150"/>
                  </a:lnTo>
                  <a:lnTo>
                    <a:pt x="658876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7026" y="57150"/>
                  </a:lnTo>
                  <a:lnTo>
                    <a:pt x="1149350" y="57150"/>
                  </a:lnTo>
                  <a:lnTo>
                    <a:pt x="1233551" y="60325"/>
                  </a:lnTo>
                  <a:lnTo>
                    <a:pt x="1309751" y="60325"/>
                  </a:lnTo>
                  <a:lnTo>
                    <a:pt x="1363726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301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5026" y="60325"/>
                  </a:lnTo>
                  <a:lnTo>
                    <a:pt x="1659001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501" y="60325"/>
                  </a:lnTo>
                  <a:lnTo>
                    <a:pt x="1859026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551" y="58674"/>
                  </a:lnTo>
                  <a:lnTo>
                    <a:pt x="2078101" y="58674"/>
                  </a:lnTo>
                  <a:lnTo>
                    <a:pt x="2103501" y="50800"/>
                  </a:lnTo>
                  <a:lnTo>
                    <a:pt x="2060575" y="34925"/>
                  </a:lnTo>
                  <a:lnTo>
                    <a:pt x="2049526" y="34925"/>
                  </a:lnTo>
                  <a:lnTo>
                    <a:pt x="2011426" y="31750"/>
                  </a:lnTo>
                  <a:lnTo>
                    <a:pt x="2017776" y="34925"/>
                  </a:lnTo>
                  <a:lnTo>
                    <a:pt x="1993900" y="38100"/>
                  </a:lnTo>
                  <a:lnTo>
                    <a:pt x="1982851" y="36449"/>
                  </a:lnTo>
                  <a:lnTo>
                    <a:pt x="1725676" y="23749"/>
                  </a:lnTo>
                  <a:lnTo>
                    <a:pt x="1647825" y="23749"/>
                  </a:lnTo>
                  <a:lnTo>
                    <a:pt x="1611376" y="26924"/>
                  </a:lnTo>
                  <a:lnTo>
                    <a:pt x="1497076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601" y="31750"/>
                  </a:lnTo>
                  <a:lnTo>
                    <a:pt x="1300226" y="28575"/>
                  </a:lnTo>
                  <a:lnTo>
                    <a:pt x="1193800" y="28575"/>
                  </a:lnTo>
                  <a:lnTo>
                    <a:pt x="1125601" y="31750"/>
                  </a:lnTo>
                  <a:lnTo>
                    <a:pt x="1076325" y="31750"/>
                  </a:lnTo>
                  <a:lnTo>
                    <a:pt x="1039876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951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551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201" y="33274"/>
                  </a:lnTo>
                  <a:lnTo>
                    <a:pt x="539750" y="36449"/>
                  </a:lnTo>
                  <a:lnTo>
                    <a:pt x="531876" y="36449"/>
                  </a:lnTo>
                  <a:lnTo>
                    <a:pt x="479425" y="38100"/>
                  </a:lnTo>
                  <a:lnTo>
                    <a:pt x="449325" y="38100"/>
                  </a:lnTo>
                  <a:lnTo>
                    <a:pt x="409575" y="34925"/>
                  </a:lnTo>
                  <a:lnTo>
                    <a:pt x="379475" y="31750"/>
                  </a:lnTo>
                  <a:lnTo>
                    <a:pt x="325500" y="31750"/>
                  </a:lnTo>
                  <a:lnTo>
                    <a:pt x="284225" y="33274"/>
                  </a:lnTo>
                  <a:lnTo>
                    <a:pt x="233425" y="36449"/>
                  </a:lnTo>
                  <a:lnTo>
                    <a:pt x="211200" y="36449"/>
                  </a:lnTo>
                  <a:lnTo>
                    <a:pt x="130175" y="31750"/>
                  </a:lnTo>
                  <a:lnTo>
                    <a:pt x="93725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7651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9000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400" y="0"/>
                  </a:moveTo>
                  <a:lnTo>
                    <a:pt x="1650" y="38100"/>
                  </a:lnTo>
                  <a:lnTo>
                    <a:pt x="0" y="63500"/>
                  </a:lnTo>
                  <a:lnTo>
                    <a:pt x="33400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325" y="127000"/>
                  </a:lnTo>
                  <a:lnTo>
                    <a:pt x="565150" y="142875"/>
                  </a:lnTo>
                  <a:lnTo>
                    <a:pt x="662051" y="158750"/>
                  </a:lnTo>
                  <a:lnTo>
                    <a:pt x="731901" y="172974"/>
                  </a:lnTo>
                  <a:lnTo>
                    <a:pt x="790575" y="203200"/>
                  </a:lnTo>
                  <a:lnTo>
                    <a:pt x="833501" y="222250"/>
                  </a:lnTo>
                  <a:lnTo>
                    <a:pt x="858901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726" y="211074"/>
                  </a:lnTo>
                  <a:lnTo>
                    <a:pt x="801751" y="176149"/>
                  </a:lnTo>
                  <a:lnTo>
                    <a:pt x="709676" y="139700"/>
                  </a:lnTo>
                  <a:lnTo>
                    <a:pt x="641350" y="128524"/>
                  </a:lnTo>
                  <a:lnTo>
                    <a:pt x="582676" y="117475"/>
                  </a:lnTo>
                  <a:lnTo>
                    <a:pt x="492125" y="109474"/>
                  </a:lnTo>
                  <a:lnTo>
                    <a:pt x="420750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6100" y="65024"/>
                  </a:lnTo>
                  <a:lnTo>
                    <a:pt x="27050" y="42799"/>
                  </a:lnTo>
                  <a:lnTo>
                    <a:pt x="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3050" y="796925"/>
              <a:ext cx="805180" cy="716280"/>
            </a:xfrm>
            <a:custGeom>
              <a:avLst/>
              <a:gdLst/>
              <a:ahLst/>
              <a:cxnLst/>
              <a:rect l="l" t="t" r="r" b="b"/>
              <a:pathLst>
                <a:path w="805180" h="716280">
                  <a:moveTo>
                    <a:pt x="804862" y="0"/>
                  </a:moveTo>
                  <a:lnTo>
                    <a:pt x="39687" y="531749"/>
                  </a:lnTo>
                  <a:lnTo>
                    <a:pt x="0" y="568325"/>
                  </a:lnTo>
                  <a:lnTo>
                    <a:pt x="120650" y="571500"/>
                  </a:lnTo>
                  <a:lnTo>
                    <a:pt x="204787" y="596900"/>
                  </a:lnTo>
                  <a:lnTo>
                    <a:pt x="431800" y="677799"/>
                  </a:lnTo>
                  <a:lnTo>
                    <a:pt x="496887" y="715899"/>
                  </a:lnTo>
                  <a:lnTo>
                    <a:pt x="528637" y="712724"/>
                  </a:lnTo>
                  <a:lnTo>
                    <a:pt x="552450" y="596900"/>
                  </a:lnTo>
                  <a:lnTo>
                    <a:pt x="579437" y="527050"/>
                  </a:lnTo>
                  <a:lnTo>
                    <a:pt x="606425" y="415925"/>
                  </a:lnTo>
                  <a:lnTo>
                    <a:pt x="625475" y="350774"/>
                  </a:lnTo>
                  <a:lnTo>
                    <a:pt x="649287" y="287274"/>
                  </a:lnTo>
                  <a:lnTo>
                    <a:pt x="671512" y="211074"/>
                  </a:lnTo>
                  <a:lnTo>
                    <a:pt x="706437" y="155575"/>
                  </a:lnTo>
                  <a:lnTo>
                    <a:pt x="744537" y="76200"/>
                  </a:lnTo>
                  <a:lnTo>
                    <a:pt x="8048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5587" y="654050"/>
              <a:ext cx="982980" cy="765175"/>
            </a:xfrm>
            <a:custGeom>
              <a:avLst/>
              <a:gdLst/>
              <a:ahLst/>
              <a:cxnLst/>
              <a:rect l="l" t="t" r="r" b="b"/>
              <a:pathLst>
                <a:path w="982980" h="765175">
                  <a:moveTo>
                    <a:pt x="463229" y="674751"/>
                  </a:moveTo>
                  <a:lnTo>
                    <a:pt x="188912" y="674751"/>
                  </a:lnTo>
                  <a:lnTo>
                    <a:pt x="312737" y="712851"/>
                  </a:lnTo>
                  <a:lnTo>
                    <a:pt x="425450" y="765175"/>
                  </a:lnTo>
                  <a:lnTo>
                    <a:pt x="463229" y="674751"/>
                  </a:lnTo>
                  <a:close/>
                </a:path>
                <a:path w="982980" h="765175">
                  <a:moveTo>
                    <a:pt x="40552" y="703655"/>
                  </a:moveTo>
                  <a:lnTo>
                    <a:pt x="20637" y="717550"/>
                  </a:lnTo>
                  <a:lnTo>
                    <a:pt x="0" y="757301"/>
                  </a:lnTo>
                  <a:lnTo>
                    <a:pt x="40552" y="703655"/>
                  </a:lnTo>
                  <a:close/>
                </a:path>
                <a:path w="982980" h="765175">
                  <a:moveTo>
                    <a:pt x="50029" y="697044"/>
                  </a:moveTo>
                  <a:lnTo>
                    <a:pt x="44450" y="698500"/>
                  </a:lnTo>
                  <a:lnTo>
                    <a:pt x="40552" y="703655"/>
                  </a:lnTo>
                  <a:lnTo>
                    <a:pt x="50029" y="697044"/>
                  </a:lnTo>
                  <a:close/>
                </a:path>
                <a:path w="982980" h="765175">
                  <a:moveTo>
                    <a:pt x="982662" y="0"/>
                  </a:moveTo>
                  <a:lnTo>
                    <a:pt x="88900" y="669925"/>
                  </a:lnTo>
                  <a:lnTo>
                    <a:pt x="50029" y="697044"/>
                  </a:lnTo>
                  <a:lnTo>
                    <a:pt x="111125" y="681101"/>
                  </a:lnTo>
                  <a:lnTo>
                    <a:pt x="188912" y="674751"/>
                  </a:lnTo>
                  <a:lnTo>
                    <a:pt x="463229" y="674751"/>
                  </a:lnTo>
                  <a:lnTo>
                    <a:pt x="522287" y="533400"/>
                  </a:lnTo>
                  <a:lnTo>
                    <a:pt x="674687" y="292100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ctrTitle"/>
          </p:nvPr>
        </p:nvSpPr>
        <p:spPr>
          <a:xfrm>
            <a:off x="1662544" y="1889219"/>
            <a:ext cx="20781819" cy="1493998"/>
          </a:xfrm>
          <a:prstGeom prst="rect">
            <a:avLst/>
          </a:prstGeom>
        </p:spPr>
        <p:txBody>
          <a:bodyPr vert="horz" wrap="square" lIns="0" tIns="31749" rIns="0" bIns="0" rtlCol="0">
            <a:spAutoFit/>
          </a:bodyPr>
          <a:lstStyle/>
          <a:p>
            <a:pPr marL="30237">
              <a:spcBef>
                <a:spcPts val="250"/>
              </a:spcBef>
            </a:pPr>
            <a:r>
              <a:rPr lang="en-GB" sz="9500" u="heavy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Entonces</a:t>
            </a:r>
            <a:r>
              <a:rPr lang="en-GB" sz="9500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¿</a:t>
            </a:r>
            <a:r>
              <a:rPr lang="en-GB" sz="9500" u="heavy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qué</a:t>
            </a:r>
            <a:r>
              <a:rPr lang="en-GB" sz="9500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GB" sz="9500" u="heavy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es</a:t>
            </a:r>
            <a:r>
              <a:rPr lang="en-GB" sz="9500" u="heavy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Ajax?</a:t>
            </a:r>
            <a:endParaRPr sz="9500" dirty="0"/>
          </a:p>
        </p:txBody>
      </p:sp>
      <p:sp>
        <p:nvSpPr>
          <p:cNvPr id="16" name="object 16"/>
          <p:cNvSpPr txBox="1"/>
          <p:nvPr/>
        </p:nvSpPr>
        <p:spPr>
          <a:xfrm>
            <a:off x="2038773" y="3349702"/>
            <a:ext cx="19947467" cy="8914134"/>
          </a:xfrm>
          <a:prstGeom prst="rect">
            <a:avLst/>
          </a:prstGeom>
        </p:spPr>
        <p:txBody>
          <a:bodyPr vert="horz" wrap="square" lIns="0" tIns="263044" rIns="0" bIns="0" rtlCol="0">
            <a:spAutoFit/>
          </a:bodyPr>
          <a:lstStyle/>
          <a:p>
            <a:pPr marL="610756" indent="-580523">
              <a:spcBef>
                <a:spcPts val="2069"/>
              </a:spcBef>
              <a:buFont typeface="Arial"/>
              <a:buChar char="•"/>
              <a:tabLst>
                <a:tab pos="610756" algn="l"/>
              </a:tabLst>
            </a:pPr>
            <a:r>
              <a:rPr lang="es-ES" sz="76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Un lenguaje de programación, no ...</a:t>
            </a:r>
          </a:p>
          <a:p>
            <a:pPr marL="610756" indent="-580523">
              <a:spcBef>
                <a:spcPts val="2069"/>
              </a:spcBef>
              <a:buFont typeface="Arial"/>
              <a:buChar char="•"/>
              <a:tabLst>
                <a:tab pos="610756" algn="l"/>
              </a:tabLst>
            </a:pPr>
            <a:r>
              <a:rPr lang="es-ES" sz="76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Una nueva tecnología, no exactamente ...</a:t>
            </a:r>
          </a:p>
          <a:p>
            <a:pPr marL="610756" indent="-580523">
              <a:spcBef>
                <a:spcPts val="2069"/>
              </a:spcBef>
              <a:buFont typeface="Arial"/>
              <a:buChar char="•"/>
              <a:tabLst>
                <a:tab pos="610756" algn="l"/>
              </a:tabLst>
            </a:pPr>
            <a:r>
              <a:rPr lang="es-ES" sz="76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Entonces, ¿qué más?</a:t>
            </a:r>
          </a:p>
          <a:p>
            <a:pPr marL="30237" marR="12095">
              <a:spcBef>
                <a:spcPts val="1833"/>
              </a:spcBef>
            </a:pPr>
            <a:r>
              <a:rPr lang="es-ES" sz="7100" dirty="0" smtClean="0">
                <a:solidFill>
                  <a:srgbClr val="00AF50"/>
                </a:solidFill>
                <a:latin typeface="Times New Roman"/>
                <a:cs typeface="Times New Roman"/>
              </a:rPr>
              <a:t>Es una metodología sobre el uso de varias tecnologías web juntas, en un esfuerzo por cerrar la brecha entre la usabilidad y la interactividad de una aplicación de escritorio y la aplicación web siempre exigente.</a:t>
            </a:r>
            <a:endParaRPr sz="7600" dirty="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xfrm>
            <a:off x="2466109" y="1933804"/>
            <a:ext cx="18648219" cy="1123139"/>
          </a:xfrm>
          <a:prstGeom prst="rect">
            <a:avLst/>
          </a:prstGeom>
        </p:spPr>
        <p:txBody>
          <a:bodyPr vert="horz" wrap="square" lIns="0" tIns="30237" rIns="0" bIns="0" rtlCol="0">
            <a:spAutoFit/>
          </a:bodyPr>
          <a:lstStyle/>
          <a:p>
            <a:pPr marL="30237">
              <a:spcBef>
                <a:spcPts val="238"/>
              </a:spcBef>
            </a:pPr>
            <a:r>
              <a:rPr lang="es-ES" sz="7100" u="heavy" spc="-12" dirty="0" smtClean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</a:rPr>
              <a:t>UN POCO DE HISTORIA</a:t>
            </a:r>
            <a:endParaRPr sz="7100" dirty="0"/>
          </a:p>
        </p:txBody>
      </p:sp>
      <p:sp>
        <p:nvSpPr>
          <p:cNvPr id="17" name="object 17"/>
          <p:cNvSpPr txBox="1"/>
          <p:nvPr/>
        </p:nvSpPr>
        <p:spPr>
          <a:xfrm>
            <a:off x="1532401" y="3392680"/>
            <a:ext cx="21087080" cy="7704428"/>
          </a:xfrm>
          <a:prstGeom prst="rect">
            <a:avLst/>
          </a:prstGeom>
        </p:spPr>
        <p:txBody>
          <a:bodyPr vert="horz" wrap="square" lIns="0" tIns="30237" rIns="0" bIns="0" rtlCol="0">
            <a:spAutoFit/>
          </a:bodyPr>
          <a:lstStyle/>
          <a:p>
            <a:pPr marL="846591" marR="12095" indent="-817865" algn="just">
              <a:spcBef>
                <a:spcPts val="238"/>
              </a:spcBef>
              <a:buChar char="•"/>
              <a:tabLst>
                <a:tab pos="848103" algn="l"/>
              </a:tabLst>
            </a:pPr>
            <a:r>
              <a:rPr lang="es-ES" sz="7100" dirty="0" smtClean="0">
                <a:latin typeface="Times New Roman"/>
                <a:cs typeface="Times New Roman"/>
              </a:rPr>
              <a:t>Internet Explorer introduce el concepto de elemento </a:t>
            </a:r>
            <a:r>
              <a:rPr lang="es-ES" sz="7100" dirty="0" err="1" smtClean="0">
                <a:latin typeface="Times New Roman"/>
                <a:cs typeface="Times New Roman"/>
              </a:rPr>
              <a:t>IFrame</a:t>
            </a:r>
            <a:r>
              <a:rPr lang="es-ES" sz="7100" dirty="0" smtClean="0">
                <a:latin typeface="Times New Roman"/>
                <a:cs typeface="Times New Roman"/>
              </a:rPr>
              <a:t> en 1996 (una técnica que ayuda a cargar el contenido de una página web).</a:t>
            </a:r>
          </a:p>
          <a:p>
            <a:pPr marL="846591" marR="12095" indent="-817865" algn="just">
              <a:spcBef>
                <a:spcPts val="238"/>
              </a:spcBef>
              <a:buChar char="•"/>
              <a:tabLst>
                <a:tab pos="848103" algn="l"/>
              </a:tabLst>
            </a:pPr>
            <a:endParaRPr lang="es-ES" sz="7100" dirty="0" smtClean="0">
              <a:latin typeface="Times New Roman"/>
              <a:cs typeface="Times New Roman"/>
            </a:endParaRPr>
          </a:p>
          <a:p>
            <a:pPr marL="846591" marR="12095" indent="-817865" algn="just">
              <a:spcBef>
                <a:spcPts val="238"/>
              </a:spcBef>
              <a:buChar char="•"/>
              <a:tabLst>
                <a:tab pos="848103" algn="l"/>
              </a:tabLst>
            </a:pPr>
            <a:r>
              <a:rPr lang="es-ES" sz="7100" dirty="0" smtClean="0">
                <a:latin typeface="Times New Roman"/>
                <a:cs typeface="Times New Roman"/>
              </a:rPr>
              <a:t>En el año 1998, Microsoft introduce otra técnica, llamada "</a:t>
            </a:r>
            <a:r>
              <a:rPr lang="es-ES" sz="7100" dirty="0" err="1" smtClean="0">
                <a:latin typeface="Times New Roman"/>
                <a:cs typeface="Times New Roman"/>
              </a:rPr>
              <a:t>Microsoft's</a:t>
            </a:r>
            <a:r>
              <a:rPr lang="es-ES" sz="7100" dirty="0" smtClean="0">
                <a:latin typeface="Times New Roman"/>
                <a:cs typeface="Times New Roman"/>
              </a:rPr>
              <a:t> </a:t>
            </a:r>
            <a:r>
              <a:rPr lang="es-ES" sz="7100" dirty="0" err="1" smtClean="0">
                <a:latin typeface="Times New Roman"/>
                <a:cs typeface="Times New Roman"/>
              </a:rPr>
              <a:t>Remote</a:t>
            </a:r>
            <a:r>
              <a:rPr lang="es-ES" sz="7100" dirty="0" smtClean="0">
                <a:latin typeface="Times New Roman"/>
                <a:cs typeface="Times New Roman"/>
              </a:rPr>
              <a:t> Scripting" como reemplazo de las técnicas más antiguas.</a:t>
            </a:r>
            <a:endParaRPr sz="7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9473" y="0"/>
            <a:ext cx="23596600" cy="13606780"/>
            <a:chOff x="146050" y="0"/>
            <a:chExt cx="8848725" cy="6803390"/>
          </a:xfrm>
        </p:grpSpPr>
        <p:sp>
          <p:nvSpPr>
            <p:cNvPr id="4" name="object 4"/>
            <p:cNvSpPr/>
            <p:nvPr/>
          </p:nvSpPr>
          <p:spPr>
            <a:xfrm>
              <a:off x="220980" y="723898"/>
              <a:ext cx="8773668" cy="6079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50" y="649351"/>
              <a:ext cx="8771255" cy="6075680"/>
            </a:xfrm>
            <a:custGeom>
              <a:avLst/>
              <a:gdLst/>
              <a:ahLst/>
              <a:cxnLst/>
              <a:rect l="l" t="t" r="r" b="b"/>
              <a:pathLst>
                <a:path w="8771255" h="6075680">
                  <a:moveTo>
                    <a:pt x="8767699" y="0"/>
                  </a:moveTo>
                  <a:lnTo>
                    <a:pt x="1123950" y="3175"/>
                  </a:lnTo>
                  <a:lnTo>
                    <a:pt x="1085850" y="4699"/>
                  </a:lnTo>
                  <a:lnTo>
                    <a:pt x="1038225" y="14224"/>
                  </a:lnTo>
                  <a:lnTo>
                    <a:pt x="1000125" y="41275"/>
                  </a:lnTo>
                  <a:lnTo>
                    <a:pt x="942975" y="82550"/>
                  </a:lnTo>
                  <a:lnTo>
                    <a:pt x="101600" y="708025"/>
                  </a:lnTo>
                  <a:lnTo>
                    <a:pt x="55562" y="746125"/>
                  </a:lnTo>
                  <a:lnTo>
                    <a:pt x="22225" y="819150"/>
                  </a:lnTo>
                  <a:lnTo>
                    <a:pt x="14287" y="863600"/>
                  </a:lnTo>
                  <a:lnTo>
                    <a:pt x="11112" y="915924"/>
                  </a:lnTo>
                  <a:lnTo>
                    <a:pt x="0" y="6075299"/>
                  </a:lnTo>
                  <a:lnTo>
                    <a:pt x="8771001" y="6075299"/>
                  </a:lnTo>
                  <a:lnTo>
                    <a:pt x="876769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4375" y="0"/>
              <a:ext cx="2603500" cy="66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925" y="68326"/>
              <a:ext cx="2154174" cy="919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7801" y="911225"/>
              <a:ext cx="2103755" cy="62230"/>
            </a:xfrm>
            <a:custGeom>
              <a:avLst/>
              <a:gdLst/>
              <a:ahLst/>
              <a:cxnLst/>
              <a:rect l="l" t="t" r="r" b="b"/>
              <a:pathLst>
                <a:path w="2103754" h="62230">
                  <a:moveTo>
                    <a:pt x="9525" y="0"/>
                  </a:moveTo>
                  <a:lnTo>
                    <a:pt x="0" y="15875"/>
                  </a:lnTo>
                  <a:lnTo>
                    <a:pt x="9525" y="39624"/>
                  </a:lnTo>
                  <a:lnTo>
                    <a:pt x="26924" y="47625"/>
                  </a:lnTo>
                  <a:lnTo>
                    <a:pt x="57150" y="57150"/>
                  </a:lnTo>
                  <a:lnTo>
                    <a:pt x="180975" y="58674"/>
                  </a:lnTo>
                  <a:lnTo>
                    <a:pt x="436499" y="60325"/>
                  </a:lnTo>
                  <a:lnTo>
                    <a:pt x="604774" y="57150"/>
                  </a:lnTo>
                  <a:lnTo>
                    <a:pt x="658749" y="58674"/>
                  </a:lnTo>
                  <a:lnTo>
                    <a:pt x="695325" y="58674"/>
                  </a:lnTo>
                  <a:lnTo>
                    <a:pt x="752475" y="60325"/>
                  </a:lnTo>
                  <a:lnTo>
                    <a:pt x="917575" y="60325"/>
                  </a:lnTo>
                  <a:lnTo>
                    <a:pt x="949325" y="58674"/>
                  </a:lnTo>
                  <a:lnTo>
                    <a:pt x="1096899" y="57150"/>
                  </a:lnTo>
                  <a:lnTo>
                    <a:pt x="1149350" y="57150"/>
                  </a:lnTo>
                  <a:lnTo>
                    <a:pt x="1233424" y="60325"/>
                  </a:lnTo>
                  <a:lnTo>
                    <a:pt x="1309624" y="60325"/>
                  </a:lnTo>
                  <a:lnTo>
                    <a:pt x="1363599" y="61849"/>
                  </a:lnTo>
                  <a:lnTo>
                    <a:pt x="1400175" y="58674"/>
                  </a:lnTo>
                  <a:lnTo>
                    <a:pt x="1409700" y="60325"/>
                  </a:lnTo>
                  <a:lnTo>
                    <a:pt x="1519174" y="58674"/>
                  </a:lnTo>
                  <a:lnTo>
                    <a:pt x="1527175" y="57150"/>
                  </a:lnTo>
                  <a:lnTo>
                    <a:pt x="1555750" y="58674"/>
                  </a:lnTo>
                  <a:lnTo>
                    <a:pt x="1593850" y="60325"/>
                  </a:lnTo>
                  <a:lnTo>
                    <a:pt x="1604899" y="60325"/>
                  </a:lnTo>
                  <a:lnTo>
                    <a:pt x="1658874" y="58674"/>
                  </a:lnTo>
                  <a:lnTo>
                    <a:pt x="1692275" y="57150"/>
                  </a:lnTo>
                  <a:lnTo>
                    <a:pt x="1787525" y="57150"/>
                  </a:lnTo>
                  <a:lnTo>
                    <a:pt x="1849374" y="60325"/>
                  </a:lnTo>
                  <a:lnTo>
                    <a:pt x="1858899" y="60325"/>
                  </a:lnTo>
                  <a:lnTo>
                    <a:pt x="1927225" y="57150"/>
                  </a:lnTo>
                  <a:lnTo>
                    <a:pt x="1987550" y="60325"/>
                  </a:lnTo>
                  <a:lnTo>
                    <a:pt x="1995424" y="58674"/>
                  </a:lnTo>
                  <a:lnTo>
                    <a:pt x="2077974" y="58674"/>
                  </a:lnTo>
                  <a:lnTo>
                    <a:pt x="2103374" y="50800"/>
                  </a:lnTo>
                  <a:lnTo>
                    <a:pt x="2060575" y="34925"/>
                  </a:lnTo>
                  <a:lnTo>
                    <a:pt x="2049399" y="34925"/>
                  </a:lnTo>
                  <a:lnTo>
                    <a:pt x="2011299" y="31750"/>
                  </a:lnTo>
                  <a:lnTo>
                    <a:pt x="2017649" y="34925"/>
                  </a:lnTo>
                  <a:lnTo>
                    <a:pt x="1993900" y="38100"/>
                  </a:lnTo>
                  <a:lnTo>
                    <a:pt x="1982724" y="36449"/>
                  </a:lnTo>
                  <a:lnTo>
                    <a:pt x="1725549" y="23749"/>
                  </a:lnTo>
                  <a:lnTo>
                    <a:pt x="1647825" y="23749"/>
                  </a:lnTo>
                  <a:lnTo>
                    <a:pt x="1611249" y="26924"/>
                  </a:lnTo>
                  <a:lnTo>
                    <a:pt x="1496949" y="33274"/>
                  </a:lnTo>
                  <a:lnTo>
                    <a:pt x="1435100" y="33274"/>
                  </a:lnTo>
                  <a:lnTo>
                    <a:pt x="1387475" y="31750"/>
                  </a:lnTo>
                  <a:lnTo>
                    <a:pt x="1379474" y="31750"/>
                  </a:lnTo>
                  <a:lnTo>
                    <a:pt x="1300099" y="28575"/>
                  </a:lnTo>
                  <a:lnTo>
                    <a:pt x="1193800" y="28575"/>
                  </a:lnTo>
                  <a:lnTo>
                    <a:pt x="1125474" y="31750"/>
                  </a:lnTo>
                  <a:lnTo>
                    <a:pt x="1076325" y="31750"/>
                  </a:lnTo>
                  <a:lnTo>
                    <a:pt x="1039749" y="33274"/>
                  </a:lnTo>
                  <a:lnTo>
                    <a:pt x="968375" y="34925"/>
                  </a:lnTo>
                  <a:lnTo>
                    <a:pt x="927100" y="34925"/>
                  </a:lnTo>
                  <a:lnTo>
                    <a:pt x="877824" y="31750"/>
                  </a:lnTo>
                  <a:lnTo>
                    <a:pt x="841375" y="30099"/>
                  </a:lnTo>
                  <a:lnTo>
                    <a:pt x="831850" y="30099"/>
                  </a:lnTo>
                  <a:lnTo>
                    <a:pt x="787400" y="26924"/>
                  </a:lnTo>
                  <a:lnTo>
                    <a:pt x="725424" y="26924"/>
                  </a:lnTo>
                  <a:lnTo>
                    <a:pt x="692150" y="28575"/>
                  </a:lnTo>
                  <a:lnTo>
                    <a:pt x="641350" y="31750"/>
                  </a:lnTo>
                  <a:lnTo>
                    <a:pt x="600075" y="33274"/>
                  </a:lnTo>
                  <a:lnTo>
                    <a:pt x="592074" y="33274"/>
                  </a:lnTo>
                  <a:lnTo>
                    <a:pt x="539750" y="36449"/>
                  </a:lnTo>
                  <a:lnTo>
                    <a:pt x="531749" y="36449"/>
                  </a:lnTo>
                  <a:lnTo>
                    <a:pt x="479425" y="38100"/>
                  </a:lnTo>
                  <a:lnTo>
                    <a:pt x="449199" y="38100"/>
                  </a:lnTo>
                  <a:lnTo>
                    <a:pt x="409575" y="34925"/>
                  </a:lnTo>
                  <a:lnTo>
                    <a:pt x="379349" y="31750"/>
                  </a:lnTo>
                  <a:lnTo>
                    <a:pt x="325374" y="31750"/>
                  </a:lnTo>
                  <a:lnTo>
                    <a:pt x="284099" y="33274"/>
                  </a:lnTo>
                  <a:lnTo>
                    <a:pt x="233299" y="36449"/>
                  </a:lnTo>
                  <a:lnTo>
                    <a:pt x="211074" y="36449"/>
                  </a:lnTo>
                  <a:lnTo>
                    <a:pt x="130175" y="31750"/>
                  </a:lnTo>
                  <a:lnTo>
                    <a:pt x="93599" y="30099"/>
                  </a:lnTo>
                  <a:lnTo>
                    <a:pt x="76200" y="30099"/>
                  </a:lnTo>
                  <a:lnTo>
                    <a:pt x="60325" y="317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1550" y="487426"/>
              <a:ext cx="2062099" cy="35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44420" y="2325880"/>
            <a:ext cx="21120947" cy="6598997"/>
          </a:xfrm>
          <a:prstGeom prst="rect">
            <a:avLst/>
          </a:prstGeom>
        </p:spPr>
        <p:txBody>
          <a:bodyPr vert="horz" wrap="square" lIns="0" tIns="30237" rIns="0" bIns="0" rtlCol="0">
            <a:spAutoFit/>
          </a:bodyPr>
          <a:lstStyle/>
          <a:p>
            <a:pPr marL="846591" marR="12095" indent="-816358" algn="just">
              <a:spcBef>
                <a:spcPts val="238"/>
              </a:spcBef>
              <a:buChar char="•"/>
              <a:tabLst>
                <a:tab pos="846591" algn="l"/>
              </a:tabLst>
            </a:pPr>
            <a:r>
              <a:rPr lang="es-ES" sz="7100" spc="-12" dirty="0" smtClean="0">
                <a:latin typeface="Times New Roman"/>
                <a:cs typeface="Times New Roman"/>
              </a:rPr>
              <a:t>Un año después, en 1999, Microsoft introduce el objeto </a:t>
            </a:r>
            <a:r>
              <a:rPr lang="es-ES" sz="7100" spc="-12" dirty="0" err="1" smtClean="0">
                <a:latin typeface="Times New Roman"/>
                <a:cs typeface="Times New Roman"/>
              </a:rPr>
              <a:t>XMLHttpRequest</a:t>
            </a:r>
            <a:r>
              <a:rPr lang="es-ES" sz="7100" spc="-12" dirty="0" smtClean="0">
                <a:latin typeface="Times New Roman"/>
                <a:cs typeface="Times New Roman"/>
              </a:rPr>
              <a:t>, un control ActiveX, en IE 5.</a:t>
            </a:r>
          </a:p>
          <a:p>
            <a:pPr marL="846591" marR="12095" indent="-816358" algn="just">
              <a:spcBef>
                <a:spcPts val="238"/>
              </a:spcBef>
              <a:buChar char="•"/>
              <a:tabLst>
                <a:tab pos="846591" algn="l"/>
              </a:tabLst>
            </a:pPr>
            <a:r>
              <a:rPr lang="es-ES" sz="7100" spc="-12" dirty="0" smtClean="0">
                <a:latin typeface="Times New Roman"/>
                <a:cs typeface="Times New Roman"/>
              </a:rPr>
              <a:t>El término AJAX fue acuñado el 18 de febrero de 2005 por </a:t>
            </a:r>
            <a:r>
              <a:rPr lang="es-ES" sz="7100" spc="-12" dirty="0" err="1" smtClean="0">
                <a:latin typeface="Times New Roman"/>
                <a:cs typeface="Times New Roman"/>
              </a:rPr>
              <a:t>Jesse</a:t>
            </a:r>
            <a:r>
              <a:rPr lang="es-ES" sz="7100" spc="-12" dirty="0" smtClean="0">
                <a:latin typeface="Times New Roman"/>
                <a:cs typeface="Times New Roman"/>
              </a:rPr>
              <a:t> James </a:t>
            </a:r>
            <a:r>
              <a:rPr lang="es-ES" sz="7100" spc="-12" dirty="0" err="1" smtClean="0">
                <a:latin typeface="Times New Roman"/>
                <a:cs typeface="Times New Roman"/>
              </a:rPr>
              <a:t>Garret</a:t>
            </a:r>
            <a:r>
              <a:rPr lang="es-ES" sz="7100" spc="-12" dirty="0" smtClean="0">
                <a:latin typeface="Times New Roman"/>
                <a:cs typeface="Times New Roman"/>
              </a:rPr>
              <a:t> en un breve ensayo publicado unos días después de que Google lanzara su aplicación </a:t>
            </a:r>
            <a:r>
              <a:rPr lang="es-ES" sz="7100" spc="-12" dirty="0" err="1" smtClean="0">
                <a:latin typeface="Times New Roman"/>
                <a:cs typeface="Times New Roman"/>
              </a:rPr>
              <a:t>Maps</a:t>
            </a:r>
            <a:r>
              <a:rPr lang="es-ES" sz="7100" spc="-12" dirty="0" smtClean="0">
                <a:latin typeface="Times New Roman"/>
                <a:cs typeface="Times New Roman"/>
              </a:rPr>
              <a:t>.</a:t>
            </a:r>
            <a:endParaRPr sz="710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48000" y="8998710"/>
            <a:ext cx="19710400" cy="4089400"/>
            <a:chOff x="1143000" y="4499355"/>
            <a:chExt cx="7391400" cy="2044700"/>
          </a:xfrm>
        </p:grpSpPr>
        <p:sp>
          <p:nvSpPr>
            <p:cNvPr id="18" name="object 18"/>
            <p:cNvSpPr/>
            <p:nvPr/>
          </p:nvSpPr>
          <p:spPr>
            <a:xfrm>
              <a:off x="1143000" y="4571999"/>
              <a:ext cx="4305300" cy="19716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18555" y="4499355"/>
              <a:ext cx="2815844" cy="20443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chemeClr val="accent1">
                <a:satOff val="-5995"/>
                <a:lumOff val="-11002"/>
              </a:schemeClr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54</TotalTime>
  <Words>1731</Words>
  <Application>Microsoft Office PowerPoint</Application>
  <PresentationFormat>Custom</PresentationFormat>
  <Paragraphs>186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Apex</vt:lpstr>
      <vt:lpstr>Slide 1</vt:lpstr>
      <vt:lpstr>ANTES</vt:lpstr>
      <vt:lpstr>RESULTADO:</vt:lpstr>
      <vt:lpstr>HOY EN día:</vt:lpstr>
      <vt:lpstr>Slide 5</vt:lpstr>
      <vt:lpstr>Slide 6</vt:lpstr>
      <vt:lpstr>Entonces, ¿qué es Ajax?</vt:lpstr>
      <vt:lpstr>UN POCO DE HISTORIA</vt:lpstr>
      <vt:lpstr>Slide 9</vt:lpstr>
      <vt:lpstr>Slide 10</vt:lpstr>
      <vt:lpstr>¿Por qué es importante el Ajax?</vt:lpstr>
      <vt:lpstr>componentes principales:</vt:lpstr>
      <vt:lpstr>Vamos a trabajar </vt:lpstr>
      <vt:lpstr>Slide 14</vt:lpstr>
      <vt:lpstr>Peticiones: json, api rest y Ajax</vt:lpstr>
      <vt:lpstr>Json</vt:lpstr>
      <vt:lpstr>Json - formato</vt:lpstr>
      <vt:lpstr>Json - tipos de datos</vt:lpstr>
      <vt:lpstr>Json - convirtiendo texto json a objeto</vt:lpstr>
      <vt:lpstr>Api rest</vt:lpstr>
      <vt:lpstr>Api rest</vt:lpstr>
      <vt:lpstr>Api rest - Buenas prácticas</vt:lpstr>
      <vt:lpstr>Api rest - Buenas prácticas</vt:lpstr>
      <vt:lpstr>AJAX - peticiones http básicas</vt:lpstr>
      <vt:lpstr>AJAX - Haciendo una petición</vt:lpstr>
      <vt:lpstr>AJAX - Haciendo una petición</vt:lpstr>
      <vt:lpstr>The process cycle - El ciclo del proceso</vt:lpstr>
      <vt:lpstr>Slide 28</vt:lpstr>
      <vt:lpstr>Un poco sobre el objeto XHR</vt:lpstr>
      <vt:lpstr>Slide 30</vt:lpstr>
      <vt:lpstr>Los valores readyState</vt:lpstr>
      <vt:lpstr>Algunos valores de estado</vt:lpstr>
      <vt:lpstr>Vamos a trabajar </vt:lpstr>
      <vt:lpstr>Slide 34</vt:lpstr>
      <vt:lpstr>Hm…done with coding </vt:lpstr>
      <vt:lpstr>Beneficios de usar Ajax</vt:lpstr>
      <vt:lpstr>Algunos inconvenientes 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 intermedio</dc:title>
  <dc:creator>Manoel Gadi</dc:creator>
  <cp:lastModifiedBy>Manoel Gadi</cp:lastModifiedBy>
  <cp:revision>5</cp:revision>
  <dcterms:modified xsi:type="dcterms:W3CDTF">2020-11-05T18:12:38Z</dcterms:modified>
</cp:coreProperties>
</file>