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0" r:id="rId7"/>
    <p:sldId id="261" r:id="rId8"/>
    <p:sldId id="263" r:id="rId9"/>
    <p:sldId id="259" r:id="rId10"/>
    <p:sldId id="269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uis Posadas Sanchez" userId="6aa1e53a-2fb6-49fc-b9b2-47b1311d33c1" providerId="ADAL" clId="{964A2A26-6D2D-4FBC-9C9C-3D095EB99406}"/>
    <pc:docChg chg="custSel modSld">
      <pc:chgData name="Juan Luis Posadas Sanchez" userId="6aa1e53a-2fb6-49fc-b9b2-47b1311d33c1" providerId="ADAL" clId="{964A2A26-6D2D-4FBC-9C9C-3D095EB99406}" dt="2025-03-10T14:26:43.455" v="506" actId="20577"/>
      <pc:docMkLst>
        <pc:docMk/>
      </pc:docMkLst>
      <pc:sldChg chg="modSp mod">
        <pc:chgData name="Juan Luis Posadas Sanchez" userId="6aa1e53a-2fb6-49fc-b9b2-47b1311d33c1" providerId="ADAL" clId="{964A2A26-6D2D-4FBC-9C9C-3D095EB99406}" dt="2025-03-10T14:26:43.455" v="506" actId="20577"/>
        <pc:sldMkLst>
          <pc:docMk/>
          <pc:sldMk cId="2637973932" sldId="256"/>
        </pc:sldMkLst>
        <pc:spChg chg="mod">
          <ac:chgData name="Juan Luis Posadas Sanchez" userId="6aa1e53a-2fb6-49fc-b9b2-47b1311d33c1" providerId="ADAL" clId="{964A2A26-6D2D-4FBC-9C9C-3D095EB99406}" dt="2025-03-10T14:26:43.455" v="506" actId="20577"/>
          <ac:spMkLst>
            <pc:docMk/>
            <pc:sldMk cId="2637973932" sldId="256"/>
            <ac:spMk id="2" creationId="{68CD2012-3CC3-431C-B132-D16F3AC30A99}"/>
          </ac:spMkLst>
        </pc:spChg>
      </pc:sldChg>
      <pc:sldChg chg="modSp mod">
        <pc:chgData name="Juan Luis Posadas Sanchez" userId="6aa1e53a-2fb6-49fc-b9b2-47b1311d33c1" providerId="ADAL" clId="{964A2A26-6D2D-4FBC-9C9C-3D095EB99406}" dt="2025-03-10T14:26:22.599" v="500" actId="20577"/>
        <pc:sldMkLst>
          <pc:docMk/>
          <pc:sldMk cId="1045602528" sldId="259"/>
        </pc:sldMkLst>
        <pc:spChg chg="mod">
          <ac:chgData name="Juan Luis Posadas Sanchez" userId="6aa1e53a-2fb6-49fc-b9b2-47b1311d33c1" providerId="ADAL" clId="{964A2A26-6D2D-4FBC-9C9C-3D095EB99406}" dt="2025-03-10T14:26:22.599" v="500" actId="20577"/>
          <ac:spMkLst>
            <pc:docMk/>
            <pc:sldMk cId="1045602528" sldId="259"/>
            <ac:spMk id="41" creationId="{FA0BA752-101E-47C3-8C0D-0B076E6C5F9A}"/>
          </ac:spMkLst>
        </pc:spChg>
      </pc:sldChg>
      <pc:sldChg chg="modSp mod">
        <pc:chgData name="Juan Luis Posadas Sanchez" userId="6aa1e53a-2fb6-49fc-b9b2-47b1311d33c1" providerId="ADAL" clId="{964A2A26-6D2D-4FBC-9C9C-3D095EB99406}" dt="2025-03-10T14:24:16.597" v="297" actId="20577"/>
        <pc:sldMkLst>
          <pc:docMk/>
          <pc:sldMk cId="3977585117" sldId="268"/>
        </pc:sldMkLst>
        <pc:spChg chg="mod">
          <ac:chgData name="Juan Luis Posadas Sanchez" userId="6aa1e53a-2fb6-49fc-b9b2-47b1311d33c1" providerId="ADAL" clId="{964A2A26-6D2D-4FBC-9C9C-3D095EB99406}" dt="2025-03-10T14:24:16.597" v="297" actId="20577"/>
          <ac:spMkLst>
            <pc:docMk/>
            <pc:sldMk cId="3977585117" sldId="268"/>
            <ac:spMk id="3" creationId="{83AE6051-6E74-4C5C-AC11-ECFEC955EBC3}"/>
          </ac:spMkLst>
        </pc:spChg>
      </pc:sldChg>
      <pc:sldChg chg="modSp mod">
        <pc:chgData name="Juan Luis Posadas Sanchez" userId="6aa1e53a-2fb6-49fc-b9b2-47b1311d33c1" providerId="ADAL" clId="{964A2A26-6D2D-4FBC-9C9C-3D095EB99406}" dt="2025-03-10T14:23:51.923" v="282" actId="20577"/>
        <pc:sldMkLst>
          <pc:docMk/>
          <pc:sldMk cId="1468815451" sldId="269"/>
        </pc:sldMkLst>
        <pc:spChg chg="mod">
          <ac:chgData name="Juan Luis Posadas Sanchez" userId="6aa1e53a-2fb6-49fc-b9b2-47b1311d33c1" providerId="ADAL" clId="{964A2A26-6D2D-4FBC-9C9C-3D095EB99406}" dt="2025-03-10T14:23:51.923" v="282" actId="20577"/>
          <ac:spMkLst>
            <pc:docMk/>
            <pc:sldMk cId="1468815451" sldId="269"/>
            <ac:spMk id="3" creationId="{83AE6051-6E74-4C5C-AC11-ECFEC955EBC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7BC62-41D2-432D-8CA1-E1792E85EDB6}" type="doc">
      <dgm:prSet loTypeId="urn:microsoft.com/office/officeart/2005/8/layout/hierarchy1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s-ES"/>
        </a:p>
      </dgm:t>
    </dgm:pt>
    <dgm:pt modelId="{986D7DDC-C24F-4103-9161-2A483962B9B4}">
      <dgm:prSet phldrT="[Texto]"/>
      <dgm:spPr/>
      <dgm:t>
        <a:bodyPr/>
        <a:lstStyle/>
        <a:p>
          <a:r>
            <a:rPr lang="es-ES" dirty="0"/>
            <a:t>TFGs</a:t>
          </a:r>
        </a:p>
      </dgm:t>
    </dgm:pt>
    <dgm:pt modelId="{DD1FD245-7695-4842-9090-D8C19F10E3EF}" type="parTrans" cxnId="{572A0482-066C-40AD-A9E8-64ACEA1AD676}">
      <dgm:prSet/>
      <dgm:spPr/>
      <dgm:t>
        <a:bodyPr/>
        <a:lstStyle/>
        <a:p>
          <a:endParaRPr lang="es-ES"/>
        </a:p>
      </dgm:t>
    </dgm:pt>
    <dgm:pt modelId="{35F3E555-3831-4DFE-B83F-E40FC2880DE7}" type="sibTrans" cxnId="{572A0482-066C-40AD-A9E8-64ACEA1AD676}">
      <dgm:prSet/>
      <dgm:spPr/>
      <dgm:t>
        <a:bodyPr/>
        <a:lstStyle/>
        <a:p>
          <a:endParaRPr lang="es-ES"/>
        </a:p>
      </dgm:t>
    </dgm:pt>
    <dgm:pt modelId="{BCC68951-AED8-4BA7-ABB1-8D4E5DCBA120}">
      <dgm:prSet phldrT="[Texto]"/>
      <dgm:spPr/>
      <dgm:t>
        <a:bodyPr/>
        <a:lstStyle/>
        <a:p>
          <a:r>
            <a:rPr lang="es-ES" dirty="0"/>
            <a:t>Convencionales</a:t>
          </a:r>
        </a:p>
      </dgm:t>
    </dgm:pt>
    <dgm:pt modelId="{51F2F378-E6BF-47AD-B154-83B8F443A195}" type="parTrans" cxnId="{9438E906-74EA-4441-8142-2A1805C70604}">
      <dgm:prSet/>
      <dgm:spPr/>
      <dgm:t>
        <a:bodyPr/>
        <a:lstStyle/>
        <a:p>
          <a:endParaRPr lang="es-ES"/>
        </a:p>
      </dgm:t>
    </dgm:pt>
    <dgm:pt modelId="{2427C761-5DA2-418C-AB89-1E04FDA30E64}" type="sibTrans" cxnId="{9438E906-74EA-4441-8142-2A1805C70604}">
      <dgm:prSet/>
      <dgm:spPr/>
      <dgm:t>
        <a:bodyPr/>
        <a:lstStyle/>
        <a:p>
          <a:endParaRPr lang="es-ES"/>
        </a:p>
      </dgm:t>
    </dgm:pt>
    <dgm:pt modelId="{B347E476-5324-40B1-94DD-0A8E905803AC}">
      <dgm:prSet phldrT="[Texto]"/>
      <dgm:spPr/>
      <dgm:t>
        <a:bodyPr/>
        <a:lstStyle/>
        <a:p>
          <a:r>
            <a:rPr lang="es-ES" dirty="0"/>
            <a:t>Vinculados a asignatura de proyecto</a:t>
          </a:r>
        </a:p>
      </dgm:t>
    </dgm:pt>
    <dgm:pt modelId="{B0790922-5898-46AE-BD83-704FEF5D2724}" type="parTrans" cxnId="{553252DA-90E1-4780-97C2-7E893503930C}">
      <dgm:prSet/>
      <dgm:spPr/>
      <dgm:t>
        <a:bodyPr/>
        <a:lstStyle/>
        <a:p>
          <a:endParaRPr lang="es-ES"/>
        </a:p>
      </dgm:t>
    </dgm:pt>
    <dgm:pt modelId="{2945776F-6933-4C3D-9FC3-C81B0605C893}" type="sibTrans" cxnId="{553252DA-90E1-4780-97C2-7E893503930C}">
      <dgm:prSet/>
      <dgm:spPr/>
      <dgm:t>
        <a:bodyPr/>
        <a:lstStyle/>
        <a:p>
          <a:endParaRPr lang="es-ES"/>
        </a:p>
      </dgm:t>
    </dgm:pt>
    <dgm:pt modelId="{AC277A43-A9EB-4723-B344-04E8A8ADF61B}" type="pres">
      <dgm:prSet presAssocID="{4997BC62-41D2-432D-8CA1-E1792E85ED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CDE4A2-DFD0-4424-A0EE-5EAF9640D761}" type="pres">
      <dgm:prSet presAssocID="{986D7DDC-C24F-4103-9161-2A483962B9B4}" presName="hierRoot1" presStyleCnt="0"/>
      <dgm:spPr/>
    </dgm:pt>
    <dgm:pt modelId="{352B328E-13DA-437C-A651-E54CA3365CB0}" type="pres">
      <dgm:prSet presAssocID="{986D7DDC-C24F-4103-9161-2A483962B9B4}" presName="composite" presStyleCnt="0"/>
      <dgm:spPr/>
    </dgm:pt>
    <dgm:pt modelId="{F5E480F2-3E83-4C0C-B3E9-2A022B3E0B58}" type="pres">
      <dgm:prSet presAssocID="{986D7DDC-C24F-4103-9161-2A483962B9B4}" presName="background" presStyleLbl="node0" presStyleIdx="0" presStyleCnt="1"/>
      <dgm:spPr/>
    </dgm:pt>
    <dgm:pt modelId="{24493963-D3FD-4F89-8F65-30F2C419407D}" type="pres">
      <dgm:prSet presAssocID="{986D7DDC-C24F-4103-9161-2A483962B9B4}" presName="text" presStyleLbl="fgAcc0" presStyleIdx="0" presStyleCnt="1">
        <dgm:presLayoutVars>
          <dgm:chPref val="3"/>
        </dgm:presLayoutVars>
      </dgm:prSet>
      <dgm:spPr/>
    </dgm:pt>
    <dgm:pt modelId="{42AE9E5B-F486-4D7C-92AF-249EB67D083C}" type="pres">
      <dgm:prSet presAssocID="{986D7DDC-C24F-4103-9161-2A483962B9B4}" presName="hierChild2" presStyleCnt="0"/>
      <dgm:spPr/>
    </dgm:pt>
    <dgm:pt modelId="{D8911267-6EA5-4AE8-B8DE-D57D88DF2D5A}" type="pres">
      <dgm:prSet presAssocID="{51F2F378-E6BF-47AD-B154-83B8F443A195}" presName="Name10" presStyleLbl="parChTrans1D2" presStyleIdx="0" presStyleCnt="2"/>
      <dgm:spPr/>
    </dgm:pt>
    <dgm:pt modelId="{BC71EDFD-B621-4B37-82E5-915A5FC520D8}" type="pres">
      <dgm:prSet presAssocID="{BCC68951-AED8-4BA7-ABB1-8D4E5DCBA120}" presName="hierRoot2" presStyleCnt="0"/>
      <dgm:spPr/>
    </dgm:pt>
    <dgm:pt modelId="{729C1D24-35EA-4707-AB9A-5202A800AE26}" type="pres">
      <dgm:prSet presAssocID="{BCC68951-AED8-4BA7-ABB1-8D4E5DCBA120}" presName="composite2" presStyleCnt="0"/>
      <dgm:spPr/>
    </dgm:pt>
    <dgm:pt modelId="{049B1D59-1DD4-4576-821C-2AA804977DCE}" type="pres">
      <dgm:prSet presAssocID="{BCC68951-AED8-4BA7-ABB1-8D4E5DCBA120}" presName="background2" presStyleLbl="node2" presStyleIdx="0" presStyleCnt="2"/>
      <dgm:spPr/>
    </dgm:pt>
    <dgm:pt modelId="{4A0AFA87-F859-4DF5-965B-25370C7D84B1}" type="pres">
      <dgm:prSet presAssocID="{BCC68951-AED8-4BA7-ABB1-8D4E5DCBA120}" presName="text2" presStyleLbl="fgAcc2" presStyleIdx="0" presStyleCnt="2" custScaleX="113138">
        <dgm:presLayoutVars>
          <dgm:chPref val="3"/>
        </dgm:presLayoutVars>
      </dgm:prSet>
      <dgm:spPr/>
    </dgm:pt>
    <dgm:pt modelId="{42CBB5AF-4CE9-4FD9-9B51-3A619D0EC252}" type="pres">
      <dgm:prSet presAssocID="{BCC68951-AED8-4BA7-ABB1-8D4E5DCBA120}" presName="hierChild3" presStyleCnt="0"/>
      <dgm:spPr/>
    </dgm:pt>
    <dgm:pt modelId="{B981CC94-5085-4EB3-8A7A-969DAC91BF94}" type="pres">
      <dgm:prSet presAssocID="{B0790922-5898-46AE-BD83-704FEF5D2724}" presName="Name10" presStyleLbl="parChTrans1D2" presStyleIdx="1" presStyleCnt="2"/>
      <dgm:spPr/>
    </dgm:pt>
    <dgm:pt modelId="{F74A3A9F-D374-4861-A53A-36351B5C5DF4}" type="pres">
      <dgm:prSet presAssocID="{B347E476-5324-40B1-94DD-0A8E905803AC}" presName="hierRoot2" presStyleCnt="0"/>
      <dgm:spPr/>
    </dgm:pt>
    <dgm:pt modelId="{ACBAF119-F082-4975-96C2-D247349C4718}" type="pres">
      <dgm:prSet presAssocID="{B347E476-5324-40B1-94DD-0A8E905803AC}" presName="composite2" presStyleCnt="0"/>
      <dgm:spPr/>
    </dgm:pt>
    <dgm:pt modelId="{2EDE7596-0F74-424F-9071-26AF50900FF0}" type="pres">
      <dgm:prSet presAssocID="{B347E476-5324-40B1-94DD-0A8E905803AC}" presName="background2" presStyleLbl="node2" presStyleIdx="1" presStyleCnt="2"/>
      <dgm:spPr/>
    </dgm:pt>
    <dgm:pt modelId="{65025BC8-3B09-4980-91AC-AAC48C09F885}" type="pres">
      <dgm:prSet presAssocID="{B347E476-5324-40B1-94DD-0A8E905803AC}" presName="text2" presStyleLbl="fgAcc2" presStyleIdx="1" presStyleCnt="2">
        <dgm:presLayoutVars>
          <dgm:chPref val="3"/>
        </dgm:presLayoutVars>
      </dgm:prSet>
      <dgm:spPr/>
    </dgm:pt>
    <dgm:pt modelId="{83CE3FA4-3764-4597-A9D1-56C7A5C44135}" type="pres">
      <dgm:prSet presAssocID="{B347E476-5324-40B1-94DD-0A8E905803AC}" presName="hierChild3" presStyleCnt="0"/>
      <dgm:spPr/>
    </dgm:pt>
  </dgm:ptLst>
  <dgm:cxnLst>
    <dgm:cxn modelId="{9438E906-74EA-4441-8142-2A1805C70604}" srcId="{986D7DDC-C24F-4103-9161-2A483962B9B4}" destId="{BCC68951-AED8-4BA7-ABB1-8D4E5DCBA120}" srcOrd="0" destOrd="0" parTransId="{51F2F378-E6BF-47AD-B154-83B8F443A195}" sibTransId="{2427C761-5DA2-418C-AB89-1E04FDA30E64}"/>
    <dgm:cxn modelId="{C9269A3A-6208-4003-A98E-7F9D3AE6979C}" type="presOf" srcId="{986D7DDC-C24F-4103-9161-2A483962B9B4}" destId="{24493963-D3FD-4F89-8F65-30F2C419407D}" srcOrd="0" destOrd="0" presId="urn:microsoft.com/office/officeart/2005/8/layout/hierarchy1"/>
    <dgm:cxn modelId="{122CD152-0DA0-4863-A38B-5A0026B5C34C}" type="presOf" srcId="{B347E476-5324-40B1-94DD-0A8E905803AC}" destId="{65025BC8-3B09-4980-91AC-AAC48C09F885}" srcOrd="0" destOrd="0" presId="urn:microsoft.com/office/officeart/2005/8/layout/hierarchy1"/>
    <dgm:cxn modelId="{49AE4957-5F93-4F9E-BF66-4A3E2A5691C2}" type="presOf" srcId="{B0790922-5898-46AE-BD83-704FEF5D2724}" destId="{B981CC94-5085-4EB3-8A7A-969DAC91BF94}" srcOrd="0" destOrd="0" presId="urn:microsoft.com/office/officeart/2005/8/layout/hierarchy1"/>
    <dgm:cxn modelId="{B76ACD7C-035D-4113-8011-34D264232ABC}" type="presOf" srcId="{51F2F378-E6BF-47AD-B154-83B8F443A195}" destId="{D8911267-6EA5-4AE8-B8DE-D57D88DF2D5A}" srcOrd="0" destOrd="0" presId="urn:microsoft.com/office/officeart/2005/8/layout/hierarchy1"/>
    <dgm:cxn modelId="{572A0482-066C-40AD-A9E8-64ACEA1AD676}" srcId="{4997BC62-41D2-432D-8CA1-E1792E85EDB6}" destId="{986D7DDC-C24F-4103-9161-2A483962B9B4}" srcOrd="0" destOrd="0" parTransId="{DD1FD245-7695-4842-9090-D8C19F10E3EF}" sibTransId="{35F3E555-3831-4DFE-B83F-E40FC2880DE7}"/>
    <dgm:cxn modelId="{317CCDB1-28C5-4635-A503-94353C2A2E31}" type="presOf" srcId="{BCC68951-AED8-4BA7-ABB1-8D4E5DCBA120}" destId="{4A0AFA87-F859-4DF5-965B-25370C7D84B1}" srcOrd="0" destOrd="0" presId="urn:microsoft.com/office/officeart/2005/8/layout/hierarchy1"/>
    <dgm:cxn modelId="{553252DA-90E1-4780-97C2-7E893503930C}" srcId="{986D7DDC-C24F-4103-9161-2A483962B9B4}" destId="{B347E476-5324-40B1-94DD-0A8E905803AC}" srcOrd="1" destOrd="0" parTransId="{B0790922-5898-46AE-BD83-704FEF5D2724}" sibTransId="{2945776F-6933-4C3D-9FC3-C81B0605C893}"/>
    <dgm:cxn modelId="{A364ADEA-C6F1-44DB-AABE-9E032DE28DBC}" type="presOf" srcId="{4997BC62-41D2-432D-8CA1-E1792E85EDB6}" destId="{AC277A43-A9EB-4723-B344-04E8A8ADF61B}" srcOrd="0" destOrd="0" presId="urn:microsoft.com/office/officeart/2005/8/layout/hierarchy1"/>
    <dgm:cxn modelId="{D7F7780C-A023-446F-B254-D8BCD6C39D30}" type="presParOf" srcId="{AC277A43-A9EB-4723-B344-04E8A8ADF61B}" destId="{38CDE4A2-DFD0-4424-A0EE-5EAF9640D761}" srcOrd="0" destOrd="0" presId="urn:microsoft.com/office/officeart/2005/8/layout/hierarchy1"/>
    <dgm:cxn modelId="{7E6D0BE2-F873-4960-8E2D-99C36C5DAF64}" type="presParOf" srcId="{38CDE4A2-DFD0-4424-A0EE-5EAF9640D761}" destId="{352B328E-13DA-437C-A651-E54CA3365CB0}" srcOrd="0" destOrd="0" presId="urn:microsoft.com/office/officeart/2005/8/layout/hierarchy1"/>
    <dgm:cxn modelId="{C9A48BE2-5589-4B1A-A6F5-1D5F7F476D01}" type="presParOf" srcId="{352B328E-13DA-437C-A651-E54CA3365CB0}" destId="{F5E480F2-3E83-4C0C-B3E9-2A022B3E0B58}" srcOrd="0" destOrd="0" presId="urn:microsoft.com/office/officeart/2005/8/layout/hierarchy1"/>
    <dgm:cxn modelId="{D2187681-E43C-4929-83C3-ED8A3E686112}" type="presParOf" srcId="{352B328E-13DA-437C-A651-E54CA3365CB0}" destId="{24493963-D3FD-4F89-8F65-30F2C419407D}" srcOrd="1" destOrd="0" presId="urn:microsoft.com/office/officeart/2005/8/layout/hierarchy1"/>
    <dgm:cxn modelId="{3632162E-E0F4-404A-9BCB-EA08BD0B8973}" type="presParOf" srcId="{38CDE4A2-DFD0-4424-A0EE-5EAF9640D761}" destId="{42AE9E5B-F486-4D7C-92AF-249EB67D083C}" srcOrd="1" destOrd="0" presId="urn:microsoft.com/office/officeart/2005/8/layout/hierarchy1"/>
    <dgm:cxn modelId="{A9202B56-6B75-4D8A-AF3A-49C999AB9762}" type="presParOf" srcId="{42AE9E5B-F486-4D7C-92AF-249EB67D083C}" destId="{D8911267-6EA5-4AE8-B8DE-D57D88DF2D5A}" srcOrd="0" destOrd="0" presId="urn:microsoft.com/office/officeart/2005/8/layout/hierarchy1"/>
    <dgm:cxn modelId="{04DC5D3C-D585-4BBE-95A9-848A71A305EC}" type="presParOf" srcId="{42AE9E5B-F486-4D7C-92AF-249EB67D083C}" destId="{BC71EDFD-B621-4B37-82E5-915A5FC520D8}" srcOrd="1" destOrd="0" presId="urn:microsoft.com/office/officeart/2005/8/layout/hierarchy1"/>
    <dgm:cxn modelId="{F32BFF7E-B3F2-4A61-B037-39D64543F2A3}" type="presParOf" srcId="{BC71EDFD-B621-4B37-82E5-915A5FC520D8}" destId="{729C1D24-35EA-4707-AB9A-5202A800AE26}" srcOrd="0" destOrd="0" presId="urn:microsoft.com/office/officeart/2005/8/layout/hierarchy1"/>
    <dgm:cxn modelId="{D6CE12B6-1DE4-43F0-AE3F-997FBEB4A7C4}" type="presParOf" srcId="{729C1D24-35EA-4707-AB9A-5202A800AE26}" destId="{049B1D59-1DD4-4576-821C-2AA804977DCE}" srcOrd="0" destOrd="0" presId="urn:microsoft.com/office/officeart/2005/8/layout/hierarchy1"/>
    <dgm:cxn modelId="{40D3F945-B95D-4220-8FE3-5618B2E4684A}" type="presParOf" srcId="{729C1D24-35EA-4707-AB9A-5202A800AE26}" destId="{4A0AFA87-F859-4DF5-965B-25370C7D84B1}" srcOrd="1" destOrd="0" presId="urn:microsoft.com/office/officeart/2005/8/layout/hierarchy1"/>
    <dgm:cxn modelId="{F42F9617-35EB-48BC-B728-8AA45DCA7635}" type="presParOf" srcId="{BC71EDFD-B621-4B37-82E5-915A5FC520D8}" destId="{42CBB5AF-4CE9-4FD9-9B51-3A619D0EC252}" srcOrd="1" destOrd="0" presId="urn:microsoft.com/office/officeart/2005/8/layout/hierarchy1"/>
    <dgm:cxn modelId="{A7FD8B33-F2A4-43ED-A645-581E0CBFE339}" type="presParOf" srcId="{42AE9E5B-F486-4D7C-92AF-249EB67D083C}" destId="{B981CC94-5085-4EB3-8A7A-969DAC91BF94}" srcOrd="2" destOrd="0" presId="urn:microsoft.com/office/officeart/2005/8/layout/hierarchy1"/>
    <dgm:cxn modelId="{2ECC3AF2-C857-486D-8F12-2874ABA6DFD2}" type="presParOf" srcId="{42AE9E5B-F486-4D7C-92AF-249EB67D083C}" destId="{F74A3A9F-D374-4861-A53A-36351B5C5DF4}" srcOrd="3" destOrd="0" presId="urn:microsoft.com/office/officeart/2005/8/layout/hierarchy1"/>
    <dgm:cxn modelId="{1E5152FD-B0B9-423B-B790-16F243BB0BBE}" type="presParOf" srcId="{F74A3A9F-D374-4861-A53A-36351B5C5DF4}" destId="{ACBAF119-F082-4975-96C2-D247349C4718}" srcOrd="0" destOrd="0" presId="urn:microsoft.com/office/officeart/2005/8/layout/hierarchy1"/>
    <dgm:cxn modelId="{5FE850B3-B6B9-41E8-A18F-28AE575AABBE}" type="presParOf" srcId="{ACBAF119-F082-4975-96C2-D247349C4718}" destId="{2EDE7596-0F74-424F-9071-26AF50900FF0}" srcOrd="0" destOrd="0" presId="urn:microsoft.com/office/officeart/2005/8/layout/hierarchy1"/>
    <dgm:cxn modelId="{1B6C509F-24B8-4C39-A527-9238EA647CE9}" type="presParOf" srcId="{ACBAF119-F082-4975-96C2-D247349C4718}" destId="{65025BC8-3B09-4980-91AC-AAC48C09F885}" srcOrd="1" destOrd="0" presId="urn:microsoft.com/office/officeart/2005/8/layout/hierarchy1"/>
    <dgm:cxn modelId="{879595C3-8E45-4F8D-9D49-A72753C1A798}" type="presParOf" srcId="{F74A3A9F-D374-4861-A53A-36351B5C5DF4}" destId="{83CE3FA4-3764-4597-A9D1-56C7A5C441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1CC94-5085-4EB3-8A7A-969DAC91BF94}">
      <dsp:nvSpPr>
        <dsp:cNvPr id="0" name=""/>
        <dsp:cNvSpPr/>
      </dsp:nvSpPr>
      <dsp:spPr>
        <a:xfrm>
          <a:off x="3373169" y="1684327"/>
          <a:ext cx="1792495" cy="770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914"/>
              </a:lnTo>
              <a:lnTo>
                <a:pt x="1792495" y="524914"/>
              </a:lnTo>
              <a:lnTo>
                <a:pt x="1792495" y="770266"/>
              </a:lnTo>
            </a:path>
          </a:pathLst>
        </a:custGeom>
        <a:noFill/>
        <a:ln w="1587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1267-6EA5-4AE8-B8DE-D57D88DF2D5A}">
      <dsp:nvSpPr>
        <dsp:cNvPr id="0" name=""/>
        <dsp:cNvSpPr/>
      </dsp:nvSpPr>
      <dsp:spPr>
        <a:xfrm>
          <a:off x="1754653" y="1684327"/>
          <a:ext cx="1618516" cy="770266"/>
        </a:xfrm>
        <a:custGeom>
          <a:avLst/>
          <a:gdLst/>
          <a:ahLst/>
          <a:cxnLst/>
          <a:rect l="0" t="0" r="0" b="0"/>
          <a:pathLst>
            <a:path>
              <a:moveTo>
                <a:pt x="1618516" y="0"/>
              </a:moveTo>
              <a:lnTo>
                <a:pt x="1618516" y="524914"/>
              </a:lnTo>
              <a:lnTo>
                <a:pt x="0" y="524914"/>
              </a:lnTo>
              <a:lnTo>
                <a:pt x="0" y="770266"/>
              </a:lnTo>
            </a:path>
          </a:pathLst>
        </a:custGeom>
        <a:noFill/>
        <a:ln w="15875" cap="rnd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480F2-3E83-4C0C-B3E9-2A022B3E0B58}">
      <dsp:nvSpPr>
        <dsp:cNvPr id="0" name=""/>
        <dsp:cNvSpPr/>
      </dsp:nvSpPr>
      <dsp:spPr>
        <a:xfrm>
          <a:off x="2048928" y="2541"/>
          <a:ext cx="2648481" cy="16817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493963-D3FD-4F89-8F65-30F2C419407D}">
      <dsp:nvSpPr>
        <dsp:cNvPr id="0" name=""/>
        <dsp:cNvSpPr/>
      </dsp:nvSpPr>
      <dsp:spPr>
        <a:xfrm>
          <a:off x="2343204" y="282103"/>
          <a:ext cx="2648481" cy="1681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TFGs</a:t>
          </a:r>
        </a:p>
      </dsp:txBody>
      <dsp:txXfrm>
        <a:off x="2392462" y="331361"/>
        <a:ext cx="2549965" cy="1583269"/>
      </dsp:txXfrm>
    </dsp:sp>
    <dsp:sp modelId="{049B1D59-1DD4-4576-821C-2AA804977DCE}">
      <dsp:nvSpPr>
        <dsp:cNvPr id="0" name=""/>
        <dsp:cNvSpPr/>
      </dsp:nvSpPr>
      <dsp:spPr>
        <a:xfrm>
          <a:off x="256433" y="2454593"/>
          <a:ext cx="2996438" cy="16817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0AFA87-F859-4DF5-965B-25370C7D84B1}">
      <dsp:nvSpPr>
        <dsp:cNvPr id="0" name=""/>
        <dsp:cNvSpPr/>
      </dsp:nvSpPr>
      <dsp:spPr>
        <a:xfrm>
          <a:off x="550709" y="2734155"/>
          <a:ext cx="2996438" cy="1681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Convencionales</a:t>
          </a:r>
        </a:p>
      </dsp:txBody>
      <dsp:txXfrm>
        <a:off x="599967" y="2783413"/>
        <a:ext cx="2897922" cy="1583269"/>
      </dsp:txXfrm>
    </dsp:sp>
    <dsp:sp modelId="{2EDE7596-0F74-424F-9071-26AF50900FF0}">
      <dsp:nvSpPr>
        <dsp:cNvPr id="0" name=""/>
        <dsp:cNvSpPr/>
      </dsp:nvSpPr>
      <dsp:spPr>
        <a:xfrm>
          <a:off x="3841424" y="2454593"/>
          <a:ext cx="2648481" cy="16817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025BC8-3B09-4980-91AC-AAC48C09F885}">
      <dsp:nvSpPr>
        <dsp:cNvPr id="0" name=""/>
        <dsp:cNvSpPr/>
      </dsp:nvSpPr>
      <dsp:spPr>
        <a:xfrm>
          <a:off x="4135699" y="2734155"/>
          <a:ext cx="2648481" cy="1681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Vinculados a asignatura de proyecto</a:t>
          </a:r>
        </a:p>
      </dsp:txBody>
      <dsp:txXfrm>
        <a:off x="4184957" y="2783413"/>
        <a:ext cx="2549965" cy="1583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8CD2012-3CC3-431C-B132-D16F3AC30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9853" y="3829821"/>
            <a:ext cx="5747809" cy="2262781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TUTORÍA MARZO </a:t>
            </a:r>
            <a:br>
              <a:rPr lang="es-ES" sz="4400" dirty="0"/>
            </a:br>
            <a:r>
              <a:rPr lang="es-ES" sz="4400" dirty="0"/>
              <a:t>TFG 2024-2025</a:t>
            </a:r>
            <a:br>
              <a:rPr lang="es-ES" sz="4400" dirty="0"/>
            </a:br>
            <a:br>
              <a:rPr lang="es-ES" sz="4400" dirty="0"/>
            </a:br>
            <a:r>
              <a:rPr lang="es-ES" sz="1400" b="1" dirty="0"/>
              <a:t>Juan Luis Posadas</a:t>
            </a:r>
            <a:br>
              <a:rPr lang="es-ES" sz="1400" b="1" dirty="0"/>
            </a:br>
            <a:r>
              <a:rPr lang="es-ES" sz="1400" b="1" dirty="0"/>
              <a:t>Coordinador de TFG</a:t>
            </a:r>
            <a:endParaRPr lang="es-ES" sz="4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pic>
        <p:nvPicPr>
          <p:cNvPr id="5" name="Picture 4" descr="Conference room table">
            <a:extLst>
              <a:ext uri="{FF2B5EF4-FFF2-40B4-BE49-F238E27FC236}">
                <a16:creationId xmlns:a16="http://schemas.microsoft.com/office/drawing/2014/main" id="{FFD0F695-28C2-4AFF-99D6-22FCBBA1D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95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E83E21-07EC-4DD0-84FB-1462CA4E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EFFFF"/>
                </a:solidFill>
              </a:rPr>
              <a:t>Recordatorio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Marcador de contenido 3">
            <a:extLst>
              <a:ext uri="{FF2B5EF4-FFF2-40B4-BE49-F238E27FC236}">
                <a16:creationId xmlns:a16="http://schemas.microsoft.com/office/drawing/2014/main" id="{5B08991F-74B6-497C-B9C4-EEE797D8A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237314"/>
              </p:ext>
            </p:extLst>
          </p:nvPr>
        </p:nvGraphicFramePr>
        <p:xfrm>
          <a:off x="4713160" y="1592220"/>
          <a:ext cx="7040615" cy="441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48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D56A74-207F-433F-9C2F-99BE9A4C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s-ES" dirty="0"/>
              <a:t>TFG convencional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433D6-066C-4A71-A1E3-6C27E9A1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r>
              <a:rPr lang="es-ES" dirty="0"/>
              <a:t>Todo el trabajo del alumno está contenido en la memoria.</a:t>
            </a:r>
          </a:p>
          <a:p>
            <a:r>
              <a:rPr lang="es-ES" dirty="0"/>
              <a:t>Tamaño de la memoria:</a:t>
            </a:r>
          </a:p>
          <a:p>
            <a:pPr lvl="1"/>
            <a:r>
              <a:rPr lang="es-ES" sz="1800" dirty="0"/>
              <a:t>TFG de 6 créditos (DIDI, ANIV y ANIG): Entre 8000 y 20000 palabras.</a:t>
            </a:r>
          </a:p>
          <a:p>
            <a:pPr lvl="1"/>
            <a:r>
              <a:rPr lang="es-ES" sz="1800" dirty="0"/>
              <a:t>TFG de 9 créditos (INSO y DIPI): Entre 12000 y 30000 palabras.</a:t>
            </a:r>
          </a:p>
          <a:p>
            <a:pPr marL="457200" lvl="1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592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F4612-F732-4EB6-AD3E-EA1E6DEC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0" y="624110"/>
            <a:ext cx="5645574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100" dirty="0"/>
              <a:t>TFG Vinculado a asignatura de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4F10D0-397B-4068-935D-11C27C17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840" y="1728439"/>
            <a:ext cx="5877561" cy="1441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El TFG se asocia al proyecto desarrollado en la asignatura de proyecto de 4º que corresponda (corto, videojuego, proyecto de ingeniería, sitio web…)</a:t>
            </a:r>
          </a:p>
          <a:p>
            <a:pPr>
              <a:lnSpc>
                <a:spcPct val="90000"/>
              </a:lnSpc>
            </a:pPr>
            <a:r>
              <a:rPr lang="es-ES" dirty="0"/>
              <a:t>El TFG se reduce a la composición de la memoria.</a:t>
            </a:r>
          </a:p>
          <a:p>
            <a:pPr marL="0" indent="0">
              <a:lnSpc>
                <a:spcPct val="90000"/>
              </a:lnSpc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842168-C624-4774-B2A6-C70ADCA1A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9" r="38846" b="2"/>
          <a:stretch/>
        </p:blipFill>
        <p:spPr>
          <a:xfrm>
            <a:off x="7736146" y="711199"/>
            <a:ext cx="3768466" cy="5419237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F34EF9A-92B0-404C-A008-56184F839AD0}"/>
              </a:ext>
            </a:extLst>
          </p:cNvPr>
          <p:cNvSpPr txBox="1">
            <a:spLocks/>
          </p:cNvSpPr>
          <p:nvPr/>
        </p:nvSpPr>
        <p:spPr>
          <a:xfrm>
            <a:off x="1513840" y="3420817"/>
            <a:ext cx="5745481" cy="2386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dirty="0"/>
              <a:t>Tamaño de las memorias:</a:t>
            </a:r>
          </a:p>
          <a:p>
            <a:pPr lvl="1">
              <a:lnSpc>
                <a:spcPct val="90000"/>
              </a:lnSpc>
            </a:pPr>
            <a:r>
              <a:rPr lang="es-ES" sz="1800" dirty="0"/>
              <a:t>TFG de 6 créditos (DIDI, ANIV y ANIG): Entre 8000 y 20000 palabras.</a:t>
            </a:r>
          </a:p>
          <a:p>
            <a:pPr lvl="1">
              <a:lnSpc>
                <a:spcPct val="90000"/>
              </a:lnSpc>
            </a:pPr>
            <a:r>
              <a:rPr lang="es-ES" sz="1800" dirty="0"/>
              <a:t>TFG de 9 créditos (INSO y DIPI): Entre 12000 y 30000 palabras.</a:t>
            </a:r>
          </a:p>
          <a:p>
            <a:pPr>
              <a:lnSpc>
                <a:spcPct val="90000"/>
              </a:lnSpc>
            </a:pPr>
            <a:r>
              <a:rPr lang="es-ES" dirty="0"/>
              <a:t>No se entrega ni se evalúa el producto desarrollado.</a:t>
            </a:r>
          </a:p>
          <a:p>
            <a:pPr marL="0" indent="0">
              <a:lnSpc>
                <a:spcPct val="90000"/>
              </a:lnSpc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28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9EEEB3A-630D-4E3C-8370-7725F431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434584" cy="1280890"/>
          </a:xfrm>
        </p:spPr>
        <p:txBody>
          <a:bodyPr>
            <a:normAutofit/>
          </a:bodyPr>
          <a:lstStyle/>
          <a:p>
            <a:r>
              <a:rPr lang="es-ES" dirty="0"/>
              <a:t>RECORDATORIO sobre los TUTORES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EE14C2-20C5-465E-B6EC-4F80C969B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1" r="18765"/>
          <a:stretch/>
        </p:blipFill>
        <p:spPr>
          <a:xfrm>
            <a:off x="-11573" y="-9225"/>
            <a:ext cx="4671091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0A92D0-5450-4499-A764-3A4315ED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662369" cy="4188922"/>
          </a:xfrm>
        </p:spPr>
        <p:txBody>
          <a:bodyPr>
            <a:normAutofit/>
          </a:bodyPr>
          <a:lstStyle/>
          <a:p>
            <a:r>
              <a:rPr lang="es-ES" dirty="0"/>
              <a:t>Es un </a:t>
            </a:r>
            <a:r>
              <a:rPr lang="es-ES" b="1" dirty="0"/>
              <a:t>Trabajo académico oficial y formal</a:t>
            </a:r>
            <a:r>
              <a:rPr lang="es-ES" dirty="0"/>
              <a:t>. </a:t>
            </a:r>
          </a:p>
          <a:p>
            <a:pPr lvl="1"/>
            <a:r>
              <a:rPr lang="es-ES" sz="1800" dirty="0"/>
              <a:t>Debe tener una extensión, estructura, estilo y citaciones prefijadas por la Universidad.</a:t>
            </a:r>
          </a:p>
          <a:p>
            <a:r>
              <a:rPr lang="es-ES" dirty="0"/>
              <a:t>El </a:t>
            </a:r>
            <a:r>
              <a:rPr lang="es-ES" b="1" dirty="0"/>
              <a:t>tutor</a:t>
            </a:r>
            <a:r>
              <a:rPr lang="es-ES" dirty="0"/>
              <a:t> es el profesor de la asignatura. Debes seguir sus indicaciones y acudir a las tutorías que te convoque. Debes hacer las entregas que te pida.</a:t>
            </a:r>
          </a:p>
          <a:p>
            <a:pPr lvl="1"/>
            <a:r>
              <a:rPr lang="es-ES" sz="1800" dirty="0"/>
              <a:t>El Tutor puede darte </a:t>
            </a:r>
            <a:r>
              <a:rPr lang="es-ES" sz="1800" b="1" dirty="0"/>
              <a:t>No Apto </a:t>
            </a:r>
            <a:r>
              <a:rPr lang="es-ES" sz="1800" dirty="0"/>
              <a:t>si no has realizado estas acciones o si tiene dudas sobre la autoría de tu TFG o, directamente, suspendes.</a:t>
            </a:r>
          </a:p>
          <a:p>
            <a:pPr lvl="1"/>
            <a:endParaRPr lang="es-ES" sz="1800" dirty="0"/>
          </a:p>
          <a:p>
            <a:pPr lvl="1"/>
            <a:endParaRPr lang="es-ES" sz="1800" dirty="0"/>
          </a:p>
          <a:p>
            <a:pPr lvl="1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5671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53827EAD-C3CA-4E2E-88E3-7C173DB8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51" y="3375708"/>
            <a:ext cx="2642549" cy="707971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proceso</a:t>
            </a:r>
          </a:p>
        </p:txBody>
      </p:sp>
      <p:sp>
        <p:nvSpPr>
          <p:cNvPr id="41" name="Marcador de contenido 2">
            <a:extLst>
              <a:ext uri="{FF2B5EF4-FFF2-40B4-BE49-F238E27FC236}">
                <a16:creationId xmlns:a16="http://schemas.microsoft.com/office/drawing/2014/main" id="{FA0BA752-101E-47C3-8C0D-0B076E6C5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523" y="1783229"/>
            <a:ext cx="8393776" cy="50700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Recordad que tenéis la convocatoria ordinaria a la puerta de la esquina.</a:t>
            </a:r>
          </a:p>
          <a:p>
            <a:pPr>
              <a:lnSpc>
                <a:spcPct val="90000"/>
              </a:lnSpc>
            </a:pPr>
            <a:r>
              <a:rPr lang="es-ES" dirty="0"/>
              <a:t>Las próximas fechas son:</a:t>
            </a:r>
          </a:p>
          <a:p>
            <a:pPr lvl="1">
              <a:lnSpc>
                <a:spcPct val="90000"/>
              </a:lnSpc>
            </a:pPr>
            <a:r>
              <a:rPr lang="es-ES" sz="1800" b="1" dirty="0">
                <a:solidFill>
                  <a:srgbClr val="C00000"/>
                </a:solidFill>
              </a:rPr>
              <a:t>31 de marzo</a:t>
            </a:r>
            <a:r>
              <a:rPr lang="es-ES" sz="1800" dirty="0"/>
              <a:t>: Preinscripción Tribunales de abril. Debes contestar al formulario para responder si vas a presentarte en abril o no.</a:t>
            </a:r>
          </a:p>
          <a:p>
            <a:pPr lvl="1">
              <a:lnSpc>
                <a:spcPct val="90000"/>
              </a:lnSpc>
            </a:pPr>
            <a:r>
              <a:rPr lang="es-ES" sz="1800" b="1" dirty="0">
                <a:solidFill>
                  <a:srgbClr val="C00000"/>
                </a:solidFill>
              </a:rPr>
              <a:t>7 de abril</a:t>
            </a:r>
            <a:r>
              <a:rPr lang="es-ES" sz="1800" dirty="0">
                <a:solidFill>
                  <a:schemeClr val="tx1"/>
                </a:solidFill>
              </a:rPr>
              <a:t>: entrega final de la Memoria del TFG a través </a:t>
            </a:r>
            <a:r>
              <a:rPr lang="es-ES" sz="1800" dirty="0"/>
              <a:t>de la asignatura BDFP/TFG de Blackboard. Ruta: Entregas/Convocatoria abril/Entrega final del TFG.</a:t>
            </a:r>
          </a:p>
          <a:p>
            <a:pPr lvl="2">
              <a:lnSpc>
                <a:spcPct val="90000"/>
              </a:lnSpc>
            </a:pPr>
            <a:r>
              <a:rPr lang="es-ES" sz="1600" dirty="0"/>
              <a:t>Si tu tutor te da un APTO, pasas a la defensa. Si eres No Apto, pasas a convocatoria extraordinaria (próxima entrega, el 9 de junio).</a:t>
            </a:r>
          </a:p>
          <a:p>
            <a:pPr lvl="1">
              <a:lnSpc>
                <a:spcPct val="90000"/>
              </a:lnSpc>
            </a:pPr>
            <a:r>
              <a:rPr lang="es-ES" sz="1800" b="1" dirty="0">
                <a:solidFill>
                  <a:srgbClr val="C00000"/>
                </a:solidFill>
              </a:rPr>
              <a:t>24-30 de abril</a:t>
            </a:r>
            <a:r>
              <a:rPr lang="es-ES" sz="1800" dirty="0"/>
              <a:t>: actos de defensa de TFG. Serán </a:t>
            </a:r>
            <a:r>
              <a:rPr lang="es-ES" sz="1800" b="1" dirty="0"/>
              <a:t>presenciales</a:t>
            </a:r>
            <a:r>
              <a:rPr lang="es-ES" sz="1800" dirty="0"/>
              <a:t>, se os convocará por correo y se os dirá el día, hora y aula (edificios Madrid y Berlín). (De 9:00 a 20:00 horas).</a:t>
            </a:r>
          </a:p>
          <a:p>
            <a:pPr lvl="1">
              <a:lnSpc>
                <a:spcPct val="90000"/>
              </a:lnSpc>
            </a:pPr>
            <a:endParaRPr lang="es-ES" sz="1800" dirty="0"/>
          </a:p>
          <a:p>
            <a:pPr lvl="1">
              <a:lnSpc>
                <a:spcPct val="90000"/>
              </a:lnSpc>
            </a:pPr>
            <a:endParaRPr lang="es-E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s-ES" dirty="0"/>
          </a:p>
          <a:p>
            <a:pPr lvl="1">
              <a:lnSpc>
                <a:spcPct val="90000"/>
              </a:lnSpc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04560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E6051-6E74-4C5C-AC11-ECFEC955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833" y="1677618"/>
            <a:ext cx="8653081" cy="449580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no entrega de la Memoria en la fecha prevista supondrá una nota de </a:t>
            </a:r>
            <a:r>
              <a:rPr lang="es-ES" b="1" dirty="0"/>
              <a:t>No presentado</a:t>
            </a:r>
            <a:r>
              <a:rPr lang="es-ES" dirty="0"/>
              <a:t>.</a:t>
            </a:r>
          </a:p>
          <a:p>
            <a:r>
              <a:rPr lang="es-ES" dirty="0"/>
              <a:t>Vuestro tutor/a tendrá un plazo razonable para calificaros la Memoria con un </a:t>
            </a:r>
            <a:r>
              <a:rPr lang="es-ES" b="1" dirty="0"/>
              <a:t>APTO/NO APTO</a:t>
            </a:r>
            <a:r>
              <a:rPr lang="es-ES" dirty="0"/>
              <a:t>. A partir de ahí, comienzan los plazos para organizar las defensas de vuestros TFG.</a:t>
            </a:r>
          </a:p>
          <a:p>
            <a:pPr lvl="1"/>
            <a:r>
              <a:rPr lang="es-ES" sz="1800" dirty="0"/>
              <a:t>Tanto el No Presentado como el No Apto o una nota de vuestro tutor/a inferior a 5 supone suspender y </a:t>
            </a:r>
            <a:r>
              <a:rPr lang="es-ES" sz="1800" b="1" dirty="0"/>
              <a:t>correr convocatoria </a:t>
            </a:r>
            <a:r>
              <a:rPr lang="es-ES" sz="1800" dirty="0"/>
              <a:t>a la siguiente.</a:t>
            </a:r>
          </a:p>
          <a:p>
            <a:pPr lvl="1"/>
            <a:r>
              <a:rPr lang="es-ES" sz="1800" dirty="0"/>
              <a:t>El </a:t>
            </a:r>
            <a:r>
              <a:rPr lang="es-ES" sz="1800" b="1" dirty="0"/>
              <a:t>plagio o las malas prácticas </a:t>
            </a:r>
            <a:r>
              <a:rPr lang="es-ES" sz="1800" dirty="0"/>
              <a:t>se calificarán con un Suspenso y podrá dar lugar a un procedimiento disciplinario en la Universidad, que puede llevar incluso a la expulsión de la misma.</a:t>
            </a:r>
          </a:p>
          <a:p>
            <a:pPr lvl="2"/>
            <a:r>
              <a:rPr lang="es-ES" sz="1600" dirty="0"/>
              <a:t>Plagio es copiar de Internet o de otros trabajos, se considerará prueba de plagio tener más de un 12% de coincidencias en la herramienta </a:t>
            </a:r>
            <a:r>
              <a:rPr lang="es-ES" sz="1600" dirty="0" err="1"/>
              <a:t>Turnitin</a:t>
            </a:r>
            <a:r>
              <a:rPr lang="es-ES" sz="1600" dirty="0"/>
              <a:t>.</a:t>
            </a:r>
          </a:p>
          <a:p>
            <a:pPr lvl="2"/>
            <a:r>
              <a:rPr lang="es-ES" sz="1600" dirty="0"/>
              <a:t>Malas prácticas es usar de forma fraudulenta las herramientas de IA o realizar el TFG por medio de otra persona.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CAD556EC-3175-4AAE-A768-13D8AE28A646}"/>
              </a:ext>
            </a:extLst>
          </p:cNvPr>
          <p:cNvSpPr txBox="1">
            <a:spLocks/>
          </p:cNvSpPr>
          <p:nvPr/>
        </p:nvSpPr>
        <p:spPr>
          <a:xfrm>
            <a:off x="178928" y="3263927"/>
            <a:ext cx="2672588" cy="6650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>
                <a:solidFill>
                  <a:schemeClr val="bg1"/>
                </a:solidFill>
              </a:rPr>
              <a:t>La entrega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1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E6051-6E74-4C5C-AC11-ECFEC955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659" y="534582"/>
            <a:ext cx="8690331" cy="5776920"/>
          </a:xfrm>
        </p:spPr>
        <p:txBody>
          <a:bodyPr>
            <a:no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Las defensas de vuestros TFG se realizarán presencialmente en el aula, día y hora que se os comunique con tiempo de antelación.</a:t>
            </a:r>
          </a:p>
          <a:p>
            <a:pPr lvl="1"/>
            <a:r>
              <a:rPr lang="es-ES" sz="1800" dirty="0"/>
              <a:t>La Universidad se pondrá en contacto por correo electrónico de la Universidad para citaros al acto de defensa.</a:t>
            </a:r>
          </a:p>
          <a:p>
            <a:pPr lvl="1"/>
            <a:r>
              <a:rPr lang="es-ES" sz="1800" dirty="0"/>
              <a:t>Podéis invitar al acto de defensa a familiares, amigos o compañeros, porque las defensas son </a:t>
            </a:r>
            <a:r>
              <a:rPr lang="es-ES" sz="1800" b="1" dirty="0"/>
              <a:t>públicas</a:t>
            </a:r>
            <a:r>
              <a:rPr lang="es-ES" sz="1800" dirty="0"/>
              <a:t>. </a:t>
            </a:r>
          </a:p>
          <a:p>
            <a:pPr lvl="1"/>
            <a:r>
              <a:rPr lang="es-ES" sz="1800" dirty="0"/>
              <a:t>Recordad que los invitados/as no tienen uso de la palabra.</a:t>
            </a:r>
          </a:p>
          <a:p>
            <a:r>
              <a:rPr lang="es-ES" dirty="0">
                <a:solidFill>
                  <a:schemeClr val="tx1"/>
                </a:solidFill>
              </a:rPr>
              <a:t>Con unos minutos de antelación, el día y hora que os corresponda, debéis personaros en el aula asignada</a:t>
            </a:r>
            <a:r>
              <a:rPr lang="es-ES" b="1" dirty="0">
                <a:solidFill>
                  <a:schemeClr val="tx1"/>
                </a:solidFill>
              </a:rPr>
              <a:t>, provistos de vuestro DNI o </a:t>
            </a:r>
            <a:r>
              <a:rPr lang="es-ES" b="1" dirty="0" err="1">
                <a:solidFill>
                  <a:schemeClr val="tx1"/>
                </a:solidFill>
              </a:rPr>
              <a:t>NIE,e</a:t>
            </a:r>
            <a:r>
              <a:rPr lang="es-ES" b="1" dirty="0">
                <a:solidFill>
                  <a:schemeClr val="tx1"/>
                </a:solidFill>
              </a:rPr>
              <a:t>  identificaros ante el Tribunal</a:t>
            </a:r>
            <a:r>
              <a:rPr lang="es-ES" dirty="0">
                <a:solidFill>
                  <a:schemeClr val="tx1"/>
                </a:solidFill>
              </a:rPr>
              <a:t>. </a:t>
            </a:r>
          </a:p>
          <a:p>
            <a:r>
              <a:rPr lang="es-ES" dirty="0"/>
              <a:t>El Tribunal </a:t>
            </a:r>
            <a:r>
              <a:rPr lang="es-ES" b="1" dirty="0"/>
              <a:t>NO OS DARÁ</a:t>
            </a:r>
            <a:r>
              <a:rPr lang="es-ES" dirty="0"/>
              <a:t> la nota en el acto de defensa. Esta se publicará unos días después en Blackboard.</a:t>
            </a:r>
          </a:p>
          <a:p>
            <a:pPr lvl="1"/>
            <a:r>
              <a:rPr lang="es-ES" sz="1800" dirty="0"/>
              <a:t>Tanto el No Presentado como una nota inferior a 5 supone suspender la convocatoria y correr a la siguiente.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14BA9967-5353-41C6-BC8B-2484C97BB0E7}"/>
              </a:ext>
            </a:extLst>
          </p:cNvPr>
          <p:cNvSpPr txBox="1">
            <a:spLocks/>
          </p:cNvSpPr>
          <p:nvPr/>
        </p:nvSpPr>
        <p:spPr>
          <a:xfrm>
            <a:off x="227778" y="3346080"/>
            <a:ext cx="2722938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La defensa</a:t>
            </a:r>
          </a:p>
        </p:txBody>
      </p:sp>
    </p:spTree>
    <p:extLst>
      <p:ext uri="{BB962C8B-B14F-4D97-AF65-F5344CB8AC3E}">
        <p14:creationId xmlns:p14="http://schemas.microsoft.com/office/powerpoint/2010/main" val="397758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55F051-97DE-49FF-BB21-0EDA63C24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612B4-AD89-404E-AE2A-48CCF1FE0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7C47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8D569C-A337-43DE-8AFA-75ED2B813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3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2387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85d55e7-b21a-4d17-bc17-59fad753f58f">
      <Terms xmlns="http://schemas.microsoft.com/office/infopath/2007/PartnerControls"/>
    </lcf76f155ced4ddcb4097134ff3c332f>
    <TaxCatchAll xmlns="2ea9981f-d339-43fb-9222-1bc30ba89d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675E587225F4FA7ABB630E3E68A56" ma:contentTypeVersion="12" ma:contentTypeDescription="Create a new document." ma:contentTypeScope="" ma:versionID="3b5be67bbea1ab73a68f84f3fded9343">
  <xsd:schema xmlns:xsd="http://www.w3.org/2001/XMLSchema" xmlns:xs="http://www.w3.org/2001/XMLSchema" xmlns:p="http://schemas.microsoft.com/office/2006/metadata/properties" xmlns:ns2="a85d55e7-b21a-4d17-bc17-59fad753f58f" xmlns:ns3="2ea9981f-d339-43fb-9222-1bc30ba89d41" targetNamespace="http://schemas.microsoft.com/office/2006/metadata/properties" ma:root="true" ma:fieldsID="63fb7d3cad66fe7a31ffb4c048d6f2be" ns2:_="" ns3:_="">
    <xsd:import namespace="a85d55e7-b21a-4d17-bc17-59fad753f58f"/>
    <xsd:import namespace="2ea9981f-d339-43fb-9222-1bc30ba89d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d55e7-b21a-4d17-bc17-59fad753f5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7deafdd-2578-4677-bdc7-92681a7a0d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9981f-d339-43fb-9222-1bc30ba89d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ce8bcc70-d5f3-46bb-af60-1275d7ced43d}" ma:internalName="TaxCatchAll" ma:showField="CatchAllData" ma:web="2ea9981f-d339-43fb-9222-1bc30ba89d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A166C-865B-4AD7-9ED3-BCADA2A071C9}">
  <ds:schemaRefs>
    <ds:schemaRef ds:uri="2ea9981f-d339-43fb-9222-1bc30ba89d41"/>
    <ds:schemaRef ds:uri="a85d55e7-b21a-4d17-bc17-59fad753f58f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374347-A8C4-43F8-B45F-1BB57CD0A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5850B3-2ECB-42C7-A416-62FE3AB9D250}">
  <ds:schemaRefs>
    <ds:schemaRef ds:uri="2ea9981f-d339-43fb-9222-1bc30ba89d41"/>
    <ds:schemaRef ds:uri="a85d55e7-b21a-4d17-bc17-59fad753f5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638</TotalTime>
  <Words>717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TUTORÍA MARZO  TFG 2024-2025  Juan Luis Posadas Coordinador de TFG</vt:lpstr>
      <vt:lpstr>Recordatorio</vt:lpstr>
      <vt:lpstr>TFG convencional</vt:lpstr>
      <vt:lpstr>TFG Vinculado a asignatura de proyecto</vt:lpstr>
      <vt:lpstr>RECORDATORIO sobre los TUTORES</vt:lpstr>
      <vt:lpstr>El proceso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TFGs 2021-22</dc:title>
  <dc:creator>Jose Jesus Garcia Rueda</dc:creator>
  <cp:lastModifiedBy>Juan Luis Posadas Sanchez</cp:lastModifiedBy>
  <cp:revision>18</cp:revision>
  <dcterms:created xsi:type="dcterms:W3CDTF">2021-09-16T13:34:14Z</dcterms:created>
  <dcterms:modified xsi:type="dcterms:W3CDTF">2025-03-10T14:26:51Z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0x010100539675E587225F4FA7ABB630E3E68A56</vt:lpwstr>
  </property>
  <property fmtid="{D5CDD505-2E9C-101B-9397-08002B2CF9AE}" pid="3" name="MediaServiceImageTags">
    <vt:lpwstr/>
  </property>
</Properties>
</file>