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398" r:id="rId2"/>
    <p:sldId id="394" r:id="rId3"/>
    <p:sldId id="388" r:id="rId4"/>
    <p:sldId id="396" r:id="rId5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il Sener" initials="AS" lastIdx="6" clrIdx="0">
    <p:extLst>
      <p:ext uri="{19B8F6BF-5375-455C-9EA6-DF929625EA0E}">
        <p15:presenceInfo xmlns="" xmlns:p15="http://schemas.microsoft.com/office/powerpoint/2012/main" userId="S-1-5-21-3378924584-2267847585-3061742807-46474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5" autoAdjust="0"/>
    <p:restoredTop sz="87304" autoAdjust="0"/>
  </p:normalViewPr>
  <p:slideViewPr>
    <p:cSldViewPr snapToGrid="0">
      <p:cViewPr varScale="1">
        <p:scale>
          <a:sx n="101" d="100"/>
          <a:sy n="101" d="100"/>
        </p:scale>
        <p:origin x="-81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-3978" y="-102"/>
      </p:cViewPr>
      <p:guideLst>
        <p:guide orient="horz" pos="3367"/>
        <p:guide pos="238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88E45-63EC-456C-871D-B02B95D6C434}" type="datetimeFigureOut">
              <a:rPr lang="en-US" smtClean="0"/>
              <a:pPr/>
              <a:t>2/10/2021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27B42-00EF-4A07-BCB3-10C6E40CF6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82191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27B42-00EF-4A07-BCB3-10C6E40CF6C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84997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Overview of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PySpark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is a favorite tool for many data scientists, due to its high-level syntax and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extensive library of packages, among other things.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Spark ecosystem has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recog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‐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nized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Python’s importance in the data analytics milieu, and has begun to invest in 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API for using Spark, despite Python’s historical difficulties integrating with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JVM.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Note: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Virtual Machine (JVM), is a system process used</a:t>
            </a:r>
            <a:r>
              <a:rPr lang="en-US" sz="1200" b="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run JVM based applications (written in Scala, Java, Groovy)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 executes anything developed in Java &amp; Scala languages. Since spark is developed in Scala, it needs a JVM process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 provides wrapper functions to enable in Python and R development.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PySpark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just like Spark: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export IPYTHON=1 #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PySpark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 use the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IPython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shell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pyspark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--master ... --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-executors ...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pyspark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takes the same Spark arguments as spark-submit and spark-shell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submit Python scripts using spark-submit , which will detect the .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‐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 our scripts.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PySpark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supports the use of the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IPython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shell by setting the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‐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ronment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variable IPYTHON=1 , which is something we recommend universally. When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Python shell starts, it creates a Python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SparkContext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object through which we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interact with the cluster. Once the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SparkContext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available, the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PySpark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API is very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similar to the Scala API.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to load some CSV data:    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 like in the Scala API, we load a text file, filter out rows that start with # , and parse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CSV data into a list of float values. The Python functions passed to, for example,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 and map , are very flexible. They must take a Python object and return a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object (in the case of filter , the return value is interpreted as 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only restrictions are that the Python function objects must be serializable with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cloudpickle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(which includes anonymous lambda functions), and any necessary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modules referenced in the closures must be available on the PYTHONPATH of the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‐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tor Python processes. To ensure the availability of referenced modules, either the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modules must be installed cluster-wide and available on the PYTHONPATH of the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‐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tor Python processes, or the corresponding module ZIP/EGG files must be explicitly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distributed around by Spark, which will then add them to the PYTHONPATH . This latter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functionality can be accomplished by a call to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sc.addPyFile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PySpark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RDDs are just RDDs of Python objects: like Python lists, they can store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objects with mixed types (because underneath, all the objects are instances of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PyObject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).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PySpark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API (Application Programming Interface) can lag behind the Scala API to a certain extent, so in some cases,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features become available in Scala more rapidly. However, in addition to the core API,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already exists a Python API to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MLlib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for example, which is used in Thunder.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PySpark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Internals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useful to understand a bit about how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PySpark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implemented in order to sim‐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plify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debugging and also to be conscious of possible performance pitfalls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PySpark’s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Python interpreter starts, it also starts a JVM with which it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‐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nicates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through a socket (networking socket!!!).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PySpark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uses the Py4J project to handle this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communica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‐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JVM functions as the actual Spark driver, and loads a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JavaSparkContext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communicates with the Spark executors across the cluster. Python API calls to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SparkContext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object are then translated into Java API calls to the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JavaSparkCon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 . For example, the implementation of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PySpark’s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sc.textFile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dispatches a call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the .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textFile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 of the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JavaSparkContext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, which ultimately communicates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the Spark executor JVMs to load the text data from HDFS.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Spark executors on the cluster start a Python interpreter for each core, with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they communicate data through a pipe when they need to execute user code. 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RDD in the local </a:t>
            </a:r>
            <a:r>
              <a:rPr lang="en-US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PySpark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client corresponds to a </a:t>
            </a:r>
            <a:r>
              <a:rPr lang="en-US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PythonRDD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object in the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 JVM.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data associated with the RDD actually lives in the Spark JVMs as Java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objects. For example, running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sc.textFile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in the Python interpreter will call the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JavaSparkContext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textFile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method, which loads the data as Java String objects in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cluster. Similarly, loading a Parquet/Avro file using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newAPIHadoopFile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will load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objects as Java Avro objects.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an API call is made on the Python RDD, any associated code (e.g., Python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lambda function) is serialized via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cloudpickle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distributed to the executors. The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is then converted from Java objects to a Python-compatible representation (e.g.,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pickle objects) and streamed to executor-associated Python interpreters through a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pipe. 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 necessary Python processing is executed in the interpreter, and the result‐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data is stored back as an RDD (as pickle objects by default) in the JVMs.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Python’s built-in support for serializing executable code is not as powerful as Scala’s.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result, the authors of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PySpark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had to use a custom module called “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cloudpickle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built by the now defunct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PiCloud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Notebook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Notebook is a fantastic environment for exploratory analytics and for use as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computational “lab notebook.” It allows the user to integrate text, images, and exe‐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cutable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code (in Python and now other languages), and also supports a hosted plat‐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form, among other features. While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Notebook works well with Spark, it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requires some care to configure correctly because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PySpark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must be initialized in a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particular way.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--&gt; and I shared how you are going to do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Pyspark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setup in the end of Session 1.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27B42-00EF-4A07-BCB3-10C6E40CF6C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01360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27B42-00EF-4A07-BCB3-10C6E40CF6C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84997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09880" y="150480"/>
            <a:ext cx="10971720" cy="465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840" y="1382760"/>
            <a:ext cx="10971720" cy="2262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30" b="0" strike="noStrike" spc="-1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840" y="3860280"/>
            <a:ext cx="10971720" cy="2262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30" b="0" strike="noStrike" spc="-1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09880" y="150480"/>
            <a:ext cx="10971720" cy="465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840" y="1382760"/>
            <a:ext cx="5353920" cy="2262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30" b="0" strike="noStrike" spc="-1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382760"/>
            <a:ext cx="5353920" cy="2262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30" b="0" strike="noStrike" spc="-1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231960" y="3860280"/>
            <a:ext cx="5353920" cy="2262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30" b="0" strike="noStrike" spc="-1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09840" y="3860280"/>
            <a:ext cx="5353920" cy="2262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30" b="0" strike="noStrike" spc="-1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09880" y="150480"/>
            <a:ext cx="10971720" cy="465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840" y="1382760"/>
            <a:ext cx="10971720" cy="4743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30" b="0" strike="noStrike" spc="-1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840" y="1382760"/>
            <a:ext cx="10971720" cy="4743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30" b="0" strike="noStrike" spc="-1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Picture 35"/>
          <p:cNvPicPr/>
          <p:nvPr/>
        </p:nvPicPr>
        <p:blipFill>
          <a:blip r:embed="rId2" cstate="print"/>
          <a:stretch/>
        </p:blipFill>
        <p:spPr>
          <a:xfrm>
            <a:off x="3123360" y="1382400"/>
            <a:ext cx="5944320" cy="4743000"/>
          </a:xfrm>
          <a:prstGeom prst="rect">
            <a:avLst/>
          </a:prstGeom>
          <a:ln>
            <a:noFill/>
          </a:ln>
        </p:spPr>
      </p:pic>
      <p:pic>
        <p:nvPicPr>
          <p:cNvPr id="37" name="Picture 36"/>
          <p:cNvPicPr/>
          <p:nvPr/>
        </p:nvPicPr>
        <p:blipFill>
          <a:blip r:embed="rId3" cstate="print"/>
          <a:stretch/>
        </p:blipFill>
        <p:spPr>
          <a:xfrm>
            <a:off x="3123360" y="1382400"/>
            <a:ext cx="5944320" cy="4743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09880" y="150480"/>
            <a:ext cx="10971720" cy="465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840" y="1382760"/>
            <a:ext cx="10971720" cy="474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09880" y="150480"/>
            <a:ext cx="10971720" cy="465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840" y="1382760"/>
            <a:ext cx="10971720" cy="4743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30" b="0" strike="noStrike" spc="-1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09880" y="150480"/>
            <a:ext cx="10971720" cy="465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840" y="1382760"/>
            <a:ext cx="5353920" cy="4743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30" b="0" strike="noStrike" spc="-1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382760"/>
            <a:ext cx="5353920" cy="4743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30" b="0" strike="noStrike" spc="-1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09880" y="150480"/>
            <a:ext cx="10971720" cy="465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209880" y="150480"/>
            <a:ext cx="10971720" cy="2157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09880" y="150480"/>
            <a:ext cx="10971720" cy="465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840" y="1382760"/>
            <a:ext cx="5353920" cy="2262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30" b="0" strike="noStrike" spc="-1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09840" y="3860280"/>
            <a:ext cx="5353920" cy="2262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30" b="0" strike="noStrike" spc="-1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231960" y="1382760"/>
            <a:ext cx="5353920" cy="4743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30" b="0" strike="noStrike" spc="-1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09880" y="150480"/>
            <a:ext cx="10971720" cy="465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840" y="1382760"/>
            <a:ext cx="5353920" cy="4743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30" b="0" strike="noStrike" spc="-1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382760"/>
            <a:ext cx="5353920" cy="2262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30" b="0" strike="noStrike" spc="-1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860280"/>
            <a:ext cx="5353920" cy="2262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30" b="0" strike="noStrike" spc="-1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09880" y="150480"/>
            <a:ext cx="10971720" cy="465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840" y="1382760"/>
            <a:ext cx="5353920" cy="2262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30" b="0" strike="noStrike" spc="-1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382760"/>
            <a:ext cx="5353920" cy="2262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30" b="0" strike="noStrike" spc="-1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840" y="3860280"/>
            <a:ext cx="10971720" cy="2262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530" b="0" strike="noStrike" spc="-1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182880" y="6534360"/>
            <a:ext cx="4038480" cy="247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4120" tIns="57240" rIns="114120" bIns="57240"/>
          <a:lstStyle/>
          <a:p>
            <a:pPr>
              <a:lnSpc>
                <a:spcPct val="100000"/>
              </a:lnSpc>
            </a:pPr>
            <a:fld id="{4B63A461-FE74-458B-8627-638712B3CBDD}" type="slidenum">
              <a:rPr lang="en-US" sz="87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pPr>
                <a:lnSpc>
                  <a:spcPct val="100000"/>
                </a:lnSpc>
              </a:pPr>
              <a:t>‹#›</a:t>
            </a:fld>
            <a:r>
              <a:rPr lang="en-US" sz="87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Master Business Analytics &amp; Big Data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209880" y="150480"/>
            <a:ext cx="10971720" cy="46512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620" b="0" strike="noStrike" spc="-1">
                <a:solidFill>
                  <a:srgbClr val="0099CC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MS PGothic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840" y="1382760"/>
            <a:ext cx="10971720" cy="474300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3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Click to edit the outline text format</a:t>
            </a:r>
            <a:endParaRPr lang="en-US" sz="1530" b="0" strike="noStrike" spc="-1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3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Second Outline Level</a:t>
            </a:r>
            <a:endParaRPr lang="en-US" sz="1090" b="0" strike="noStrike" spc="-1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3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Third Outline Level</a:t>
            </a:r>
            <a:endParaRPr lang="en-US" sz="980" b="0" strike="noStrike" spc="-1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3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Fourth Outline Level</a:t>
            </a:r>
            <a:endParaRPr lang="en-US" sz="980" b="0" strike="noStrike" spc="-1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3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Fifth Outline Level</a:t>
            </a:r>
            <a:endParaRPr lang="en-US" sz="2000" b="0" strike="noStrike" spc="-1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3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Sixth Outline Level</a:t>
            </a:r>
            <a:endParaRPr lang="en-US" sz="2000" b="0" strike="noStrike" spc="-1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3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Seventh Outline LevelClick to edit Master text styles</a:t>
            </a:r>
            <a:endParaRPr lang="en-US" sz="2000" b="0" strike="noStrike" spc="-1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56000" lvl="7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1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Second level</a:t>
            </a:r>
            <a:endParaRPr lang="en-US" sz="2000" b="0" strike="noStrike" spc="-1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88000" lvl="8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9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Third level</a:t>
            </a:r>
            <a:endParaRPr lang="en-US" sz="2000" b="0" strike="noStrike" spc="-1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0" lvl="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98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Fourth level</a:t>
            </a:r>
            <a:endParaRPr lang="en-US" sz="980" b="0" strike="noStrike" spc="-1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0" lvl="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98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Fifth level</a:t>
            </a:r>
            <a:endParaRPr lang="en-US" sz="2000" b="0" strike="noStrike" spc="-1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github.com/apache/spark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park.apache.org/docs/latest/api/python/index.htmln" TargetMode="External"/><Relationship Id="rId4" Type="http://schemas.openxmlformats.org/officeDocument/2006/relationships/hyperlink" Target="https://en.wikipedia.org/wiki/List_of_JVM_language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index-of.co.uk/Big-Data-Technologies/Learning%20Spark%20%20Lightning-Fast%20Big%20Data%20Analysis%20.pdf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209880" y="150480"/>
            <a:ext cx="10971720" cy="465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180" b="0" strike="noStrike" spc="-1" dirty="0">
                <a:solidFill>
                  <a:srgbClr val="0099CC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MS PGothic"/>
              </a:rPr>
              <a:t>Apache Spark Overview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204966" y="763095"/>
            <a:ext cx="4754880" cy="5867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Apache </a:t>
            </a:r>
            <a:r>
              <a:rPr lang="en-US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Spark: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fast and general purpose big data processing </a:t>
            </a:r>
            <a:r>
              <a:rPr lang="en-US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engine.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 an open source project </a:t>
            </a:r>
            <a:r>
              <a:rPr lang="en-US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incubated by Apache 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Software </a:t>
            </a:r>
            <a:r>
              <a:rPr lang="en-US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Foundation</a:t>
            </a:r>
          </a:p>
          <a:p>
            <a:pPr>
              <a:lnSpc>
                <a:spcPct val="150000"/>
              </a:lnSpc>
            </a:pPr>
            <a:r>
              <a:rPr lang="en-US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https://spark.apache.org/</a:t>
            </a:r>
            <a:endParaRPr lang="en-US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4"/>
              </a:rPr>
              <a:t>https://github.com/apache/spark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lang="en-US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 an unified 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engine with built-in modules for SQL, streaming, machine learning, graph processing &amp; </a:t>
            </a:r>
            <a:r>
              <a:rPr lang="en-US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third-party 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packages.</a:t>
            </a:r>
          </a:p>
          <a:p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94696" y="3474720"/>
            <a:ext cx="3043559" cy="18073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31430" y="531905"/>
            <a:ext cx="6337392" cy="30265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37864" y="3419916"/>
            <a:ext cx="5820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Figure Ref: http</a:t>
            </a:r>
            <a:r>
              <a:rPr lang="en-US" sz="1200" dirty="0"/>
              <a:t>://syntelli.com/data-capability/apache-spark/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248" y="1572323"/>
            <a:ext cx="105490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 smtClean="0">
                <a:solidFill>
                  <a:srgbClr val="00B050"/>
                </a:solidFill>
              </a:rPr>
              <a:t>Conceptual Introduction to Spark Application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991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Shape 1"/>
          <p:cNvSpPr txBox="1"/>
          <p:nvPr/>
        </p:nvSpPr>
        <p:spPr>
          <a:xfrm>
            <a:off x="209878" y="150480"/>
            <a:ext cx="12558267" cy="465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180" spc="-1" dirty="0" smtClean="0">
                <a:solidFill>
                  <a:srgbClr val="0099CC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MS PGothic"/>
              </a:rPr>
              <a:t>About </a:t>
            </a:r>
            <a:r>
              <a:rPr lang="en-US" sz="2180" spc="-1" dirty="0" err="1" smtClean="0">
                <a:solidFill>
                  <a:srgbClr val="0099CC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MS PGothic"/>
              </a:rPr>
              <a:t>Pyspark</a:t>
            </a:r>
            <a:r>
              <a:rPr lang="en-US" sz="2180" spc="-1" dirty="0" smtClean="0">
                <a:solidFill>
                  <a:srgbClr val="0099CC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MS PGothic"/>
              </a:rPr>
              <a:t> (Python API for Spark)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78" y="703723"/>
            <a:ext cx="10686220" cy="3775798"/>
          </a:xfrm>
          <a:prstGeom prst="rect">
            <a:avLst/>
          </a:prstGeom>
        </p:spPr>
      </p:pic>
      <p:sp>
        <p:nvSpPr>
          <p:cNvPr id="3" name="Rounded Rectangular Callout 2"/>
          <p:cNvSpPr/>
          <p:nvPr/>
        </p:nvSpPr>
        <p:spPr>
          <a:xfrm rot="10800000" flipH="1">
            <a:off x="3106882" y="4376646"/>
            <a:ext cx="3553692" cy="1477328"/>
          </a:xfrm>
          <a:prstGeom prst="wedgeRoundRect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25088" y="4376646"/>
            <a:ext cx="35536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Spark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internally</a:t>
            </a:r>
            <a:r>
              <a:rPr lang="es-ES" dirty="0" smtClean="0"/>
              <a:t> </a:t>
            </a:r>
            <a:r>
              <a:rPr lang="es-ES" dirty="0" err="1" smtClean="0"/>
              <a:t>developed</a:t>
            </a:r>
            <a:r>
              <a:rPr lang="es-ES" dirty="0" smtClean="0"/>
              <a:t> in </a:t>
            </a:r>
            <a:r>
              <a:rPr lang="es-ES" dirty="0" err="1" smtClean="0"/>
              <a:t>Scala</a:t>
            </a:r>
            <a:r>
              <a:rPr lang="es-ES" dirty="0" smtClean="0"/>
              <a:t>. </a:t>
            </a:r>
            <a:r>
              <a:rPr lang="es-ES" dirty="0" err="1" smtClean="0"/>
              <a:t>Scala</a:t>
            </a:r>
            <a:r>
              <a:rPr lang="es-ES" dirty="0" smtClean="0"/>
              <a:t> Apps run </a:t>
            </a:r>
            <a:r>
              <a:rPr lang="es-ES" dirty="0" err="1" smtClean="0"/>
              <a:t>on</a:t>
            </a:r>
            <a:r>
              <a:rPr lang="es-ES" dirty="0" smtClean="0"/>
              <a:t> JVM (Java Virtual Machine) </a:t>
            </a:r>
            <a:r>
              <a:rPr lang="es-ES" dirty="0" err="1" smtClean="0"/>
              <a:t>Threads</a:t>
            </a:r>
            <a:r>
              <a:rPr lang="es-ES" dirty="0" smtClean="0"/>
              <a:t> similar to Java. </a:t>
            </a:r>
            <a:r>
              <a:rPr lang="es-ES" dirty="0" err="1" smtClean="0">
                <a:hlinkClick r:id="rId4"/>
              </a:rPr>
              <a:t>List</a:t>
            </a:r>
            <a:r>
              <a:rPr lang="es-ES" dirty="0" smtClean="0">
                <a:hlinkClick r:id="rId4"/>
              </a:rPr>
              <a:t> of JVM </a:t>
            </a:r>
            <a:r>
              <a:rPr lang="es-ES" dirty="0" err="1" smtClean="0">
                <a:hlinkClick r:id="rId4"/>
              </a:rPr>
              <a:t>Languages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9878" y="6051401"/>
            <a:ext cx="1091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IMPORTANT: </a:t>
            </a:r>
            <a:r>
              <a:rPr lang="es-ES" dirty="0" err="1" smtClean="0"/>
              <a:t>Pyspark</a:t>
            </a:r>
            <a:r>
              <a:rPr lang="es-ES" dirty="0" smtClean="0"/>
              <a:t> API </a:t>
            </a:r>
            <a:r>
              <a:rPr lang="es-ES" dirty="0" err="1" smtClean="0"/>
              <a:t>Documentation</a:t>
            </a:r>
            <a:r>
              <a:rPr lang="es-ES" dirty="0"/>
              <a:t>: </a:t>
            </a:r>
            <a:r>
              <a:rPr lang="es-ES" dirty="0">
                <a:hlinkClick r:id="rId5"/>
              </a:rPr>
              <a:t>https://</a:t>
            </a:r>
            <a:r>
              <a:rPr lang="es-ES" dirty="0" smtClean="0">
                <a:hlinkClick r:id="rId5"/>
              </a:rPr>
              <a:t>spark.apache.org/docs/latest/api/python/index.htmln</a:t>
            </a:r>
            <a:r>
              <a:rPr lang="es-E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8133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209880" y="150480"/>
            <a:ext cx="10971720" cy="465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180" b="0" strike="noStrike" spc="-1" dirty="0" smtClean="0">
                <a:solidFill>
                  <a:srgbClr val="0099CC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MS PGothic"/>
              </a:rPr>
              <a:t>Book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9870" y="885335"/>
            <a:ext cx="524827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78594" y="813898"/>
            <a:ext cx="615315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2812330" y="6445407"/>
            <a:ext cx="91785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smtClean="0">
                <a:hlinkClick r:id="rId5"/>
              </a:rPr>
              <a:t>http://index-of.co.uk/Big-Data-Technologies/Learning%20Spark%20%20Lightning-Fast%20Big%20Data%20Analysis%20.pdf</a:t>
            </a:r>
            <a:endParaRPr lang="en-GB" sz="1200" dirty="0" smtClean="0"/>
          </a:p>
          <a:p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13946</TotalTime>
  <Words>119</Words>
  <Application>Microsoft Office PowerPoint</Application>
  <PresentationFormat>Custom</PresentationFormat>
  <Paragraphs>37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juanjo</dc:creator>
  <cp:lastModifiedBy>Manoel Gadi</cp:lastModifiedBy>
  <cp:revision>736</cp:revision>
  <cp:lastPrinted>2017-01-27T19:27:22Z</cp:lastPrinted>
  <dcterms:created xsi:type="dcterms:W3CDTF">2017-01-26T14:32:29Z</dcterms:created>
  <dcterms:modified xsi:type="dcterms:W3CDTF">2021-02-10T15:07:31Z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15.0025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</vt:i4>
  </property>
</Properties>
</file>