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07" r:id="rId3"/>
  </p:sldMasterIdLst>
  <p:notesMasterIdLst>
    <p:notesMasterId r:id="rId15"/>
  </p:notesMasterIdLst>
  <p:handoutMasterIdLst>
    <p:handoutMasterId r:id="rId16"/>
  </p:handoutMasterIdLst>
  <p:sldIdLst>
    <p:sldId id="256" r:id="rId4"/>
    <p:sldId id="508" r:id="rId5"/>
    <p:sldId id="524" r:id="rId6"/>
    <p:sldId id="334" r:id="rId7"/>
    <p:sldId id="525" r:id="rId8"/>
    <p:sldId id="511" r:id="rId9"/>
    <p:sldId id="510" r:id="rId10"/>
    <p:sldId id="530" r:id="rId11"/>
    <p:sldId id="531" r:id="rId12"/>
    <p:sldId id="526" r:id="rId13"/>
    <p:sldId id="503" r:id="rId14"/>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A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230" autoAdjust="0"/>
  </p:normalViewPr>
  <p:slideViewPr>
    <p:cSldViewPr snapToGrid="0">
      <p:cViewPr varScale="1">
        <p:scale>
          <a:sx n="92" d="100"/>
          <a:sy n="92" d="100"/>
        </p:scale>
        <p:origin x="259" y="72"/>
      </p:cViewPr>
      <p:guideLst/>
    </p:cSldViewPr>
  </p:slideViewPr>
  <p:notesTextViewPr>
    <p:cViewPr>
      <p:scale>
        <a:sx n="3" d="2"/>
        <a:sy n="3" d="2"/>
      </p:scale>
      <p:origin x="0" y="0"/>
    </p:cViewPr>
  </p:notesTextViewPr>
  <p:sorterViewPr>
    <p:cViewPr varScale="1">
      <p:scale>
        <a:sx n="100" d="100"/>
        <a:sy n="100" d="100"/>
      </p:scale>
      <p:origin x="0" y="-131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Socas Gutierrez" userId="03516148-c5da-4a32-b5ef-92f57f4c475d" providerId="ADAL" clId="{4C1C8867-ACBC-43E3-9C98-87E6D0BBB754}"/>
    <pc:docChg chg="custSel addSld modSld">
      <pc:chgData name="Rafael Socas Gutierrez" userId="03516148-c5da-4a32-b5ef-92f57f4c475d" providerId="ADAL" clId="{4C1C8867-ACBC-43E3-9C98-87E6D0BBB754}" dt="2023-12-03T19:09:54.455" v="94" actId="6549"/>
      <pc:docMkLst>
        <pc:docMk/>
      </pc:docMkLst>
      <pc:sldChg chg="addSp delSp modSp mod">
        <pc:chgData name="Rafael Socas Gutierrez" userId="03516148-c5da-4a32-b5ef-92f57f4c475d" providerId="ADAL" clId="{4C1C8867-ACBC-43E3-9C98-87E6D0BBB754}" dt="2023-12-03T19:00:59.819" v="2"/>
        <pc:sldMkLst>
          <pc:docMk/>
          <pc:sldMk cId="4172657337" sldId="508"/>
        </pc:sldMkLst>
        <pc:spChg chg="del">
          <ac:chgData name="Rafael Socas Gutierrez" userId="03516148-c5da-4a32-b5ef-92f57f4c475d" providerId="ADAL" clId="{4C1C8867-ACBC-43E3-9C98-87E6D0BBB754}" dt="2023-12-03T19:00:48.371" v="1" actId="478"/>
          <ac:spMkLst>
            <pc:docMk/>
            <pc:sldMk cId="4172657337" sldId="508"/>
            <ac:spMk id="2" creationId="{A4C9C152-DB20-3C6E-C479-D77DF7206361}"/>
          </ac:spMkLst>
        </pc:spChg>
        <pc:spChg chg="del">
          <ac:chgData name="Rafael Socas Gutierrez" userId="03516148-c5da-4a32-b5ef-92f57f4c475d" providerId="ADAL" clId="{4C1C8867-ACBC-43E3-9C98-87E6D0BBB754}" dt="2023-12-03T19:00:48.371" v="1" actId="478"/>
          <ac:spMkLst>
            <pc:docMk/>
            <pc:sldMk cId="4172657337" sldId="508"/>
            <ac:spMk id="6" creationId="{E2B3A53F-8FA8-AE75-EC62-E038A3957D88}"/>
          </ac:spMkLst>
        </pc:spChg>
        <pc:spChg chg="add mod">
          <ac:chgData name="Rafael Socas Gutierrez" userId="03516148-c5da-4a32-b5ef-92f57f4c475d" providerId="ADAL" clId="{4C1C8867-ACBC-43E3-9C98-87E6D0BBB754}" dt="2023-12-03T19:00:59.819" v="2"/>
          <ac:spMkLst>
            <pc:docMk/>
            <pc:sldMk cId="4172657337" sldId="508"/>
            <ac:spMk id="8" creationId="{2EA7615E-57B4-F3CB-5682-CE955848F7AD}"/>
          </ac:spMkLst>
        </pc:spChg>
        <pc:spChg chg="del">
          <ac:chgData name="Rafael Socas Gutierrez" userId="03516148-c5da-4a32-b5ef-92f57f4c475d" providerId="ADAL" clId="{4C1C8867-ACBC-43E3-9C98-87E6D0BBB754}" dt="2023-12-03T19:00:48.371" v="1" actId="478"/>
          <ac:spMkLst>
            <pc:docMk/>
            <pc:sldMk cId="4172657337" sldId="508"/>
            <ac:spMk id="13" creationId="{00000000-0000-0000-0000-000000000000}"/>
          </ac:spMkLst>
        </pc:spChg>
        <pc:graphicFrameChg chg="del">
          <ac:chgData name="Rafael Socas Gutierrez" userId="03516148-c5da-4a32-b5ef-92f57f4c475d" providerId="ADAL" clId="{4C1C8867-ACBC-43E3-9C98-87E6D0BBB754}" dt="2023-12-03T19:00:48.371" v="1" actId="478"/>
          <ac:graphicFrameMkLst>
            <pc:docMk/>
            <pc:sldMk cId="4172657337" sldId="508"/>
            <ac:graphicFrameMk id="3" creationId="{00000000-0000-0000-0000-000000000000}"/>
          </ac:graphicFrameMkLst>
        </pc:graphicFrameChg>
        <pc:graphicFrameChg chg="add mod">
          <ac:chgData name="Rafael Socas Gutierrez" userId="03516148-c5da-4a32-b5ef-92f57f4c475d" providerId="ADAL" clId="{4C1C8867-ACBC-43E3-9C98-87E6D0BBB754}" dt="2023-12-03T19:00:59.819" v="2"/>
          <ac:graphicFrameMkLst>
            <pc:docMk/>
            <pc:sldMk cId="4172657337" sldId="508"/>
            <ac:graphicFrameMk id="7" creationId="{A134CC48-3D4A-7795-8231-626DA6B5025A}"/>
          </ac:graphicFrameMkLst>
        </pc:graphicFrameChg>
      </pc:sldChg>
      <pc:sldChg chg="modSp mod">
        <pc:chgData name="Rafael Socas Gutierrez" userId="03516148-c5da-4a32-b5ef-92f57f4c475d" providerId="ADAL" clId="{4C1C8867-ACBC-43E3-9C98-87E6D0BBB754}" dt="2023-12-03T19:09:54.455" v="94" actId="6549"/>
        <pc:sldMkLst>
          <pc:docMk/>
          <pc:sldMk cId="1028887059" sldId="513"/>
        </pc:sldMkLst>
        <pc:spChg chg="mod">
          <ac:chgData name="Rafael Socas Gutierrez" userId="03516148-c5da-4a32-b5ef-92f57f4c475d" providerId="ADAL" clId="{4C1C8867-ACBC-43E3-9C98-87E6D0BBB754}" dt="2023-12-03T19:09:54.455" v="94" actId="6549"/>
          <ac:spMkLst>
            <pc:docMk/>
            <pc:sldMk cId="1028887059" sldId="513"/>
            <ac:spMk id="16" creationId="{CBD5DEB5-8EDD-6DFB-278F-FEA8798B0BCB}"/>
          </ac:spMkLst>
        </pc:spChg>
      </pc:sldChg>
      <pc:sldChg chg="modSp mod">
        <pc:chgData name="Rafael Socas Gutierrez" userId="03516148-c5da-4a32-b5ef-92f57f4c475d" providerId="ADAL" clId="{4C1C8867-ACBC-43E3-9C98-87E6D0BBB754}" dt="2023-12-03T19:03:14.852" v="84" actId="20577"/>
        <pc:sldMkLst>
          <pc:docMk/>
          <pc:sldMk cId="36480689" sldId="515"/>
        </pc:sldMkLst>
        <pc:spChg chg="mod">
          <ac:chgData name="Rafael Socas Gutierrez" userId="03516148-c5da-4a32-b5ef-92f57f4c475d" providerId="ADAL" clId="{4C1C8867-ACBC-43E3-9C98-87E6D0BBB754}" dt="2023-12-03T19:03:14.852" v="84" actId="20577"/>
          <ac:spMkLst>
            <pc:docMk/>
            <pc:sldMk cId="36480689" sldId="515"/>
            <ac:spMk id="7" creationId="{4B21AD14-276D-29F0-9750-FE65EC9CB64A}"/>
          </ac:spMkLst>
        </pc:spChg>
      </pc:sldChg>
      <pc:sldChg chg="addSp delSp modSp add mod">
        <pc:chgData name="Rafael Socas Gutierrez" userId="03516148-c5da-4a32-b5ef-92f57f4c475d" providerId="ADAL" clId="{4C1C8867-ACBC-43E3-9C98-87E6D0BBB754}" dt="2023-12-03T19:09:30.548" v="93" actId="3064"/>
        <pc:sldMkLst>
          <pc:docMk/>
          <pc:sldMk cId="3321345680" sldId="524"/>
        </pc:sldMkLst>
        <pc:spChg chg="del">
          <ac:chgData name="Rafael Socas Gutierrez" userId="03516148-c5da-4a32-b5ef-92f57f4c475d" providerId="ADAL" clId="{4C1C8867-ACBC-43E3-9C98-87E6D0BBB754}" dt="2023-12-03T19:01:07.321" v="4" actId="478"/>
          <ac:spMkLst>
            <pc:docMk/>
            <pc:sldMk cId="3321345680" sldId="524"/>
            <ac:spMk id="2" creationId="{A4C9C152-DB20-3C6E-C479-D77DF7206361}"/>
          </ac:spMkLst>
        </pc:spChg>
        <pc:spChg chg="mod">
          <ac:chgData name="Rafael Socas Gutierrez" userId="03516148-c5da-4a32-b5ef-92f57f4c475d" providerId="ADAL" clId="{4C1C8867-ACBC-43E3-9C98-87E6D0BBB754}" dt="2023-12-03T19:01:15.965" v="58" actId="1035"/>
          <ac:spMkLst>
            <pc:docMk/>
            <pc:sldMk cId="3321345680" sldId="524"/>
            <ac:spMk id="6" creationId="{E2B3A53F-8FA8-AE75-EC62-E038A3957D88}"/>
          </ac:spMkLst>
        </pc:spChg>
        <pc:spChg chg="add mod">
          <ac:chgData name="Rafael Socas Gutierrez" userId="03516148-c5da-4a32-b5ef-92f57f4c475d" providerId="ADAL" clId="{4C1C8867-ACBC-43E3-9C98-87E6D0BBB754}" dt="2023-12-03T19:09:30.548" v="93" actId="3064"/>
          <ac:spMkLst>
            <pc:docMk/>
            <pc:sldMk cId="3321345680" sldId="524"/>
            <ac:spMk id="7" creationId="{7A7B4D7E-606B-59DA-9AE0-91815F662154}"/>
          </ac:spMkLst>
        </pc:spChg>
        <pc:spChg chg="mod">
          <ac:chgData name="Rafael Socas Gutierrez" userId="03516148-c5da-4a32-b5ef-92f57f4c475d" providerId="ADAL" clId="{4C1C8867-ACBC-43E3-9C98-87E6D0BBB754}" dt="2023-12-03T19:09:15.911" v="86" actId="20577"/>
          <ac:spMkLst>
            <pc:docMk/>
            <pc:sldMk cId="3321345680" sldId="524"/>
            <ac:spMk id="13" creationId="{00000000-0000-0000-0000-000000000000}"/>
          </ac:spMkLst>
        </pc:spChg>
        <pc:graphicFrameChg chg="del">
          <ac:chgData name="Rafael Socas Gutierrez" userId="03516148-c5da-4a32-b5ef-92f57f4c475d" providerId="ADAL" clId="{4C1C8867-ACBC-43E3-9C98-87E6D0BBB754}" dt="2023-12-03T19:01:05.061" v="3" actId="478"/>
          <ac:graphicFrameMkLst>
            <pc:docMk/>
            <pc:sldMk cId="3321345680" sldId="524"/>
            <ac:graphicFrameMk id="3" creationId="{00000000-0000-0000-0000-000000000000}"/>
          </ac:graphicFrameMkLst>
        </pc:graphicFrameChg>
      </pc:sldChg>
    </pc:docChg>
  </pc:docChgLst>
  <pc:docChgLst>
    <pc:chgData name="Rafael Socas Gutierrez" userId="03516148-c5da-4a32-b5ef-92f57f4c475d" providerId="ADAL" clId="{7C82AC04-A3A6-404C-B3A3-13C30C8EF98F}"/>
    <pc:docChg chg="modSld">
      <pc:chgData name="Rafael Socas Gutierrez" userId="03516148-c5da-4a32-b5ef-92f57f4c475d" providerId="ADAL" clId="{7C82AC04-A3A6-404C-B3A3-13C30C8EF98F}" dt="2023-11-16T07:53:57.713" v="111" actId="1036"/>
      <pc:docMkLst>
        <pc:docMk/>
      </pc:docMkLst>
      <pc:sldChg chg="modSp mod">
        <pc:chgData name="Rafael Socas Gutierrez" userId="03516148-c5da-4a32-b5ef-92f57f4c475d" providerId="ADAL" clId="{7C82AC04-A3A6-404C-B3A3-13C30C8EF98F}" dt="2023-11-16T07:53:57.713" v="111" actId="1036"/>
        <pc:sldMkLst>
          <pc:docMk/>
          <pc:sldMk cId="36480689" sldId="515"/>
        </pc:sldMkLst>
        <pc:spChg chg="mod">
          <ac:chgData name="Rafael Socas Gutierrez" userId="03516148-c5da-4a32-b5ef-92f57f4c475d" providerId="ADAL" clId="{7C82AC04-A3A6-404C-B3A3-13C30C8EF98F}" dt="2023-11-16T07:53:57.713" v="111" actId="1036"/>
          <ac:spMkLst>
            <pc:docMk/>
            <pc:sldMk cId="36480689" sldId="515"/>
            <ac:spMk id="2" creationId="{8FE71356-1A0B-AADD-FC98-558220BA3EAC}"/>
          </ac:spMkLst>
        </pc:spChg>
        <pc:spChg chg="mod">
          <ac:chgData name="Rafael Socas Gutierrez" userId="03516148-c5da-4a32-b5ef-92f57f4c475d" providerId="ADAL" clId="{7C82AC04-A3A6-404C-B3A3-13C30C8EF98F}" dt="2023-11-16T07:52:53.149" v="49" actId="1037"/>
          <ac:spMkLst>
            <pc:docMk/>
            <pc:sldMk cId="36480689" sldId="515"/>
            <ac:spMk id="11" creationId="{0741899A-50C2-90D4-418E-2F7FE552B341}"/>
          </ac:spMkLst>
        </pc:spChg>
        <pc:spChg chg="mod">
          <ac:chgData name="Rafael Socas Gutierrez" userId="03516148-c5da-4a32-b5ef-92f57f4c475d" providerId="ADAL" clId="{7C82AC04-A3A6-404C-B3A3-13C30C8EF98F}" dt="2023-11-16T07:52:58.293" v="64" actId="1037"/>
          <ac:spMkLst>
            <pc:docMk/>
            <pc:sldMk cId="36480689" sldId="515"/>
            <ac:spMk id="12" creationId="{261BEC1D-12DD-563C-754F-7EF48C63FEB1}"/>
          </ac:spMkLst>
        </pc:spChg>
        <pc:grpChg chg="mod">
          <ac:chgData name="Rafael Socas Gutierrez" userId="03516148-c5da-4a32-b5ef-92f57f4c475d" providerId="ADAL" clId="{7C82AC04-A3A6-404C-B3A3-13C30C8EF98F}" dt="2023-11-16T07:52:46.193" v="5" actId="1076"/>
          <ac:grpSpMkLst>
            <pc:docMk/>
            <pc:sldMk cId="36480689" sldId="515"/>
            <ac:grpSpMk id="13" creationId="{3B922C69-1D31-F1F1-D883-0D5111EE07CB}"/>
          </ac:grpSpMkLst>
        </pc:grpChg>
      </pc:sldChg>
    </pc:docChg>
  </pc:docChgLst>
  <pc:docChgLst>
    <pc:chgData name="Rafael Socas Gutierrez" userId="S::rafael.socas@u-tad.com::03516148-c5da-4a32-b5ef-92f57f4c475d" providerId="AD" clId="Web-{B3E82FA1-A4E3-59FA-DF95-62AB121B7DD3}"/>
    <pc:docChg chg="modSld">
      <pc:chgData name="Rafael Socas Gutierrez" userId="S::rafael.socas@u-tad.com::03516148-c5da-4a32-b5ef-92f57f4c475d" providerId="AD" clId="Web-{B3E82FA1-A4E3-59FA-DF95-62AB121B7DD3}" dt="2023-11-16T07:52:08.643" v="19" actId="1076"/>
      <pc:docMkLst>
        <pc:docMk/>
      </pc:docMkLst>
      <pc:sldChg chg="addSp">
        <pc:chgData name="Rafael Socas Gutierrez" userId="S::rafael.socas@u-tad.com::03516148-c5da-4a32-b5ef-92f57f4c475d" providerId="AD" clId="Web-{B3E82FA1-A4E3-59FA-DF95-62AB121B7DD3}" dt="2023-11-16T07:49:52.029" v="0"/>
        <pc:sldMkLst>
          <pc:docMk/>
          <pc:sldMk cId="2844977540" sldId="334"/>
        </pc:sldMkLst>
        <pc:grpChg chg="add">
          <ac:chgData name="Rafael Socas Gutierrez" userId="S::rafael.socas@u-tad.com::03516148-c5da-4a32-b5ef-92f57f4c475d" providerId="AD" clId="Web-{B3E82FA1-A4E3-59FA-DF95-62AB121B7DD3}" dt="2023-11-16T07:49:52.029" v="0"/>
          <ac:grpSpMkLst>
            <pc:docMk/>
            <pc:sldMk cId="2844977540" sldId="334"/>
            <ac:grpSpMk id="2" creationId="{50D3C0C5-3C71-426F-20E9-653B84209FBB}"/>
          </ac:grpSpMkLst>
        </pc:grpChg>
      </pc:sldChg>
      <pc:sldChg chg="addSp delSp modSp">
        <pc:chgData name="Rafael Socas Gutierrez" userId="S::rafael.socas@u-tad.com::03516148-c5da-4a32-b5ef-92f57f4c475d" providerId="AD" clId="Web-{B3E82FA1-A4E3-59FA-DF95-62AB121B7DD3}" dt="2023-11-16T07:52:08.643" v="19" actId="1076"/>
        <pc:sldMkLst>
          <pc:docMk/>
          <pc:sldMk cId="36480689" sldId="515"/>
        </pc:sldMkLst>
        <pc:spChg chg="mod">
          <ac:chgData name="Rafael Socas Gutierrez" userId="S::rafael.socas@u-tad.com::03516148-c5da-4a32-b5ef-92f57f4c475d" providerId="AD" clId="Web-{B3E82FA1-A4E3-59FA-DF95-62AB121B7DD3}" dt="2023-11-16T07:50:56.625" v="10" actId="1076"/>
          <ac:spMkLst>
            <pc:docMk/>
            <pc:sldMk cId="36480689" sldId="515"/>
            <ac:spMk id="2" creationId="{8FE71356-1A0B-AADD-FC98-558220BA3EAC}"/>
          </ac:spMkLst>
        </pc:spChg>
        <pc:grpChg chg="add mod">
          <ac:chgData name="Rafael Socas Gutierrez" userId="S::rafael.socas@u-tad.com::03516148-c5da-4a32-b5ef-92f57f4c475d" providerId="AD" clId="Web-{B3E82FA1-A4E3-59FA-DF95-62AB121B7DD3}" dt="2023-11-16T07:52:08.643" v="19" actId="1076"/>
          <ac:grpSpMkLst>
            <pc:docMk/>
            <pc:sldMk cId="36480689" sldId="515"/>
            <ac:grpSpMk id="13" creationId="{3B922C69-1D31-F1F1-D883-0D5111EE07CB}"/>
          </ac:grpSpMkLst>
        </pc:grpChg>
        <pc:picChg chg="add del mod">
          <ac:chgData name="Rafael Socas Gutierrez" userId="S::rafael.socas@u-tad.com::03516148-c5da-4a32-b5ef-92f57f4c475d" providerId="AD" clId="Web-{B3E82FA1-A4E3-59FA-DF95-62AB121B7DD3}" dt="2023-11-16T07:51:41.064" v="15"/>
          <ac:picMkLst>
            <pc:docMk/>
            <pc:sldMk cId="36480689" sldId="515"/>
            <ac:picMk id="8" creationId="{32AA02B3-49A2-E378-07AA-3393B2171FD4}"/>
          </ac:picMkLst>
        </pc:picChg>
      </pc:sldChg>
    </pc:docChg>
  </pc:docChgLst>
  <pc:docChgLst>
    <pc:chgData name="Rafael Socas Gutierrez" userId="03516148-c5da-4a32-b5ef-92f57f4c475d" providerId="ADAL" clId="{4806289D-6280-4FC0-AEAF-1EF57B977587}"/>
    <pc:docChg chg="modSld">
      <pc:chgData name="Rafael Socas Gutierrez" userId="03516148-c5da-4a32-b5ef-92f57f4c475d" providerId="ADAL" clId="{4806289D-6280-4FC0-AEAF-1EF57B977587}" dt="2024-01-27T11:12:39.639" v="20" actId="20577"/>
      <pc:docMkLst>
        <pc:docMk/>
      </pc:docMkLst>
      <pc:sldChg chg="modSp mod">
        <pc:chgData name="Rafael Socas Gutierrez" userId="03516148-c5da-4a32-b5ef-92f57f4c475d" providerId="ADAL" clId="{4806289D-6280-4FC0-AEAF-1EF57B977587}" dt="2024-01-27T11:12:39.639" v="20" actId="20577"/>
        <pc:sldMkLst>
          <pc:docMk/>
          <pc:sldMk cId="3321345680" sldId="524"/>
        </pc:sldMkLst>
        <pc:spChg chg="mod">
          <ac:chgData name="Rafael Socas Gutierrez" userId="03516148-c5da-4a32-b5ef-92f57f4c475d" providerId="ADAL" clId="{4806289D-6280-4FC0-AEAF-1EF57B977587}" dt="2024-01-27T11:12:39.639" v="20" actId="20577"/>
          <ac:spMkLst>
            <pc:docMk/>
            <pc:sldMk cId="3321345680" sldId="524"/>
            <ac:spMk id="1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27/01/2024</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27/01/2024</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98856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14157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86919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362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94296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1857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226965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87361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B850609B-4798-4289-85F6-7FC3ACB8B5C6}" type="slidenum">
              <a:rPr sz="1400" kern="0">
                <a:solidFill>
                  <a:srgbClr val="000000"/>
                </a:solidFill>
                <a:latin typeface="Tahoma" panose="020B0604030504040204" pitchFamily="34" charset="0"/>
                <a:ea typeface="Tahoma" panose="020B0604030504040204" pitchFamily="34" charset="0"/>
                <a:cs typeface="Tahoma" panose="020B0604030504040204" pitchFamily="34" charset="0"/>
              </a:rPr>
              <a:pPr algn="ctr">
                <a:defRPr sz="1800" b="0" i="0" u="none" strike="noStrike" kern="0" cap="none" spc="0" baseline="0">
                  <a:solidFill>
                    <a:srgbClr val="000000"/>
                  </a:solidFill>
                  <a:uFillTx/>
                </a:defRPr>
              </a:pPr>
              <a:t>‹#›</a:t>
            </a:fld>
            <a:endParaRPr lang="es-ES" sz="105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447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F80E006F-2186-4B66-BB1E-7F44D0F27CBE}" type="slidenum">
              <a:rPr kern="0">
                <a:solidFill>
                  <a:srgbClr val="000000"/>
                </a:solidFill>
              </a:rPr>
              <a:pPr algn="ctr">
                <a:defRPr sz="1800" b="0" i="0" u="none" strike="noStrike" kern="0" cap="none" spc="0" baseline="0">
                  <a:solidFill>
                    <a:srgbClr val="000000"/>
                  </a:solidFill>
                  <a:uFillTx/>
                </a:defRPr>
              </a:pPr>
              <a:t>‹#›</a:t>
            </a:fld>
            <a:endParaRPr lang="es-ES" sz="1200">
              <a:solidFill>
                <a:srgbClr val="FFFFFF"/>
              </a:solidFill>
              <a:latin typeface="Rockwell Nova" pitchFamily="18"/>
            </a:endParaRPr>
          </a:p>
        </p:txBody>
      </p:sp>
    </p:spTree>
    <p:extLst>
      <p:ext uri="{BB962C8B-B14F-4D97-AF65-F5344CB8AC3E}">
        <p14:creationId xmlns:p14="http://schemas.microsoft.com/office/powerpoint/2010/main" val="321451734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62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80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9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71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66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19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40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357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3112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0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319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94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8366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6323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0446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6910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1369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39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2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14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3031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731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0871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75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77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229242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3"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4"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fld id="{BEADE01C-44CD-4E36-8FEA-27AEEA1B3B81}" type="slidenum">
              <a:rPr/>
              <a:pPr/>
              <a:t>‹#›</a:t>
            </a:fld>
            <a:endParaRPr/>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extLst>
      <p:ext uri="{BB962C8B-B14F-4D97-AF65-F5344CB8AC3E}">
        <p14:creationId xmlns:p14="http://schemas.microsoft.com/office/powerpoint/2010/main" val="2331749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2541446986"/>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o4it.solutions/es/blog/analisis-dinamico-de-codigo-vs-analisis-estatico"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plan.io/blog/test-plan/"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blog.tara.ai/software-test-plans-with-templat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iberia.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gabilos.com/calculadoras/rentasconstantes/tiempo_para_devolver_prestamo.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Rectángulo 3"/>
          <p:cNvSpPr/>
          <p:nvPr/>
        </p:nvSpPr>
        <p:spPr>
          <a:xfrm rot="5400013">
            <a:off x="-182028" y="164252"/>
            <a:ext cx="6858000" cy="6529551"/>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2" name="CuadroTexto 7">
            <a:extLst>
              <a:ext uri="{FF2B5EF4-FFF2-40B4-BE49-F238E27FC236}">
                <a16:creationId xmlns:a16="http://schemas.microsoft.com/office/drawing/2014/main" id="{D9DEC5F1-6B0A-74DB-02BD-85190CC915F4}"/>
              </a:ext>
            </a:extLst>
          </p:cNvPr>
          <p:cNvSpPr txBox="1"/>
          <p:nvPr/>
        </p:nvSpPr>
        <p:spPr>
          <a:xfrm>
            <a:off x="-17817" y="291778"/>
            <a:ext cx="6529563" cy="861774"/>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dirty="0">
                <a:solidFill>
                  <a:srgbClr val="FFFFFF"/>
                </a:solidFill>
                <a:ea typeface="Tahoma" panose="020B0604030504040204" pitchFamily="34" charset="0"/>
                <a:cs typeface="Tahoma" panose="020B0604030504040204" pitchFamily="34" charset="0"/>
              </a:rPr>
              <a:t>Doble Grado en Matemática Computacional e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Doble Grado en Física Computacional e Ingeniería de Software</a:t>
            </a:r>
          </a:p>
        </p:txBody>
      </p:sp>
      <p:sp>
        <p:nvSpPr>
          <p:cNvPr id="4" name="CuadroTexto 4"/>
          <p:cNvSpPr txBox="1"/>
          <p:nvPr/>
        </p:nvSpPr>
        <p:spPr>
          <a:xfrm>
            <a:off x="-17816" y="3694792"/>
            <a:ext cx="6529563" cy="1200329"/>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Práctica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Plan de Pruebas</a:t>
            </a:r>
          </a:p>
        </p:txBody>
      </p:sp>
      <p:sp>
        <p:nvSpPr>
          <p:cNvPr id="5" name="CuadroTexto 6"/>
          <p:cNvSpPr txBox="1"/>
          <p:nvPr/>
        </p:nvSpPr>
        <p:spPr>
          <a:xfrm>
            <a:off x="3688645" y="6254090"/>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kern="0" dirty="0">
                <a:solidFill>
                  <a:srgbClr val="FFFFFF"/>
                </a:solidFill>
                <a:ea typeface="Tahoma" panose="020B0604030504040204" pitchFamily="34" charset="0"/>
                <a:cs typeface="Tahoma" panose="020B0604030504040204" pitchFamily="34" charset="0"/>
              </a:rPr>
              <a:t>Curso 2023/24</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7" name="CuadroTexto 8"/>
          <p:cNvSpPr txBox="1"/>
          <p:nvPr/>
        </p:nvSpPr>
        <p:spPr>
          <a:xfrm>
            <a:off x="190845" y="6008528"/>
            <a:ext cx="5593966" cy="646331"/>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Alonso Álvarez García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 Gutiérrez</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03" y="2343338"/>
            <a:ext cx="2771775" cy="723900"/>
          </a:xfrm>
          <a:prstGeom prst="rect">
            <a:avLst/>
          </a:prstGeom>
        </p:spPr>
      </p:pic>
      <p:sp>
        <p:nvSpPr>
          <p:cNvPr id="10" name="CuadroTexto 4"/>
          <p:cNvSpPr txBox="1"/>
          <p:nvPr/>
        </p:nvSpPr>
        <p:spPr>
          <a:xfrm>
            <a:off x="-17816" y="1229872"/>
            <a:ext cx="6529563" cy="646331"/>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Verificación de Software</a:t>
            </a:r>
            <a:endParaRPr lang="es-ES" sz="3600" dirty="0">
              <a:solidFill>
                <a:srgbClr val="FFFFFF"/>
              </a:solidFill>
              <a:ea typeface="Tahoma" panose="020B0604030504040204" pitchFamily="34" charset="0"/>
              <a:cs typeface="Tahoma" panose="020B0604030504040204" pitchFamily="34" charset="0"/>
            </a:endParaRPr>
          </a:p>
        </p:txBody>
      </p:sp>
      <p:pic>
        <p:nvPicPr>
          <p:cNvPr id="29" name="Picture 28" descr="A group of people working on a computer&#10;&#10;Description automatically generated">
            <a:extLst>
              <a:ext uri="{FF2B5EF4-FFF2-40B4-BE49-F238E27FC236}">
                <a16:creationId xmlns:a16="http://schemas.microsoft.com/office/drawing/2014/main" id="{E01F43E5-BCBD-EB5C-805F-016482B714C5}"/>
              </a:ext>
            </a:extLst>
          </p:cNvPr>
          <p:cNvPicPr>
            <a:picLocks noChangeAspect="1"/>
          </p:cNvPicPr>
          <p:nvPr/>
        </p:nvPicPr>
        <p:blipFill rotWithShape="1">
          <a:blip r:embed="rId4">
            <a:extLst>
              <a:ext uri="{28A0092B-C50C-407E-A947-70E740481C1C}">
                <a14:useLocalDpi xmlns:a14="http://schemas.microsoft.com/office/drawing/2010/main" val="0"/>
              </a:ext>
            </a:extLst>
          </a:blip>
          <a:srcRect l="16902" r="31326"/>
          <a:stretch/>
        </p:blipFill>
        <p:spPr>
          <a:xfrm>
            <a:off x="6511746" y="-15"/>
            <a:ext cx="568025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5" name="CuadroTexto 86">
            <a:extLst>
              <a:ext uri="{FF2B5EF4-FFF2-40B4-BE49-F238E27FC236}">
                <a16:creationId xmlns:a16="http://schemas.microsoft.com/office/drawing/2014/main" id="{92A6650B-5504-8228-C47C-3F219931E66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62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extLst>
      <p:ext uri="{BB962C8B-B14F-4D97-AF65-F5344CB8AC3E}">
        <p14:creationId xmlns:p14="http://schemas.microsoft.com/office/powerpoint/2010/main" val="362872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graphicFrame>
        <p:nvGraphicFramePr>
          <p:cNvPr id="7" name="Tabla 2">
            <a:extLst>
              <a:ext uri="{FF2B5EF4-FFF2-40B4-BE49-F238E27FC236}">
                <a16:creationId xmlns:a16="http://schemas.microsoft.com/office/drawing/2014/main" id="{A134CC48-3D4A-7795-8231-626DA6B5025A}"/>
              </a:ext>
            </a:extLst>
          </p:cNvPr>
          <p:cNvGraphicFramePr>
            <a:graphicFrameLocks noGrp="1"/>
          </p:cNvGraphicFramePr>
          <p:nvPr>
            <p:extLst>
              <p:ext uri="{D42A27DB-BD31-4B8C-83A1-F6EECF244321}">
                <p14:modId xmlns:p14="http://schemas.microsoft.com/office/powerpoint/2010/main" val="249488387"/>
              </p:ext>
            </p:extLst>
          </p:nvPr>
        </p:nvGraphicFramePr>
        <p:xfrm>
          <a:off x="835200" y="2611120"/>
          <a:ext cx="10520679" cy="3108960"/>
        </p:xfrm>
        <a:graphic>
          <a:graphicData uri="http://schemas.openxmlformats.org/drawingml/2006/table">
            <a:tbl>
              <a:tblPr firstRow="1" bandRow="1">
                <a:tableStyleId>{7DF18680-E054-41AD-8BC1-D1AEF772440D}</a:tableStyleId>
              </a:tblPr>
              <a:tblGrid>
                <a:gridCol w="1197544">
                  <a:extLst>
                    <a:ext uri="{9D8B030D-6E8A-4147-A177-3AD203B41FA5}">
                      <a16:colId xmlns:a16="http://schemas.microsoft.com/office/drawing/2014/main" val="20000"/>
                    </a:ext>
                  </a:extLst>
                </a:gridCol>
                <a:gridCol w="6807060">
                  <a:extLst>
                    <a:ext uri="{9D8B030D-6E8A-4147-A177-3AD203B41FA5}">
                      <a16:colId xmlns:a16="http://schemas.microsoft.com/office/drawing/2014/main" val="20001"/>
                    </a:ext>
                  </a:extLst>
                </a:gridCol>
                <a:gridCol w="2516075">
                  <a:extLst>
                    <a:ext uri="{9D8B030D-6E8A-4147-A177-3AD203B41FA5}">
                      <a16:colId xmlns:a16="http://schemas.microsoft.com/office/drawing/2014/main" val="20002"/>
                    </a:ext>
                  </a:extLst>
                </a:gridCol>
              </a:tblGrid>
              <a:tr h="0">
                <a:tc>
                  <a:txBody>
                    <a:bodyPr/>
                    <a:lstStyle/>
                    <a:p>
                      <a:pPr algn="ctr"/>
                      <a:r>
                        <a:rPr lang="es-ES" sz="2800" dirty="0"/>
                        <a:t>#</a:t>
                      </a:r>
                    </a:p>
                  </a:txBody>
                  <a:tcPr>
                    <a:solidFill>
                      <a:srgbClr val="004A99"/>
                    </a:solidFill>
                  </a:tcPr>
                </a:tc>
                <a:tc>
                  <a:txBody>
                    <a:bodyPr/>
                    <a:lstStyle/>
                    <a:p>
                      <a:pPr algn="ctr"/>
                      <a:r>
                        <a:rPr lang="es-ES" sz="2800" dirty="0"/>
                        <a:t>Nombre y apellidos</a:t>
                      </a:r>
                    </a:p>
                  </a:txBody>
                  <a:tcPr>
                    <a:solidFill>
                      <a:srgbClr val="004A99"/>
                    </a:solidFill>
                  </a:tcPr>
                </a:tc>
                <a:tc>
                  <a:txBody>
                    <a:bodyPr/>
                    <a:lstStyle/>
                    <a:p>
                      <a:pPr algn="ctr"/>
                      <a:r>
                        <a:rPr lang="es-ES" sz="2800" dirty="0"/>
                        <a:t>Curso</a:t>
                      </a:r>
                    </a:p>
                  </a:txBody>
                  <a:tcPr>
                    <a:solidFill>
                      <a:srgbClr val="004A99"/>
                    </a:solidFill>
                  </a:tcPr>
                </a:tc>
                <a:extLst>
                  <a:ext uri="{0D108BD9-81ED-4DB2-BD59-A6C34878D82A}">
                    <a16:rowId xmlns:a16="http://schemas.microsoft.com/office/drawing/2014/main" val="10000"/>
                  </a:ext>
                </a:extLst>
              </a:tr>
              <a:tr h="370840">
                <a:tc>
                  <a:txBody>
                    <a:bodyPr/>
                    <a:lstStyle/>
                    <a:p>
                      <a:pPr algn="ctr"/>
                      <a:r>
                        <a:rPr lang="es-ES" sz="2800" b="1" dirty="0"/>
                        <a:t>1</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1"/>
                  </a:ext>
                </a:extLst>
              </a:tr>
              <a:tr h="370840">
                <a:tc>
                  <a:txBody>
                    <a:bodyPr/>
                    <a:lstStyle/>
                    <a:p>
                      <a:pPr algn="ctr"/>
                      <a:r>
                        <a:rPr lang="es-ES" sz="2800" b="1" dirty="0"/>
                        <a:t>2</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2"/>
                  </a:ext>
                </a:extLst>
              </a:tr>
              <a:tr h="370840">
                <a:tc>
                  <a:txBody>
                    <a:bodyPr/>
                    <a:lstStyle/>
                    <a:p>
                      <a:pPr algn="ctr"/>
                      <a:r>
                        <a:rPr lang="es-ES" sz="2800" b="1" dirty="0"/>
                        <a:t>3</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3"/>
                  </a:ext>
                </a:extLst>
              </a:tr>
              <a:tr h="370840">
                <a:tc>
                  <a:txBody>
                    <a:bodyPr/>
                    <a:lstStyle/>
                    <a:p>
                      <a:pPr algn="ctr"/>
                      <a:r>
                        <a:rPr lang="es-ES" sz="2800" b="1" dirty="0"/>
                        <a:t>4</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2044465583"/>
                  </a:ext>
                </a:extLst>
              </a:tr>
              <a:tr h="370840">
                <a:tc>
                  <a:txBody>
                    <a:bodyPr/>
                    <a:lstStyle/>
                    <a:p>
                      <a:pPr algn="ctr"/>
                      <a:r>
                        <a:rPr lang="es-ES" sz="2800" b="1"/>
                        <a:t>5</a:t>
                      </a:r>
                      <a:endParaRPr lang="es-ES" sz="2800" b="1" dirty="0"/>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3623439982"/>
                  </a:ext>
                </a:extLst>
              </a:tr>
            </a:tbl>
          </a:graphicData>
        </a:graphic>
      </p:graphicFrame>
      <p:sp>
        <p:nvSpPr>
          <p:cNvPr id="8" name="Rectángulo redondeado 7">
            <a:extLst>
              <a:ext uri="{FF2B5EF4-FFF2-40B4-BE49-F238E27FC236}">
                <a16:creationId xmlns:a16="http://schemas.microsoft.com/office/drawing/2014/main" id="{2EA7615E-57B4-F3CB-5682-CE955848F7AD}"/>
              </a:ext>
            </a:extLst>
          </p:cNvPr>
          <p:cNvSpPr/>
          <p:nvPr/>
        </p:nvSpPr>
        <p:spPr>
          <a:xfrm>
            <a:off x="182424" y="114380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Datos de los alumnos</a:t>
            </a:r>
            <a:endParaRPr lang="es-ES" sz="24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6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3" name="Rectángulo 12"/>
          <p:cNvSpPr/>
          <p:nvPr/>
        </p:nvSpPr>
        <p:spPr>
          <a:xfrm>
            <a:off x="190733" y="1962295"/>
            <a:ext cx="10607500" cy="4174156"/>
          </a:xfrm>
          <a:prstGeom prst="rect">
            <a:avLst/>
          </a:prstGeom>
        </p:spPr>
        <p:txBody>
          <a:bodyPr wrap="square" lIns="91440" tIns="45720" rIns="91440" bIns="45720" anchor="t">
            <a:spAutoFit/>
          </a:bodyPr>
          <a:lstStyle/>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a:ea typeface="Calibri" panose="020F0502020204030204" pitchFamily="34" charset="0"/>
                <a:cs typeface="Times New Roman"/>
              </a:rPr>
              <a:t>Completa la práctica en este mismo </a:t>
            </a:r>
            <a:r>
              <a:rPr lang="es-ES" dirty="0" err="1">
                <a:solidFill>
                  <a:srgbClr val="0000FF"/>
                </a:solidFill>
                <a:latin typeface="Calibri"/>
                <a:ea typeface="Calibri" panose="020F0502020204030204" pitchFamily="34" charset="0"/>
                <a:cs typeface="Times New Roman"/>
              </a:rPr>
              <a:t>Power</a:t>
            </a:r>
            <a:r>
              <a:rPr lang="es-ES" dirty="0">
                <a:solidFill>
                  <a:srgbClr val="0000FF"/>
                </a:solidFill>
                <a:latin typeface="Calibri"/>
                <a:ea typeface="Calibri" panose="020F0502020204030204" pitchFamily="34" charset="0"/>
                <a:cs typeface="Times New Roman"/>
              </a:rPr>
              <a:t> Point rellenando las páginas en blanco o incluyendo más páginas si necesitas más espacio para los pantallazos y las explicaciones.</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Una vez completado el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Power</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Point, guárdalo en formato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A la plataforma BB sube el </a:t>
            </a:r>
            <a:r>
              <a:rPr lang="es-ES" b="1"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 resultante.</a:t>
            </a: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Suba también a la plataforma BB el Excel con los dos planes de pruebas desarrollados en esta práctica</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Rellene el nombre/apellidos y el curso de los participantes del grupo.</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600"/>
              </a:spcAft>
              <a:buFont typeface="Arial" panose="020B0604020202020204" pitchFamily="34" charset="0"/>
              <a:buChar char="•"/>
              <a:tabLst>
                <a:tab pos="5363845" algn="r"/>
              </a:tabLst>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IMPORTANTE: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Recordad que en un contexto profesional importa mucho la forma, además del contenido. No se trata únicamente de hacer bien el trabajo, hay que saber transmitirlo adecuadamente. Es decir, cuidad la presentación de resultados. Además, siempre que sea posible, haremos una miniexposición en clase.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Esta parte supone el 20% de la nota. </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Fecha máxima de entrega: lunes </a:t>
            </a:r>
            <a:r>
              <a:rPr lang="es-ES" b="1">
                <a:solidFill>
                  <a:srgbClr val="FF0000"/>
                </a:solidFill>
                <a:latin typeface="Calibri" panose="020F0502020204030204" pitchFamily="34" charset="0"/>
                <a:ea typeface="Calibri" panose="020F0502020204030204" pitchFamily="34" charset="0"/>
                <a:cs typeface="Times New Roman" panose="02020603050405020304" pitchFamily="18" charset="0"/>
              </a:rPr>
              <a:t>18 marzo 23:59.</a:t>
            </a:r>
            <a:endPar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redondeado 7">
            <a:extLst>
              <a:ext uri="{FF2B5EF4-FFF2-40B4-BE49-F238E27FC236}">
                <a16:creationId xmlns:a16="http://schemas.microsoft.com/office/drawing/2014/main" id="{E2B3A53F-8FA8-AE75-EC62-E038A3957D88}"/>
              </a:ext>
            </a:extLst>
          </p:cNvPr>
          <p:cNvSpPr/>
          <p:nvPr/>
        </p:nvSpPr>
        <p:spPr>
          <a:xfrm>
            <a:off x="190733" y="1150639"/>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Instrucciones</a:t>
            </a:r>
            <a:endParaRPr lang="es-ES" sz="240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A7B4D7E-606B-59DA-9AE0-91815F662154}"/>
              </a:ext>
            </a:extLst>
          </p:cNvPr>
          <p:cNvSpPr>
            <a:spLocks noChangeAspect="1"/>
          </p:cNvSpPr>
          <p:nvPr/>
        </p:nvSpPr>
        <p:spPr>
          <a:xfrm>
            <a:off x="10910820" y="411529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2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2" name="CuadroTexto 86">
            <a:extLst>
              <a:ext uri="{FF2B5EF4-FFF2-40B4-BE49-F238E27FC236}">
                <a16:creationId xmlns:a16="http://schemas.microsoft.com/office/drawing/2014/main" id="{A3C5BA47-28FD-7BB6-3DB1-DEAEF7C2472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134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pic>
        <p:nvPicPr>
          <p:cNvPr id="14" name="Graphic 13" descr="Arrow: Clockwise curve with solid fill">
            <a:extLst>
              <a:ext uri="{FF2B5EF4-FFF2-40B4-BE49-F238E27FC236}">
                <a16:creationId xmlns:a16="http://schemas.microsoft.com/office/drawing/2014/main" id="{E28BBA52-AA25-7C99-68D8-5B03B066F9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901337">
            <a:off x="5050795" y="3474134"/>
            <a:ext cx="1133302" cy="1133302"/>
          </a:xfrm>
          <a:prstGeom prst="rect">
            <a:avLst/>
          </a:prstGeom>
          <a:effectLst>
            <a:outerShdw dist="38096" dir="2700000" algn="tl">
              <a:srgbClr val="000000">
                <a:alpha val="40000"/>
              </a:srgbClr>
            </a:outerShdw>
          </a:effectLst>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3" name="CuadroTexto 86">
            <a:extLst>
              <a:ext uri="{FF2B5EF4-FFF2-40B4-BE49-F238E27FC236}">
                <a16:creationId xmlns:a16="http://schemas.microsoft.com/office/drawing/2014/main" id="{B9BBF4B1-A6CD-D9E5-C948-B49E2C70464B}"/>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CA428C91-9E3B-A3D8-5CA4-7EECA86E8DD1}"/>
              </a:ext>
            </a:extLst>
          </p:cNvPr>
          <p:cNvSpPr txBox="1"/>
          <p:nvPr/>
        </p:nvSpPr>
        <p:spPr>
          <a:xfrm>
            <a:off x="385277" y="2273182"/>
            <a:ext cx="4665518" cy="2800767"/>
          </a:xfrm>
          <a:prstGeom prst="rect">
            <a:avLst/>
          </a:prstGeom>
          <a:noFill/>
        </p:spPr>
        <p:txBody>
          <a:bodyPr wrap="square">
            <a:spAutoFit/>
          </a:bodyPr>
          <a:lstStyle/>
          <a:p>
            <a:pPr marL="285750" indent="-285750" algn="just">
              <a:buFont typeface="Arial" panose="020B0604020202020204" pitchFamily="34" charset="0"/>
              <a:buChar char="•"/>
            </a:pPr>
            <a:r>
              <a:rPr lang="es-ES" sz="1600" b="1" dirty="0"/>
              <a:t>El análisis estático</a:t>
            </a:r>
            <a:r>
              <a:rPr lang="es-ES" sz="1600" dirty="0"/>
              <a:t> presenta la ventaja de que se hace sin ejecutar el código. El análisis estático permite detectar errores en una fase muy temprana del proyecto. Así se ahorra mucho tiempo en fases posteriores del desarrollo. </a:t>
            </a:r>
          </a:p>
          <a:p>
            <a:pPr algn="just"/>
            <a:endParaRPr lang="es-ES" sz="1600" b="1" dirty="0"/>
          </a:p>
          <a:p>
            <a:pPr marL="285750" indent="-285750" algn="just">
              <a:buFont typeface="Arial" panose="020B0604020202020204" pitchFamily="34" charset="0"/>
              <a:buChar char="•"/>
            </a:pPr>
            <a:r>
              <a:rPr lang="es-ES" sz="1600" b="1" dirty="0"/>
              <a:t>El análisis dinámico</a:t>
            </a:r>
            <a:r>
              <a:rPr lang="es-ES" sz="1600" dirty="0"/>
              <a:t> de código se realiza mientras el código se está ejecutando. Es más lento y necesita un proceso completo de testeo. Sin embargo, permite ver muchos errores que quedan ocultos en un análisis estático.</a:t>
            </a:r>
          </a:p>
        </p:txBody>
      </p:sp>
      <p:sp>
        <p:nvSpPr>
          <p:cNvPr id="7" name="TextBox 6">
            <a:extLst>
              <a:ext uri="{FF2B5EF4-FFF2-40B4-BE49-F238E27FC236}">
                <a16:creationId xmlns:a16="http://schemas.microsoft.com/office/drawing/2014/main" id="{361DCDF2-A134-2F50-32D2-A09FB46E10C6}"/>
              </a:ext>
            </a:extLst>
          </p:cNvPr>
          <p:cNvSpPr txBox="1"/>
          <p:nvPr/>
        </p:nvSpPr>
        <p:spPr>
          <a:xfrm>
            <a:off x="6130716" y="1479007"/>
            <a:ext cx="5517340" cy="4801314"/>
          </a:xfrm>
          <a:prstGeom prst="rect">
            <a:avLst/>
          </a:prstGeom>
          <a:solidFill>
            <a:srgbClr val="0000FF"/>
          </a:solidFill>
        </p:spPr>
        <p:txBody>
          <a:bodyPr wrap="square" rIns="180000">
            <a:spAutoFit/>
          </a:bodyPr>
          <a:lstStyle/>
          <a:p>
            <a:r>
              <a:rPr lang="es-ES" b="1" dirty="0">
                <a:solidFill>
                  <a:schemeClr val="bg1"/>
                </a:solidFill>
              </a:rPr>
              <a:t>Tipos de </a:t>
            </a:r>
            <a:r>
              <a:rPr lang="es-ES" b="1" dirty="0" err="1">
                <a:solidFill>
                  <a:schemeClr val="bg1"/>
                </a:solidFill>
              </a:rPr>
              <a:t>tests</a:t>
            </a:r>
            <a:r>
              <a:rPr lang="es-ES" b="1" dirty="0">
                <a:solidFill>
                  <a:schemeClr val="bg1"/>
                </a:solidFill>
              </a:rPr>
              <a:t> para el análisis dinámico de código:</a:t>
            </a:r>
          </a:p>
          <a:p>
            <a:endParaRPr lang="es-ES" dirty="0">
              <a:solidFill>
                <a:schemeClr val="bg1"/>
              </a:solidFill>
            </a:endParaRPr>
          </a:p>
          <a:p>
            <a:pPr marL="285750" indent="-285750" algn="just">
              <a:buFont typeface="Arial" panose="020B0604020202020204" pitchFamily="34" charset="0"/>
              <a:buChar char="•"/>
            </a:pPr>
            <a:r>
              <a:rPr lang="es-ES" b="1" dirty="0">
                <a:solidFill>
                  <a:schemeClr val="bg1"/>
                </a:solidFill>
              </a:rPr>
              <a:t>De caja blanca</a:t>
            </a:r>
            <a:r>
              <a:rPr lang="es-ES" dirty="0">
                <a:solidFill>
                  <a:schemeClr val="bg1"/>
                </a:solidFill>
              </a:rPr>
              <a:t>: </a:t>
            </a:r>
            <a:r>
              <a:rPr lang="es-ES" sz="1800" dirty="0">
                <a:solidFill>
                  <a:schemeClr val="bg1"/>
                </a:solidFill>
              </a:rPr>
              <a:t>En este caso miramos “dentro” del objeto de prueba (SUT), lo que quiere decir que nos interesamos por cómo está hecho. Las pruebas </a:t>
            </a:r>
            <a:r>
              <a:rPr lang="es-ES" sz="1800" b="1" dirty="0">
                <a:solidFill>
                  <a:schemeClr val="bg1"/>
                </a:solidFill>
              </a:rPr>
              <a:t>buscan cubrir todos los elementos y ramas del código</a:t>
            </a:r>
            <a:r>
              <a:rPr lang="es-ES" sz="1800" dirty="0">
                <a:solidFill>
                  <a:schemeClr val="bg1"/>
                </a:solidFill>
              </a:rPr>
              <a:t>.</a:t>
            </a:r>
          </a:p>
          <a:p>
            <a:pPr algn="just"/>
            <a:endParaRPr lang="es-ES" dirty="0">
              <a:solidFill>
                <a:schemeClr val="bg1"/>
              </a:solidFill>
            </a:endParaRPr>
          </a:p>
          <a:p>
            <a:endParaRPr lang="es-ES" dirty="0">
              <a:solidFill>
                <a:schemeClr val="bg1"/>
              </a:solidFill>
            </a:endParaRPr>
          </a:p>
          <a:p>
            <a:pPr marL="285750" indent="-285750" algn="just">
              <a:buFont typeface="Arial" panose="020B0604020202020204" pitchFamily="34" charset="0"/>
              <a:buChar char="•"/>
            </a:pPr>
            <a:r>
              <a:rPr lang="es-ES" b="1" dirty="0">
                <a:solidFill>
                  <a:schemeClr val="bg1"/>
                </a:solidFill>
              </a:rPr>
              <a:t>De caja negra</a:t>
            </a:r>
            <a:r>
              <a:rPr lang="es-ES" dirty="0">
                <a:solidFill>
                  <a:schemeClr val="bg1"/>
                </a:solidFill>
              </a:rPr>
              <a:t>: </a:t>
            </a:r>
            <a:r>
              <a:rPr lang="es-ES" sz="1800" dirty="0">
                <a:solidFill>
                  <a:schemeClr val="bg1"/>
                </a:solidFill>
              </a:rPr>
              <a:t>Se basan en la idea de “no mirar” en el interior de la “caja” que es el producto, el software:</a:t>
            </a:r>
          </a:p>
          <a:p>
            <a:pPr marL="742950" lvl="1" indent="-285750" algn="just">
              <a:buFont typeface="Arial" panose="020B0604020202020204" pitchFamily="34" charset="0"/>
              <a:buChar char="•"/>
            </a:pPr>
            <a:r>
              <a:rPr lang="es-ES" dirty="0">
                <a:solidFill>
                  <a:schemeClr val="bg1"/>
                </a:solidFill>
              </a:rPr>
              <a:t>Todo lo que sabemos </a:t>
            </a:r>
            <a:r>
              <a:rPr lang="es-ES" b="1" dirty="0">
                <a:solidFill>
                  <a:schemeClr val="bg1"/>
                </a:solidFill>
              </a:rPr>
              <a:t>procede de su comportamiento a través de sus interfaces, entradas y salidas</a:t>
            </a:r>
            <a:r>
              <a:rPr lang="es-ES" dirty="0">
                <a:solidFill>
                  <a:schemeClr val="bg1"/>
                </a:solidFill>
              </a:rPr>
              <a:t>.</a:t>
            </a:r>
          </a:p>
          <a:p>
            <a:pPr marL="742950" lvl="1" indent="-285750" algn="just">
              <a:buFont typeface="Arial" panose="020B0604020202020204" pitchFamily="34" charset="0"/>
              <a:buChar char="•"/>
            </a:pPr>
            <a:r>
              <a:rPr lang="es-ES" b="1" dirty="0">
                <a:solidFill>
                  <a:schemeClr val="bg1"/>
                </a:solidFill>
              </a:rPr>
              <a:t>No nos interesa saber cómo está hecho</a:t>
            </a:r>
            <a:r>
              <a:rPr lang="es-ES" dirty="0">
                <a:solidFill>
                  <a:schemeClr val="bg1"/>
                </a:solidFill>
              </a:rPr>
              <a:t>.</a:t>
            </a:r>
          </a:p>
          <a:p>
            <a:pPr marL="285750" indent="-285750" algn="just">
              <a:buFont typeface="Arial" panose="020B0604020202020204" pitchFamily="34" charset="0"/>
              <a:buChar char="•"/>
            </a:pPr>
            <a:endParaRPr lang="es-ES" dirty="0">
              <a:solidFill>
                <a:schemeClr val="bg1"/>
              </a:solidFill>
            </a:endParaRPr>
          </a:p>
        </p:txBody>
      </p:sp>
      <p:sp>
        <p:nvSpPr>
          <p:cNvPr id="9" name="TextBox 8">
            <a:extLst>
              <a:ext uri="{FF2B5EF4-FFF2-40B4-BE49-F238E27FC236}">
                <a16:creationId xmlns:a16="http://schemas.microsoft.com/office/drawing/2014/main" id="{D258E1B7-58B1-FC62-80AF-764AFF554388}"/>
              </a:ext>
            </a:extLst>
          </p:cNvPr>
          <p:cNvSpPr txBox="1"/>
          <p:nvPr/>
        </p:nvSpPr>
        <p:spPr>
          <a:xfrm>
            <a:off x="385277" y="1797786"/>
            <a:ext cx="4665518" cy="369332"/>
          </a:xfrm>
          <a:prstGeom prst="rect">
            <a:avLst/>
          </a:prstGeom>
          <a:noFill/>
        </p:spPr>
        <p:txBody>
          <a:bodyPr wrap="square">
            <a:spAutoFit/>
          </a:bodyPr>
          <a:lstStyle/>
          <a:p>
            <a:pPr algn="ctr"/>
            <a:r>
              <a:rPr lang="es-ES" b="1"/>
              <a:t>Análisis estático de código vs análisis dinámico</a:t>
            </a:r>
          </a:p>
        </p:txBody>
      </p:sp>
      <p:sp>
        <p:nvSpPr>
          <p:cNvPr id="6" name="Rectangle: Rounded Corners 5">
            <a:extLst>
              <a:ext uri="{FF2B5EF4-FFF2-40B4-BE49-F238E27FC236}">
                <a16:creationId xmlns:a16="http://schemas.microsoft.com/office/drawing/2014/main" id="{A361DF59-5620-1022-6601-4A70BBBE8C60}"/>
              </a:ext>
            </a:extLst>
          </p:cNvPr>
          <p:cNvSpPr/>
          <p:nvPr/>
        </p:nvSpPr>
        <p:spPr>
          <a:xfrm>
            <a:off x="385277" y="3682537"/>
            <a:ext cx="4760301" cy="1391411"/>
          </a:xfrm>
          <a:prstGeom prst="roundRect">
            <a:avLst>
              <a:gd name="adj" fmla="val 6306"/>
            </a:avLst>
          </a:prstGeom>
          <a:noFill/>
          <a:ln>
            <a:solidFill>
              <a:srgbClr val="00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51D7AC9-B365-9FC1-291C-9FB4B02DF9D1}"/>
              </a:ext>
            </a:extLst>
          </p:cNvPr>
          <p:cNvSpPr txBox="1"/>
          <p:nvPr/>
        </p:nvSpPr>
        <p:spPr>
          <a:xfrm>
            <a:off x="307119" y="6362853"/>
            <a:ext cx="6130636" cy="276999"/>
          </a:xfrm>
          <a:prstGeom prst="rect">
            <a:avLst/>
          </a:prstGeom>
          <a:noFill/>
        </p:spPr>
        <p:txBody>
          <a:bodyPr wrap="square">
            <a:spAutoFit/>
          </a:bodyPr>
          <a:lstStyle/>
          <a:p>
            <a:r>
              <a:rPr lang="en-GB" sz="1200" dirty="0"/>
              <a:t>Fuente: </a:t>
            </a:r>
            <a:r>
              <a:rPr lang="en-GB" sz="1200" dirty="0">
                <a:hlinkClick r:id="rId6"/>
              </a:rPr>
              <a:t>https://go4it.solutions/es/blog/analisis-dinamico-de-codigo-vs-analisis-estatico</a:t>
            </a:r>
            <a:r>
              <a:rPr lang="en-GB" sz="1200" dirty="0"/>
              <a:t> </a:t>
            </a:r>
          </a:p>
        </p:txBody>
      </p:sp>
    </p:spTree>
    <p:extLst>
      <p:ext uri="{BB962C8B-B14F-4D97-AF65-F5344CB8AC3E}">
        <p14:creationId xmlns:p14="http://schemas.microsoft.com/office/powerpoint/2010/main" val="284497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3" name="CuadroTexto 86">
            <a:extLst>
              <a:ext uri="{FF2B5EF4-FFF2-40B4-BE49-F238E27FC236}">
                <a16:creationId xmlns:a16="http://schemas.microsoft.com/office/drawing/2014/main" id="{B9BBF4B1-A6CD-D9E5-C948-B49E2C70464B}"/>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42441A25-8866-3485-7B78-FC0D734AF9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309" y="1828347"/>
            <a:ext cx="3032180" cy="208699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009E4A8-5A64-3AA6-4F22-2EA3342F9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019" y="1694196"/>
            <a:ext cx="6918115" cy="4458871"/>
          </a:xfrm>
          <a:prstGeom prst="rect">
            <a:avLst/>
          </a:prstGeom>
        </p:spPr>
      </p:pic>
      <p:sp>
        <p:nvSpPr>
          <p:cNvPr id="13" name="TextBox 12">
            <a:extLst>
              <a:ext uri="{FF2B5EF4-FFF2-40B4-BE49-F238E27FC236}">
                <a16:creationId xmlns:a16="http://schemas.microsoft.com/office/drawing/2014/main" id="{3194F741-BDAB-0066-41A2-359AB10CFB99}"/>
              </a:ext>
            </a:extLst>
          </p:cNvPr>
          <p:cNvSpPr txBox="1"/>
          <p:nvPr/>
        </p:nvSpPr>
        <p:spPr>
          <a:xfrm>
            <a:off x="4880231" y="6451423"/>
            <a:ext cx="4363522" cy="276999"/>
          </a:xfrm>
          <a:prstGeom prst="rect">
            <a:avLst/>
          </a:prstGeom>
          <a:noFill/>
        </p:spPr>
        <p:txBody>
          <a:bodyPr wrap="square">
            <a:spAutoFit/>
          </a:bodyPr>
          <a:lstStyle/>
          <a:p>
            <a:r>
              <a:rPr lang="en-GB" sz="1200" dirty="0"/>
              <a:t>Fuente: </a:t>
            </a:r>
            <a:r>
              <a:rPr lang="en-GB" sz="1200" dirty="0">
                <a:hlinkClick r:id="rId6"/>
              </a:rPr>
              <a:t>https://blog.tara.ai/software-test-plans-with-templates/</a:t>
            </a:r>
            <a:r>
              <a:rPr lang="en-GB" sz="1200" dirty="0"/>
              <a:t> </a:t>
            </a:r>
          </a:p>
        </p:txBody>
      </p:sp>
      <p:pic>
        <p:nvPicPr>
          <p:cNvPr id="16" name="Picture 15" descr="A diagram of a diagram&#10;&#10;Description automatically generated with medium confidence">
            <a:extLst>
              <a:ext uri="{FF2B5EF4-FFF2-40B4-BE49-F238E27FC236}">
                <a16:creationId xmlns:a16="http://schemas.microsoft.com/office/drawing/2014/main" id="{206A8848-0F23-1291-EF86-BCFD58A7E0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0309" y="4066075"/>
            <a:ext cx="3032180" cy="2086992"/>
          </a:xfrm>
          <a:prstGeom prst="rect">
            <a:avLst/>
          </a:prstGeom>
        </p:spPr>
      </p:pic>
      <p:sp>
        <p:nvSpPr>
          <p:cNvPr id="18" name="TextBox 17">
            <a:extLst>
              <a:ext uri="{FF2B5EF4-FFF2-40B4-BE49-F238E27FC236}">
                <a16:creationId xmlns:a16="http://schemas.microsoft.com/office/drawing/2014/main" id="{A5A7FB6D-7D7C-4A64-F4F5-FF0DCAFD9B39}"/>
              </a:ext>
            </a:extLst>
          </p:cNvPr>
          <p:cNvSpPr txBox="1"/>
          <p:nvPr/>
        </p:nvSpPr>
        <p:spPr>
          <a:xfrm>
            <a:off x="638003" y="6451423"/>
            <a:ext cx="3171483" cy="276999"/>
          </a:xfrm>
          <a:prstGeom prst="rect">
            <a:avLst/>
          </a:prstGeom>
          <a:noFill/>
        </p:spPr>
        <p:txBody>
          <a:bodyPr wrap="square">
            <a:spAutoFit/>
          </a:bodyPr>
          <a:lstStyle/>
          <a:p>
            <a:r>
              <a:rPr lang="en-GB" sz="1200" dirty="0"/>
              <a:t>Fuente: </a:t>
            </a:r>
            <a:r>
              <a:rPr lang="en-GB" sz="1200" dirty="0">
                <a:hlinkClick r:id="rId8"/>
              </a:rPr>
              <a:t>https://plan.io/blog/test-plan/</a:t>
            </a:r>
            <a:r>
              <a:rPr lang="en-GB" sz="1200" dirty="0"/>
              <a:t> </a:t>
            </a:r>
          </a:p>
        </p:txBody>
      </p:sp>
    </p:spTree>
    <p:extLst>
      <p:ext uri="{BB962C8B-B14F-4D97-AF65-F5344CB8AC3E}">
        <p14:creationId xmlns:p14="http://schemas.microsoft.com/office/powerpoint/2010/main" val="281036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Objetivos</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9150BA5-B064-DE47-B1E7-FF0A0D3BC0C0}"/>
              </a:ext>
            </a:extLst>
          </p:cNvPr>
          <p:cNvSpPr txBox="1"/>
          <p:nvPr/>
        </p:nvSpPr>
        <p:spPr>
          <a:xfrm>
            <a:off x="482136" y="1978144"/>
            <a:ext cx="5942217" cy="4093428"/>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Afianzar los conocimientos del análisis dinámico de código</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Entender la diferencia entre los </a:t>
            </a:r>
            <a:r>
              <a:rPr lang="es-ES" sz="2000" dirty="0" err="1"/>
              <a:t>tests</a:t>
            </a:r>
            <a:r>
              <a:rPr lang="es-ES" sz="2000" dirty="0"/>
              <a:t> de caja blanca y los de caja negra.</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Diseñar un plan de pruebas para páginas </a:t>
            </a:r>
            <a:r>
              <a:rPr lang="es-ES" sz="2000" dirty="0" err="1"/>
              <a:t>WEBs</a:t>
            </a:r>
            <a:r>
              <a:rPr lang="es-ES" sz="2000" dirty="0"/>
              <a:t> basadas en test de caja negra.</a:t>
            </a:r>
            <a:endParaRPr lang="es-ES" sz="2000" dirty="0">
              <a:solidFill>
                <a:srgbClr val="0000FF"/>
              </a:solidFill>
              <a:latin typeface="Lucida Console" panose="020B0609040504020204" pitchFamily="49" charset="0"/>
            </a:endParaRP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Uno de estos planes de pruebas servirá como base para una práctica posterior sobre BDD y </a:t>
            </a:r>
            <a:r>
              <a:rPr lang="es-ES" sz="2000" dirty="0" err="1"/>
              <a:t>Selenium</a:t>
            </a:r>
            <a:r>
              <a:rPr lang="es-ES" sz="2000" dirty="0"/>
              <a:t>.</a:t>
            </a:r>
            <a:endParaRPr lang="es-ES" sz="2000" dirty="0">
              <a:solidFill>
                <a:schemeClr val="tx1">
                  <a:lumMod val="50000"/>
                  <a:lumOff val="50000"/>
                </a:schemeClr>
              </a:solidFill>
              <a:latin typeface="Lucida Console" panose="020B0609040504020204" pitchFamily="49" charset="0"/>
              <a:cs typeface="Arial" panose="020B0604020202020204" pitchFamily="34" charset="0"/>
            </a:endParaRPr>
          </a:p>
          <a:p>
            <a:pPr marL="285750" indent="-285750" algn="just">
              <a:buFont typeface="Arial" panose="020B0604020202020204" pitchFamily="34" charset="0"/>
              <a:buChar char="•"/>
            </a:pPr>
            <a:endParaRPr lang="es-ES" sz="2000" dirty="0">
              <a:solidFill>
                <a:schemeClr val="tx1">
                  <a:lumMod val="50000"/>
                  <a:lumOff val="50000"/>
                </a:schemeClr>
              </a:solidFill>
              <a:latin typeface="Lucida Console" panose="020B0609040504020204" pitchFamily="49" charset="0"/>
              <a:cs typeface="Arial" panose="020B0604020202020204" pitchFamily="34" charset="0"/>
            </a:endParaRPr>
          </a:p>
          <a:p>
            <a:pPr algn="just"/>
            <a:endParaRPr lang="en-GB" sz="2000" dirty="0">
              <a:solidFill>
                <a:schemeClr val="tx1">
                  <a:lumMod val="50000"/>
                  <a:lumOff val="50000"/>
                </a:schemeClr>
              </a:solidFill>
            </a:endParaRPr>
          </a:p>
        </p:txBody>
      </p:sp>
      <p:pic>
        <p:nvPicPr>
          <p:cNvPr id="6" name="Picture 5" descr="A group of people standing on a target&#10;&#10;Description automatically generated">
            <a:extLst>
              <a:ext uri="{FF2B5EF4-FFF2-40B4-BE49-F238E27FC236}">
                <a16:creationId xmlns:a16="http://schemas.microsoft.com/office/drawing/2014/main" id="{0941807F-E1C4-7F2B-A423-CF85BC12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353" y="1461564"/>
            <a:ext cx="5384595" cy="4726478"/>
          </a:xfrm>
          <a:prstGeom prst="rect">
            <a:avLst/>
          </a:prstGeom>
        </p:spPr>
      </p:pic>
      <p:sp>
        <p:nvSpPr>
          <p:cNvPr id="5" name="CuadroTexto 86">
            <a:extLst>
              <a:ext uri="{FF2B5EF4-FFF2-40B4-BE49-F238E27FC236}">
                <a16:creationId xmlns:a16="http://schemas.microsoft.com/office/drawing/2014/main" id="{4F5240A0-8098-A90E-8FCB-730BA18DEDA2}"/>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76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64453" y="1786951"/>
            <a:ext cx="11324425" cy="4770537"/>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t>Crear un plan de pruebas para la WEB </a:t>
            </a:r>
            <a:r>
              <a:rPr lang="es-ES" sz="1600" dirty="0">
                <a:hlinkClick r:id="rId4"/>
              </a:rPr>
              <a:t>https://www.iberia.com/</a:t>
            </a:r>
            <a:r>
              <a:rPr lang="es-ES" sz="1600" dirty="0"/>
              <a:t> </a:t>
            </a:r>
          </a:p>
          <a:p>
            <a:pPr marL="285750" indent="-285750" algn="just">
              <a:buFont typeface="Arial" panose="020B0604020202020204" pitchFamily="34" charset="0"/>
              <a:buChar char="•"/>
            </a:pPr>
            <a:r>
              <a:rPr lang="es-ES" sz="1600" dirty="0"/>
              <a:t>Analice previamente la WEB para que se familiarice con las diferentes funcionalidades disponibles.</a:t>
            </a:r>
          </a:p>
          <a:p>
            <a:pPr marL="285750" indent="-285750" algn="just">
              <a:buFont typeface="Arial" panose="020B0604020202020204" pitchFamily="34" charset="0"/>
              <a:buChar char="•"/>
            </a:pPr>
            <a:r>
              <a:rPr lang="es-ES" sz="1600" b="1" dirty="0"/>
              <a:t>Plantee los Test Cases (Escenarios) necesarios para testear dicha WEB. </a:t>
            </a:r>
          </a:p>
          <a:p>
            <a:pPr marL="285750" indent="-285750" algn="just">
              <a:buFont typeface="Arial" panose="020B0604020202020204" pitchFamily="34" charset="0"/>
              <a:buChar char="•"/>
            </a:pPr>
            <a:r>
              <a:rPr lang="es-ES" sz="1600" b="1" dirty="0"/>
              <a:t>Dado que esta WEB es muy compleja considere SOLO los </a:t>
            </a:r>
            <a:r>
              <a:rPr lang="es-ES" sz="1600" b="1" dirty="0" err="1"/>
              <a:t>tests</a:t>
            </a:r>
            <a:r>
              <a:rPr lang="es-ES" sz="1600" b="1" dirty="0"/>
              <a:t> para analizar la funcionalidad que existen desde la búsqueda de vuelos hasta realizar el pago. </a:t>
            </a:r>
          </a:p>
          <a:p>
            <a:pPr marL="742950" lvl="1" indent="-285750" algn="just">
              <a:buFont typeface="Arial" panose="020B0604020202020204" pitchFamily="34" charset="0"/>
              <a:buChar char="•"/>
            </a:pPr>
            <a:endParaRPr lang="es-ES" sz="1600" b="1" dirty="0"/>
          </a:p>
          <a:p>
            <a:pPr algn="just"/>
            <a:r>
              <a:rPr lang="es-ES" sz="1600" b="1" dirty="0">
                <a:solidFill>
                  <a:schemeClr val="bg1">
                    <a:lumMod val="50000"/>
                  </a:schemeClr>
                </a:solidFill>
              </a:rPr>
              <a:t>Ejemplo:</a:t>
            </a:r>
          </a:p>
          <a:p>
            <a:pPr algn="just"/>
            <a:r>
              <a:rPr lang="es-ES" sz="1600" b="1" dirty="0">
                <a:solidFill>
                  <a:schemeClr val="bg1">
                    <a:lumMod val="50000"/>
                  </a:schemeClr>
                </a:solidFill>
              </a:rPr>
              <a:t>Test Case 1 </a:t>
            </a:r>
            <a:r>
              <a:rPr lang="es-ES" sz="1600" dirty="0">
                <a:solidFill>
                  <a:schemeClr val="bg1">
                    <a:lumMod val="50000"/>
                  </a:schemeClr>
                </a:solidFill>
              </a:rPr>
              <a:t>(Escenario 1), búsqueda de vuelos:</a:t>
            </a:r>
          </a:p>
          <a:p>
            <a:pPr marL="742950" lvl="1" indent="-285750" algn="just">
              <a:buFont typeface="Arial" panose="020B0604020202020204" pitchFamily="34" charset="0"/>
              <a:buChar char="•"/>
            </a:pPr>
            <a:r>
              <a:rPr lang="es-ES" sz="1600" dirty="0">
                <a:solidFill>
                  <a:schemeClr val="bg1">
                    <a:lumMod val="50000"/>
                  </a:schemeClr>
                </a:solidFill>
              </a:rPr>
              <a:t>Vaya a la página WEB.</a:t>
            </a:r>
          </a:p>
          <a:p>
            <a:pPr marL="742950" lvl="1" indent="-285750" algn="just">
              <a:buFont typeface="Arial" panose="020B0604020202020204" pitchFamily="34" charset="0"/>
              <a:buChar char="•"/>
            </a:pPr>
            <a:r>
              <a:rPr lang="es-ES" sz="1600" dirty="0">
                <a:solidFill>
                  <a:schemeClr val="bg1">
                    <a:lumMod val="50000"/>
                  </a:schemeClr>
                </a:solidFill>
              </a:rPr>
              <a:t>Seleccione la funcionalidad de búsqueda</a:t>
            </a:r>
          </a:p>
          <a:p>
            <a:pPr marL="742950" lvl="1" indent="-285750" algn="just">
              <a:buFont typeface="Arial" panose="020B0604020202020204" pitchFamily="34" charset="0"/>
              <a:buChar char="•"/>
            </a:pPr>
            <a:r>
              <a:rPr lang="es-ES" sz="1600" dirty="0">
                <a:solidFill>
                  <a:schemeClr val="bg1">
                    <a:lumMod val="50000"/>
                  </a:schemeClr>
                </a:solidFill>
              </a:rPr>
              <a:t>Cree el usuario introduciendo los datos de email y contraseña.</a:t>
            </a:r>
          </a:p>
          <a:p>
            <a:pPr marL="742950" lvl="1" indent="-285750" algn="just">
              <a:buFont typeface="Arial" panose="020B0604020202020204" pitchFamily="34" charset="0"/>
              <a:buChar char="•"/>
            </a:pPr>
            <a:r>
              <a:rPr lang="es-ES" sz="1600" dirty="0">
                <a:solidFill>
                  <a:schemeClr val="bg1">
                    <a:lumMod val="50000"/>
                  </a:schemeClr>
                </a:solidFill>
              </a:rPr>
              <a:t>Indicar origen</a:t>
            </a:r>
          </a:p>
          <a:p>
            <a:pPr marL="742950" lvl="1" indent="-285750" algn="just">
              <a:buFont typeface="Arial" panose="020B0604020202020204" pitchFamily="34" charset="0"/>
              <a:buChar char="•"/>
            </a:pPr>
            <a:r>
              <a:rPr lang="es-ES" sz="1600" dirty="0">
                <a:solidFill>
                  <a:schemeClr val="bg1">
                    <a:lumMod val="50000"/>
                  </a:schemeClr>
                </a:solidFill>
              </a:rPr>
              <a:t>Indicar destino</a:t>
            </a:r>
          </a:p>
          <a:p>
            <a:pPr marL="742950" lvl="1" indent="-285750" algn="just">
              <a:buFont typeface="Arial" panose="020B0604020202020204" pitchFamily="34" charset="0"/>
              <a:buChar char="•"/>
            </a:pPr>
            <a:r>
              <a:rPr lang="es-ES" sz="1600" dirty="0">
                <a:solidFill>
                  <a:schemeClr val="bg1">
                    <a:lumMod val="50000"/>
                  </a:schemeClr>
                </a:solidFill>
              </a:rPr>
              <a:t>Seleccionar la fecha</a:t>
            </a:r>
          </a:p>
          <a:p>
            <a:pPr marL="742950" lvl="1" indent="-285750" algn="just">
              <a:buFont typeface="Arial" panose="020B0604020202020204" pitchFamily="34" charset="0"/>
              <a:buChar char="•"/>
            </a:pPr>
            <a:r>
              <a:rPr lang="es-ES" sz="1600" dirty="0">
                <a:solidFill>
                  <a:schemeClr val="bg1">
                    <a:lumMod val="50000"/>
                  </a:schemeClr>
                </a:solidFill>
              </a:rPr>
              <a:t>XX</a:t>
            </a:r>
          </a:p>
          <a:p>
            <a:pPr marL="742950" lvl="1" indent="-285750" algn="just">
              <a:buFont typeface="Arial" panose="020B0604020202020204" pitchFamily="34" charset="0"/>
              <a:buChar char="•"/>
            </a:pPr>
            <a:r>
              <a:rPr lang="es-ES" sz="1600" dirty="0">
                <a:solidFill>
                  <a:schemeClr val="bg1">
                    <a:lumMod val="50000"/>
                  </a:schemeClr>
                </a:solidFill>
              </a:rPr>
              <a:t>XX</a:t>
            </a:r>
          </a:p>
          <a:p>
            <a:pPr marL="742950" lvl="1" indent="-285750" algn="just">
              <a:buFont typeface="Arial" panose="020B0604020202020204" pitchFamily="34" charset="0"/>
              <a:buChar char="•"/>
            </a:pPr>
            <a:r>
              <a:rPr lang="es-ES" sz="1600" dirty="0">
                <a:solidFill>
                  <a:schemeClr val="bg1">
                    <a:lumMod val="50000"/>
                  </a:schemeClr>
                </a:solidFill>
              </a:rPr>
              <a:t>Etc.</a:t>
            </a:r>
          </a:p>
          <a:p>
            <a:pPr marL="285750" indent="-285750" algn="just">
              <a:buFont typeface="Arial" panose="020B0604020202020204" pitchFamily="34" charset="0"/>
              <a:buChar char="•"/>
            </a:pPr>
            <a:endParaRPr lang="es-ES" sz="1600" b="1" dirty="0"/>
          </a:p>
          <a:p>
            <a:pPr algn="just"/>
            <a:endParaRPr lang="es-ES" sz="1600"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Plan de pruebas WEB de Iberia</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4C20B9B0-C785-9616-9E9E-B19B5F2A741F}"/>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4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92A6650B-5504-8228-C47C-3F219931E66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0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5" name="CuadroTexto 86">
            <a:extLst>
              <a:ext uri="{FF2B5EF4-FFF2-40B4-BE49-F238E27FC236}">
                <a16:creationId xmlns:a16="http://schemas.microsoft.com/office/drawing/2014/main" id="{92A6650B-5504-8228-C47C-3F219931E66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404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03122" y="2184332"/>
            <a:ext cx="10156368" cy="3293209"/>
          </a:xfrm>
          <a:prstGeom prst="rect">
            <a:avLst/>
          </a:prstGeom>
          <a:noFill/>
        </p:spPr>
        <p:txBody>
          <a:bodyPr wrap="square" rtlCol="0">
            <a:spAutoFit/>
          </a:bodyPr>
          <a:lstStyle/>
          <a:p>
            <a:pPr marL="285750" indent="-285750">
              <a:buFont typeface="Arial" panose="020B0604020202020204" pitchFamily="34" charset="0"/>
              <a:buChar char="•"/>
            </a:pPr>
            <a:r>
              <a:rPr lang="es-ES" sz="1600" dirty="0"/>
              <a:t>Crear un plan de pruebas para la WEB </a:t>
            </a:r>
            <a:r>
              <a:rPr lang="en-GB" sz="1600" dirty="0">
                <a:hlinkClick r:id="rId4"/>
              </a:rPr>
              <a:t>https://www.gabilos.com/calculadoras/rentasconstantes/tiempo_para_devolver_prestamo.htm</a:t>
            </a:r>
            <a:r>
              <a:rPr lang="en-GB" sz="1600" dirty="0"/>
              <a:t> </a:t>
            </a:r>
          </a:p>
          <a:p>
            <a:pPr marL="285750" indent="-285750">
              <a:buFont typeface="Arial" panose="020B0604020202020204" pitchFamily="34" charset="0"/>
              <a:buChar char="•"/>
            </a:pPr>
            <a:r>
              <a:rPr lang="es-ES" sz="1600" dirty="0"/>
              <a:t>Analice previamente la WEB para que se familiarice con las diferentes funcionalidades disponibles.</a:t>
            </a:r>
          </a:p>
          <a:p>
            <a:pPr marL="285750" indent="-285750">
              <a:buFont typeface="Arial" panose="020B0604020202020204" pitchFamily="34" charset="0"/>
              <a:buChar char="•"/>
            </a:pPr>
            <a:r>
              <a:rPr lang="es-ES" sz="1600" b="1" dirty="0"/>
              <a:t>Plantee TODOS los Test Cases (Escenarios) que considere necesarios para testear dicha WEB</a:t>
            </a:r>
          </a:p>
          <a:p>
            <a:pPr marL="285750" indent="-285750" algn="just">
              <a:buFont typeface="Arial" panose="020B0604020202020204" pitchFamily="34" charset="0"/>
              <a:buChar char="•"/>
            </a:pPr>
            <a:endParaRPr lang="es-ES" sz="1600" dirty="0"/>
          </a:p>
          <a:p>
            <a:pPr algn="just"/>
            <a:r>
              <a:rPr lang="es-ES" sz="1600" dirty="0">
                <a:solidFill>
                  <a:schemeClr val="bg1">
                    <a:lumMod val="50000"/>
                  </a:schemeClr>
                </a:solidFill>
              </a:rPr>
              <a:t>Ejemplo:</a:t>
            </a:r>
          </a:p>
          <a:p>
            <a:pPr algn="just"/>
            <a:r>
              <a:rPr lang="es-ES" sz="1600" dirty="0">
                <a:solidFill>
                  <a:schemeClr val="bg1">
                    <a:lumMod val="50000"/>
                  </a:schemeClr>
                </a:solidFill>
              </a:rPr>
              <a:t>Desarrollar </a:t>
            </a:r>
            <a:r>
              <a:rPr lang="es-ES" sz="1600" b="1" dirty="0">
                <a:solidFill>
                  <a:schemeClr val="bg1">
                    <a:lumMod val="50000"/>
                  </a:schemeClr>
                </a:solidFill>
              </a:rPr>
              <a:t>Test Case 1 </a:t>
            </a:r>
            <a:r>
              <a:rPr lang="es-ES" sz="1600" dirty="0">
                <a:solidFill>
                  <a:schemeClr val="bg1">
                    <a:lumMod val="50000"/>
                  </a:schemeClr>
                </a:solidFill>
              </a:rPr>
              <a:t>(Escenario 1) que analice el resultado con datos con intereses positivos:</a:t>
            </a:r>
          </a:p>
          <a:p>
            <a:pPr marL="742950" lvl="1" indent="-285750" algn="just">
              <a:buFont typeface="Arial" panose="020B0604020202020204" pitchFamily="34" charset="0"/>
              <a:buChar char="•"/>
            </a:pPr>
            <a:r>
              <a:rPr lang="es-ES" sz="1600" dirty="0">
                <a:solidFill>
                  <a:schemeClr val="bg1">
                    <a:lumMod val="50000"/>
                  </a:schemeClr>
                </a:solidFill>
              </a:rPr>
              <a:t>Vaya a la página WEB.</a:t>
            </a:r>
          </a:p>
          <a:p>
            <a:pPr marL="742950" lvl="1" indent="-285750" algn="just">
              <a:buFont typeface="Arial" panose="020B0604020202020204" pitchFamily="34" charset="0"/>
              <a:buChar char="•"/>
            </a:pPr>
            <a:r>
              <a:rPr lang="es-ES" sz="1600" dirty="0">
                <a:solidFill>
                  <a:schemeClr val="bg1">
                    <a:lumMod val="50000"/>
                  </a:schemeClr>
                </a:solidFill>
              </a:rPr>
              <a:t>Introduzca una cuota de </a:t>
            </a:r>
            <a:r>
              <a:rPr lang="es-ES" sz="1600" b="1" dirty="0">
                <a:solidFill>
                  <a:schemeClr val="bg1">
                    <a:lumMod val="50000"/>
                  </a:schemeClr>
                </a:solidFill>
              </a:rPr>
              <a:t>750€.</a:t>
            </a:r>
          </a:p>
          <a:p>
            <a:pPr marL="742950" lvl="1" indent="-285750" algn="just">
              <a:buFont typeface="Arial" panose="020B0604020202020204" pitchFamily="34" charset="0"/>
              <a:buChar char="•"/>
            </a:pPr>
            <a:r>
              <a:rPr lang="es-ES" sz="1600" dirty="0">
                <a:solidFill>
                  <a:schemeClr val="bg1">
                    <a:lumMod val="50000"/>
                  </a:schemeClr>
                </a:solidFill>
              </a:rPr>
              <a:t>Un importe del préstamo de </a:t>
            </a:r>
            <a:r>
              <a:rPr lang="es-ES" sz="1600" b="1" dirty="0">
                <a:solidFill>
                  <a:schemeClr val="bg1">
                    <a:lumMod val="50000"/>
                  </a:schemeClr>
                </a:solidFill>
              </a:rPr>
              <a:t>15000€</a:t>
            </a:r>
          </a:p>
          <a:p>
            <a:pPr marL="742950" lvl="1" indent="-285750" algn="just">
              <a:buFont typeface="Arial" panose="020B0604020202020204" pitchFamily="34" charset="0"/>
              <a:buChar char="•"/>
            </a:pPr>
            <a:r>
              <a:rPr lang="es-ES" sz="1600" dirty="0">
                <a:solidFill>
                  <a:schemeClr val="bg1">
                    <a:lumMod val="50000"/>
                  </a:schemeClr>
                </a:solidFill>
              </a:rPr>
              <a:t>XXXX</a:t>
            </a:r>
          </a:p>
          <a:p>
            <a:pPr marL="742950" lvl="1" indent="-285750" algn="just">
              <a:buFont typeface="Arial" panose="020B0604020202020204" pitchFamily="34" charset="0"/>
              <a:buChar char="•"/>
            </a:pPr>
            <a:r>
              <a:rPr lang="es-ES" sz="1600" dirty="0">
                <a:solidFill>
                  <a:schemeClr val="bg1">
                    <a:lumMod val="50000"/>
                  </a:schemeClr>
                </a:solidFill>
              </a:rPr>
              <a:t>XXXX</a:t>
            </a:r>
          </a:p>
          <a:p>
            <a:pPr marL="742950" lvl="1" indent="-285750" algn="just">
              <a:buFont typeface="Arial" panose="020B0604020202020204" pitchFamily="34" charset="0"/>
              <a:buChar char="•"/>
            </a:pPr>
            <a:r>
              <a:rPr lang="es-ES" sz="1600" dirty="0">
                <a:solidFill>
                  <a:schemeClr val="bg1">
                    <a:lumMod val="50000"/>
                  </a:schemeClr>
                </a:solidFill>
              </a:rPr>
              <a:t>Etc.</a:t>
            </a:r>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0"/>
            <a:ext cx="10343535" cy="853623"/>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2: Plan de pruebas WEB cálculo de préstamos de la empresa </a:t>
            </a:r>
            <a:r>
              <a:rPr lang="es-ES" sz="2400" b="1" kern="0" dirty="0" err="1">
                <a:solidFill>
                  <a:srgbClr val="FFFFFF"/>
                </a:solidFill>
                <a:ea typeface="Tahoma" panose="020B0604030504040204" pitchFamily="34" charset="0"/>
                <a:cs typeface="Tahoma" panose="020B0604030504040204" pitchFamily="34" charset="0"/>
              </a:rPr>
              <a:t>Gabilos</a:t>
            </a:r>
            <a:r>
              <a:rPr lang="es-ES" sz="2400" b="1" kern="0" dirty="0">
                <a:solidFill>
                  <a:srgbClr val="FFFFFF"/>
                </a:solidFill>
                <a:ea typeface="Tahoma" panose="020B0604030504040204" pitchFamily="34" charset="0"/>
                <a:cs typeface="Tahoma" panose="020B0604030504040204" pitchFamily="34" charset="0"/>
              </a:rPr>
              <a:t>   	software</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4C20B9B0-C785-9616-9E9E-B19B5F2A741F}"/>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4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92A6650B-5504-8228-C47C-3F219931E66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Plan de Pruebas</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0896530"/>
      </p:ext>
    </p:extLst>
  </p:cSld>
  <p:clrMapOvr>
    <a:masterClrMapping/>
  </p:clrMapOvr>
</p:sld>
</file>

<file path=ppt/theme/theme1.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16969</TotalTime>
  <Words>797</Words>
  <Application>Microsoft Office PowerPoint</Application>
  <PresentationFormat>Widescreen</PresentationFormat>
  <Paragraphs>94</Paragraphs>
  <Slides>11</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Lucida Console</vt:lpstr>
      <vt:lpstr>Rockwell Nova</vt:lpstr>
      <vt:lpstr>Tahoma</vt:lpstr>
      <vt:lpstr>Tema_Colores</vt:lpstr>
      <vt:lpstr>1_Tema_Colores</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Rafael Socas Gutierrez</cp:lastModifiedBy>
  <cp:revision>569</cp:revision>
  <cp:lastPrinted>2019-05-11T11:16:09Z</cp:lastPrinted>
  <dcterms:created xsi:type="dcterms:W3CDTF">2019-01-27T21:38:12Z</dcterms:created>
  <dcterms:modified xsi:type="dcterms:W3CDTF">2024-01-27T11:12:43Z</dcterms:modified>
</cp:coreProperties>
</file>