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32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5.jpeg" ContentType="image/jpeg"/>
  <Override PartName="/ppt/media/image8.png" ContentType="image/png"/>
  <Override PartName="/ppt/media/image13.png" ContentType="image/png"/>
  <Override PartName="/ppt/media/image9.png" ContentType="image/png"/>
  <Override PartName="/ppt/media/image14.jpeg" ContentType="image/jpeg"/>
  <Override PartName="/ppt/media/image24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7.png" ContentType="image/png"/>
  <Override PartName="/ppt/media/image23.jpeg" ContentType="image/jpeg"/>
  <Override PartName="/ppt/media/image25.png" ContentType="image/png"/>
  <Override PartName="/ppt/media/image26.png" ContentType="image/png"/>
  <Override PartName="/ppt/media/image28.png" ContentType="image/png"/>
  <Override PartName="/ppt/media/image29.png" ContentType="image/png"/>
  <Override PartName="/ppt/media/image30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5.xml"/><Relationship Id="rId4" Type="http://schemas.openxmlformats.org/officeDocument/2006/relationships/slideMaster" Target="slideMasters/slideMaster1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1E4817-D83B-40B7-8DF5-BD3AC1EDCE4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7CD8CE-8BAA-45C4-BF08-62D8D2DB3ED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ACADBC-98D1-407D-B39E-FFE0A09D96A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DEE944-D82F-431D-AE03-31EA714AA21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95283-B16A-40FA-A3B6-8BD1919AC7A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217AE-526E-435E-8C41-5362B179B9F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401C28-74BC-4B67-A28C-30DF735E406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FF804-85A6-4BFF-BD8D-907D1D88017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F5BE9-D3DA-4882-A68A-C9250B3F519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44C53-33B6-47E6-9F0D-A7B8233889D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60E75C-68D2-4DDD-9F3A-41A1082969C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EE984A-19EE-4F05-9FDB-5314B94C1AB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22581-508B-4FA0-8D1C-3B2DA3C7FD7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E755F-A08F-4E26-85D5-020CECB06F3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5DD8F-79C7-4611-A389-D4A45FB32A6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67330-9A59-48C1-ADF1-BD812C9EAB0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FE184-E897-4C31-8099-40E7603B6DE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303C3A-0898-4953-ADB0-CCB3337F4667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B11BA-BA62-4EDA-B944-F2FA9BC143C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E2F69-08B8-4B9C-A3B4-755ECEC10BD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F8C84-49DB-4322-AD1E-D03C174F582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5F1629-294F-4B01-B7D8-C47B5D047CB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006E88-0D74-4D50-8E2F-A78378FDB9A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060B6-AA48-4002-916A-918BCC51685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70B3FB-8891-4E29-8C35-F043B3804D4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54A05-A4D5-4415-B65E-9C697FBA121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3454B-FF21-4CE4-9F57-D2EBA40FC52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143ED6-3376-4B65-BBE7-2D8E0FCDB216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9F910-04F3-4D2F-B591-D325A2060FD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DEA44-68E0-4264-82F7-7F7A5EEFDDE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D784DC-982A-4594-A842-A78C5E26BD4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A2270E-FBAD-4F66-A430-4B0C640CDE9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C34FD4-11B4-4D61-9BE1-A09B8854E63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D8F005-B8CB-47A6-B7FC-235AD83E5F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722F15-172B-4A74-8BAE-8509751AC15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B716DC-DD59-4363-AA2A-E45B07F2B82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4006" lnSpcReduction="10000"/>
          </a:bodyPr>
          <a:p>
            <a:pPr indent="0">
              <a:buNone/>
            </a:pPr>
            <a:r>
              <a:rPr b="0" lang="es-ES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541106-D87C-44DB-A45A-AF7F5ABF230F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88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7F2089-540E-40DF-8DB5-43F1010940C3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740592-982D-48DD-B150-20D59C5E10CD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34;p13" descr=""/>
          <p:cNvPicPr/>
          <p:nvPr/>
        </p:nvPicPr>
        <p:blipFill>
          <a:blip r:embed="rId1"/>
          <a:stretch/>
        </p:blipFill>
        <p:spPr>
          <a:xfrm>
            <a:off x="81360" y="205920"/>
            <a:ext cx="4490280" cy="473112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35;p13" descr=""/>
          <p:cNvPicPr/>
          <p:nvPr/>
        </p:nvPicPr>
        <p:blipFill>
          <a:blip r:embed="rId2"/>
          <a:stretch/>
        </p:blipFill>
        <p:spPr>
          <a:xfrm>
            <a:off x="4763520" y="1809000"/>
            <a:ext cx="4030560" cy="312804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36;p13"/>
          <p:cNvSpPr/>
          <p:nvPr/>
        </p:nvSpPr>
        <p:spPr>
          <a:xfrm>
            <a:off x="4763520" y="174240"/>
            <a:ext cx="42156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900" spc="-1" strike="noStrike">
                <a:solidFill>
                  <a:schemeClr val="dk2"/>
                </a:solidFill>
                <a:latin typeface="Montserrat"/>
                <a:ea typeface="Montserrat"/>
              </a:rPr>
              <a:t>¿</a:t>
            </a:r>
            <a:r>
              <a:rPr b="1" lang="es" sz="19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</a:rPr>
              <a:t>Cuál</a:t>
            </a:r>
            <a:r>
              <a:rPr b="1" lang="es" sz="1900" spc="-1" strike="noStrike">
                <a:solidFill>
                  <a:schemeClr val="dk2"/>
                </a:solidFill>
                <a:latin typeface="Montserrat"/>
                <a:ea typeface="Montserrat"/>
              </a:rPr>
              <a:t> es el impacto de las aplicaciones de citas en la forma en la que nos emparejamos? ¿Nos benefician o nos perjudican?</a:t>
            </a:r>
            <a:endParaRPr b="0" lang="es-ES" sz="1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¿Para qué suelen usar los jóvenes las apps de citas?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200;p22" descr=""/>
          <p:cNvPicPr/>
          <p:nvPr/>
        </p:nvPicPr>
        <p:blipFill>
          <a:blip r:embed="rId1"/>
          <a:stretch/>
        </p:blipFill>
        <p:spPr>
          <a:xfrm>
            <a:off x="2378880" y="1088280"/>
            <a:ext cx="546660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De los que quieren obtener pareja, según Tinder: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206;p23" descr=""/>
          <p:cNvPicPr/>
          <p:nvPr/>
        </p:nvPicPr>
        <p:blipFill>
          <a:blip r:embed="rId1"/>
          <a:stretch/>
        </p:blipFill>
        <p:spPr>
          <a:xfrm>
            <a:off x="5877360" y="1307880"/>
            <a:ext cx="3161160" cy="212472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07;p23" descr=""/>
          <p:cNvPicPr/>
          <p:nvPr/>
        </p:nvPicPr>
        <p:blipFill>
          <a:blip r:embed="rId2"/>
          <a:stretch/>
        </p:blipFill>
        <p:spPr>
          <a:xfrm>
            <a:off x="2981520" y="1299960"/>
            <a:ext cx="2752560" cy="219888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08;p23" descr=""/>
          <p:cNvPicPr/>
          <p:nvPr/>
        </p:nvPicPr>
        <p:blipFill>
          <a:blip r:embed="rId3"/>
          <a:stretch/>
        </p:blipFill>
        <p:spPr>
          <a:xfrm>
            <a:off x="90720" y="1460160"/>
            <a:ext cx="2752560" cy="19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97440" y="4010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La experiencia de los usuarios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3240" y="3828240"/>
            <a:ext cx="456228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Lato"/>
                <a:ea typeface="Lato"/>
              </a:rPr>
              <a:t>A pesar de que los hombres son los que más las utilizan, son los que tienen una peor experiencia de media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15;p24" descr=""/>
          <p:cNvPicPr/>
          <p:nvPr/>
        </p:nvPicPr>
        <p:blipFill>
          <a:blip r:embed="rId1"/>
          <a:stretch/>
        </p:blipFill>
        <p:spPr>
          <a:xfrm>
            <a:off x="363240" y="1518480"/>
            <a:ext cx="4562280" cy="210636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216;p24" descr=""/>
          <p:cNvPicPr/>
          <p:nvPr/>
        </p:nvPicPr>
        <p:blipFill>
          <a:blip r:embed="rId2"/>
          <a:stretch/>
        </p:blipFill>
        <p:spPr>
          <a:xfrm>
            <a:off x="5303520" y="1487880"/>
            <a:ext cx="3254400" cy="32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¿Motivos de tales diferencias?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082520" y="1213200"/>
            <a:ext cx="3741120" cy="371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7609" lnSpcReduction="10000"/>
          </a:bodyPr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1" lang="es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Los algoritmos de las apps de citas incentivan los instintos primarios sexuales de ambos sexos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En hombres → Da la opción de tener múltiples parejas sexuales femeninas a la vez → </a:t>
            </a:r>
            <a:r>
              <a:rPr b="1" lang="es" sz="1400" spc="-1" strike="noStrike" u="sng">
                <a:solidFill>
                  <a:schemeClr val="lt1"/>
                </a:solidFill>
                <a:uFillTx/>
                <a:latin typeface="Montserrat"/>
                <a:ea typeface="Montserrat"/>
              </a:rPr>
              <a:t>Poliginia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En mujeres → Da la opción de filtrar a los hombres más exitosos → </a:t>
            </a:r>
            <a:r>
              <a:rPr b="1" lang="es" sz="1400" spc="-1" strike="noStrike" u="sng">
                <a:solidFill>
                  <a:schemeClr val="lt1"/>
                </a:solidFill>
                <a:uFillTx/>
                <a:latin typeface="Montserrat"/>
                <a:ea typeface="Montserrat"/>
              </a:rPr>
              <a:t>Hipergamia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23;p25" descr=""/>
          <p:cNvPicPr/>
          <p:nvPr/>
        </p:nvPicPr>
        <p:blipFill>
          <a:blip r:embed="rId1"/>
          <a:stretch/>
        </p:blipFill>
        <p:spPr>
          <a:xfrm>
            <a:off x="5205960" y="1002600"/>
            <a:ext cx="3387960" cy="400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Consecuencias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35000" y="1422360"/>
            <a:ext cx="3918240" cy="354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998"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Aumento del número de personas sin sexo en un año, sobre todo en hombres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Los hombres se enfrentan a la barrera de los matches, y los pocos que los superan buscan mucho el sexo casual ante las mayores opciones que se les presentan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Las mujeres se bloquean por la sobreabundancia de opciones que distorsiona su percepción de la realidad sexual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30;p26" descr=""/>
          <p:cNvPicPr/>
          <p:nvPr/>
        </p:nvPicPr>
        <p:blipFill>
          <a:blip r:embed="rId1"/>
          <a:stretch/>
        </p:blipFill>
        <p:spPr>
          <a:xfrm>
            <a:off x="4178160" y="1114560"/>
            <a:ext cx="4786200" cy="354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¿Qué dicen los perfiles de Tinder?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236;p27" descr=""/>
          <p:cNvPicPr/>
          <p:nvPr/>
        </p:nvPicPr>
        <p:blipFill>
          <a:blip r:embed="rId1"/>
          <a:stretch/>
        </p:blipFill>
        <p:spPr>
          <a:xfrm>
            <a:off x="1186920" y="3182040"/>
            <a:ext cx="3078000" cy="179892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37;p27" descr=""/>
          <p:cNvPicPr/>
          <p:nvPr/>
        </p:nvPicPr>
        <p:blipFill>
          <a:blip r:embed="rId2"/>
          <a:stretch/>
        </p:blipFill>
        <p:spPr>
          <a:xfrm>
            <a:off x="5746680" y="882720"/>
            <a:ext cx="2658240" cy="211752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38;p27" descr=""/>
          <p:cNvPicPr/>
          <p:nvPr/>
        </p:nvPicPr>
        <p:blipFill>
          <a:blip r:embed="rId3"/>
          <a:stretch/>
        </p:blipFill>
        <p:spPr>
          <a:xfrm>
            <a:off x="1186920" y="942480"/>
            <a:ext cx="3037320" cy="211752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39;p27" descr=""/>
          <p:cNvPicPr/>
          <p:nvPr/>
        </p:nvPicPr>
        <p:blipFill>
          <a:blip r:embed="rId4"/>
          <a:stretch/>
        </p:blipFill>
        <p:spPr>
          <a:xfrm>
            <a:off x="5869800" y="3108240"/>
            <a:ext cx="2466360" cy="197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312200" y="16128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Solo el 20% de la población millenial obtiene pareja en Tinder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45;p28" descr=""/>
          <p:cNvPicPr/>
          <p:nvPr/>
        </p:nvPicPr>
        <p:blipFill>
          <a:blip r:embed="rId1"/>
          <a:stretch/>
        </p:blipFill>
        <p:spPr>
          <a:xfrm>
            <a:off x="4140720" y="1031760"/>
            <a:ext cx="4656600" cy="3692880"/>
          </a:xfrm>
          <a:prstGeom prst="rect">
            <a:avLst/>
          </a:prstGeom>
          <a:ln w="0">
            <a:noFill/>
          </a:ln>
        </p:spPr>
      </p:pic>
      <p:sp>
        <p:nvSpPr>
          <p:cNvPr id="180" name="Google Shape;246;p28"/>
          <p:cNvSpPr/>
          <p:nvPr/>
        </p:nvSpPr>
        <p:spPr>
          <a:xfrm>
            <a:off x="799200" y="1395000"/>
            <a:ext cx="3087360" cy="34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104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Un poco más en hombres que en mujeres</a:t>
            </a: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Ellos son más rechazados, pero lo intentan más</a:t>
            </a: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Ellas sufren la paradoja de la elección → a más opciones, menos convencimiento de que sean las adecuadas</a:t>
            </a: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10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Montserrat"/>
                <a:ea typeface="Montserrat"/>
              </a:rPr>
              <a:t>En ambientes jóvenes (universidades) se obtiene un mejor resultado</a:t>
            </a:r>
            <a:endParaRPr b="0" lang="es-E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Los matrimonios caen a gran velocidad entre la población entre 20 y 34 años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252;p29" descr=""/>
          <p:cNvPicPr/>
          <p:nvPr/>
        </p:nvPicPr>
        <p:blipFill>
          <a:blip r:embed="rId1"/>
          <a:stretch/>
        </p:blipFill>
        <p:spPr>
          <a:xfrm>
            <a:off x="237240" y="1460160"/>
            <a:ext cx="5240520" cy="33606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53;p29" descr=""/>
          <p:cNvPicPr/>
          <p:nvPr/>
        </p:nvPicPr>
        <p:blipFill>
          <a:blip r:embed="rId2"/>
          <a:stretch/>
        </p:blipFill>
        <p:spPr>
          <a:xfrm>
            <a:off x="5630760" y="1460160"/>
            <a:ext cx="3360600" cy="33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1297440" y="1567440"/>
            <a:ext cx="72529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3100" spc="-1" strike="noStrike">
                <a:solidFill>
                  <a:schemeClr val="lt1"/>
                </a:solidFill>
                <a:latin typeface="Montserrat"/>
                <a:ea typeface="Montserrat"/>
              </a:rPr>
              <a:t>Correlación no implica causalidad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3100" spc="-1" strike="noStrike">
                <a:solidFill>
                  <a:schemeClr val="lt1"/>
                </a:solidFill>
                <a:latin typeface="Montserrat"/>
                <a:ea typeface="Montserrat"/>
              </a:rPr>
              <a:t>PERO…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… </a:t>
            </a:r>
            <a:r>
              <a:rPr b="1" lang="es" sz="3000" spc="-1" strike="noStrike">
                <a:solidFill>
                  <a:schemeClr val="lt1"/>
                </a:solidFill>
                <a:latin typeface="Montserrat"/>
                <a:ea typeface="Montserrat"/>
              </a:rPr>
              <a:t>sí que se marcan unas tendencias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65120" y="1567440"/>
            <a:ext cx="4365720" cy="347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849" lnSpcReduction="10000"/>
          </a:bodyPr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" sz="1300" spc="-1" strike="noStrike">
                <a:solidFill>
                  <a:schemeClr val="lt1"/>
                </a:solidFill>
                <a:latin typeface="Lato"/>
                <a:ea typeface="Lato"/>
              </a:rPr>
              <a:t>Las aplicaciones de citas favorecen una visión de las relaciones más cortoplacista y enfocada en la satisfacción inmediata. Menos relaciones, más encuentros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Lato"/>
                <a:ea typeface="Lato"/>
              </a:rPr>
              <a:t>Cada sexo tiene sus problemas diferenciados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Lato"/>
                <a:ea typeface="Lato"/>
              </a:rPr>
              <a:t>Los millennials son los más influenciados por esta nueva forma de conocerse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chemeClr val="lt1"/>
                </a:solidFill>
                <a:latin typeface="Lato"/>
                <a:ea typeface="Lato"/>
              </a:rPr>
              <a:t>Las dinámicas sociales se vuelven más extremas, incluida su valoración en apps de citas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65;p31" descr=""/>
          <p:cNvPicPr/>
          <p:nvPr/>
        </p:nvPicPr>
        <p:blipFill>
          <a:blip r:embed="rId1"/>
          <a:stretch/>
        </p:blipFill>
        <p:spPr>
          <a:xfrm>
            <a:off x="7257240" y="474840"/>
            <a:ext cx="992520" cy="9925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66;p31" descr=""/>
          <p:cNvPicPr/>
          <p:nvPr/>
        </p:nvPicPr>
        <p:blipFill>
          <a:blip r:embed="rId2"/>
          <a:stretch/>
        </p:blipFill>
        <p:spPr>
          <a:xfrm>
            <a:off x="5042520" y="1678320"/>
            <a:ext cx="3656520" cy="28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39480" y="4010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Todo surgió cuando vi este gráfico…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42;p14" descr=""/>
          <p:cNvPicPr/>
          <p:nvPr/>
        </p:nvPicPr>
        <p:blipFill>
          <a:blip r:embed="rId1"/>
          <a:stretch/>
        </p:blipFill>
        <p:spPr>
          <a:xfrm>
            <a:off x="2096640" y="1169640"/>
            <a:ext cx="4496040" cy="38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81640" y="239760"/>
            <a:ext cx="5215680" cy="467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97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¿Realmente las aplicaciones de citas como Tinder funcionan para obtener pareja?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¿Estamos dejando de lado formas de relacionarnos más naturales?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¿Son más positivas para las mujeres o para los hombres?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¿Es la población millenial la más afectada por este nuevo fenómeno social surgido por la digitalización?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Muchas preguntas y pocas respuestas…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48;p15" descr=""/>
          <p:cNvPicPr/>
          <p:nvPr/>
        </p:nvPicPr>
        <p:blipFill>
          <a:blip r:embed="rId1"/>
          <a:stretch/>
        </p:blipFill>
        <p:spPr>
          <a:xfrm>
            <a:off x="152640" y="1431000"/>
            <a:ext cx="3276360" cy="32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Comencemos por quienes más las usan: Millennials y GenZs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54;p16" descr=""/>
          <p:cNvPicPr/>
          <p:nvPr/>
        </p:nvPicPr>
        <p:blipFill>
          <a:blip r:embed="rId1"/>
          <a:stretch/>
        </p:blipFill>
        <p:spPr>
          <a:xfrm>
            <a:off x="68760" y="1649160"/>
            <a:ext cx="4636800" cy="3029040"/>
          </a:xfrm>
          <a:prstGeom prst="rect">
            <a:avLst/>
          </a:prstGeom>
          <a:ln w="0">
            <a:noFill/>
          </a:ln>
        </p:spPr>
      </p:pic>
      <p:cxnSp>
        <p:nvCxnSpPr>
          <p:cNvPr id="137" name="Google Shape;155;p16"/>
          <p:cNvCxnSpPr/>
          <p:nvPr/>
        </p:nvCxnSpPr>
        <p:spPr>
          <a:xfrm>
            <a:off x="5542920" y="3871800"/>
            <a:ext cx="360" cy="320400"/>
          </a:xfrm>
          <a:prstGeom prst="straightConnector1">
            <a:avLst/>
          </a:prstGeom>
          <a:ln w="28575">
            <a:solidFill>
              <a:srgbClr val="ff0000"/>
            </a:solidFill>
            <a:round/>
          </a:ln>
        </p:spPr>
      </p:cxnSp>
      <p:cxnSp>
        <p:nvCxnSpPr>
          <p:cNvPr id="138" name="Google Shape;156;p16"/>
          <p:cNvCxnSpPr/>
          <p:nvPr/>
        </p:nvCxnSpPr>
        <p:spPr>
          <a:xfrm flipV="1">
            <a:off x="5557320" y="3857400"/>
            <a:ext cx="1060920" cy="7560"/>
          </a:xfrm>
          <a:prstGeom prst="straightConnector1">
            <a:avLst/>
          </a:prstGeom>
          <a:ln w="28575">
            <a:solidFill>
              <a:srgbClr val="ff0000"/>
            </a:solidFill>
            <a:round/>
          </a:ln>
        </p:spPr>
      </p:cxnSp>
      <p:cxnSp>
        <p:nvCxnSpPr>
          <p:cNvPr id="139" name="Google Shape;157;p16"/>
          <p:cNvCxnSpPr/>
          <p:nvPr/>
        </p:nvCxnSpPr>
        <p:spPr>
          <a:xfrm flipV="1">
            <a:off x="5542920" y="4191840"/>
            <a:ext cx="1060920" cy="7920"/>
          </a:xfrm>
          <a:prstGeom prst="straightConnector1">
            <a:avLst/>
          </a:prstGeom>
          <a:ln w="28575">
            <a:solidFill>
              <a:srgbClr val="ff0000"/>
            </a:solidFill>
            <a:round/>
          </a:ln>
        </p:spPr>
      </p:cxnSp>
      <p:cxnSp>
        <p:nvCxnSpPr>
          <p:cNvPr id="140" name="Google Shape;158;p16"/>
          <p:cNvCxnSpPr/>
          <p:nvPr/>
        </p:nvCxnSpPr>
        <p:spPr>
          <a:xfrm>
            <a:off x="6617880" y="3871800"/>
            <a:ext cx="360" cy="320400"/>
          </a:xfrm>
          <a:prstGeom prst="straightConnector1">
            <a:avLst/>
          </a:prstGeom>
          <a:ln w="28575">
            <a:solidFill>
              <a:srgbClr val="ff0000"/>
            </a:solidFill>
            <a:round/>
          </a:ln>
        </p:spPr>
      </p:cxnSp>
      <p:pic>
        <p:nvPicPr>
          <p:cNvPr id="141" name="Google Shape;159;p16" descr=""/>
          <p:cNvPicPr/>
          <p:nvPr/>
        </p:nvPicPr>
        <p:blipFill>
          <a:blip r:embed="rId2"/>
          <a:stretch/>
        </p:blipFill>
        <p:spPr>
          <a:xfrm>
            <a:off x="4758480" y="2005200"/>
            <a:ext cx="4341600" cy="23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97440" y="4010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Estadísticas generales de Tinder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65;p17" descr=""/>
          <p:cNvPicPr/>
          <p:nvPr/>
        </p:nvPicPr>
        <p:blipFill>
          <a:blip r:embed="rId1"/>
          <a:stretch/>
        </p:blipFill>
        <p:spPr>
          <a:xfrm>
            <a:off x="286920" y="1467360"/>
            <a:ext cx="4754520" cy="329652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66;p17" descr=""/>
          <p:cNvPicPr/>
          <p:nvPr/>
        </p:nvPicPr>
        <p:blipFill>
          <a:blip r:embed="rId2"/>
          <a:stretch/>
        </p:blipFill>
        <p:spPr>
          <a:xfrm>
            <a:off x="6874560" y="152640"/>
            <a:ext cx="1570680" cy="15706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67;p17" descr=""/>
          <p:cNvPicPr/>
          <p:nvPr/>
        </p:nvPicPr>
        <p:blipFill>
          <a:blip r:embed="rId3"/>
          <a:stretch/>
        </p:blipFill>
        <p:spPr>
          <a:xfrm>
            <a:off x="5194440" y="1875960"/>
            <a:ext cx="3796920" cy="28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72;p18" descr=""/>
          <p:cNvPicPr/>
          <p:nvPr/>
        </p:nvPicPr>
        <p:blipFill>
          <a:blip r:embed="rId1"/>
          <a:stretch/>
        </p:blipFill>
        <p:spPr>
          <a:xfrm>
            <a:off x="3824280" y="334080"/>
            <a:ext cx="5165280" cy="388620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173;p18" descr=""/>
          <p:cNvPicPr/>
          <p:nvPr/>
        </p:nvPicPr>
        <p:blipFill>
          <a:blip r:embed="rId2"/>
          <a:stretch/>
        </p:blipFill>
        <p:spPr>
          <a:xfrm>
            <a:off x="151920" y="297720"/>
            <a:ext cx="3508920" cy="416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424600" y="393840"/>
            <a:ext cx="68738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Perfil de usuario de Tinder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en España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79;p19" descr=""/>
          <p:cNvPicPr/>
          <p:nvPr/>
        </p:nvPicPr>
        <p:blipFill>
          <a:blip r:embed="rId1"/>
          <a:stretch/>
        </p:blipFill>
        <p:spPr>
          <a:xfrm>
            <a:off x="446760" y="2615400"/>
            <a:ext cx="8142120" cy="198036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80;p19" descr=""/>
          <p:cNvPicPr/>
          <p:nvPr/>
        </p:nvPicPr>
        <p:blipFill>
          <a:blip r:embed="rId2"/>
          <a:stretch/>
        </p:blipFill>
        <p:spPr>
          <a:xfrm>
            <a:off x="1222560" y="152640"/>
            <a:ext cx="2229840" cy="222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424600" y="393840"/>
            <a:ext cx="68738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Perfil de usuario de OK Cupid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en Estados Unidos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86;p20" descr=""/>
          <p:cNvPicPr/>
          <p:nvPr/>
        </p:nvPicPr>
        <p:blipFill>
          <a:blip r:embed="rId1"/>
          <a:stretch/>
        </p:blipFill>
        <p:spPr>
          <a:xfrm>
            <a:off x="1222560" y="152640"/>
            <a:ext cx="2229840" cy="222984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187;p20" descr=""/>
          <p:cNvPicPr/>
          <p:nvPr/>
        </p:nvPicPr>
        <p:blipFill>
          <a:blip r:embed="rId2"/>
          <a:stretch/>
        </p:blipFill>
        <p:spPr>
          <a:xfrm>
            <a:off x="3792240" y="1262160"/>
            <a:ext cx="4224240" cy="36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Algunos datos interesantes: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193;p21" descr=""/>
          <p:cNvPicPr/>
          <p:nvPr/>
        </p:nvPicPr>
        <p:blipFill>
          <a:blip r:embed="rId1"/>
          <a:stretch/>
        </p:blipFill>
        <p:spPr>
          <a:xfrm>
            <a:off x="1089720" y="1206000"/>
            <a:ext cx="3682800" cy="368280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94;p21" descr=""/>
          <p:cNvPicPr/>
          <p:nvPr/>
        </p:nvPicPr>
        <p:blipFill>
          <a:blip r:embed="rId2"/>
          <a:stretch/>
        </p:blipFill>
        <p:spPr>
          <a:xfrm>
            <a:off x="4990680" y="1206000"/>
            <a:ext cx="3682800" cy="368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2024-01-08T20:25:01Z</dcterms:modified>
  <cp:revision>1</cp:revision>
  <dc:subject/>
  <dc:title/>
</cp:coreProperties>
</file>