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66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151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81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236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71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863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0660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965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917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458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653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0940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185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344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39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16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AA03-4CC9-4AE0-B2B9-88B94051D854}" type="datetimeFigureOut">
              <a:rPr lang="ca-ES" smtClean="0"/>
              <a:t>8/6/2021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9811F-B95A-4E55-B337-114DD29FCC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50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stroke-prediction-dataset" TargetMode="External"/><Relationship Id="rId2" Type="http://schemas.openxmlformats.org/officeDocument/2006/relationships/hyperlink" Target="https://www.who.int/es/news-room/fact-sheets/detail/the-top-10-causes-of-dea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neuralnet" TargetMode="External"/><Relationship Id="rId4" Type="http://schemas.openxmlformats.org/officeDocument/2006/relationships/hyperlink" Target="https://cran.r-project.org/package=read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DA4990-94B8-40AD-A627-6026ACAB1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4979072" cy="3943250"/>
          </a:xfrm>
        </p:spPr>
        <p:txBody>
          <a:bodyPr>
            <a:normAutofit/>
          </a:bodyPr>
          <a:lstStyle/>
          <a:p>
            <a:pPr algn="just"/>
            <a:r>
              <a:rPr lang="es-ES" sz="4000" b="1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Tratamiento de datos clínicos para la detección de ictus mediante redes neuronales artificiales</a:t>
            </a:r>
            <a:br>
              <a:rPr lang="ca-ES" sz="4000" b="1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</a:br>
            <a:endParaRPr lang="ca-ES" sz="4000" dirty="0">
              <a:solidFill>
                <a:srgbClr val="FEFFFF"/>
              </a:solidFill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FB41F-3FC5-43B4-9794-A41455CF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100">
                <a:solidFill>
                  <a:srgbClr val="FEFFFF"/>
                </a:solidFill>
              </a:rPr>
              <a:t>Autor: Javier Porcel Marí</a:t>
            </a:r>
          </a:p>
          <a:p>
            <a:pPr>
              <a:lnSpc>
                <a:spcPct val="90000"/>
              </a:lnSpc>
            </a:pPr>
            <a:r>
              <a:rPr lang="es-ES" sz="1100">
                <a:solidFill>
                  <a:srgbClr val="FEFFFF"/>
                </a:solidFill>
              </a:rPr>
              <a:t>Asignatura: Simulación y Redes Neuronales</a:t>
            </a:r>
            <a:endParaRPr lang="ca-ES" sz="1100">
              <a:solidFill>
                <a:srgbClr val="FE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658539-FD65-4702-A304-2E2FCCE4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8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0D37-08B7-4DA4-ADB9-E4D531FF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2A5B9-E85D-4CB8-8E5B-2A20D469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algn="just">
              <a:tabLst>
                <a:tab pos="34290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[1]	Organización Mundial de la Salud (9 de diciembre del 2020). </a:t>
            </a:r>
            <a:r>
              <a:rPr lang="es-ES" sz="18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Las 10 principales causas de defunción</a:t>
            </a:r>
            <a:r>
              <a:rPr lang="es-E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s-E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hlinkClick r:id="rId2"/>
              </a:rPr>
              <a:t>https://www.who.int/es/news-room/fact-sheets/detail/the-top-10-causes-of-death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 algn="just">
              <a:buNone/>
              <a:tabLst>
                <a:tab pos="34290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just">
              <a:tabLst>
                <a:tab pos="34290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[2]	Federico Soriano (Febrero del 2021).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Stroke Prediction Dataset</a:t>
            </a: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  </a:t>
            </a: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hlinkClick r:id="rId3"/>
              </a:rPr>
              <a:t>https://www.kaggle.com/fedesoriano/stroke-prediction-dataset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 algn="just">
              <a:buNone/>
              <a:tabLst>
                <a:tab pos="3429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just">
              <a:tabLst>
                <a:tab pos="3429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[3]	Hadley Wickham, Jim Hester and Romain Francois (2018).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readr</a:t>
            </a: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 Read Rectangular Text Data. R package version 1.3.1. </a:t>
            </a: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hlinkClick r:id="rId4"/>
              </a:rPr>
              <a:t>https://CRAN.R-project.org/package=readr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 algn="just">
              <a:buNone/>
              <a:tabLst>
                <a:tab pos="3429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just">
              <a:tabLst>
                <a:tab pos="3429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[4] Stefan Fritsch,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Frauke</a:t>
            </a: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Guenther and Marvin N. Wright (2019).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neuralnet</a:t>
            </a: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 Training of Neural Networks. R package version 1.44.2. </a:t>
            </a: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hlinkClick r:id="rId5"/>
              </a:rPr>
              <a:t>https://CRAN.R-project.org/package=neuralnet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 algn="just">
              <a:buNone/>
              <a:tabLst>
                <a:tab pos="3429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just">
              <a:tabLst>
                <a:tab pos="3429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[5] H. Wickham. ggplot2: Elegant Graphics for Data Analysis. Springer-Verlag New York, 2016.</a:t>
            </a:r>
            <a:endParaRPr lang="ca-E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56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5818-23C8-4C93-96D1-75C64267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8B4386-2B52-4CD2-9AED-62B09CBB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Objetivo</a:t>
            </a:r>
          </a:p>
          <a:p>
            <a:r>
              <a:rPr lang="es-ES" dirty="0"/>
              <a:t>Material y Métodos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Conclusión</a:t>
            </a:r>
          </a:p>
          <a:p>
            <a:r>
              <a:rPr lang="es-ES" dirty="0"/>
              <a:t>Referencias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626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1C222D-3312-48CC-B701-3E0D874D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  <a:endParaRPr lang="ca-E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C87B2-8928-4F23-9A4F-EFE246C0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03485"/>
            <a:ext cx="4639468" cy="375925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El accidente cerebrovascular (ACV) es una afección médica en la que el flujo sanguíneo que llega al cerebro es deficiente y produce muerte celular.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accidentes cerebrovasculares son la segunda mayor causa de muerte natural en el mundo según la OMS [1].</a:t>
            </a:r>
          </a:p>
          <a:p>
            <a:pPr algn="just"/>
            <a:endParaRPr lang="es-ES" dirty="0"/>
          </a:p>
        </p:txBody>
      </p:sp>
      <p:pic>
        <p:nvPicPr>
          <p:cNvPr id="1026" name="Imagen 1" descr="Escala de tiempo&#10;&#10;Descripción generada automáticamente">
            <a:extLst>
              <a:ext uri="{FF2B5EF4-FFF2-40B4-BE49-F238E27FC236}">
                <a16:creationId xmlns:a16="http://schemas.microsoft.com/office/drawing/2014/main" id="{F50AA12A-4D99-4F48-A1A7-A153CF1C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660" y="640080"/>
            <a:ext cx="4911342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DB730E-4E14-4DDD-B8E9-1507E7A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  <a:endParaRPr lang="ca-E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9E833-5EA8-412F-AB68-E9A9EBDCB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6" y="2133600"/>
            <a:ext cx="3650278" cy="375925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Crear un modelo con redes neuronales que permita clasificar correctamente a los pacientes según hayan tenido, o no, un ictus en sus vidas.</a:t>
            </a:r>
            <a:endParaRPr lang="ca-ES" dirty="0"/>
          </a:p>
          <a:p>
            <a:endParaRPr lang="ca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BFA44E-490B-4AFF-ABF8-986EEB8B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9945" y="640080"/>
            <a:ext cx="5252773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6AE8-577C-419E-8233-47CE1327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y métodos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2982F-CF5F-44A1-8F45-2C6A521E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7787"/>
            <a:ext cx="8915400" cy="485410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Base de datos extraída de Kaggle.com [2] con 5110 pacientes y 12 variables.</a:t>
            </a:r>
          </a:p>
          <a:p>
            <a:r>
              <a:rPr lang="es-ES" dirty="0"/>
              <a:t>Variables:</a:t>
            </a:r>
          </a:p>
          <a:p>
            <a:pPr lvl="1"/>
            <a:r>
              <a:rPr lang="es-ES" dirty="0"/>
              <a:t>Identificador del paciente</a:t>
            </a:r>
          </a:p>
          <a:p>
            <a:pPr lvl="1"/>
            <a:r>
              <a:rPr lang="es-ES" dirty="0"/>
              <a:t>Género</a:t>
            </a:r>
          </a:p>
          <a:p>
            <a:pPr lvl="1"/>
            <a:r>
              <a:rPr lang="es-ES" dirty="0"/>
              <a:t>Edad</a:t>
            </a:r>
          </a:p>
          <a:p>
            <a:pPr lvl="1"/>
            <a:r>
              <a:rPr lang="es-ES" dirty="0"/>
              <a:t>Hipertensión</a:t>
            </a:r>
          </a:p>
          <a:p>
            <a:pPr lvl="1"/>
            <a:r>
              <a:rPr lang="es-ES" dirty="0"/>
              <a:t>Enfermedad cardiovascular</a:t>
            </a:r>
          </a:p>
          <a:p>
            <a:pPr lvl="1"/>
            <a:r>
              <a:rPr lang="es-ES" dirty="0"/>
              <a:t>¿Ha estado casado?</a:t>
            </a:r>
          </a:p>
          <a:p>
            <a:pPr lvl="1"/>
            <a:r>
              <a:rPr lang="es-ES" dirty="0"/>
              <a:t>Tipo de trabajo</a:t>
            </a:r>
          </a:p>
          <a:p>
            <a:pPr lvl="1"/>
            <a:r>
              <a:rPr lang="es-ES" dirty="0"/>
              <a:t>Zona de residencia</a:t>
            </a:r>
          </a:p>
          <a:p>
            <a:pPr lvl="1"/>
            <a:r>
              <a:rPr lang="es-ES" dirty="0"/>
              <a:t>Glucosa en sangre</a:t>
            </a:r>
          </a:p>
          <a:p>
            <a:pPr lvl="1"/>
            <a:r>
              <a:rPr lang="es-ES" dirty="0"/>
              <a:t>Índice de masa corporal</a:t>
            </a:r>
          </a:p>
          <a:p>
            <a:pPr lvl="1"/>
            <a:r>
              <a:rPr lang="es-ES" dirty="0"/>
              <a:t>¿Fumador?</a:t>
            </a:r>
          </a:p>
          <a:p>
            <a:pPr lvl="1"/>
            <a:r>
              <a:rPr lang="es-ES" dirty="0"/>
              <a:t>¿Ha tenido un ictus? &lt;- Variable categórica a predecir</a:t>
            </a:r>
          </a:p>
        </p:txBody>
      </p:sp>
    </p:spTree>
    <p:extLst>
      <p:ext uri="{BB962C8B-B14F-4D97-AF65-F5344CB8AC3E}">
        <p14:creationId xmlns:p14="http://schemas.microsoft.com/office/powerpoint/2010/main" val="17647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986A2-C1CC-453D-9CB3-CBEC77F3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y métodos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5C360-48D9-4223-B507-D605005D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Cinco redes neuronales con 25 neuronas distribuidas según la tabla: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Hold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para comprobar que red neuronal tiene mayor tasa de acierto (60% de los datos se balancearán y se  utilizarán para entrenar la red y el 40% para validarla)</a:t>
            </a:r>
            <a:endParaRPr lang="ca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64B120-0D84-4C5C-B569-3ECD9E8D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63" y="2669861"/>
            <a:ext cx="5534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8CAB0-F518-4FB2-8E80-812C2E3A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63647-5156-4DD9-9AF1-05EFB1B9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94274"/>
            <a:ext cx="8915400" cy="3777622"/>
          </a:xfrm>
        </p:spPr>
        <p:txBody>
          <a:bodyPr/>
          <a:lstStyle/>
          <a:p>
            <a:r>
              <a:rPr lang="es-ES" dirty="0"/>
              <a:t>Matrices de confusión</a:t>
            </a:r>
            <a:endParaRPr lang="ca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412E448-9399-4E52-AB39-65C699DE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89" y="1686104"/>
            <a:ext cx="68389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1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C0EA5-C829-4989-834B-3D9DAFA2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ES" dirty="0"/>
              <a:t>Resultados</a:t>
            </a:r>
            <a:endParaRPr lang="ca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CF223A-3A29-496E-AC07-8338F51E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05" y="624110"/>
            <a:ext cx="6038238" cy="60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BFA185-B43C-49BF-8D0D-929E1707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56" y="2854985"/>
            <a:ext cx="3403973" cy="15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7BB7-3F50-46B5-B3FB-AA094BAE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4D9A9-B66D-40D3-A215-88E5E2DD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758" y="2148108"/>
            <a:ext cx="8915400" cy="333829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De las redes neuronales propuestas, la que mejor tasa de acierto y por tanto mayor desempeño posee es la segunda red neuronal con veinte neuronas en la primera capa oculta y cinco neuronas en la segunda capa oculta.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A pesar de la gran tasa de acierto del 86,81% posee una sensibilidad bastante mejorable.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4458643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452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Espiral</vt:lpstr>
      <vt:lpstr>Tratamiento de datos clínicos para la detección de ictus mediante redes neuronales artificiales </vt:lpstr>
      <vt:lpstr>ÍNDICE</vt:lpstr>
      <vt:lpstr>Introducción</vt:lpstr>
      <vt:lpstr>Objetivo</vt:lpstr>
      <vt:lpstr>Material y métodos</vt:lpstr>
      <vt:lpstr>Material y métodos</vt:lpstr>
      <vt:lpstr>Resultados</vt:lpstr>
      <vt:lpstr>Resultados</vt:lpstr>
      <vt:lpstr>Conclusión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Tratamiento de datos clínicos para la detección de ictus mediante redes neuronales artificiales </dc:title>
  <dc:creator>Javier Porcel Marí</dc:creator>
  <cp:lastModifiedBy>Javier Porcel Marí</cp:lastModifiedBy>
  <cp:revision>6</cp:revision>
  <dcterms:created xsi:type="dcterms:W3CDTF">2021-06-05T16:13:15Z</dcterms:created>
  <dcterms:modified xsi:type="dcterms:W3CDTF">2021-06-08T21:00:42Z</dcterms:modified>
</cp:coreProperties>
</file>