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7"/>
  </p:notesMasterIdLst>
  <p:handoutMasterIdLst>
    <p:handoutMasterId r:id="rId68"/>
  </p:handoutMasterIdLst>
  <p:sldIdLst>
    <p:sldId id="381" r:id="rId2"/>
    <p:sldId id="400" r:id="rId3"/>
    <p:sldId id="393" r:id="rId4"/>
    <p:sldId id="257" r:id="rId5"/>
    <p:sldId id="258" r:id="rId6"/>
    <p:sldId id="261" r:id="rId7"/>
    <p:sldId id="262" r:id="rId8"/>
    <p:sldId id="454" r:id="rId9"/>
    <p:sldId id="458" r:id="rId10"/>
    <p:sldId id="462" r:id="rId11"/>
    <p:sldId id="447" r:id="rId12"/>
    <p:sldId id="464" r:id="rId13"/>
    <p:sldId id="466" r:id="rId14"/>
    <p:sldId id="461" r:id="rId15"/>
    <p:sldId id="467" r:id="rId16"/>
    <p:sldId id="468" r:id="rId17"/>
    <p:sldId id="471" r:id="rId18"/>
    <p:sldId id="456" r:id="rId19"/>
    <p:sldId id="473" r:id="rId20"/>
    <p:sldId id="449" r:id="rId21"/>
    <p:sldId id="415" r:id="rId22"/>
    <p:sldId id="469" r:id="rId23"/>
    <p:sldId id="474" r:id="rId24"/>
    <p:sldId id="264" r:id="rId25"/>
    <p:sldId id="265" r:id="rId26"/>
    <p:sldId id="299" r:id="rId27"/>
    <p:sldId id="419" r:id="rId28"/>
    <p:sldId id="416" r:id="rId29"/>
    <p:sldId id="305" r:id="rId30"/>
    <p:sldId id="420" r:id="rId31"/>
    <p:sldId id="423" r:id="rId32"/>
    <p:sldId id="441" r:id="rId33"/>
    <p:sldId id="439" r:id="rId34"/>
    <p:sldId id="424" r:id="rId35"/>
    <p:sldId id="432" r:id="rId36"/>
    <p:sldId id="443" r:id="rId37"/>
    <p:sldId id="433" r:id="rId38"/>
    <p:sldId id="434" r:id="rId39"/>
    <p:sldId id="435" r:id="rId40"/>
    <p:sldId id="437" r:id="rId41"/>
    <p:sldId id="438" r:id="rId42"/>
    <p:sldId id="440" r:id="rId43"/>
    <p:sldId id="457" r:id="rId44"/>
    <p:sldId id="426" r:id="rId45"/>
    <p:sldId id="446" r:id="rId46"/>
    <p:sldId id="442" r:id="rId47"/>
    <p:sldId id="427" r:id="rId48"/>
    <p:sldId id="431" r:id="rId49"/>
    <p:sldId id="430" r:id="rId50"/>
    <p:sldId id="425" r:id="rId51"/>
    <p:sldId id="422" r:id="rId52"/>
    <p:sldId id="372" r:id="rId53"/>
    <p:sldId id="373" r:id="rId54"/>
    <p:sldId id="388" r:id="rId55"/>
    <p:sldId id="389" r:id="rId56"/>
    <p:sldId id="390" r:id="rId57"/>
    <p:sldId id="382" r:id="rId58"/>
    <p:sldId id="406" r:id="rId59"/>
    <p:sldId id="383" r:id="rId60"/>
    <p:sldId id="409" r:id="rId61"/>
    <p:sldId id="410" r:id="rId62"/>
    <p:sldId id="411" r:id="rId63"/>
    <p:sldId id="412" r:id="rId64"/>
    <p:sldId id="413" r:id="rId65"/>
    <p:sldId id="448" r:id="rId66"/>
  </p:sldIdLst>
  <p:sldSz cx="9144000" cy="6858000" type="screen4x3"/>
  <p:notesSz cx="7099300" cy="10234613"/>
  <p:defaultTextStyle>
    <a:defPPr>
      <a:defRPr lang="es-ES_tradnl"/>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 initials="J"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4" autoAdjust="0"/>
    <p:restoredTop sz="82095" autoAdjust="0"/>
  </p:normalViewPr>
  <p:slideViewPr>
    <p:cSldViewPr>
      <p:cViewPr varScale="1">
        <p:scale>
          <a:sx n="127" d="100"/>
          <a:sy n="127" d="100"/>
        </p:scale>
        <p:origin x="104"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6T11:25:02.272" idx="4">
    <p:pos x="1599" y="3590"/>
    <p:text>opcional</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0D01482-A2E3-D541-9807-0831921D8212}"/>
              </a:ext>
            </a:extLst>
          </p:cNvPr>
          <p:cNvSpPr>
            <a:spLocks noGrp="1" noChangeArrowheads="1"/>
          </p:cNvSpPr>
          <p:nvPr>
            <p:ph type="hdr" sz="quarter"/>
          </p:nvPr>
        </p:nvSpPr>
        <p:spPr bwMode="auto">
          <a:xfrm>
            <a:off x="1" y="0"/>
            <a:ext cx="3074720" cy="513459"/>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eaLnBrk="1" hangingPunct="1">
              <a:defRPr sz="1500">
                <a:latin typeface="Arial" charset="0"/>
              </a:defRPr>
            </a:lvl1pPr>
          </a:lstStyle>
          <a:p>
            <a:pPr>
              <a:defRPr/>
            </a:pPr>
            <a:endParaRPr lang="es-ES" altLang="es-ES"/>
          </a:p>
        </p:txBody>
      </p:sp>
      <p:sp>
        <p:nvSpPr>
          <p:cNvPr id="142339" name="Rectangle 3">
            <a:extLst>
              <a:ext uri="{FF2B5EF4-FFF2-40B4-BE49-F238E27FC236}">
                <a16:creationId xmlns:a16="http://schemas.microsoft.com/office/drawing/2014/main" id="{683977F0-DC2A-4D46-9570-AC31B8B14C6A}"/>
              </a:ext>
            </a:extLst>
          </p:cNvPr>
          <p:cNvSpPr>
            <a:spLocks noGrp="1" noChangeArrowheads="1"/>
          </p:cNvSpPr>
          <p:nvPr>
            <p:ph type="dt" sz="quarter" idx="1"/>
          </p:nvPr>
        </p:nvSpPr>
        <p:spPr bwMode="auto">
          <a:xfrm>
            <a:off x="4021294" y="0"/>
            <a:ext cx="3076363" cy="513459"/>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eaLnBrk="1" hangingPunct="1">
              <a:defRPr sz="1500">
                <a:latin typeface="Arial" charset="0"/>
              </a:defRPr>
            </a:lvl1pPr>
          </a:lstStyle>
          <a:p>
            <a:pPr>
              <a:defRPr/>
            </a:pPr>
            <a:endParaRPr lang="es-ES" altLang="es-ES"/>
          </a:p>
        </p:txBody>
      </p:sp>
      <p:sp>
        <p:nvSpPr>
          <p:cNvPr id="142340" name="Rectangle 4">
            <a:extLst>
              <a:ext uri="{FF2B5EF4-FFF2-40B4-BE49-F238E27FC236}">
                <a16:creationId xmlns:a16="http://schemas.microsoft.com/office/drawing/2014/main" id="{54ACD414-B719-E047-A030-03751E2583E0}"/>
              </a:ext>
            </a:extLst>
          </p:cNvPr>
          <p:cNvSpPr>
            <a:spLocks noGrp="1" noChangeArrowheads="1"/>
          </p:cNvSpPr>
          <p:nvPr>
            <p:ph type="ftr" sz="quarter" idx="2"/>
          </p:nvPr>
        </p:nvSpPr>
        <p:spPr bwMode="auto">
          <a:xfrm>
            <a:off x="1" y="9719508"/>
            <a:ext cx="3074720" cy="513459"/>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eaLnBrk="1" hangingPunct="1">
              <a:defRPr sz="1500">
                <a:latin typeface="Arial" charset="0"/>
              </a:defRPr>
            </a:lvl1pPr>
          </a:lstStyle>
          <a:p>
            <a:pPr>
              <a:defRPr/>
            </a:pPr>
            <a:endParaRPr lang="es-ES" altLang="es-ES"/>
          </a:p>
        </p:txBody>
      </p:sp>
      <p:sp>
        <p:nvSpPr>
          <p:cNvPr id="142341" name="Rectangle 5">
            <a:extLst>
              <a:ext uri="{FF2B5EF4-FFF2-40B4-BE49-F238E27FC236}">
                <a16:creationId xmlns:a16="http://schemas.microsoft.com/office/drawing/2014/main" id="{280949EC-B512-A34B-BC05-4B492B1E5FD8}"/>
              </a:ext>
            </a:extLst>
          </p:cNvPr>
          <p:cNvSpPr>
            <a:spLocks noGrp="1" noChangeArrowheads="1"/>
          </p:cNvSpPr>
          <p:nvPr>
            <p:ph type="sldNum" sz="quarter" idx="3"/>
          </p:nvPr>
        </p:nvSpPr>
        <p:spPr bwMode="auto">
          <a:xfrm>
            <a:off x="4021294" y="9719508"/>
            <a:ext cx="3076363" cy="513459"/>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eaLnBrk="1" hangingPunct="1">
              <a:defRPr sz="1500">
                <a:latin typeface="Arial" panose="020B0604020202020204" pitchFamily="34" charset="0"/>
              </a:defRPr>
            </a:lvl1pPr>
          </a:lstStyle>
          <a:p>
            <a:pPr>
              <a:defRPr/>
            </a:pPr>
            <a:fld id="{0668BDC2-C141-544E-B0DC-0829722E7468}" type="slidenum">
              <a:rPr lang="es-ES_tradnl" altLang="es-ES"/>
              <a:pPr>
                <a:defRPr/>
              </a:pPr>
              <a:t>‹Nº›</a:t>
            </a:fld>
            <a:endParaRPr lang="es-ES_tradnl" altLang="es-ES"/>
          </a:p>
        </p:txBody>
      </p:sp>
    </p:spTree>
    <p:extLst>
      <p:ext uri="{BB962C8B-B14F-4D97-AF65-F5344CB8AC3E}">
        <p14:creationId xmlns:p14="http://schemas.microsoft.com/office/powerpoint/2010/main" val="464830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B2321D0-50FC-8449-B54A-27FB97F22413}"/>
              </a:ext>
            </a:extLst>
          </p:cNvPr>
          <p:cNvSpPr>
            <a:spLocks noGrp="1" noChangeArrowheads="1"/>
          </p:cNvSpPr>
          <p:nvPr>
            <p:ph type="hdr" sz="quarter"/>
          </p:nvPr>
        </p:nvSpPr>
        <p:spPr bwMode="auto">
          <a:xfrm>
            <a:off x="1" y="0"/>
            <a:ext cx="3074720" cy="513459"/>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eaLnBrk="1" hangingPunct="1">
              <a:defRPr sz="1500">
                <a:latin typeface="Arial" charset="0"/>
              </a:defRPr>
            </a:lvl1pPr>
          </a:lstStyle>
          <a:p>
            <a:pPr>
              <a:defRPr/>
            </a:pPr>
            <a:endParaRPr lang="es-ES" altLang="es-ES"/>
          </a:p>
        </p:txBody>
      </p:sp>
      <p:sp>
        <p:nvSpPr>
          <p:cNvPr id="10243" name="Rectangle 3">
            <a:extLst>
              <a:ext uri="{FF2B5EF4-FFF2-40B4-BE49-F238E27FC236}">
                <a16:creationId xmlns:a16="http://schemas.microsoft.com/office/drawing/2014/main" id="{453228B8-A30F-D646-A1AD-5224A6EFA3FB}"/>
              </a:ext>
            </a:extLst>
          </p:cNvPr>
          <p:cNvSpPr>
            <a:spLocks noGrp="1" noChangeArrowheads="1"/>
          </p:cNvSpPr>
          <p:nvPr>
            <p:ph type="dt" idx="1"/>
          </p:nvPr>
        </p:nvSpPr>
        <p:spPr bwMode="auto">
          <a:xfrm>
            <a:off x="4021294" y="0"/>
            <a:ext cx="3076363" cy="513459"/>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eaLnBrk="1" hangingPunct="1">
              <a:defRPr sz="1500">
                <a:latin typeface="Arial" charset="0"/>
              </a:defRPr>
            </a:lvl1pPr>
          </a:lstStyle>
          <a:p>
            <a:pPr>
              <a:defRPr/>
            </a:pPr>
            <a:endParaRPr lang="es-ES" altLang="es-ES"/>
          </a:p>
        </p:txBody>
      </p:sp>
      <p:sp>
        <p:nvSpPr>
          <p:cNvPr id="13316" name="Rectangle 4">
            <a:extLst>
              <a:ext uri="{FF2B5EF4-FFF2-40B4-BE49-F238E27FC236}">
                <a16:creationId xmlns:a16="http://schemas.microsoft.com/office/drawing/2014/main" id="{F8048AA3-FC78-7C4F-9E29-0DA3DEFE3E30}"/>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C5C3FD33-89AA-C14B-B6A4-D6FF7FE17DFF}"/>
              </a:ext>
            </a:extLst>
          </p:cNvPr>
          <p:cNvSpPr>
            <a:spLocks noGrp="1" noChangeArrowheads="1"/>
          </p:cNvSpPr>
          <p:nvPr>
            <p:ph type="body" sz="quarter" idx="3"/>
          </p:nvPr>
        </p:nvSpPr>
        <p:spPr bwMode="auto">
          <a:xfrm>
            <a:off x="709930" y="4861400"/>
            <a:ext cx="5679440" cy="4606317"/>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p>
            <a:pPr lvl="0"/>
            <a:r>
              <a:rPr lang="es-ES_tradnl" altLang="es-ES" noProof="0"/>
              <a:t>Haga clic para modificar el estilo de texto del patrón</a:t>
            </a:r>
          </a:p>
          <a:p>
            <a:pPr lvl="1"/>
            <a:r>
              <a:rPr lang="es-ES_tradnl" altLang="es-ES" noProof="0"/>
              <a:t>Segundo nivel</a:t>
            </a:r>
          </a:p>
          <a:p>
            <a:pPr lvl="2"/>
            <a:r>
              <a:rPr lang="es-ES_tradnl" altLang="es-ES" noProof="0"/>
              <a:t>Tercer nivel</a:t>
            </a:r>
          </a:p>
          <a:p>
            <a:pPr lvl="3"/>
            <a:r>
              <a:rPr lang="es-ES_tradnl" altLang="es-ES" noProof="0"/>
              <a:t>Cuarto nivel</a:t>
            </a:r>
          </a:p>
          <a:p>
            <a:pPr lvl="4"/>
            <a:r>
              <a:rPr lang="es-ES_tradnl" altLang="es-ES" noProof="0"/>
              <a:t>Quinto nivel</a:t>
            </a:r>
          </a:p>
        </p:txBody>
      </p:sp>
      <p:sp>
        <p:nvSpPr>
          <p:cNvPr id="10246" name="Rectangle 6">
            <a:extLst>
              <a:ext uri="{FF2B5EF4-FFF2-40B4-BE49-F238E27FC236}">
                <a16:creationId xmlns:a16="http://schemas.microsoft.com/office/drawing/2014/main" id="{14533F58-3A09-9B49-84C1-FF8BF3B20BB5}"/>
              </a:ext>
            </a:extLst>
          </p:cNvPr>
          <p:cNvSpPr>
            <a:spLocks noGrp="1" noChangeArrowheads="1"/>
          </p:cNvSpPr>
          <p:nvPr>
            <p:ph type="ftr" sz="quarter" idx="4"/>
          </p:nvPr>
        </p:nvSpPr>
        <p:spPr bwMode="auto">
          <a:xfrm>
            <a:off x="1" y="9719508"/>
            <a:ext cx="3074720" cy="513459"/>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eaLnBrk="1" hangingPunct="1">
              <a:defRPr sz="1500">
                <a:latin typeface="Arial" charset="0"/>
              </a:defRPr>
            </a:lvl1pPr>
          </a:lstStyle>
          <a:p>
            <a:pPr>
              <a:defRPr/>
            </a:pPr>
            <a:endParaRPr lang="es-ES" altLang="es-ES"/>
          </a:p>
        </p:txBody>
      </p:sp>
      <p:sp>
        <p:nvSpPr>
          <p:cNvPr id="10247" name="Rectangle 7">
            <a:extLst>
              <a:ext uri="{FF2B5EF4-FFF2-40B4-BE49-F238E27FC236}">
                <a16:creationId xmlns:a16="http://schemas.microsoft.com/office/drawing/2014/main" id="{A9F5D30F-F40B-AF4A-8794-3D590C1334A3}"/>
              </a:ext>
            </a:extLst>
          </p:cNvPr>
          <p:cNvSpPr>
            <a:spLocks noGrp="1" noChangeArrowheads="1"/>
          </p:cNvSpPr>
          <p:nvPr>
            <p:ph type="sldNum" sz="quarter" idx="5"/>
          </p:nvPr>
        </p:nvSpPr>
        <p:spPr bwMode="auto">
          <a:xfrm>
            <a:off x="4021294" y="9719508"/>
            <a:ext cx="3076363" cy="513459"/>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eaLnBrk="1" hangingPunct="1">
              <a:defRPr sz="1500">
                <a:latin typeface="Arial" panose="020B0604020202020204" pitchFamily="34" charset="0"/>
              </a:defRPr>
            </a:lvl1pPr>
          </a:lstStyle>
          <a:p>
            <a:pPr>
              <a:defRPr/>
            </a:pPr>
            <a:fld id="{2483B9F5-A7DF-0F49-909F-373C1D9D9E9B}" type="slidenum">
              <a:rPr lang="es-ES_tradnl" altLang="es-ES"/>
              <a:pPr>
                <a:defRPr/>
              </a:pPr>
              <a:t>‹Nº›</a:t>
            </a:fld>
            <a:endParaRPr lang="es-ES_tradnl" altLang="es-ES"/>
          </a:p>
        </p:txBody>
      </p:sp>
    </p:spTree>
    <p:extLst>
      <p:ext uri="{BB962C8B-B14F-4D97-AF65-F5344CB8AC3E}">
        <p14:creationId xmlns:p14="http://schemas.microsoft.com/office/powerpoint/2010/main" val="4001776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135CB5DB-2B8F-834A-9B6C-AC44AA0F4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BACF5797-D3DE-3943-BCD8-8E77748EA9A4}" type="slidenum">
              <a:rPr lang="es-ES_tradnl" altLang="es-ES" smtClean="0">
                <a:latin typeface="Arial" panose="020B0604020202020204" pitchFamily="34" charset="0"/>
              </a:rPr>
              <a:pPr/>
              <a:t>1</a:t>
            </a:fld>
            <a:endParaRPr lang="es-ES_tradnl" altLang="es-ES">
              <a:latin typeface="Arial" panose="020B0604020202020204" pitchFamily="34" charset="0"/>
            </a:endParaRPr>
          </a:p>
        </p:txBody>
      </p:sp>
      <p:sp>
        <p:nvSpPr>
          <p:cNvPr id="16386" name="Rectangle 2">
            <a:extLst>
              <a:ext uri="{FF2B5EF4-FFF2-40B4-BE49-F238E27FC236}">
                <a16:creationId xmlns:a16="http://schemas.microsoft.com/office/drawing/2014/main" id="{EFB2FAF2-E177-BE45-9800-9B6360A79A88}"/>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C8A439A0-8517-AE40-A8BE-46CBEED2C4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2573754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29FB2289-AAD5-4824-88F3-A249B55F7A50}" type="slidenum">
              <a:rPr lang="es-ES_tradnl" altLang="es-ES" sz="2500">
                <a:solidFill>
                  <a:srgbClr val="000000"/>
                </a:solidFill>
                <a:latin typeface="Arial" panose="020B0604020202020204" pitchFamily="34" charset="0"/>
              </a:rPr>
              <a:pPr/>
              <a:t>13</a:t>
            </a:fld>
            <a:endParaRPr lang="es-ES_tradnl" altLang="es-ES" sz="2500">
              <a:solidFill>
                <a:srgbClr val="000000"/>
              </a:solidFill>
              <a:latin typeface="Arial" panose="020B0604020202020204" pitchFamily="34" charset="0"/>
            </a:endParaRPr>
          </a:p>
        </p:txBody>
      </p:sp>
      <p:sp>
        <p:nvSpPr>
          <p:cNvPr id="72707" name="Rectangle 2"/>
          <p:cNvSpPr>
            <a:spLocks noGrp="1" noRot="1" noChangeAspect="1" noChangeArrowheads="1" noTextEdit="1"/>
          </p:cNvSpPr>
          <p:nvPr>
            <p:ph type="sldImg"/>
          </p:nvPr>
        </p:nvSpPr>
        <p:spPr>
          <a:xfrm>
            <a:off x="989013" y="766763"/>
            <a:ext cx="5121275" cy="3840162"/>
          </a:xfrm>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dirty="0">
                <a:latin typeface="Arial" panose="020B0604020202020204" pitchFamily="34" charset="0"/>
              </a:rPr>
              <a:t>64MHz (</a:t>
            </a:r>
            <a:r>
              <a:rPr lang="en-US" altLang="es-ES" dirty="0" err="1">
                <a:latin typeface="Arial" panose="020B0604020202020204" pitchFamily="34" charset="0"/>
              </a:rPr>
              <a:t>reloj</a:t>
            </a:r>
            <a:r>
              <a:rPr lang="en-US" altLang="es-ES" dirty="0">
                <a:latin typeface="Arial" panose="020B0604020202020204" pitchFamily="34" charset="0"/>
              </a:rPr>
              <a:t> de la </a:t>
            </a:r>
            <a:r>
              <a:rPr lang="en-US" altLang="es-ES" dirty="0" err="1">
                <a:latin typeface="Arial" panose="020B0604020202020204" pitchFamily="34" charset="0"/>
              </a:rPr>
              <a:t>placa</a:t>
            </a:r>
            <a:r>
              <a:rPr lang="en-US" altLang="es-ES" dirty="0">
                <a:latin typeface="Arial" panose="020B0604020202020204" pitchFamily="34" charset="0"/>
              </a:rPr>
              <a:t>)</a:t>
            </a:r>
          </a:p>
        </p:txBody>
      </p:sp>
    </p:spTree>
    <p:extLst>
      <p:ext uri="{BB962C8B-B14F-4D97-AF65-F5344CB8AC3E}">
        <p14:creationId xmlns:p14="http://schemas.microsoft.com/office/powerpoint/2010/main" val="47059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Fichero cabeceras y código para cada modulo</a:t>
            </a:r>
          </a:p>
          <a:p>
            <a:r>
              <a:rPr lang="es-ES" dirty="0"/>
              <a:t>RSI y controlador de interrupciones </a:t>
            </a:r>
            <a:r>
              <a:rPr lang="es-ES" dirty="0" err="1"/>
              <a:t>vectorizado</a:t>
            </a: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14</a:t>
            </a:fld>
            <a:endParaRPr lang="es-ES_tradnl" altLang="es-ES"/>
          </a:p>
        </p:txBody>
      </p:sp>
    </p:spTree>
    <p:extLst>
      <p:ext uri="{BB962C8B-B14F-4D97-AF65-F5344CB8AC3E}">
        <p14:creationId xmlns:p14="http://schemas.microsoft.com/office/powerpoint/2010/main" val="334697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explicar modelo, cola, depurar, </a:t>
            </a:r>
            <a:r>
              <a:rPr lang="es-ES" dirty="0" err="1"/>
              <a:t>etc</a:t>
            </a: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16</a:t>
            </a:fld>
            <a:endParaRPr lang="es-ES_tradnl" altLang="es-ES"/>
          </a:p>
        </p:txBody>
      </p:sp>
    </p:spTree>
    <p:extLst>
      <p:ext uri="{BB962C8B-B14F-4D97-AF65-F5344CB8AC3E}">
        <p14:creationId xmlns:p14="http://schemas.microsoft.com/office/powerpoint/2010/main" val="371678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200" dirty="0">
                <a:latin typeface="Consolas" panose="020B0609020204030204" pitchFamily="49" charset="0"/>
              </a:rPr>
              <a:t>temporizador periódico con </a:t>
            </a:r>
            <a:r>
              <a:rPr lang="es-ES" sz="1200" dirty="0" err="1">
                <a:latin typeface="Consolas" panose="020B0609020204030204" pitchFamily="49" charset="0"/>
              </a:rPr>
              <a:t>timer</a:t>
            </a:r>
            <a:r>
              <a:rPr lang="es-ES" sz="1200" dirty="0">
                <a:latin typeface="Consolas" panose="020B0609020204030204" pitchFamily="49" charset="0"/>
              </a:rPr>
              <a:t> 1 (añadir)</a:t>
            </a:r>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17</a:t>
            </a:fld>
            <a:endParaRPr lang="es-ES_tradnl" altLang="es-ES"/>
          </a:p>
        </p:txBody>
      </p:sp>
    </p:spTree>
    <p:extLst>
      <p:ext uri="{BB962C8B-B14F-4D97-AF65-F5344CB8AC3E}">
        <p14:creationId xmlns:p14="http://schemas.microsoft.com/office/powerpoint/2010/main" val="3056740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siguiendo el modelo de las </a:t>
            </a:r>
            <a:r>
              <a:rPr lang="es-ES" dirty="0" err="1"/>
              <a:t>defiuniciones</a:t>
            </a:r>
            <a:r>
              <a:rPr lang="es-ES" dirty="0"/>
              <a:t> anteriores</a:t>
            </a:r>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19</a:t>
            </a:fld>
            <a:endParaRPr lang="es-ES_tradnl" altLang="es-ES"/>
          </a:p>
        </p:txBody>
      </p:sp>
    </p:spTree>
    <p:extLst>
      <p:ext uri="{BB962C8B-B14F-4D97-AF65-F5344CB8AC3E}">
        <p14:creationId xmlns:p14="http://schemas.microsoft.com/office/powerpoint/2010/main" val="4024853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HAL: Hardware </a:t>
            </a:r>
            <a:r>
              <a:rPr lang="es-ES" dirty="0" err="1"/>
              <a:t>abstraction</a:t>
            </a:r>
            <a:r>
              <a:rPr lang="es-ES" dirty="0"/>
              <a:t> </a:t>
            </a:r>
            <a:r>
              <a:rPr lang="es-ES" dirty="0" err="1"/>
              <a:t>layer</a:t>
            </a: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22</a:t>
            </a:fld>
            <a:endParaRPr lang="es-ES_tradnl" altLang="es-ES"/>
          </a:p>
        </p:txBody>
      </p:sp>
    </p:spTree>
    <p:extLst>
      <p:ext uri="{BB962C8B-B14F-4D97-AF65-F5344CB8AC3E}">
        <p14:creationId xmlns:p14="http://schemas.microsoft.com/office/powerpoint/2010/main" val="846975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HAL: Hardware </a:t>
            </a:r>
            <a:r>
              <a:rPr lang="es-ES" dirty="0" err="1"/>
              <a:t>abstraction</a:t>
            </a:r>
            <a:r>
              <a:rPr lang="es-ES" dirty="0"/>
              <a:t> </a:t>
            </a:r>
            <a:r>
              <a:rPr lang="es-ES" dirty="0" err="1"/>
              <a:t>layer</a:t>
            </a: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23</a:t>
            </a:fld>
            <a:endParaRPr lang="es-ES_tradnl" altLang="es-ES"/>
          </a:p>
        </p:txBody>
      </p:sp>
    </p:spTree>
    <p:extLst>
      <p:ext uri="{BB962C8B-B14F-4D97-AF65-F5344CB8AC3E}">
        <p14:creationId xmlns:p14="http://schemas.microsoft.com/office/powerpoint/2010/main" val="344433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AC32A98-2468-C744-9EC9-24257C2D3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E321D545-5288-604E-84F4-3CE9A695BE8D}" type="slidenum">
              <a:rPr lang="es-ES_tradnl" altLang="es-ES" smtClean="0">
                <a:latin typeface="Arial" panose="020B0604020202020204" pitchFamily="34" charset="0"/>
              </a:rPr>
              <a:pPr/>
              <a:t>24</a:t>
            </a:fld>
            <a:endParaRPr lang="es-ES_tradnl" altLang="es-ES">
              <a:latin typeface="Arial" panose="020B0604020202020204" pitchFamily="34" charset="0"/>
            </a:endParaRPr>
          </a:p>
        </p:txBody>
      </p:sp>
      <p:sp>
        <p:nvSpPr>
          <p:cNvPr id="47106" name="Rectangle 2">
            <a:extLst>
              <a:ext uri="{FF2B5EF4-FFF2-40B4-BE49-F238E27FC236}">
                <a16:creationId xmlns:a16="http://schemas.microsoft.com/office/drawing/2014/main" id="{90CD5260-5085-E441-8A80-9DC7D8B02866}"/>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1E0276BD-9755-0B4B-9E43-22CA0AFF6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dirty="0">
              <a:latin typeface="Arial" panose="020B0604020202020204" pitchFamily="34" charset="0"/>
            </a:endParaRPr>
          </a:p>
        </p:txBody>
      </p:sp>
    </p:spTree>
    <p:extLst>
      <p:ext uri="{BB962C8B-B14F-4D97-AF65-F5344CB8AC3E}">
        <p14:creationId xmlns:p14="http://schemas.microsoft.com/office/powerpoint/2010/main" val="1553257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90B835F-0FFD-544D-A954-9008735A53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476E6D9E-720A-8A4B-855C-13B377096630}" type="slidenum">
              <a:rPr lang="es-ES_tradnl" altLang="es-ES" smtClean="0">
                <a:latin typeface="Arial" panose="020B0604020202020204" pitchFamily="34" charset="0"/>
              </a:rPr>
              <a:pPr/>
              <a:t>25</a:t>
            </a:fld>
            <a:endParaRPr lang="es-ES_tradnl" altLang="es-ES">
              <a:latin typeface="Arial" panose="020B0604020202020204" pitchFamily="34" charset="0"/>
            </a:endParaRPr>
          </a:p>
        </p:txBody>
      </p:sp>
      <p:sp>
        <p:nvSpPr>
          <p:cNvPr id="50178" name="Rectangle 2">
            <a:extLst>
              <a:ext uri="{FF2B5EF4-FFF2-40B4-BE49-F238E27FC236}">
                <a16:creationId xmlns:a16="http://schemas.microsoft.com/office/drawing/2014/main" id="{C2BAFAE4-D99A-3C4E-ADC9-F8B25C4B126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49476F0-A3A8-E040-A831-120A47042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eaLnBrk="1" hangingPunct="1">
              <a:spcBef>
                <a:spcPct val="10000"/>
              </a:spcBef>
              <a:buSzPct val="75000"/>
              <a:buFont typeface="Arial" panose="020B0604020202020204" pitchFamily="34" charset="0"/>
              <a:buNone/>
            </a:pPr>
            <a:r>
              <a:rPr lang="es-ES_tradnl" altLang="es-ES" sz="2000" dirty="0">
                <a:solidFill>
                  <a:schemeClr val="bg1">
                    <a:lumMod val="50000"/>
                  </a:schemeClr>
                </a:solidFill>
              </a:rPr>
              <a:t>debéis seguir el mismo esquema que este proyecto</a:t>
            </a:r>
          </a:p>
          <a:p>
            <a:pPr lvl="0" eaLnBrk="1" hangingPunct="1">
              <a:spcBef>
                <a:spcPct val="10000"/>
              </a:spcBef>
              <a:buSzPct val="75000"/>
              <a:buFont typeface="Arial" panose="020B0604020202020204" pitchFamily="34" charset="0"/>
              <a:buNone/>
            </a:pPr>
            <a:r>
              <a:rPr lang="es-ES_tradnl" altLang="es-ES" sz="2000" dirty="0" err="1">
                <a:solidFill>
                  <a:schemeClr val="bg1">
                    <a:lumMod val="50000"/>
                  </a:schemeClr>
                </a:solidFill>
              </a:rPr>
              <a:t>OjO</a:t>
            </a:r>
            <a:r>
              <a:rPr lang="es-ES_tradnl" altLang="es-ES" sz="2000" dirty="0">
                <a:solidFill>
                  <a:schemeClr val="bg1">
                    <a:lumMod val="50000"/>
                  </a:schemeClr>
                </a:solidFill>
              </a:rPr>
              <a:t> puede contiene bugs o errores conceptuales </a:t>
            </a:r>
          </a:p>
          <a:p>
            <a:pPr eaLnBrk="1" hangingPunct="1"/>
            <a:endParaRPr lang="en-US" altLang="es-ES" dirty="0">
              <a:latin typeface="Arial" panose="020B0604020202020204" pitchFamily="34" charset="0"/>
            </a:endParaRPr>
          </a:p>
        </p:txBody>
      </p:sp>
    </p:spTree>
    <p:extLst>
      <p:ext uri="{BB962C8B-B14F-4D97-AF65-F5344CB8AC3E}">
        <p14:creationId xmlns:p14="http://schemas.microsoft.com/office/powerpoint/2010/main" val="1804934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29F1E9E-682B-234E-AEA7-EA47E55CA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7DB1F42A-8FC7-F241-B825-EAB37D0A0E1E}" type="slidenum">
              <a:rPr lang="es-ES_tradnl" altLang="es-ES" smtClean="0">
                <a:latin typeface="Arial" panose="020B0604020202020204" pitchFamily="34" charset="0"/>
              </a:rPr>
              <a:pPr/>
              <a:t>26</a:t>
            </a:fld>
            <a:endParaRPr lang="es-ES_tradnl" altLang="es-ES">
              <a:latin typeface="Arial" panose="020B0604020202020204" pitchFamily="34" charset="0"/>
            </a:endParaRPr>
          </a:p>
        </p:txBody>
      </p:sp>
      <p:sp>
        <p:nvSpPr>
          <p:cNvPr id="52227" name="Text Box 1">
            <a:extLst>
              <a:ext uri="{FF2B5EF4-FFF2-40B4-BE49-F238E27FC236}">
                <a16:creationId xmlns:a16="http://schemas.microsoft.com/office/drawing/2014/main" id="{788AE4EB-0D17-0041-8E3A-79C8D4F80A26}"/>
              </a:ext>
            </a:extLst>
          </p:cNvPr>
          <p:cNvSpPr txBox="1">
            <a:spLocks noChangeArrowheads="1"/>
          </p:cNvSpPr>
          <p:nvPr/>
        </p:nvSpPr>
        <p:spPr bwMode="auto">
          <a:xfrm>
            <a:off x="930140" y="737274"/>
            <a:ext cx="4806818" cy="3668267"/>
          </a:xfrm>
          <a:prstGeom prst="rect">
            <a:avLst/>
          </a:prstGeom>
          <a:solidFill>
            <a:srgbClr val="FFFFFF"/>
          </a:solidFill>
          <a:ln w="9360">
            <a:solidFill>
              <a:srgbClr val="000000"/>
            </a:solidFill>
            <a:miter lim="800000"/>
            <a:headEnd/>
            <a:tailEnd/>
          </a:ln>
        </p:spPr>
        <p:txBody>
          <a:bodyPr wrap="none" lIns="86832" tIns="43417" rIns="86832" bIns="43417" anchor="ctr"/>
          <a:lstStyle>
            <a:lvl1pPr defTabSz="625475">
              <a:defRPr>
                <a:solidFill>
                  <a:schemeClr val="tx1"/>
                </a:solidFill>
                <a:latin typeface="Tahoma" panose="020B0604030504040204" pitchFamily="34" charset="0"/>
              </a:defRPr>
            </a:lvl1pPr>
            <a:lvl2pPr marL="742950" indent="-285750" defTabSz="625475">
              <a:defRPr>
                <a:solidFill>
                  <a:schemeClr val="tx1"/>
                </a:solidFill>
                <a:latin typeface="Tahoma" panose="020B0604030504040204" pitchFamily="34" charset="0"/>
              </a:defRPr>
            </a:lvl2pPr>
            <a:lvl3pPr marL="1143000" indent="-228600" defTabSz="625475">
              <a:defRPr>
                <a:solidFill>
                  <a:schemeClr val="tx1"/>
                </a:solidFill>
                <a:latin typeface="Tahoma" panose="020B0604030504040204" pitchFamily="34" charset="0"/>
              </a:defRPr>
            </a:lvl3pPr>
            <a:lvl4pPr marL="1600200" indent="-228600" defTabSz="625475">
              <a:defRPr>
                <a:solidFill>
                  <a:schemeClr val="tx1"/>
                </a:solidFill>
                <a:latin typeface="Tahoma" panose="020B0604030504040204" pitchFamily="34" charset="0"/>
              </a:defRPr>
            </a:lvl4pPr>
            <a:lvl5pPr marL="2057400" indent="-228600" defTabSz="625475">
              <a:defRPr>
                <a:solidFill>
                  <a:schemeClr val="tx1"/>
                </a:solidFill>
                <a:latin typeface="Tahoma" panose="020B0604030504040204" pitchFamily="34" charset="0"/>
              </a:defRPr>
            </a:lvl5pPr>
            <a:lvl6pPr marL="2514600" indent="-228600" defTabSz="625475" eaLnBrk="0" fontAlgn="base" hangingPunct="0">
              <a:spcBef>
                <a:spcPct val="0"/>
              </a:spcBef>
              <a:spcAft>
                <a:spcPct val="0"/>
              </a:spcAft>
              <a:defRPr>
                <a:solidFill>
                  <a:schemeClr val="tx1"/>
                </a:solidFill>
                <a:latin typeface="Tahoma" panose="020B0604030504040204" pitchFamily="34" charset="0"/>
              </a:defRPr>
            </a:lvl6pPr>
            <a:lvl7pPr marL="2971800" indent="-228600" defTabSz="625475" eaLnBrk="0" fontAlgn="base" hangingPunct="0">
              <a:spcBef>
                <a:spcPct val="0"/>
              </a:spcBef>
              <a:spcAft>
                <a:spcPct val="0"/>
              </a:spcAft>
              <a:defRPr>
                <a:solidFill>
                  <a:schemeClr val="tx1"/>
                </a:solidFill>
                <a:latin typeface="Tahoma" panose="020B0604030504040204" pitchFamily="34" charset="0"/>
              </a:defRPr>
            </a:lvl7pPr>
            <a:lvl8pPr marL="3429000" indent="-228600" defTabSz="625475" eaLnBrk="0" fontAlgn="base" hangingPunct="0">
              <a:spcBef>
                <a:spcPct val="0"/>
              </a:spcBef>
              <a:spcAft>
                <a:spcPct val="0"/>
              </a:spcAft>
              <a:defRPr>
                <a:solidFill>
                  <a:schemeClr val="tx1"/>
                </a:solidFill>
                <a:latin typeface="Tahoma" panose="020B0604030504040204" pitchFamily="34" charset="0"/>
              </a:defRPr>
            </a:lvl8pPr>
            <a:lvl9pPr marL="3886200" indent="-228600" defTabSz="625475" eaLnBrk="0" fontAlgn="base" hangingPunct="0">
              <a:spcBef>
                <a:spcPct val="0"/>
              </a:spcBef>
              <a:spcAft>
                <a:spcPct val="0"/>
              </a:spcAft>
              <a:defRPr>
                <a:solidFill>
                  <a:schemeClr val="tx1"/>
                </a:solidFill>
                <a:latin typeface="Tahoma" panose="020B0604030504040204" pitchFamily="34" charset="0"/>
              </a:defRPr>
            </a:lvl9pPr>
          </a:lstStyle>
          <a:p>
            <a:pPr>
              <a:lnSpc>
                <a:spcPct val="103000"/>
              </a:lnSpc>
              <a:buClr>
                <a:srgbClr val="FFFFFF"/>
              </a:buClr>
            </a:pPr>
            <a:endParaRPr lang="en-US" altLang="es-ES" sz="2300">
              <a:solidFill>
                <a:schemeClr val="bg1"/>
              </a:solidFill>
              <a:latin typeface="Times New Roman" panose="02020603050405020304" pitchFamily="18" charset="0"/>
            </a:endParaRPr>
          </a:p>
        </p:txBody>
      </p:sp>
      <p:sp>
        <p:nvSpPr>
          <p:cNvPr id="52228" name="Text Box 2">
            <a:extLst>
              <a:ext uri="{FF2B5EF4-FFF2-40B4-BE49-F238E27FC236}">
                <a16:creationId xmlns:a16="http://schemas.microsoft.com/office/drawing/2014/main" id="{D34A4A11-CCE6-2D43-9522-A6E59601DC74}"/>
              </a:ext>
            </a:extLst>
          </p:cNvPr>
          <p:cNvSpPr>
            <a:spLocks noGrp="1" noChangeArrowheads="1"/>
          </p:cNvSpPr>
          <p:nvPr>
            <p:ph type="body"/>
          </p:nvPr>
        </p:nvSpPr>
        <p:spPr>
          <a:xfrm>
            <a:off x="667203" y="4652396"/>
            <a:ext cx="5331048" cy="44038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444356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C38066B-A727-3140-A4ED-29C044B8B9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8D530F6D-EF47-0440-939C-3E8B1FAAE43A}" type="slidenum">
              <a:rPr lang="es-ES_tradnl" altLang="es-ES" smtClean="0">
                <a:latin typeface="Arial" panose="020B0604020202020204" pitchFamily="34" charset="0"/>
              </a:rPr>
              <a:pPr/>
              <a:t>4</a:t>
            </a:fld>
            <a:endParaRPr lang="es-ES_tradnl" altLang="es-ES">
              <a:latin typeface="Arial" panose="020B0604020202020204" pitchFamily="34" charset="0"/>
            </a:endParaRPr>
          </a:p>
        </p:txBody>
      </p:sp>
      <p:sp>
        <p:nvSpPr>
          <p:cNvPr id="20483" name="Text Box 1">
            <a:extLst>
              <a:ext uri="{FF2B5EF4-FFF2-40B4-BE49-F238E27FC236}">
                <a16:creationId xmlns:a16="http://schemas.microsoft.com/office/drawing/2014/main" id="{18CB4D9D-7A7A-544E-80F3-41575875F032}"/>
              </a:ext>
            </a:extLst>
          </p:cNvPr>
          <p:cNvSpPr txBox="1">
            <a:spLocks noChangeArrowheads="1"/>
          </p:cNvSpPr>
          <p:nvPr/>
        </p:nvSpPr>
        <p:spPr bwMode="auto">
          <a:xfrm>
            <a:off x="930140" y="737274"/>
            <a:ext cx="4806818" cy="3668267"/>
          </a:xfrm>
          <a:prstGeom prst="rect">
            <a:avLst/>
          </a:prstGeom>
          <a:solidFill>
            <a:srgbClr val="FFFFFF"/>
          </a:solidFill>
          <a:ln w="9360">
            <a:solidFill>
              <a:srgbClr val="000000"/>
            </a:solidFill>
            <a:miter lim="800000"/>
            <a:headEnd/>
            <a:tailEnd/>
          </a:ln>
        </p:spPr>
        <p:txBody>
          <a:bodyPr wrap="none" lIns="86832" tIns="43417" rIns="86832" bIns="43417" anchor="ctr"/>
          <a:lstStyle>
            <a:lvl1pPr defTabSz="625475">
              <a:defRPr>
                <a:solidFill>
                  <a:schemeClr val="tx1"/>
                </a:solidFill>
                <a:latin typeface="Tahoma" panose="020B0604030504040204" pitchFamily="34" charset="0"/>
              </a:defRPr>
            </a:lvl1pPr>
            <a:lvl2pPr marL="742950" indent="-285750" defTabSz="625475">
              <a:defRPr>
                <a:solidFill>
                  <a:schemeClr val="tx1"/>
                </a:solidFill>
                <a:latin typeface="Tahoma" panose="020B0604030504040204" pitchFamily="34" charset="0"/>
              </a:defRPr>
            </a:lvl2pPr>
            <a:lvl3pPr marL="1143000" indent="-228600" defTabSz="625475">
              <a:defRPr>
                <a:solidFill>
                  <a:schemeClr val="tx1"/>
                </a:solidFill>
                <a:latin typeface="Tahoma" panose="020B0604030504040204" pitchFamily="34" charset="0"/>
              </a:defRPr>
            </a:lvl3pPr>
            <a:lvl4pPr marL="1600200" indent="-228600" defTabSz="625475">
              <a:defRPr>
                <a:solidFill>
                  <a:schemeClr val="tx1"/>
                </a:solidFill>
                <a:latin typeface="Tahoma" panose="020B0604030504040204" pitchFamily="34" charset="0"/>
              </a:defRPr>
            </a:lvl4pPr>
            <a:lvl5pPr marL="2057400" indent="-228600" defTabSz="625475">
              <a:defRPr>
                <a:solidFill>
                  <a:schemeClr val="tx1"/>
                </a:solidFill>
                <a:latin typeface="Tahoma" panose="020B0604030504040204" pitchFamily="34" charset="0"/>
              </a:defRPr>
            </a:lvl5pPr>
            <a:lvl6pPr marL="2514600" indent="-228600" defTabSz="625475" eaLnBrk="0" fontAlgn="base" hangingPunct="0">
              <a:spcBef>
                <a:spcPct val="0"/>
              </a:spcBef>
              <a:spcAft>
                <a:spcPct val="0"/>
              </a:spcAft>
              <a:defRPr>
                <a:solidFill>
                  <a:schemeClr val="tx1"/>
                </a:solidFill>
                <a:latin typeface="Tahoma" panose="020B0604030504040204" pitchFamily="34" charset="0"/>
              </a:defRPr>
            </a:lvl6pPr>
            <a:lvl7pPr marL="2971800" indent="-228600" defTabSz="625475" eaLnBrk="0" fontAlgn="base" hangingPunct="0">
              <a:spcBef>
                <a:spcPct val="0"/>
              </a:spcBef>
              <a:spcAft>
                <a:spcPct val="0"/>
              </a:spcAft>
              <a:defRPr>
                <a:solidFill>
                  <a:schemeClr val="tx1"/>
                </a:solidFill>
                <a:latin typeface="Tahoma" panose="020B0604030504040204" pitchFamily="34" charset="0"/>
              </a:defRPr>
            </a:lvl7pPr>
            <a:lvl8pPr marL="3429000" indent="-228600" defTabSz="625475" eaLnBrk="0" fontAlgn="base" hangingPunct="0">
              <a:spcBef>
                <a:spcPct val="0"/>
              </a:spcBef>
              <a:spcAft>
                <a:spcPct val="0"/>
              </a:spcAft>
              <a:defRPr>
                <a:solidFill>
                  <a:schemeClr val="tx1"/>
                </a:solidFill>
                <a:latin typeface="Tahoma" panose="020B0604030504040204" pitchFamily="34" charset="0"/>
              </a:defRPr>
            </a:lvl8pPr>
            <a:lvl9pPr marL="3886200" indent="-228600" defTabSz="625475" eaLnBrk="0" fontAlgn="base" hangingPunct="0">
              <a:spcBef>
                <a:spcPct val="0"/>
              </a:spcBef>
              <a:spcAft>
                <a:spcPct val="0"/>
              </a:spcAft>
              <a:defRPr>
                <a:solidFill>
                  <a:schemeClr val="tx1"/>
                </a:solidFill>
                <a:latin typeface="Tahoma" panose="020B0604030504040204" pitchFamily="34" charset="0"/>
              </a:defRPr>
            </a:lvl9pPr>
          </a:lstStyle>
          <a:p>
            <a:pPr>
              <a:lnSpc>
                <a:spcPct val="103000"/>
              </a:lnSpc>
              <a:buClr>
                <a:srgbClr val="FFFFFF"/>
              </a:buClr>
            </a:pPr>
            <a:endParaRPr lang="en-US" altLang="es-ES" sz="2300">
              <a:solidFill>
                <a:schemeClr val="bg1"/>
              </a:solidFill>
              <a:latin typeface="Times New Roman" panose="02020603050405020304" pitchFamily="18" charset="0"/>
            </a:endParaRPr>
          </a:p>
        </p:txBody>
      </p:sp>
      <p:sp>
        <p:nvSpPr>
          <p:cNvPr id="20484" name="Text Box 2">
            <a:extLst>
              <a:ext uri="{FF2B5EF4-FFF2-40B4-BE49-F238E27FC236}">
                <a16:creationId xmlns:a16="http://schemas.microsoft.com/office/drawing/2014/main" id="{64AAAF98-70D4-AC46-8D1E-745FBE225CA9}"/>
              </a:ext>
            </a:extLst>
          </p:cNvPr>
          <p:cNvSpPr>
            <a:spLocks noGrp="1" noChangeArrowheads="1"/>
          </p:cNvSpPr>
          <p:nvPr>
            <p:ph type="body"/>
          </p:nvPr>
        </p:nvSpPr>
        <p:spPr>
          <a:xfrm>
            <a:off x="667203" y="4652396"/>
            <a:ext cx="5331048" cy="44038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1166019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4EAF2D4B-C6FF-3D44-A6B5-3983F50CAB2C}"/>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F0CBB965-0B70-4748-B9D3-7EBB13343CC9}" type="slidenum">
              <a:rPr lang="es-ES_tradnl" altLang="es-ES" sz="2500">
                <a:solidFill>
                  <a:srgbClr val="000000"/>
                </a:solidFill>
                <a:latin typeface="Arial" panose="020B0604020202020204" pitchFamily="34" charset="0"/>
              </a:rPr>
              <a:pPr/>
              <a:t>27</a:t>
            </a:fld>
            <a:endParaRPr lang="es-ES_tradnl" altLang="es-ES" sz="2500">
              <a:solidFill>
                <a:srgbClr val="000000"/>
              </a:solidFill>
              <a:latin typeface="Arial" panose="020B0604020202020204" pitchFamily="34" charset="0"/>
            </a:endParaRPr>
          </a:p>
        </p:txBody>
      </p:sp>
      <p:sp>
        <p:nvSpPr>
          <p:cNvPr id="67586" name="Rectangle 2">
            <a:extLst>
              <a:ext uri="{FF2B5EF4-FFF2-40B4-BE49-F238E27FC236}">
                <a16:creationId xmlns:a16="http://schemas.microsoft.com/office/drawing/2014/main" id="{0A0DE581-0DC2-984A-AD11-F65BA7B29D99}"/>
              </a:ext>
            </a:extLst>
          </p:cNvPr>
          <p:cNvSpPr>
            <a:spLocks noGrp="1" noRot="1" noChangeAspect="1" noChangeArrowheads="1" noTextEdit="1"/>
          </p:cNvSpPr>
          <p:nvPr>
            <p:ph type="sldImg"/>
          </p:nvPr>
        </p:nvSpPr>
        <p:spPr>
          <a:xfrm>
            <a:off x="989013" y="766763"/>
            <a:ext cx="5121275" cy="3840162"/>
          </a:xfrm>
        </p:spPr>
      </p:sp>
      <p:sp>
        <p:nvSpPr>
          <p:cNvPr id="67587" name="Rectangle 3">
            <a:extLst>
              <a:ext uri="{FF2B5EF4-FFF2-40B4-BE49-F238E27FC236}">
                <a16:creationId xmlns:a16="http://schemas.microsoft.com/office/drawing/2014/main" id="{9CA8B33D-5257-3F48-A94F-6DDAE8F63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In-System Programming (ISP) and In-Application Programming (IAP) via on-chip</a:t>
            </a:r>
            <a:br>
              <a:rPr lang="en-US" altLang="en-US" dirty="0">
                <a:latin typeface="Times New Roman" panose="02020603050405020304" pitchFamily="18" charset="0"/>
              </a:rPr>
            </a:br>
            <a:r>
              <a:rPr lang="en-US" altLang="en-US" dirty="0">
                <a:latin typeface="Times New Roman" panose="02020603050405020304" pitchFamily="18" charset="0"/>
              </a:rPr>
              <a:t>boot-loader software </a:t>
            </a:r>
            <a:br>
              <a:rPr lang="en-US" altLang="en-US" dirty="0">
                <a:latin typeface="Times New Roman" panose="02020603050405020304" pitchFamily="18" charset="0"/>
              </a:rPr>
            </a:br>
            <a:endParaRPr lang="en-US" altLang="es-ES" dirty="0">
              <a:latin typeface="Arial" panose="020B0604020202020204" pitchFamily="34" charset="0"/>
            </a:endParaRPr>
          </a:p>
        </p:txBody>
      </p:sp>
    </p:spTree>
    <p:extLst>
      <p:ext uri="{BB962C8B-B14F-4D97-AF65-F5344CB8AC3E}">
        <p14:creationId xmlns:p14="http://schemas.microsoft.com/office/powerpoint/2010/main" val="172310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C489C3-939D-9A42-A746-1548263D83A0}"/>
              </a:ext>
            </a:extLst>
          </p:cNvPr>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7853A58C-4730-E648-8F46-6E7E2AB16EC1}" type="slidenum">
              <a:rPr lang="es-ES_tradnl" altLang="es-ES" sz="2500">
                <a:solidFill>
                  <a:srgbClr val="000000"/>
                </a:solidFill>
                <a:latin typeface="Arial" panose="020B0604020202020204" pitchFamily="34" charset="0"/>
              </a:rPr>
              <a:pPr/>
              <a:t>28</a:t>
            </a:fld>
            <a:endParaRPr lang="es-ES_tradnl" altLang="es-ES" sz="2500">
              <a:solidFill>
                <a:srgbClr val="000000"/>
              </a:solidFill>
              <a:latin typeface="Arial" panose="020B0604020202020204" pitchFamily="34" charset="0"/>
            </a:endParaRPr>
          </a:p>
        </p:txBody>
      </p:sp>
      <p:sp>
        <p:nvSpPr>
          <p:cNvPr id="77826" name="Rectangle 2">
            <a:extLst>
              <a:ext uri="{FF2B5EF4-FFF2-40B4-BE49-F238E27FC236}">
                <a16:creationId xmlns:a16="http://schemas.microsoft.com/office/drawing/2014/main" id="{4E89E7AE-08BA-EF42-8412-3F75737013EC}"/>
              </a:ext>
            </a:extLst>
          </p:cNvPr>
          <p:cNvSpPr>
            <a:spLocks noGrp="1" noRot="1" noChangeAspect="1" noChangeArrowheads="1" noTextEdit="1"/>
          </p:cNvSpPr>
          <p:nvPr>
            <p:ph type="sldImg"/>
          </p:nvPr>
        </p:nvSpPr>
        <p:spPr>
          <a:xfrm>
            <a:off x="989013" y="766763"/>
            <a:ext cx="5121275" cy="3840162"/>
          </a:xfrm>
        </p:spPr>
      </p:sp>
      <p:sp>
        <p:nvSpPr>
          <p:cNvPr id="77827" name="Rectangle 3">
            <a:extLst>
              <a:ext uri="{FF2B5EF4-FFF2-40B4-BE49-F238E27FC236}">
                <a16:creationId xmlns:a16="http://schemas.microsoft.com/office/drawing/2014/main" id="{2D96F755-C9D8-5A41-9B77-5B5F79AE4F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s-ES" altLang="es-ES" sz="1200" dirty="0"/>
              <a:t>Direcciones de 32 bits (4GB </a:t>
            </a:r>
            <a:r>
              <a:rPr lang="es-ES" altLang="es-ES" sz="1200" dirty="0" err="1"/>
              <a:t>direccionables</a:t>
            </a:r>
            <a:r>
              <a:rPr lang="es-ES" altLang="es-ES" sz="1200" dirty="0"/>
              <a:t>)</a:t>
            </a:r>
          </a:p>
          <a:p>
            <a:pPr eaLnBrk="1" hangingPunct="1"/>
            <a:endParaRPr lang="es-ES_tradnl" altLang="es-ES" dirty="0">
              <a:latin typeface="Arial" panose="020B0604020202020204" pitchFamily="34" charset="0"/>
            </a:endParaRPr>
          </a:p>
        </p:txBody>
      </p:sp>
    </p:spTree>
    <p:extLst>
      <p:ext uri="{BB962C8B-B14F-4D97-AF65-F5344CB8AC3E}">
        <p14:creationId xmlns:p14="http://schemas.microsoft.com/office/powerpoint/2010/main" val="2268283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40420C1C-BA9E-5040-B393-B737ADCBC1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5A9D52BA-9B5C-EB42-BB33-4041FBB88552}" type="slidenum">
              <a:rPr lang="es-ES_tradnl" altLang="es-ES" smtClean="0">
                <a:latin typeface="Arial" panose="020B0604020202020204" pitchFamily="34" charset="0"/>
              </a:rPr>
              <a:pPr/>
              <a:t>29</a:t>
            </a:fld>
            <a:endParaRPr lang="es-ES_tradnl" altLang="es-ES">
              <a:latin typeface="Arial" panose="020B0604020202020204" pitchFamily="34" charset="0"/>
            </a:endParaRPr>
          </a:p>
        </p:txBody>
      </p:sp>
      <p:sp>
        <p:nvSpPr>
          <p:cNvPr id="54274" name="Rectangle 2">
            <a:extLst>
              <a:ext uri="{FF2B5EF4-FFF2-40B4-BE49-F238E27FC236}">
                <a16:creationId xmlns:a16="http://schemas.microsoft.com/office/drawing/2014/main" id="{C273A539-A8B5-0D45-BDFD-75905416260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0E3BF3E-1230-6744-9F48-F6A3BBAC3A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dirty="0">
                <a:latin typeface="Arial" panose="020B0604020202020204" pitchFamily="34" charset="0"/>
              </a:rPr>
              <a:t>AHP advanced High Performance</a:t>
            </a:r>
          </a:p>
          <a:p>
            <a:pPr eaLnBrk="1" hangingPunct="1"/>
            <a:r>
              <a:rPr lang="en-US" altLang="es-ES" dirty="0">
                <a:latin typeface="Arial" panose="020B0604020202020204" pitchFamily="34" charset="0"/>
              </a:rPr>
              <a:t>APB advanced Peripheral BUS</a:t>
            </a:r>
          </a:p>
        </p:txBody>
      </p:sp>
    </p:spTree>
    <p:extLst>
      <p:ext uri="{BB962C8B-B14F-4D97-AF65-F5344CB8AC3E}">
        <p14:creationId xmlns:p14="http://schemas.microsoft.com/office/powerpoint/2010/main" val="63734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Arial" charset="0"/>
                <a:ea typeface="+mn-ea"/>
                <a:cs typeface="+mn-cs"/>
              </a:rPr>
              <a:t>* Both the AHB and APB peripheral areas are 2 megabyte spaces which are divided</a:t>
            </a:r>
            <a:br>
              <a:rPr lang="en-US" sz="1200" b="0" i="0" kern="1200" dirty="0">
                <a:solidFill>
                  <a:schemeClr val="tx1"/>
                </a:solidFill>
                <a:effectLst/>
                <a:latin typeface="Arial" charset="0"/>
                <a:ea typeface="+mn-ea"/>
                <a:cs typeface="+mn-cs"/>
              </a:rPr>
            </a:br>
            <a:r>
              <a:rPr lang="en-US" sz="1200" b="0" i="0" kern="1200" dirty="0">
                <a:solidFill>
                  <a:schemeClr val="tx1"/>
                </a:solidFill>
                <a:effectLst/>
                <a:latin typeface="Arial" charset="0"/>
                <a:ea typeface="+mn-ea"/>
                <a:cs typeface="+mn-cs"/>
              </a:rPr>
              <a:t>up into 128 peripherals. Each peripheral space is 16 kilobytes in size. This allows</a:t>
            </a:r>
            <a:br>
              <a:rPr lang="en-US" sz="1200" b="0" i="0" kern="1200" dirty="0">
                <a:solidFill>
                  <a:schemeClr val="tx1"/>
                </a:solidFill>
                <a:effectLst/>
                <a:latin typeface="Arial" charset="0"/>
                <a:ea typeface="+mn-ea"/>
                <a:cs typeface="+mn-cs"/>
              </a:rPr>
            </a:br>
            <a:r>
              <a:rPr lang="en-US" sz="1200" b="0" i="0" kern="1200" dirty="0">
                <a:solidFill>
                  <a:schemeClr val="tx1"/>
                </a:solidFill>
                <a:effectLst/>
                <a:latin typeface="Arial" charset="0"/>
                <a:ea typeface="+mn-ea"/>
                <a:cs typeface="+mn-cs"/>
              </a:rPr>
              <a:t>simplifying the address decoding for each peripheral</a:t>
            </a:r>
            <a:r>
              <a:rPr lang="en-US" dirty="0"/>
              <a:t> </a:t>
            </a:r>
            <a:br>
              <a:rPr lang="en-US" dirty="0"/>
            </a:br>
            <a:endParaRPr lang="en-US" dirty="0"/>
          </a:p>
          <a:p>
            <a:r>
              <a:rPr lang="en-US" sz="1200" b="0" i="0" kern="1200" dirty="0">
                <a:solidFill>
                  <a:schemeClr val="tx1"/>
                </a:solidFill>
                <a:effectLst/>
                <a:latin typeface="Arial" charset="0"/>
                <a:ea typeface="+mn-ea"/>
                <a:cs typeface="+mn-cs"/>
              </a:rPr>
              <a:t>*word aligned (to 32-bit boundaries) regardless of their size</a:t>
            </a:r>
            <a:r>
              <a:rPr lang="en-US" dirty="0"/>
              <a:t> </a:t>
            </a:r>
            <a:br>
              <a:rPr lang="en-US" dirty="0"/>
            </a:b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30</a:t>
            </a:fld>
            <a:endParaRPr lang="es-ES_tradnl" altLang="es-ES"/>
          </a:p>
        </p:txBody>
      </p:sp>
    </p:spTree>
    <p:extLst>
      <p:ext uri="{BB962C8B-B14F-4D97-AF65-F5344CB8AC3E}">
        <p14:creationId xmlns:p14="http://schemas.microsoft.com/office/powerpoint/2010/main" val="1494439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 = 1 </a:t>
            </a:r>
            <a:r>
              <a:rPr lang="es-ES" dirty="0" err="1"/>
              <a:t>disabled</a:t>
            </a:r>
            <a:r>
              <a:rPr lang="es-ES" dirty="0"/>
              <a:t> IRQ</a:t>
            </a:r>
          </a:p>
          <a:p>
            <a:r>
              <a:rPr lang="es-ES" dirty="0"/>
              <a:t>F = 1 </a:t>
            </a:r>
            <a:r>
              <a:rPr lang="es-ES" dirty="0" err="1"/>
              <a:t>disabled</a:t>
            </a:r>
            <a:r>
              <a:rPr lang="es-ES" dirty="0"/>
              <a:t> FIQ</a:t>
            </a:r>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32</a:t>
            </a:fld>
            <a:endParaRPr lang="es-ES_tradnl" altLang="es-ES"/>
          </a:p>
        </p:txBody>
      </p:sp>
    </p:spTree>
    <p:extLst>
      <p:ext uri="{BB962C8B-B14F-4D97-AF65-F5344CB8AC3E}">
        <p14:creationId xmlns:p14="http://schemas.microsoft.com/office/powerpoint/2010/main" val="3410556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990600" y="768350"/>
            <a:ext cx="5118100" cy="3838575"/>
          </a:xfrm>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US" altLang="es-ES">
                <a:latin typeface="Times New Roman" panose="02020603050405020304" pitchFamily="18" charset="0"/>
              </a:rPr>
              <a:t>This slide shows the registers visible in each mode - basically in a more static fashion than the previous animated slide that is more useful for reference.</a:t>
            </a:r>
          </a:p>
          <a:p>
            <a:endParaRPr lang="en-US" altLang="es-ES">
              <a:latin typeface="Times New Roman" panose="02020603050405020304" pitchFamily="18" charset="0"/>
            </a:endParaRPr>
          </a:p>
          <a:p>
            <a:r>
              <a:rPr lang="en-US" altLang="es-ES">
                <a:latin typeface="Times New Roman" panose="02020603050405020304" pitchFamily="18" charset="0"/>
              </a:rPr>
              <a:t>The main point to state here is the splitting of the registers in Thumb state into Low and High registers.</a:t>
            </a:r>
          </a:p>
          <a:p>
            <a:endParaRPr lang="en-US" altLang="es-ES">
              <a:latin typeface="Times New Roman" panose="02020603050405020304" pitchFamily="18" charset="0"/>
            </a:endParaRPr>
          </a:p>
          <a:p>
            <a:r>
              <a:rPr lang="en-US" altLang="es-ES">
                <a:latin typeface="Times New Roman" panose="02020603050405020304" pitchFamily="18" charset="0"/>
              </a:rPr>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extLst>
      <p:ext uri="{BB962C8B-B14F-4D97-AF65-F5344CB8AC3E}">
        <p14:creationId xmlns:p14="http://schemas.microsoft.com/office/powerpoint/2010/main" val="3078450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s-ES" altLang="es-ES" sz="1200" dirty="0"/>
              <a:t>Permite ampliar el nº de líneas de petición de interrupción del ARM7TDMI </a:t>
            </a:r>
          </a:p>
          <a:p>
            <a:endParaRPr lang="es-ES" dirty="0"/>
          </a:p>
          <a:p>
            <a:r>
              <a:rPr lang="es-ES" dirty="0"/>
              <a:t>FIQ + prioritarias, si mas de una </a:t>
            </a:r>
            <a:r>
              <a:rPr lang="es-ES" dirty="0" err="1"/>
              <a:t>Ored</a:t>
            </a:r>
            <a:endParaRPr lang="es-ES" dirty="0"/>
          </a:p>
          <a:p>
            <a:r>
              <a:rPr lang="es-ES" dirty="0"/>
              <a:t>IRQ prioridad media… pero solo 16 pueden ser </a:t>
            </a:r>
            <a:r>
              <a:rPr lang="es-ES" dirty="0" err="1"/>
              <a:t>vectorizadas</a:t>
            </a:r>
            <a:r>
              <a:rPr lang="es-ES" dirty="0"/>
              <a:t>, </a:t>
            </a:r>
            <a:r>
              <a:rPr lang="es-ES" dirty="0" err="1"/>
              <a:t>cualqiuiera</a:t>
            </a:r>
            <a:r>
              <a:rPr lang="es-ES" dirty="0"/>
              <a:t> a cualquiera, </a:t>
            </a:r>
          </a:p>
          <a:p>
            <a:r>
              <a:rPr lang="es-ES" dirty="0"/>
              <a:t>SLOT 0 es el mas prioritario</a:t>
            </a:r>
          </a:p>
          <a:p>
            <a:r>
              <a:rPr lang="es-ES" dirty="0"/>
              <a:t>Procesador accede a un registro para leer la dirección a saltar</a:t>
            </a:r>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34</a:t>
            </a:fld>
            <a:endParaRPr lang="es-ES_tradnl" altLang="es-ES"/>
          </a:p>
        </p:txBody>
      </p:sp>
    </p:spTree>
    <p:extLst>
      <p:ext uri="{BB962C8B-B14F-4D97-AF65-F5344CB8AC3E}">
        <p14:creationId xmlns:p14="http://schemas.microsoft.com/office/powerpoint/2010/main" val="2550634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EFA44B3A-1912-4485-BE9A-AEB25A02597D}" type="slidenum">
              <a:rPr lang="es-ES_tradnl" altLang="es-ES" sz="2500">
                <a:solidFill>
                  <a:srgbClr val="000000"/>
                </a:solidFill>
                <a:latin typeface="Arial" panose="020B0604020202020204" pitchFamily="34" charset="0"/>
              </a:rPr>
              <a:pPr/>
              <a:t>37</a:t>
            </a:fld>
            <a:endParaRPr lang="es-ES_tradnl" altLang="es-ES" sz="2500">
              <a:solidFill>
                <a:srgbClr val="000000"/>
              </a:solidFill>
              <a:latin typeface="Arial" panose="020B0604020202020204" pitchFamily="34" charset="0"/>
            </a:endParaRPr>
          </a:p>
        </p:txBody>
      </p:sp>
      <p:sp>
        <p:nvSpPr>
          <p:cNvPr id="103427" name="Rectangle 2"/>
          <p:cNvSpPr>
            <a:spLocks noGrp="1" noRot="1" noChangeAspect="1" noChangeArrowheads="1" noTextEdit="1"/>
          </p:cNvSpPr>
          <p:nvPr>
            <p:ph type="sldImg"/>
          </p:nvPr>
        </p:nvSpPr>
        <p:spPr>
          <a:xfrm>
            <a:off x="989013" y="766763"/>
            <a:ext cx="5121275" cy="3840162"/>
          </a:xfrm>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dirty="0">
              <a:latin typeface="Arial" panose="020B0604020202020204" pitchFamily="34" charset="0"/>
            </a:endParaRPr>
          </a:p>
        </p:txBody>
      </p:sp>
    </p:spTree>
    <p:extLst>
      <p:ext uri="{BB962C8B-B14F-4D97-AF65-F5344CB8AC3E}">
        <p14:creationId xmlns:p14="http://schemas.microsoft.com/office/powerpoint/2010/main" val="1472187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B1168AC9-3CAA-44AC-AC7D-4256CB3B138F}" type="slidenum">
              <a:rPr lang="es-ES_tradnl" altLang="es-ES" sz="2500">
                <a:solidFill>
                  <a:srgbClr val="000000"/>
                </a:solidFill>
                <a:latin typeface="Arial" panose="020B0604020202020204" pitchFamily="34" charset="0"/>
              </a:rPr>
              <a:pPr/>
              <a:t>38</a:t>
            </a:fld>
            <a:endParaRPr lang="es-ES_tradnl" altLang="es-ES" sz="2500">
              <a:solidFill>
                <a:srgbClr val="000000"/>
              </a:solidFill>
              <a:latin typeface="Arial" panose="020B0604020202020204" pitchFamily="34" charset="0"/>
            </a:endParaRPr>
          </a:p>
        </p:txBody>
      </p:sp>
      <p:sp>
        <p:nvSpPr>
          <p:cNvPr id="105475" name="Rectangle 2"/>
          <p:cNvSpPr>
            <a:spLocks noGrp="1" noRot="1" noChangeAspect="1" noChangeArrowheads="1" noTextEdit="1"/>
          </p:cNvSpPr>
          <p:nvPr>
            <p:ph type="sldImg"/>
          </p:nvPr>
        </p:nvSpPr>
        <p:spPr>
          <a:xfrm>
            <a:off x="989013" y="766763"/>
            <a:ext cx="5121275" cy="3840162"/>
          </a:xfrm>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dirty="0">
                <a:latin typeface="Arial" panose="020B0604020202020204" pitchFamily="34" charset="0"/>
              </a:rPr>
              <a:t>F_RSI que </a:t>
            </a:r>
            <a:r>
              <a:rPr lang="en-US" altLang="es-ES" dirty="0" err="1">
                <a:latin typeface="Arial" panose="020B0604020202020204" pitchFamily="34" charset="0"/>
              </a:rPr>
              <a:t>haga</a:t>
            </a:r>
            <a:r>
              <a:rPr lang="en-US" altLang="es-ES" dirty="0">
                <a:latin typeface="Arial" panose="020B0604020202020204" pitchFamily="34" charset="0"/>
              </a:rPr>
              <a:t> lo que </a:t>
            </a:r>
            <a:r>
              <a:rPr lang="en-US" altLang="es-ES" dirty="0" err="1">
                <a:latin typeface="Arial" panose="020B0604020202020204" pitchFamily="34" charset="0"/>
              </a:rPr>
              <a:t>tenga</a:t>
            </a:r>
            <a:r>
              <a:rPr lang="en-US" altLang="es-ES" dirty="0">
                <a:latin typeface="Arial" panose="020B0604020202020204" pitchFamily="34" charset="0"/>
              </a:rPr>
              <a:t> que </a:t>
            </a:r>
            <a:r>
              <a:rPr lang="en-US" altLang="es-ES" dirty="0" err="1">
                <a:latin typeface="Arial" panose="020B0604020202020204" pitchFamily="34" charset="0"/>
              </a:rPr>
              <a:t>hacer</a:t>
            </a:r>
            <a:r>
              <a:rPr lang="en-US" altLang="es-ES" dirty="0">
                <a:latin typeface="Arial" panose="020B0604020202020204" pitchFamily="34" charset="0"/>
              </a:rPr>
              <a:t>… resto E/S </a:t>
            </a:r>
            <a:r>
              <a:rPr lang="en-US" altLang="es-ES" dirty="0" err="1">
                <a:latin typeface="Arial" panose="020B0604020202020204" pitchFamily="34" charset="0"/>
              </a:rPr>
              <a:t>retardada</a:t>
            </a:r>
            <a:r>
              <a:rPr lang="en-US" altLang="es-ES" dirty="0">
                <a:latin typeface="Arial" panose="020B0604020202020204" pitchFamily="34" charset="0"/>
              </a:rPr>
              <a:t> (reducer </a:t>
            </a:r>
            <a:r>
              <a:rPr lang="en-US" altLang="es-ES" dirty="0" err="1">
                <a:latin typeface="Arial" panose="020B0604020202020204" pitchFamily="34" charset="0"/>
              </a:rPr>
              <a:t>tiempo</a:t>
            </a:r>
            <a:r>
              <a:rPr lang="en-US" altLang="es-ES" dirty="0">
                <a:latin typeface="Arial" panose="020B0604020202020204" pitchFamily="34" charset="0"/>
              </a:rPr>
              <a:t> </a:t>
            </a:r>
            <a:r>
              <a:rPr lang="en-US" altLang="es-ES" dirty="0" err="1">
                <a:latin typeface="Arial" panose="020B0604020202020204" pitchFamily="34" charset="0"/>
              </a:rPr>
              <a:t>en</a:t>
            </a:r>
            <a:r>
              <a:rPr lang="en-US" altLang="es-ES" dirty="0">
                <a:latin typeface="Arial" panose="020B0604020202020204" pitchFamily="34" charset="0"/>
              </a:rPr>
              <a:t> </a:t>
            </a:r>
            <a:r>
              <a:rPr lang="en-US" altLang="es-ES" dirty="0" err="1">
                <a:latin typeface="Arial" panose="020B0604020202020204" pitchFamily="34" charset="0"/>
              </a:rPr>
              <a:t>qie</a:t>
            </a:r>
            <a:r>
              <a:rPr lang="en-US" altLang="es-ES" dirty="0">
                <a:latin typeface="Arial" panose="020B0604020202020204" pitchFamily="34" charset="0"/>
              </a:rPr>
              <a:t> I </a:t>
            </a:r>
            <a:r>
              <a:rPr lang="en-US" altLang="es-ES" dirty="0" err="1">
                <a:latin typeface="Arial" panose="020B0604020202020204" pitchFamily="34" charset="0"/>
              </a:rPr>
              <a:t>estan</a:t>
            </a:r>
            <a:r>
              <a:rPr lang="en-US" altLang="es-ES" dirty="0">
                <a:latin typeface="Arial" panose="020B0604020202020204" pitchFamily="34" charset="0"/>
              </a:rPr>
              <a:t> </a:t>
            </a:r>
            <a:r>
              <a:rPr lang="en-US" altLang="es-ES" dirty="0" err="1">
                <a:latin typeface="Arial" panose="020B0604020202020204" pitchFamily="34" charset="0"/>
              </a:rPr>
              <a:t>desabilitadas</a:t>
            </a:r>
            <a:endParaRPr lang="en-US" altLang="es-ES" dirty="0">
              <a:latin typeface="Arial" panose="020B0604020202020204" pitchFamily="34" charset="0"/>
            </a:endParaRPr>
          </a:p>
        </p:txBody>
      </p:sp>
    </p:spTree>
    <p:extLst>
      <p:ext uri="{BB962C8B-B14F-4D97-AF65-F5344CB8AC3E}">
        <p14:creationId xmlns:p14="http://schemas.microsoft.com/office/powerpoint/2010/main" val="3462456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5663A88C-0718-4B1D-B18A-E650F002C704}" type="slidenum">
              <a:rPr lang="es-ES_tradnl" altLang="es-ES" sz="2500">
                <a:solidFill>
                  <a:srgbClr val="000000"/>
                </a:solidFill>
                <a:latin typeface="Arial" panose="020B0604020202020204" pitchFamily="34" charset="0"/>
              </a:rPr>
              <a:pPr/>
              <a:t>40</a:t>
            </a:fld>
            <a:endParaRPr lang="es-ES_tradnl" altLang="es-ES" sz="2500">
              <a:solidFill>
                <a:srgbClr val="000000"/>
              </a:solidFill>
              <a:latin typeface="Arial" panose="020B0604020202020204" pitchFamily="34" charset="0"/>
            </a:endParaRPr>
          </a:p>
        </p:txBody>
      </p:sp>
      <p:sp>
        <p:nvSpPr>
          <p:cNvPr id="125955" name="Text Box 1"/>
          <p:cNvSpPr txBox="1">
            <a:spLocks noChangeArrowheads="1"/>
          </p:cNvSpPr>
          <p:nvPr/>
        </p:nvSpPr>
        <p:spPr bwMode="auto">
          <a:xfrm>
            <a:off x="930275" y="736600"/>
            <a:ext cx="4806950" cy="3668713"/>
          </a:xfrm>
          <a:prstGeom prst="rect">
            <a:avLst/>
          </a:prstGeom>
          <a:solidFill>
            <a:srgbClr val="FFFFFF"/>
          </a:solidFill>
          <a:ln w="9360">
            <a:solidFill>
              <a:srgbClr val="000000"/>
            </a:solidFill>
            <a:miter lim="800000"/>
            <a:headEnd/>
            <a:tailEnd/>
          </a:ln>
        </p:spPr>
        <p:txBody>
          <a:bodyPr wrap="none" lIns="86832" tIns="43417" rIns="86832" bIns="43417" anchor="ctr"/>
          <a:lstStyle>
            <a:lvl1pPr defTabSz="614363">
              <a:defRPr>
                <a:solidFill>
                  <a:schemeClr val="tx1"/>
                </a:solidFill>
                <a:latin typeface="Tahoma" pitchFamily="34" charset="0"/>
              </a:defRPr>
            </a:lvl1pPr>
            <a:lvl2pPr marL="742950" indent="-285750" defTabSz="614363">
              <a:defRPr>
                <a:solidFill>
                  <a:schemeClr val="tx1"/>
                </a:solidFill>
                <a:latin typeface="Tahoma" pitchFamily="34" charset="0"/>
              </a:defRPr>
            </a:lvl2pPr>
            <a:lvl3pPr marL="1143000" indent="-228600" defTabSz="614363">
              <a:defRPr>
                <a:solidFill>
                  <a:schemeClr val="tx1"/>
                </a:solidFill>
                <a:latin typeface="Tahoma" pitchFamily="34" charset="0"/>
              </a:defRPr>
            </a:lvl3pPr>
            <a:lvl4pPr marL="1600200" indent="-228600" defTabSz="614363">
              <a:defRPr>
                <a:solidFill>
                  <a:schemeClr val="tx1"/>
                </a:solidFill>
                <a:latin typeface="Tahoma" pitchFamily="34" charset="0"/>
              </a:defRPr>
            </a:lvl4pPr>
            <a:lvl5pPr marL="2057400" indent="-228600" defTabSz="614363">
              <a:defRPr>
                <a:solidFill>
                  <a:schemeClr val="tx1"/>
                </a:solidFill>
                <a:latin typeface="Tahoma" pitchFamily="34" charset="0"/>
              </a:defRPr>
            </a:lvl5pPr>
            <a:lvl6pPr marL="2514600" indent="-228600" defTabSz="614363" eaLnBrk="0" fontAlgn="base" hangingPunct="0">
              <a:spcBef>
                <a:spcPct val="0"/>
              </a:spcBef>
              <a:spcAft>
                <a:spcPct val="0"/>
              </a:spcAft>
              <a:defRPr>
                <a:solidFill>
                  <a:schemeClr val="tx1"/>
                </a:solidFill>
                <a:latin typeface="Tahoma" pitchFamily="34" charset="0"/>
              </a:defRPr>
            </a:lvl6pPr>
            <a:lvl7pPr marL="2971800" indent="-228600" defTabSz="614363" eaLnBrk="0" fontAlgn="base" hangingPunct="0">
              <a:spcBef>
                <a:spcPct val="0"/>
              </a:spcBef>
              <a:spcAft>
                <a:spcPct val="0"/>
              </a:spcAft>
              <a:defRPr>
                <a:solidFill>
                  <a:schemeClr val="tx1"/>
                </a:solidFill>
                <a:latin typeface="Tahoma" pitchFamily="34" charset="0"/>
              </a:defRPr>
            </a:lvl7pPr>
            <a:lvl8pPr marL="3429000" indent="-228600" defTabSz="614363" eaLnBrk="0" fontAlgn="base" hangingPunct="0">
              <a:spcBef>
                <a:spcPct val="0"/>
              </a:spcBef>
              <a:spcAft>
                <a:spcPct val="0"/>
              </a:spcAft>
              <a:defRPr>
                <a:solidFill>
                  <a:schemeClr val="tx1"/>
                </a:solidFill>
                <a:latin typeface="Tahoma" pitchFamily="34" charset="0"/>
              </a:defRPr>
            </a:lvl8pPr>
            <a:lvl9pPr marL="3886200" indent="-228600" defTabSz="614363" eaLnBrk="0" fontAlgn="base" hangingPunct="0">
              <a:spcBef>
                <a:spcPct val="0"/>
              </a:spcBef>
              <a:spcAft>
                <a:spcPct val="0"/>
              </a:spcAft>
              <a:defRPr>
                <a:solidFill>
                  <a:schemeClr val="tx1"/>
                </a:solidFill>
                <a:latin typeface="Tahoma" pitchFamily="34" charset="0"/>
              </a:defRPr>
            </a:lvl9pPr>
          </a:lstStyle>
          <a:p>
            <a:pPr>
              <a:lnSpc>
                <a:spcPct val="103000"/>
              </a:lnSpc>
              <a:buClr>
                <a:srgbClr val="000000"/>
              </a:buClr>
              <a:defRPr/>
            </a:pPr>
            <a:endParaRPr lang="en-US" altLang="es-ES" sz="2300">
              <a:solidFill>
                <a:prstClr val="white"/>
              </a:solidFill>
              <a:latin typeface="Times New Roman" pitchFamily="18" charset="0"/>
              <a:ea typeface="+mn-ea"/>
              <a:cs typeface="+mn-cs"/>
            </a:endParaRPr>
          </a:p>
        </p:txBody>
      </p:sp>
      <p:sp>
        <p:nvSpPr>
          <p:cNvPr id="110596" name="Text Box 2"/>
          <p:cNvSpPr>
            <a:spLocks noGrp="1" noChangeArrowheads="1"/>
          </p:cNvSpPr>
          <p:nvPr>
            <p:ph type="body"/>
          </p:nvPr>
        </p:nvSpPr>
        <p:spPr>
          <a:xfrm>
            <a:off x="666750" y="4652963"/>
            <a:ext cx="5330825" cy="4403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es-ES_tradnl" altLang="es-ES">
                <a:latin typeface="Arial" panose="020B0604020202020204" pitchFamily="34" charset="0"/>
              </a:rPr>
              <a:t>Hacer en la pizarra</a:t>
            </a:r>
          </a:p>
          <a:p>
            <a:pPr eaLnBrk="1" hangingPunct="1"/>
            <a:r>
              <a:rPr lang="es-ES_tradnl" altLang="es-ES">
                <a:latin typeface="Arial" panose="020B0604020202020204" pitchFamily="34" charset="0"/>
              </a:rPr>
              <a:t>CODIGO DE ENTRADA:</a:t>
            </a:r>
          </a:p>
          <a:p>
            <a:pPr eaLnBrk="1" hangingPunct="1"/>
            <a:r>
              <a:rPr lang="es-ES_tradnl" altLang="es-ES">
                <a:latin typeface="Arial" panose="020B0604020202020204" pitchFamily="34" charset="0"/>
              </a:rPr>
              <a:t>mov ip, sp  // IP se usa para guardar el puntero de pila y poder restaurarlo luego bien</a:t>
            </a:r>
            <a:br>
              <a:rPr lang="es-ES_tradnl" altLang="es-ES">
                <a:latin typeface="Arial" panose="020B0604020202020204" pitchFamily="34" charset="0"/>
              </a:rPr>
            </a:br>
            <a:r>
              <a:rPr lang="es-ES_tradnl" altLang="es-ES">
                <a:latin typeface="Arial" panose="020B0604020202020204" pitchFamily="34" charset="0"/>
              </a:rPr>
              <a:t>Atención en la gestión de excepciones habría que hacer tb:</a:t>
            </a:r>
          </a:p>
          <a:p>
            <a:pPr eaLnBrk="1" hangingPunct="1"/>
            <a:r>
              <a:rPr lang="es-ES_tradnl" altLang="es-ES">
                <a:latin typeface="Arial" panose="020B0604020202020204" pitchFamily="34" charset="0"/>
              </a:rPr>
              <a:t>sub r14, r14, #4 /* se corrige el valor de retorno, al ser un porcesador segmentado cuando se guarda el pc ya se la ha sumado 4 (8 en las excepciones abort que se generan un ciclo más tarde */</a:t>
            </a:r>
            <a:br>
              <a:rPr lang="es-ES_tradnl" altLang="es-ES">
                <a:latin typeface="Arial" panose="020B0604020202020204" pitchFamily="34" charset="0"/>
              </a:rPr>
            </a:br>
            <a:r>
              <a:rPr lang="es-ES_tradnl" altLang="es-ES">
                <a:latin typeface="Arial" panose="020B0604020202020204" pitchFamily="34" charset="0"/>
              </a:rPr>
              <a:t>stmfd sp!, { &lt;registros&gt;, </a:t>
            </a:r>
            <a:r>
              <a:rPr lang="es-ES_tradnl" altLang="es-ES" b="1">
                <a:latin typeface="Arial" panose="020B0604020202020204" pitchFamily="34" charset="0"/>
              </a:rPr>
              <a:t>fp, ip</a:t>
            </a:r>
            <a:r>
              <a:rPr lang="es-ES_tradnl" altLang="es-ES">
                <a:latin typeface="Arial" panose="020B0604020202020204" pitchFamily="34" charset="0"/>
              </a:rPr>
              <a:t>, r14, pc} Se crea el marco de pila guardándose el PC, la dirección de retorno, el puntero de pila original, y el valor del FP que se va a cambiar a continuación (así luego se restaura bien). Por último se guardarían los registros que se vayan a usar</a:t>
            </a:r>
            <a:br>
              <a:rPr lang="es-ES_tradnl" altLang="es-ES">
                <a:latin typeface="Arial" panose="020B0604020202020204" pitchFamily="34" charset="0"/>
              </a:rPr>
            </a:br>
            <a:r>
              <a:rPr lang="es-ES_tradnl" altLang="es-ES">
                <a:latin typeface="Arial" panose="020B0604020202020204" pitchFamily="34" charset="0"/>
              </a:rPr>
              <a:t>sub fp, ip, #4 // se coloca el FP apuntando a la posición en la que estaba almacenado el PC</a:t>
            </a:r>
            <a:br>
              <a:rPr lang="es-ES_tradnl" altLang="es-ES">
                <a:latin typeface="Arial" panose="020B0604020202020204" pitchFamily="34" charset="0"/>
              </a:rPr>
            </a:br>
            <a:r>
              <a:rPr lang="es-ES_tradnl" altLang="es-ES">
                <a:latin typeface="Arial" panose="020B0604020202020204" pitchFamily="34" charset="0"/>
              </a:rPr>
              <a:t> SUB     	SP, #SpaceForLocalVaribles</a:t>
            </a:r>
            <a:r>
              <a:rPr lang="es-ES_tradnl" altLang="es-ES" b="1">
                <a:latin typeface="Arial" panose="020B0604020202020204" pitchFamily="34" charset="0"/>
              </a:rPr>
              <a:t> </a:t>
            </a:r>
            <a:r>
              <a:rPr lang="es-ES_tradnl" altLang="es-ES">
                <a:latin typeface="Arial" panose="020B0604020202020204" pitchFamily="34" charset="0"/>
              </a:rPr>
              <a:t>Guardamos espacio para las variables locales (así si se invoca otra función no las borrará)</a:t>
            </a:r>
          </a:p>
          <a:p>
            <a:pPr eaLnBrk="1" hangingPunct="1"/>
            <a:r>
              <a:rPr lang="es-ES_tradnl" altLang="es-ES">
                <a:latin typeface="Arial" panose="020B0604020202020204" pitchFamily="34" charset="0"/>
              </a:rPr>
              <a:t> /* cuerpo de la rutina */</a:t>
            </a:r>
            <a:br>
              <a:rPr lang="es-ES_tradnl" altLang="es-ES">
                <a:latin typeface="Arial" panose="020B0604020202020204" pitchFamily="34" charset="0"/>
              </a:rPr>
            </a:br>
            <a:r>
              <a:rPr lang="es-ES_tradnl" altLang="es-ES">
                <a:latin typeface="Arial" panose="020B0604020202020204" pitchFamily="34" charset="0"/>
              </a:rPr>
              <a:t>CODIGO DE SALIDA:</a:t>
            </a:r>
          </a:p>
          <a:p>
            <a:pPr eaLnBrk="1" hangingPunct="1"/>
            <a:r>
              <a:rPr lang="es-ES_tradnl" altLang="es-ES">
                <a:latin typeface="Arial" panose="020B0604020202020204" pitchFamily="34" charset="0"/>
              </a:rPr>
              <a:t>ldmdb fp!, { &lt;registros&gt;, </a:t>
            </a:r>
            <a:r>
              <a:rPr lang="es-ES_tradnl" altLang="es-ES" b="1">
                <a:latin typeface="Arial" panose="020B0604020202020204" pitchFamily="34" charset="0"/>
              </a:rPr>
              <a:t>fp, sp</a:t>
            </a:r>
            <a:r>
              <a:rPr lang="es-ES_tradnl" altLang="es-ES">
                <a:latin typeface="Arial" panose="020B0604020202020204" pitchFamily="34" charset="0"/>
              </a:rPr>
              <a:t>, pc }</a:t>
            </a:r>
          </a:p>
          <a:p>
            <a:pPr eaLnBrk="1" hangingPunct="1"/>
            <a:r>
              <a:rPr lang="es-ES_tradnl" altLang="es-ES">
                <a:latin typeface="Arial" panose="020B0604020202020204" pitchFamily="34" charset="0"/>
              </a:rPr>
              <a:t>LDMDB es load con decremento primero. EL FP apunta al PC pero como hacemos decremento antes del load lo primero que leeríamos es la dirección de retorno que se escribiría en el PC con lo que se retorna de la subrutina.</a:t>
            </a:r>
          </a:p>
          <a:p>
            <a:pPr eaLnBrk="1" hangingPunct="1"/>
            <a:r>
              <a:rPr lang="es-ES_tradnl" altLang="es-ES">
                <a:latin typeface="Arial" panose="020B0604020202020204" pitchFamily="34" charset="0"/>
              </a:rPr>
              <a:t>El sp se restaura con el valor guardado en IP, que luego se almacenó en la pila (o sea que vuelve a su valor original) </a:t>
            </a:r>
          </a:p>
          <a:p>
            <a:pPr eaLnBrk="1" hangingPunct="1"/>
            <a:r>
              <a:rPr lang="es-ES_tradnl" altLang="es-ES">
                <a:latin typeface="Arial" panose="020B0604020202020204" pitchFamily="34" charset="0"/>
              </a:rPr>
              <a:t>Por último se restauran el FP y los registros de propósito general</a:t>
            </a:r>
            <a:fld id="{7DAAEE2A-E259-4754-B61A-A1A82D53FCBF}" type="slidenum">
              <a:rPr lang="es-ES_tradnl" altLang="es-ES" smtClean="0">
                <a:latin typeface="Arial" panose="020B0604020202020204" pitchFamily="34" charset="0"/>
              </a:rPr>
              <a:pPr eaLnBrk="1" hangingPunct="1"/>
              <a:t>40</a:t>
            </a:fld>
            <a:r>
              <a:rPr lang="es-ES_tradnl" altLang="es-ES">
                <a:latin typeface="Arial" panose="020B0604020202020204" pitchFamily="34" charset="0"/>
              </a:rPr>
              <a:t>, </a:t>
            </a:r>
          </a:p>
          <a:p>
            <a:pPr eaLnBrk="1" hangingPunct="1"/>
            <a:endParaRPr lang="es-ES_tradnl" altLang="es-ES">
              <a:latin typeface="Arial" panose="020B0604020202020204" pitchFamily="34" charset="0"/>
            </a:endParaRPr>
          </a:p>
        </p:txBody>
      </p:sp>
    </p:spTree>
    <p:extLst>
      <p:ext uri="{BB962C8B-B14F-4D97-AF65-F5344CB8AC3E}">
        <p14:creationId xmlns:p14="http://schemas.microsoft.com/office/powerpoint/2010/main" val="82613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2DA10F1A-29B1-1E49-A4D4-F66D3AB85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7E7E9735-7657-CB41-8611-A4599C9E22AA}" type="slidenum">
              <a:rPr lang="es-ES_tradnl" altLang="es-ES" smtClean="0">
                <a:latin typeface="Arial" panose="020B0604020202020204" pitchFamily="34" charset="0"/>
              </a:rPr>
              <a:pPr/>
              <a:t>5</a:t>
            </a:fld>
            <a:endParaRPr lang="es-ES_tradnl" altLang="es-ES">
              <a:latin typeface="Arial" panose="020B0604020202020204" pitchFamily="34" charset="0"/>
            </a:endParaRPr>
          </a:p>
        </p:txBody>
      </p:sp>
      <p:sp>
        <p:nvSpPr>
          <p:cNvPr id="22530" name="Rectangle 2">
            <a:extLst>
              <a:ext uri="{FF2B5EF4-FFF2-40B4-BE49-F238E27FC236}">
                <a16:creationId xmlns:a16="http://schemas.microsoft.com/office/drawing/2014/main" id="{B2847090-B557-E442-914E-8850CACFC54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813D39AA-820F-3040-BAFA-3688C50D24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dirty="0">
              <a:latin typeface="Arial" panose="020B0604020202020204" pitchFamily="34" charset="0"/>
            </a:endParaRPr>
          </a:p>
        </p:txBody>
      </p:sp>
    </p:spTree>
    <p:extLst>
      <p:ext uri="{BB962C8B-B14F-4D97-AF65-F5344CB8AC3E}">
        <p14:creationId xmlns:p14="http://schemas.microsoft.com/office/powerpoint/2010/main" val="2670581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B58C9BD0-8632-47D6-BA28-EAE588A57604}" type="slidenum">
              <a:rPr lang="es-ES_tradnl" altLang="es-ES" sz="2500">
                <a:solidFill>
                  <a:srgbClr val="000000"/>
                </a:solidFill>
                <a:latin typeface="Arial" panose="020B0604020202020204" pitchFamily="34" charset="0"/>
              </a:rPr>
              <a:pPr/>
              <a:t>41</a:t>
            </a:fld>
            <a:endParaRPr lang="es-ES_tradnl" altLang="es-ES" sz="2500">
              <a:solidFill>
                <a:srgbClr val="000000"/>
              </a:solidFill>
              <a:latin typeface="Arial" panose="020B0604020202020204" pitchFamily="34" charset="0"/>
            </a:endParaRPr>
          </a:p>
        </p:txBody>
      </p:sp>
      <p:sp>
        <p:nvSpPr>
          <p:cNvPr id="126979" name="Text Box 1"/>
          <p:cNvSpPr txBox="1">
            <a:spLocks noChangeArrowheads="1"/>
          </p:cNvSpPr>
          <p:nvPr/>
        </p:nvSpPr>
        <p:spPr bwMode="auto">
          <a:xfrm>
            <a:off x="930275" y="736600"/>
            <a:ext cx="4806950" cy="3668713"/>
          </a:xfrm>
          <a:prstGeom prst="rect">
            <a:avLst/>
          </a:prstGeom>
          <a:solidFill>
            <a:srgbClr val="FFFFFF"/>
          </a:solidFill>
          <a:ln w="9360">
            <a:solidFill>
              <a:srgbClr val="000000"/>
            </a:solidFill>
            <a:miter lim="800000"/>
            <a:headEnd/>
            <a:tailEnd/>
          </a:ln>
        </p:spPr>
        <p:txBody>
          <a:bodyPr wrap="none" lIns="86832" tIns="43417" rIns="86832" bIns="43417" anchor="ctr"/>
          <a:lstStyle>
            <a:lvl1pPr defTabSz="614363">
              <a:defRPr>
                <a:solidFill>
                  <a:schemeClr val="tx1"/>
                </a:solidFill>
                <a:latin typeface="Tahoma" pitchFamily="34" charset="0"/>
              </a:defRPr>
            </a:lvl1pPr>
            <a:lvl2pPr marL="742950" indent="-285750" defTabSz="614363">
              <a:defRPr>
                <a:solidFill>
                  <a:schemeClr val="tx1"/>
                </a:solidFill>
                <a:latin typeface="Tahoma" pitchFamily="34" charset="0"/>
              </a:defRPr>
            </a:lvl2pPr>
            <a:lvl3pPr marL="1143000" indent="-228600" defTabSz="614363">
              <a:defRPr>
                <a:solidFill>
                  <a:schemeClr val="tx1"/>
                </a:solidFill>
                <a:latin typeface="Tahoma" pitchFamily="34" charset="0"/>
              </a:defRPr>
            </a:lvl3pPr>
            <a:lvl4pPr marL="1600200" indent="-228600" defTabSz="614363">
              <a:defRPr>
                <a:solidFill>
                  <a:schemeClr val="tx1"/>
                </a:solidFill>
                <a:latin typeface="Tahoma" pitchFamily="34" charset="0"/>
              </a:defRPr>
            </a:lvl4pPr>
            <a:lvl5pPr marL="2057400" indent="-228600" defTabSz="614363">
              <a:defRPr>
                <a:solidFill>
                  <a:schemeClr val="tx1"/>
                </a:solidFill>
                <a:latin typeface="Tahoma" pitchFamily="34" charset="0"/>
              </a:defRPr>
            </a:lvl5pPr>
            <a:lvl6pPr marL="2514600" indent="-228600" defTabSz="614363" eaLnBrk="0" fontAlgn="base" hangingPunct="0">
              <a:spcBef>
                <a:spcPct val="0"/>
              </a:spcBef>
              <a:spcAft>
                <a:spcPct val="0"/>
              </a:spcAft>
              <a:defRPr>
                <a:solidFill>
                  <a:schemeClr val="tx1"/>
                </a:solidFill>
                <a:latin typeface="Tahoma" pitchFamily="34" charset="0"/>
              </a:defRPr>
            </a:lvl6pPr>
            <a:lvl7pPr marL="2971800" indent="-228600" defTabSz="614363" eaLnBrk="0" fontAlgn="base" hangingPunct="0">
              <a:spcBef>
                <a:spcPct val="0"/>
              </a:spcBef>
              <a:spcAft>
                <a:spcPct val="0"/>
              </a:spcAft>
              <a:defRPr>
                <a:solidFill>
                  <a:schemeClr val="tx1"/>
                </a:solidFill>
                <a:latin typeface="Tahoma" pitchFamily="34" charset="0"/>
              </a:defRPr>
            </a:lvl7pPr>
            <a:lvl8pPr marL="3429000" indent="-228600" defTabSz="614363" eaLnBrk="0" fontAlgn="base" hangingPunct="0">
              <a:spcBef>
                <a:spcPct val="0"/>
              </a:spcBef>
              <a:spcAft>
                <a:spcPct val="0"/>
              </a:spcAft>
              <a:defRPr>
                <a:solidFill>
                  <a:schemeClr val="tx1"/>
                </a:solidFill>
                <a:latin typeface="Tahoma" pitchFamily="34" charset="0"/>
              </a:defRPr>
            </a:lvl8pPr>
            <a:lvl9pPr marL="3886200" indent="-228600" defTabSz="614363" eaLnBrk="0" fontAlgn="base" hangingPunct="0">
              <a:spcBef>
                <a:spcPct val="0"/>
              </a:spcBef>
              <a:spcAft>
                <a:spcPct val="0"/>
              </a:spcAft>
              <a:defRPr>
                <a:solidFill>
                  <a:schemeClr val="tx1"/>
                </a:solidFill>
                <a:latin typeface="Tahoma" pitchFamily="34" charset="0"/>
              </a:defRPr>
            </a:lvl9pPr>
          </a:lstStyle>
          <a:p>
            <a:pPr>
              <a:lnSpc>
                <a:spcPct val="103000"/>
              </a:lnSpc>
              <a:buClr>
                <a:srgbClr val="000000"/>
              </a:buClr>
              <a:defRPr/>
            </a:pPr>
            <a:endParaRPr lang="en-US" altLang="es-ES" sz="2300">
              <a:solidFill>
                <a:prstClr val="white"/>
              </a:solidFill>
              <a:latin typeface="Times New Roman" pitchFamily="18" charset="0"/>
              <a:ea typeface="+mn-ea"/>
              <a:cs typeface="+mn-cs"/>
            </a:endParaRPr>
          </a:p>
        </p:txBody>
      </p:sp>
      <p:sp>
        <p:nvSpPr>
          <p:cNvPr id="112644" name="Text Box 2"/>
          <p:cNvSpPr>
            <a:spLocks noGrp="1" noChangeArrowheads="1"/>
          </p:cNvSpPr>
          <p:nvPr>
            <p:ph type="body"/>
          </p:nvPr>
        </p:nvSpPr>
        <p:spPr>
          <a:xfrm>
            <a:off x="666750" y="4652963"/>
            <a:ext cx="5330825" cy="4403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es-ES_tradnl" altLang="es-ES">
                <a:latin typeface="Arial" panose="020B0604020202020204" pitchFamily="34" charset="0"/>
              </a:rPr>
              <a:t>Una función se invoca cuando se quiere y se puede guardar antes el contenido de ip y r0-r3 s i es necesario. Pero una excepción llega sin avisar, si alterase esos registros nadie podría usarlos! </a:t>
            </a:r>
          </a:p>
        </p:txBody>
      </p:sp>
    </p:spTree>
    <p:extLst>
      <p:ext uri="{BB962C8B-B14F-4D97-AF65-F5344CB8AC3E}">
        <p14:creationId xmlns:p14="http://schemas.microsoft.com/office/powerpoint/2010/main" val="2866366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9F5E18EB-1E33-4AB9-9043-1DA2DDC849AD}" type="slidenum">
              <a:rPr lang="es-ES_tradnl" altLang="es-ES" sz="2500">
                <a:solidFill>
                  <a:srgbClr val="000000"/>
                </a:solidFill>
                <a:latin typeface="Arial" panose="020B0604020202020204" pitchFamily="34" charset="0"/>
              </a:rPr>
              <a:pPr/>
              <a:t>45</a:t>
            </a:fld>
            <a:endParaRPr lang="es-ES_tradnl" altLang="es-ES" sz="2500">
              <a:solidFill>
                <a:srgbClr val="000000"/>
              </a:solidFill>
              <a:latin typeface="Arial" panose="020B0604020202020204" pitchFamily="34" charset="0"/>
            </a:endParaRPr>
          </a:p>
        </p:txBody>
      </p:sp>
      <p:sp>
        <p:nvSpPr>
          <p:cNvPr id="118787" name="Rectangle 2"/>
          <p:cNvSpPr>
            <a:spLocks noGrp="1" noRot="1" noChangeAspect="1" noChangeArrowheads="1" noTextEdit="1"/>
          </p:cNvSpPr>
          <p:nvPr>
            <p:ph type="sldImg"/>
          </p:nvPr>
        </p:nvSpPr>
        <p:spPr>
          <a:xfrm>
            <a:off x="989013" y="766763"/>
            <a:ext cx="5121275" cy="3840162"/>
          </a:xfrm>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altLang="es-ES">
                <a:latin typeface="Arial" panose="020B0604020202020204" pitchFamily="34" charset="0"/>
              </a:rPr>
              <a:t>Precision, rango</a:t>
            </a:r>
          </a:p>
          <a:p>
            <a:pPr eaLnBrk="1" hangingPunct="1"/>
            <a:r>
              <a:rPr lang="es-ES_tradnl" altLang="es-ES">
                <a:latin typeface="Arial" panose="020B0604020202020204" pitchFamily="34" charset="0"/>
              </a:rPr>
              <a:t>Tiempo no monotono</a:t>
            </a:r>
          </a:p>
        </p:txBody>
      </p:sp>
    </p:spTree>
    <p:extLst>
      <p:ext uri="{BB962C8B-B14F-4D97-AF65-F5344CB8AC3E}">
        <p14:creationId xmlns:p14="http://schemas.microsoft.com/office/powerpoint/2010/main" val="420216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29F1E9E-682B-234E-AEA7-EA47E55CA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7DB1F42A-8FC7-F241-B825-EAB37D0A0E1E}" type="slidenum">
              <a:rPr lang="es-ES_tradnl" altLang="es-ES" smtClean="0">
                <a:latin typeface="Arial" panose="020B0604020202020204" pitchFamily="34" charset="0"/>
              </a:rPr>
              <a:pPr/>
              <a:t>51</a:t>
            </a:fld>
            <a:endParaRPr lang="es-ES_tradnl" altLang="es-ES">
              <a:latin typeface="Arial" panose="020B0604020202020204" pitchFamily="34" charset="0"/>
            </a:endParaRPr>
          </a:p>
        </p:txBody>
      </p:sp>
      <p:sp>
        <p:nvSpPr>
          <p:cNvPr id="52227" name="Text Box 1">
            <a:extLst>
              <a:ext uri="{FF2B5EF4-FFF2-40B4-BE49-F238E27FC236}">
                <a16:creationId xmlns:a16="http://schemas.microsoft.com/office/drawing/2014/main" id="{788AE4EB-0D17-0041-8E3A-79C8D4F80A26}"/>
              </a:ext>
            </a:extLst>
          </p:cNvPr>
          <p:cNvSpPr txBox="1">
            <a:spLocks noChangeArrowheads="1"/>
          </p:cNvSpPr>
          <p:nvPr/>
        </p:nvSpPr>
        <p:spPr bwMode="auto">
          <a:xfrm>
            <a:off x="930140" y="737274"/>
            <a:ext cx="4806818" cy="3668267"/>
          </a:xfrm>
          <a:prstGeom prst="rect">
            <a:avLst/>
          </a:prstGeom>
          <a:solidFill>
            <a:srgbClr val="FFFFFF"/>
          </a:solidFill>
          <a:ln w="9360">
            <a:solidFill>
              <a:srgbClr val="000000"/>
            </a:solidFill>
            <a:miter lim="800000"/>
            <a:headEnd/>
            <a:tailEnd/>
          </a:ln>
        </p:spPr>
        <p:txBody>
          <a:bodyPr wrap="none" lIns="86832" tIns="43417" rIns="86832" bIns="43417" anchor="ctr"/>
          <a:lstStyle>
            <a:lvl1pPr defTabSz="625475">
              <a:defRPr>
                <a:solidFill>
                  <a:schemeClr val="tx1"/>
                </a:solidFill>
                <a:latin typeface="Tahoma" panose="020B0604030504040204" pitchFamily="34" charset="0"/>
              </a:defRPr>
            </a:lvl1pPr>
            <a:lvl2pPr marL="742950" indent="-285750" defTabSz="625475">
              <a:defRPr>
                <a:solidFill>
                  <a:schemeClr val="tx1"/>
                </a:solidFill>
                <a:latin typeface="Tahoma" panose="020B0604030504040204" pitchFamily="34" charset="0"/>
              </a:defRPr>
            </a:lvl2pPr>
            <a:lvl3pPr marL="1143000" indent="-228600" defTabSz="625475">
              <a:defRPr>
                <a:solidFill>
                  <a:schemeClr val="tx1"/>
                </a:solidFill>
                <a:latin typeface="Tahoma" panose="020B0604030504040204" pitchFamily="34" charset="0"/>
              </a:defRPr>
            </a:lvl3pPr>
            <a:lvl4pPr marL="1600200" indent="-228600" defTabSz="625475">
              <a:defRPr>
                <a:solidFill>
                  <a:schemeClr val="tx1"/>
                </a:solidFill>
                <a:latin typeface="Tahoma" panose="020B0604030504040204" pitchFamily="34" charset="0"/>
              </a:defRPr>
            </a:lvl4pPr>
            <a:lvl5pPr marL="2057400" indent="-228600" defTabSz="625475">
              <a:defRPr>
                <a:solidFill>
                  <a:schemeClr val="tx1"/>
                </a:solidFill>
                <a:latin typeface="Tahoma" panose="020B0604030504040204" pitchFamily="34" charset="0"/>
              </a:defRPr>
            </a:lvl5pPr>
            <a:lvl6pPr marL="2514600" indent="-228600" defTabSz="625475" eaLnBrk="0" fontAlgn="base" hangingPunct="0">
              <a:spcBef>
                <a:spcPct val="0"/>
              </a:spcBef>
              <a:spcAft>
                <a:spcPct val="0"/>
              </a:spcAft>
              <a:defRPr>
                <a:solidFill>
                  <a:schemeClr val="tx1"/>
                </a:solidFill>
                <a:latin typeface="Tahoma" panose="020B0604030504040204" pitchFamily="34" charset="0"/>
              </a:defRPr>
            </a:lvl6pPr>
            <a:lvl7pPr marL="2971800" indent="-228600" defTabSz="625475" eaLnBrk="0" fontAlgn="base" hangingPunct="0">
              <a:spcBef>
                <a:spcPct val="0"/>
              </a:spcBef>
              <a:spcAft>
                <a:spcPct val="0"/>
              </a:spcAft>
              <a:defRPr>
                <a:solidFill>
                  <a:schemeClr val="tx1"/>
                </a:solidFill>
                <a:latin typeface="Tahoma" panose="020B0604030504040204" pitchFamily="34" charset="0"/>
              </a:defRPr>
            </a:lvl7pPr>
            <a:lvl8pPr marL="3429000" indent="-228600" defTabSz="625475" eaLnBrk="0" fontAlgn="base" hangingPunct="0">
              <a:spcBef>
                <a:spcPct val="0"/>
              </a:spcBef>
              <a:spcAft>
                <a:spcPct val="0"/>
              </a:spcAft>
              <a:defRPr>
                <a:solidFill>
                  <a:schemeClr val="tx1"/>
                </a:solidFill>
                <a:latin typeface="Tahoma" panose="020B0604030504040204" pitchFamily="34" charset="0"/>
              </a:defRPr>
            </a:lvl8pPr>
            <a:lvl9pPr marL="3886200" indent="-228600" defTabSz="625475" eaLnBrk="0" fontAlgn="base" hangingPunct="0">
              <a:spcBef>
                <a:spcPct val="0"/>
              </a:spcBef>
              <a:spcAft>
                <a:spcPct val="0"/>
              </a:spcAft>
              <a:defRPr>
                <a:solidFill>
                  <a:schemeClr val="tx1"/>
                </a:solidFill>
                <a:latin typeface="Tahoma" panose="020B0604030504040204" pitchFamily="34" charset="0"/>
              </a:defRPr>
            </a:lvl9pPr>
          </a:lstStyle>
          <a:p>
            <a:pPr>
              <a:lnSpc>
                <a:spcPct val="103000"/>
              </a:lnSpc>
              <a:buClr>
                <a:srgbClr val="FFFFFF"/>
              </a:buClr>
            </a:pPr>
            <a:endParaRPr lang="en-US" altLang="es-ES" sz="2300">
              <a:solidFill>
                <a:schemeClr val="bg1"/>
              </a:solidFill>
              <a:latin typeface="Times New Roman" panose="02020603050405020304" pitchFamily="18" charset="0"/>
            </a:endParaRPr>
          </a:p>
        </p:txBody>
      </p:sp>
      <p:sp>
        <p:nvSpPr>
          <p:cNvPr id="52228" name="Text Box 2">
            <a:extLst>
              <a:ext uri="{FF2B5EF4-FFF2-40B4-BE49-F238E27FC236}">
                <a16:creationId xmlns:a16="http://schemas.microsoft.com/office/drawing/2014/main" id="{D34A4A11-CCE6-2D43-9522-A6E59601DC74}"/>
              </a:ext>
            </a:extLst>
          </p:cNvPr>
          <p:cNvSpPr>
            <a:spLocks noGrp="1" noChangeArrowheads="1"/>
          </p:cNvSpPr>
          <p:nvPr>
            <p:ph type="body"/>
          </p:nvPr>
        </p:nvSpPr>
        <p:spPr>
          <a:xfrm>
            <a:off x="667203" y="4652396"/>
            <a:ext cx="5331048" cy="44038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3586453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1 Marcador de imagen de diapositiva">
            <a:extLst>
              <a:ext uri="{FF2B5EF4-FFF2-40B4-BE49-F238E27FC236}">
                <a16:creationId xmlns:a16="http://schemas.microsoft.com/office/drawing/2014/main" id="{A9669588-96C7-5B48-AA94-DC5558ACCF70}"/>
              </a:ext>
            </a:extLst>
          </p:cNvPr>
          <p:cNvSpPr>
            <a:spLocks noGrp="1" noRot="1" noChangeAspect="1" noChangeArrowheads="1" noTextEdit="1"/>
          </p:cNvSpPr>
          <p:nvPr>
            <p:ph type="sldImg"/>
          </p:nvPr>
        </p:nvSpPr>
        <p:spPr>
          <a:ln/>
        </p:spPr>
      </p:sp>
      <p:sp>
        <p:nvSpPr>
          <p:cNvPr id="80898" name="2 Marcador de notas">
            <a:extLst>
              <a:ext uri="{FF2B5EF4-FFF2-40B4-BE49-F238E27FC236}">
                <a16:creationId xmlns:a16="http://schemas.microsoft.com/office/drawing/2014/main" id="{FA192A93-902C-B049-8415-60F2032762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latin typeface="Arial" panose="020B0604020202020204" pitchFamily="34" charset="0"/>
            </a:endParaRPr>
          </a:p>
        </p:txBody>
      </p:sp>
    </p:spTree>
    <p:extLst>
      <p:ext uri="{BB962C8B-B14F-4D97-AF65-F5344CB8AC3E}">
        <p14:creationId xmlns:p14="http://schemas.microsoft.com/office/powerpoint/2010/main" val="4214947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4D860B93-4B1B-3646-AC1D-D6118EC2FE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4EA5830B-F4B5-D848-9B76-C1C76225D0A6}" type="slidenum">
              <a:rPr lang="es-ES_tradnl" altLang="es-ES" smtClean="0">
                <a:latin typeface="Arial" panose="020B0604020202020204" pitchFamily="34" charset="0"/>
              </a:rPr>
              <a:pPr/>
              <a:t>57</a:t>
            </a:fld>
            <a:endParaRPr lang="es-ES_tradnl" altLang="es-ES">
              <a:latin typeface="Arial" panose="020B0604020202020204" pitchFamily="34" charset="0"/>
            </a:endParaRPr>
          </a:p>
        </p:txBody>
      </p:sp>
      <p:sp>
        <p:nvSpPr>
          <p:cNvPr id="87042" name="Rectangle 2">
            <a:extLst>
              <a:ext uri="{FF2B5EF4-FFF2-40B4-BE49-F238E27FC236}">
                <a16:creationId xmlns:a16="http://schemas.microsoft.com/office/drawing/2014/main" id="{C5FC9225-58A6-984C-A278-2289DEBAD4FA}"/>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EAD8CD0A-EA68-DA4D-88F8-972E3F89E2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a:latin typeface="Arial" panose="020B0604020202020204" pitchFamily="34" charset="0"/>
              </a:rPr>
              <a:t>en c estan y y x</a:t>
            </a:r>
          </a:p>
          <a:p>
            <a:pPr eaLnBrk="1" hangingPunct="1"/>
            <a:r>
              <a:rPr lang="en-US" altLang="es-ES">
                <a:latin typeface="Arial" panose="020B0604020202020204" pitchFamily="34" charset="0"/>
              </a:rPr>
              <a:t>y = x rotado uno</a:t>
            </a:r>
          </a:p>
        </p:txBody>
      </p:sp>
    </p:spTree>
    <p:extLst>
      <p:ext uri="{BB962C8B-B14F-4D97-AF65-F5344CB8AC3E}">
        <p14:creationId xmlns:p14="http://schemas.microsoft.com/office/powerpoint/2010/main" val="2799005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pPr>
              <a:defRPr/>
            </a:pPr>
            <a:fld id="{2483B9F5-A7DF-0F49-909F-373C1D9D9E9B}" type="slidenum">
              <a:rPr lang="es-ES_tradnl" altLang="es-ES" smtClean="0"/>
              <a:pPr>
                <a:defRPr/>
              </a:pPr>
              <a:t>58</a:t>
            </a:fld>
            <a:endParaRPr lang="es-ES_tradnl" altLang="es-ES"/>
          </a:p>
        </p:txBody>
      </p:sp>
    </p:spTree>
    <p:extLst>
      <p:ext uri="{BB962C8B-B14F-4D97-AF65-F5344CB8AC3E}">
        <p14:creationId xmlns:p14="http://schemas.microsoft.com/office/powerpoint/2010/main" val="2091246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DDC32E98-3321-0447-BD99-98EEB6B72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F29B32CA-6187-9C4E-8750-E759F8D7841C}" type="slidenum">
              <a:rPr lang="es-ES_tradnl" altLang="es-ES" smtClean="0">
                <a:latin typeface="Arial" panose="020B0604020202020204" pitchFamily="34" charset="0"/>
              </a:rPr>
              <a:pPr/>
              <a:t>59</a:t>
            </a:fld>
            <a:endParaRPr lang="es-ES_tradnl" altLang="es-ES">
              <a:latin typeface="Arial" panose="020B0604020202020204" pitchFamily="34" charset="0"/>
            </a:endParaRPr>
          </a:p>
        </p:txBody>
      </p:sp>
      <p:sp>
        <p:nvSpPr>
          <p:cNvPr id="89090" name="Rectangle 2">
            <a:extLst>
              <a:ext uri="{FF2B5EF4-FFF2-40B4-BE49-F238E27FC236}">
                <a16:creationId xmlns:a16="http://schemas.microsoft.com/office/drawing/2014/main" id="{244E0669-BE12-8B4E-92F2-85E31D684607}"/>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29AC0AD5-012E-AF47-88C6-D7B3B5AB7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3343011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6CAB3D22-CE56-426A-A461-821518B42FFD}" type="slidenum">
              <a:rPr lang="es-ES_tradnl" altLang="es-ES" sz="2500">
                <a:solidFill>
                  <a:srgbClr val="000000"/>
                </a:solidFill>
                <a:latin typeface="Arial" panose="020B0604020202020204" pitchFamily="34" charset="0"/>
              </a:rPr>
              <a:pPr/>
              <a:t>61</a:t>
            </a:fld>
            <a:endParaRPr lang="es-ES_tradnl" altLang="es-ES" sz="2500">
              <a:solidFill>
                <a:srgbClr val="000000"/>
              </a:solidFill>
              <a:latin typeface="Arial" panose="020B0604020202020204" pitchFamily="34" charset="0"/>
            </a:endParaRPr>
          </a:p>
        </p:txBody>
      </p:sp>
      <p:sp>
        <p:nvSpPr>
          <p:cNvPr id="134147" name="Rectangle 2"/>
          <p:cNvSpPr>
            <a:spLocks noGrp="1" noRot="1" noChangeAspect="1" noChangeArrowheads="1" noTextEdit="1"/>
          </p:cNvSpPr>
          <p:nvPr>
            <p:ph type="sldImg"/>
          </p:nvPr>
        </p:nvSpPr>
        <p:spPr>
          <a:xfrm>
            <a:off x="989013" y="766763"/>
            <a:ext cx="5121275" cy="3840162"/>
          </a:xfrm>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1833588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70013CF0-CBDD-4ED9-AEAA-86CA35BF67EC}" type="slidenum">
              <a:rPr lang="es-ES_tradnl" altLang="es-ES" sz="2500">
                <a:solidFill>
                  <a:srgbClr val="000000"/>
                </a:solidFill>
                <a:latin typeface="Arial" panose="020B0604020202020204" pitchFamily="34" charset="0"/>
              </a:rPr>
              <a:pPr/>
              <a:t>62</a:t>
            </a:fld>
            <a:endParaRPr lang="es-ES_tradnl" altLang="es-ES" sz="2500">
              <a:solidFill>
                <a:srgbClr val="000000"/>
              </a:solidFill>
              <a:latin typeface="Arial" panose="020B0604020202020204" pitchFamily="34" charset="0"/>
            </a:endParaRPr>
          </a:p>
        </p:txBody>
      </p:sp>
      <p:sp>
        <p:nvSpPr>
          <p:cNvPr id="136195" name="Rectangle 2"/>
          <p:cNvSpPr>
            <a:spLocks noGrp="1" noRot="1" noChangeAspect="1" noChangeArrowheads="1" noTextEdit="1"/>
          </p:cNvSpPr>
          <p:nvPr>
            <p:ph type="sldImg"/>
          </p:nvPr>
        </p:nvSpPr>
        <p:spPr>
          <a:xfrm>
            <a:off x="989013" y="766763"/>
            <a:ext cx="5121275" cy="3840162"/>
          </a:xfrm>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2605657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661AD22E-B9FA-48B0-8017-9D981E907870}" type="slidenum">
              <a:rPr lang="es-ES_tradnl" altLang="es-ES" sz="2500">
                <a:solidFill>
                  <a:srgbClr val="000000"/>
                </a:solidFill>
                <a:latin typeface="Arial" panose="020B0604020202020204" pitchFamily="34" charset="0"/>
              </a:rPr>
              <a:pPr/>
              <a:t>63</a:t>
            </a:fld>
            <a:endParaRPr lang="es-ES_tradnl" altLang="es-ES" sz="2500">
              <a:solidFill>
                <a:srgbClr val="000000"/>
              </a:solidFill>
              <a:latin typeface="Arial" panose="020B0604020202020204" pitchFamily="34" charset="0"/>
            </a:endParaRPr>
          </a:p>
        </p:txBody>
      </p:sp>
      <p:sp>
        <p:nvSpPr>
          <p:cNvPr id="138243" name="Rectangle 2"/>
          <p:cNvSpPr>
            <a:spLocks noGrp="1" noRot="1" noChangeAspect="1" noChangeArrowheads="1" noTextEdit="1"/>
          </p:cNvSpPr>
          <p:nvPr>
            <p:ph type="sldImg"/>
          </p:nvPr>
        </p:nvSpPr>
        <p:spPr>
          <a:xfrm>
            <a:off x="989013" y="766763"/>
            <a:ext cx="5121275" cy="3840162"/>
          </a:xfrm>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257691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C440523-C1EA-4245-ABB8-C54984545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A4F1DB1A-6215-CD41-843E-0EE493F43F44}" type="slidenum">
              <a:rPr lang="es-ES_tradnl" altLang="es-ES" smtClean="0">
                <a:latin typeface="Arial" panose="020B0604020202020204" pitchFamily="34" charset="0"/>
              </a:rPr>
              <a:pPr/>
              <a:t>6</a:t>
            </a:fld>
            <a:endParaRPr lang="es-ES_tradnl" altLang="es-ES">
              <a:latin typeface="Arial" panose="020B0604020202020204" pitchFamily="34" charset="0"/>
            </a:endParaRPr>
          </a:p>
        </p:txBody>
      </p:sp>
      <p:sp>
        <p:nvSpPr>
          <p:cNvPr id="24578" name="Rectangle 2">
            <a:extLst>
              <a:ext uri="{FF2B5EF4-FFF2-40B4-BE49-F238E27FC236}">
                <a16:creationId xmlns:a16="http://schemas.microsoft.com/office/drawing/2014/main" id="{ECE3394B-90CA-154D-9581-BC157802EB8A}"/>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E957A58C-6605-E646-9AA4-E3285EB357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dirty="0">
                <a:latin typeface="Arial" panose="020B0604020202020204" pitchFamily="34" charset="0"/>
              </a:rPr>
              <a:t>¿</a:t>
            </a:r>
            <a:r>
              <a:rPr lang="en-US" altLang="es-ES" dirty="0" err="1">
                <a:latin typeface="Arial" panose="020B0604020202020204" pitchFamily="34" charset="0"/>
              </a:rPr>
              <a:t>Qué</a:t>
            </a:r>
            <a:r>
              <a:rPr lang="en-US" altLang="es-ES" dirty="0">
                <a:latin typeface="Arial" panose="020B0604020202020204" pitchFamily="34" charset="0"/>
              </a:rPr>
              <a:t> </a:t>
            </a:r>
            <a:r>
              <a:rPr lang="en-US" altLang="es-ES" dirty="0" err="1">
                <a:latin typeface="Arial" panose="020B0604020202020204" pitchFamily="34" charset="0"/>
              </a:rPr>
              <a:t>debe</a:t>
            </a:r>
            <a:r>
              <a:rPr lang="en-US" altLang="es-ES" dirty="0">
                <a:latin typeface="Arial" panose="020B0604020202020204" pitchFamily="34" charset="0"/>
              </a:rPr>
              <a:t> </a:t>
            </a:r>
            <a:r>
              <a:rPr lang="en-US" altLang="es-ES" dirty="0" err="1">
                <a:latin typeface="Arial" panose="020B0604020202020204" pitchFamily="34" charset="0"/>
              </a:rPr>
              <a:t>suceder</a:t>
            </a:r>
            <a:r>
              <a:rPr lang="en-US" altLang="es-ES" dirty="0">
                <a:latin typeface="Arial" panose="020B0604020202020204" pitchFamily="34" charset="0"/>
              </a:rPr>
              <a:t> al </a:t>
            </a:r>
            <a:r>
              <a:rPr lang="en-US" altLang="es-ES" dirty="0" err="1">
                <a:latin typeface="Arial" panose="020B0604020202020204" pitchFamily="34" charset="0"/>
              </a:rPr>
              <a:t>invocar</a:t>
            </a:r>
            <a:r>
              <a:rPr lang="en-US" altLang="es-ES" dirty="0">
                <a:latin typeface="Arial" panose="020B0604020202020204" pitchFamily="34" charset="0"/>
              </a:rPr>
              <a:t> </a:t>
            </a:r>
            <a:r>
              <a:rPr lang="en-US" altLang="es-ES" dirty="0" err="1">
                <a:latin typeface="Arial" panose="020B0604020202020204" pitchFamily="34" charset="0"/>
              </a:rPr>
              <a:t>una</a:t>
            </a:r>
            <a:r>
              <a:rPr lang="en-US" altLang="es-ES" dirty="0">
                <a:latin typeface="Arial" panose="020B0604020202020204" pitchFamily="34" charset="0"/>
              </a:rPr>
              <a:t> </a:t>
            </a:r>
            <a:r>
              <a:rPr lang="en-US" altLang="es-ES" dirty="0" err="1">
                <a:latin typeface="Arial" panose="020B0604020202020204" pitchFamily="34" charset="0"/>
              </a:rPr>
              <a:t>interrupción</a:t>
            </a:r>
            <a:r>
              <a:rPr lang="en-US" altLang="es-ES" dirty="0">
                <a:latin typeface="Arial" panose="020B0604020202020204" pitchFamily="34" charset="0"/>
              </a:rPr>
              <a:t>?</a:t>
            </a:r>
          </a:p>
        </p:txBody>
      </p:sp>
    </p:spTree>
    <p:extLst>
      <p:ext uri="{BB962C8B-B14F-4D97-AF65-F5344CB8AC3E}">
        <p14:creationId xmlns:p14="http://schemas.microsoft.com/office/powerpoint/2010/main" val="2415821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ABC1859F-6061-4062-8BD0-5A16CE85D2F5}" type="slidenum">
              <a:rPr lang="es-ES_tradnl" altLang="es-ES" sz="2500">
                <a:solidFill>
                  <a:srgbClr val="000000"/>
                </a:solidFill>
                <a:latin typeface="Arial" panose="020B0604020202020204" pitchFamily="34" charset="0"/>
              </a:rPr>
              <a:pPr/>
              <a:t>64</a:t>
            </a:fld>
            <a:endParaRPr lang="es-ES_tradnl" altLang="es-ES" sz="2500">
              <a:solidFill>
                <a:srgbClr val="000000"/>
              </a:solidFill>
              <a:latin typeface="Arial" panose="020B0604020202020204" pitchFamily="34" charset="0"/>
            </a:endParaRPr>
          </a:p>
        </p:txBody>
      </p:sp>
      <p:sp>
        <p:nvSpPr>
          <p:cNvPr id="140291" name="Rectangle 2"/>
          <p:cNvSpPr>
            <a:spLocks noGrp="1" noRot="1" noChangeAspect="1" noChangeArrowheads="1" noTextEdit="1"/>
          </p:cNvSpPr>
          <p:nvPr>
            <p:ph type="sldImg"/>
          </p:nvPr>
        </p:nvSpPr>
        <p:spPr>
          <a:xfrm>
            <a:off x="989013" y="766763"/>
            <a:ext cx="5121275" cy="3840162"/>
          </a:xfrm>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a:latin typeface="Arial" panose="020B0604020202020204" pitchFamily="34" charset="0"/>
            </a:endParaRPr>
          </a:p>
        </p:txBody>
      </p:sp>
    </p:spTree>
    <p:extLst>
      <p:ext uri="{BB962C8B-B14F-4D97-AF65-F5344CB8AC3E}">
        <p14:creationId xmlns:p14="http://schemas.microsoft.com/office/powerpoint/2010/main" val="219728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AC976CB5-8C23-134A-9353-9140A39F55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1738" indent="-284525">
              <a:defRPr>
                <a:solidFill>
                  <a:schemeClr val="tx1"/>
                </a:solidFill>
                <a:latin typeface="Tahoma" panose="020B0604030504040204" pitchFamily="34" charset="0"/>
              </a:defRPr>
            </a:lvl2pPr>
            <a:lvl3pPr marL="1141387" indent="-226962">
              <a:defRPr>
                <a:solidFill>
                  <a:schemeClr val="tx1"/>
                </a:solidFill>
                <a:latin typeface="Tahoma" panose="020B0604030504040204" pitchFamily="34" charset="0"/>
              </a:defRPr>
            </a:lvl3pPr>
            <a:lvl4pPr marL="1598600" indent="-226962">
              <a:defRPr>
                <a:solidFill>
                  <a:schemeClr val="tx1"/>
                </a:solidFill>
                <a:latin typeface="Tahoma" panose="020B0604030504040204" pitchFamily="34" charset="0"/>
              </a:defRPr>
            </a:lvl4pPr>
            <a:lvl5pPr marL="2055813" indent="-226962">
              <a:defRPr>
                <a:solidFill>
                  <a:schemeClr val="tx1"/>
                </a:solidFill>
                <a:latin typeface="Tahoma" panose="020B0604030504040204" pitchFamily="34" charset="0"/>
              </a:defRPr>
            </a:lvl5pPr>
            <a:lvl6pPr marL="2529472" indent="-226962" eaLnBrk="0" fontAlgn="base" hangingPunct="0">
              <a:spcBef>
                <a:spcPct val="0"/>
              </a:spcBef>
              <a:spcAft>
                <a:spcPct val="0"/>
              </a:spcAft>
              <a:defRPr>
                <a:solidFill>
                  <a:schemeClr val="tx1"/>
                </a:solidFill>
                <a:latin typeface="Tahoma" panose="020B0604030504040204" pitchFamily="34" charset="0"/>
              </a:defRPr>
            </a:lvl6pPr>
            <a:lvl7pPr marL="3003131" indent="-226962" eaLnBrk="0" fontAlgn="base" hangingPunct="0">
              <a:spcBef>
                <a:spcPct val="0"/>
              </a:spcBef>
              <a:spcAft>
                <a:spcPct val="0"/>
              </a:spcAft>
              <a:defRPr>
                <a:solidFill>
                  <a:schemeClr val="tx1"/>
                </a:solidFill>
                <a:latin typeface="Tahoma" panose="020B0604030504040204" pitchFamily="34" charset="0"/>
              </a:defRPr>
            </a:lvl7pPr>
            <a:lvl8pPr marL="3476790" indent="-226962" eaLnBrk="0" fontAlgn="base" hangingPunct="0">
              <a:spcBef>
                <a:spcPct val="0"/>
              </a:spcBef>
              <a:spcAft>
                <a:spcPct val="0"/>
              </a:spcAft>
              <a:defRPr>
                <a:solidFill>
                  <a:schemeClr val="tx1"/>
                </a:solidFill>
                <a:latin typeface="Tahoma" panose="020B0604030504040204" pitchFamily="34" charset="0"/>
              </a:defRPr>
            </a:lvl8pPr>
            <a:lvl9pPr marL="3950449" indent="-226962" eaLnBrk="0" fontAlgn="base" hangingPunct="0">
              <a:spcBef>
                <a:spcPct val="0"/>
              </a:spcBef>
              <a:spcAft>
                <a:spcPct val="0"/>
              </a:spcAft>
              <a:defRPr>
                <a:solidFill>
                  <a:schemeClr val="tx1"/>
                </a:solidFill>
                <a:latin typeface="Tahoma" panose="020B0604030504040204" pitchFamily="34" charset="0"/>
              </a:defRPr>
            </a:lvl9pPr>
          </a:lstStyle>
          <a:p>
            <a:fld id="{4EB6BC8A-CBBE-AA44-8AED-9A352AE53AE4}" type="slidenum">
              <a:rPr lang="es-ES_tradnl" altLang="es-ES" smtClean="0">
                <a:latin typeface="Arial" panose="020B0604020202020204" pitchFamily="34" charset="0"/>
              </a:rPr>
              <a:pPr/>
              <a:t>7</a:t>
            </a:fld>
            <a:endParaRPr lang="es-ES_tradnl" altLang="es-ES">
              <a:latin typeface="Arial" panose="020B0604020202020204" pitchFamily="34" charset="0"/>
            </a:endParaRPr>
          </a:p>
        </p:txBody>
      </p:sp>
      <p:sp>
        <p:nvSpPr>
          <p:cNvPr id="28674" name="Rectangle 2">
            <a:extLst>
              <a:ext uri="{FF2B5EF4-FFF2-40B4-BE49-F238E27FC236}">
                <a16:creationId xmlns:a16="http://schemas.microsoft.com/office/drawing/2014/main" id="{427C0712-23F0-0C42-B94E-E8DAE146CB7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D5250317-3434-3C49-81D0-84E53C7A4E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ES" dirty="0">
              <a:solidFill>
                <a:srgbClr val="000066"/>
              </a:solidFill>
              <a:latin typeface="Arial" panose="020B0604020202020204" pitchFamily="34" charset="0"/>
            </a:endParaRPr>
          </a:p>
        </p:txBody>
      </p:sp>
    </p:spTree>
    <p:extLst>
      <p:ext uri="{BB962C8B-B14F-4D97-AF65-F5344CB8AC3E}">
        <p14:creationId xmlns:p14="http://schemas.microsoft.com/office/powerpoint/2010/main" val="23559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kern="1200" dirty="0">
                <a:solidFill>
                  <a:schemeClr val="tx1"/>
                </a:solidFill>
                <a:effectLst/>
                <a:latin typeface="Arial" charset="0"/>
                <a:ea typeface="+mn-ea"/>
                <a:cs typeface="+mn-cs"/>
              </a:rPr>
              <a:t>modelo de eventos : planificador procesa eventos</a:t>
            </a:r>
          </a:p>
          <a:p>
            <a:r>
              <a:rPr lang="es-ES" sz="1200" b="1" kern="1200" dirty="0">
                <a:solidFill>
                  <a:schemeClr val="tx1"/>
                </a:solidFill>
                <a:effectLst/>
                <a:latin typeface="Arial" charset="0"/>
                <a:ea typeface="+mn-ea"/>
                <a:cs typeface="+mn-cs"/>
              </a:rPr>
              <a:t>REUSO de </a:t>
            </a:r>
            <a:r>
              <a:rPr lang="es-ES" sz="1200" b="1" kern="1200" dirty="0" err="1">
                <a:solidFill>
                  <a:schemeClr val="tx1"/>
                </a:solidFill>
                <a:effectLst/>
                <a:latin typeface="Arial" charset="0"/>
                <a:ea typeface="+mn-ea"/>
                <a:cs typeface="+mn-cs"/>
              </a:rPr>
              <a:t>Codigo</a:t>
            </a:r>
            <a:endParaRPr lang="es-ES" sz="1200" b="1" kern="1200" dirty="0">
              <a:solidFill>
                <a:schemeClr val="tx1"/>
              </a:solidFill>
              <a:effectLst/>
              <a:latin typeface="Arial" charset="0"/>
              <a:ea typeface="+mn-ea"/>
              <a:cs typeface="+mn-cs"/>
            </a:endParaRPr>
          </a:p>
          <a:p>
            <a:r>
              <a:rPr lang="es-ES" dirty="0"/>
              <a:t>Modular y portable, funcionalidad encapsulada y abstraída</a:t>
            </a:r>
          </a:p>
          <a:p>
            <a:r>
              <a:rPr lang="es-ES" baseline="0" dirty="0"/>
              <a:t>  manejador, gestor o driver </a:t>
            </a:r>
            <a:r>
              <a:rPr lang="es-ES" baseline="0" dirty="0" err="1"/>
              <a:t>dipositivo</a:t>
            </a:r>
            <a:r>
              <a:rPr lang="es-ES" baseline="0" dirty="0"/>
              <a:t> tiene el modelo de dispositivo</a:t>
            </a:r>
          </a:p>
          <a:p>
            <a:r>
              <a:rPr lang="es-ES" baseline="0" dirty="0"/>
              <a:t>  separadas los servicios necesarios del hardware y dependientes de el.</a:t>
            </a:r>
            <a:endParaRPr lang="es-ES" dirty="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a:t>HAL: Hardware </a:t>
            </a:r>
            <a:r>
              <a:rPr lang="es-ES" dirty="0" err="1"/>
              <a:t>abstraction</a:t>
            </a:r>
            <a:r>
              <a:rPr lang="es-ES" dirty="0"/>
              <a:t> </a:t>
            </a:r>
            <a:r>
              <a:rPr lang="es-ES" dirty="0" err="1"/>
              <a:t>layer</a:t>
            </a:r>
            <a:endParaRPr lang="es-ES" dirty="0"/>
          </a:p>
          <a:p>
            <a:pPr marL="0" indent="0">
              <a:buFontTx/>
              <a:buNone/>
            </a:pPr>
            <a:r>
              <a:rPr lang="es-ES" dirty="0"/>
              <a:t>Niveles, servicios, aviso asíncrono</a:t>
            </a:r>
          </a:p>
          <a:p>
            <a:pPr marL="171450" indent="-171450">
              <a:buFontTx/>
              <a:buChar char="-"/>
            </a:pPr>
            <a:endParaRPr lang="es-ES" dirty="0"/>
          </a:p>
          <a:p>
            <a:pPr marL="0" marR="0" indent="0" algn="l" defTabSz="914400" rtl="0" eaLnBrk="0" fontAlgn="base" latinLnBrk="0" hangingPunct="0">
              <a:lnSpc>
                <a:spcPct val="100000"/>
              </a:lnSpc>
              <a:spcBef>
                <a:spcPct val="30000"/>
              </a:spcBef>
              <a:spcAft>
                <a:spcPct val="0"/>
              </a:spcAft>
              <a:buClrTx/>
              <a:buSzTx/>
              <a:buFontTx/>
              <a:buNone/>
              <a:tabLst/>
              <a:defRPr/>
            </a:pPr>
            <a:r>
              <a:rPr lang="es-ES" altLang="es-ES" sz="1200" kern="0" dirty="0"/>
              <a:t>La entrada y salida y los distintos módulos se comunican entre sí generando eventos que se almacenan en la cola de eventos y mensajes. </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8</a:t>
            </a:fld>
            <a:endParaRPr lang="es-ES_tradnl" altLang="es-ES"/>
          </a:p>
        </p:txBody>
      </p:sp>
    </p:spTree>
    <p:extLst>
      <p:ext uri="{BB962C8B-B14F-4D97-AF65-F5344CB8AC3E}">
        <p14:creationId xmlns:p14="http://schemas.microsoft.com/office/powerpoint/2010/main" val="3635577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tiempo es una magnitud física fundamental, cuya unidad en el SI es el segundo. </a:t>
            </a:r>
          </a:p>
          <a:p>
            <a:r>
              <a:rPr lang="es-ES" dirty="0"/>
              <a:t> Dos tipos de medidas: </a:t>
            </a:r>
          </a:p>
          <a:p>
            <a:r>
              <a:rPr lang="es-ES" dirty="0"/>
              <a:t>» Tiempo relativo o intervalos de tiempo: Distancia temporal entre dos eventos. </a:t>
            </a:r>
          </a:p>
          <a:p>
            <a:r>
              <a:rPr lang="es-ES" dirty="0"/>
              <a:t>» Tiempo absoluto: Distancia temporal de un evento a otro que es fijo  se denomina época </a:t>
            </a:r>
          </a:p>
          <a:p>
            <a:r>
              <a:rPr lang="es-ES" dirty="0"/>
              <a:t> Un sistema de tiempo real para medir el paso del tiempo puede: </a:t>
            </a:r>
          </a:p>
          <a:p>
            <a:r>
              <a:rPr lang="es-ES" dirty="0"/>
              <a:t>» Acceder a un sistema de referencia externo (</a:t>
            </a:r>
            <a:r>
              <a:rPr lang="es-ES" dirty="0" err="1"/>
              <a:t>p.e</a:t>
            </a:r>
            <a:r>
              <a:rPr lang="es-ES" dirty="0"/>
              <a:t>. Señal UTC del GPS, red eléctrica) </a:t>
            </a:r>
          </a:p>
          <a:p>
            <a:r>
              <a:rPr lang="es-ES" dirty="0"/>
              <a:t>» Utilizar un reloj de hardware interno que proporciona una aproximación del paso del tiempo en el entorno</a:t>
            </a:r>
          </a:p>
        </p:txBody>
      </p:sp>
      <p:sp>
        <p:nvSpPr>
          <p:cNvPr id="4" name="Marcador de número de diapositiva 3"/>
          <p:cNvSpPr>
            <a:spLocks noGrp="1"/>
          </p:cNvSpPr>
          <p:nvPr>
            <p:ph type="sldNum" sz="quarter" idx="10"/>
          </p:nvPr>
        </p:nvSpPr>
        <p:spPr/>
        <p:txBody>
          <a:bodyPr/>
          <a:lstStyle/>
          <a:p>
            <a:pPr>
              <a:defRPr/>
            </a:pPr>
            <a:fld id="{2483B9F5-A7DF-0F49-909F-373C1D9D9E9B}" type="slidenum">
              <a:rPr lang="es-ES_tradnl" altLang="es-ES" smtClean="0"/>
              <a:pPr>
                <a:defRPr/>
              </a:pPr>
              <a:t>9</a:t>
            </a:fld>
            <a:endParaRPr lang="es-ES_tradnl" altLang="es-ES"/>
          </a:p>
        </p:txBody>
      </p:sp>
    </p:spTree>
    <p:extLst>
      <p:ext uri="{BB962C8B-B14F-4D97-AF65-F5344CB8AC3E}">
        <p14:creationId xmlns:p14="http://schemas.microsoft.com/office/powerpoint/2010/main" val="3346815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29FB2289-AAD5-4824-88F3-A249B55F7A50}" type="slidenum">
              <a:rPr lang="es-ES_tradnl" altLang="es-ES" sz="2500">
                <a:solidFill>
                  <a:srgbClr val="000000"/>
                </a:solidFill>
                <a:latin typeface="Arial" panose="020B0604020202020204" pitchFamily="34" charset="0"/>
              </a:rPr>
              <a:pPr/>
              <a:t>11</a:t>
            </a:fld>
            <a:endParaRPr lang="es-ES_tradnl" altLang="es-ES" sz="2500">
              <a:solidFill>
                <a:srgbClr val="000000"/>
              </a:solidFill>
              <a:latin typeface="Arial" panose="020B0604020202020204" pitchFamily="34" charset="0"/>
            </a:endParaRPr>
          </a:p>
        </p:txBody>
      </p:sp>
      <p:sp>
        <p:nvSpPr>
          <p:cNvPr id="72707" name="Rectangle 2"/>
          <p:cNvSpPr>
            <a:spLocks noGrp="1" noRot="1" noChangeAspect="1" noChangeArrowheads="1" noTextEdit="1"/>
          </p:cNvSpPr>
          <p:nvPr>
            <p:ph type="sldImg"/>
          </p:nvPr>
        </p:nvSpPr>
        <p:spPr>
          <a:xfrm>
            <a:off x="989013" y="766763"/>
            <a:ext cx="5121275" cy="3840162"/>
          </a:xfrm>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ES" dirty="0">
              <a:latin typeface="Arial" panose="020B0604020202020204" pitchFamily="34" charset="0"/>
            </a:endParaRPr>
          </a:p>
        </p:txBody>
      </p:sp>
    </p:spTree>
    <p:extLst>
      <p:ext uri="{BB962C8B-B14F-4D97-AF65-F5344CB8AC3E}">
        <p14:creationId xmlns:p14="http://schemas.microsoft.com/office/powerpoint/2010/main" val="310677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2" tIns="47366" rIns="94732" bIns="47366"/>
          <a:lstStyle>
            <a:lvl1pPr>
              <a:defRPr sz="2400">
                <a:solidFill>
                  <a:schemeClr val="bg1"/>
                </a:solidFill>
                <a:latin typeface="Times New Roman" panose="02020603050405020304" pitchFamily="18" charset="0"/>
                <a:ea typeface="msmincho"/>
                <a:cs typeface="msmincho"/>
              </a:defRPr>
            </a:lvl1pPr>
            <a:lvl2pPr marL="741363" indent="-284163">
              <a:defRPr sz="2400">
                <a:solidFill>
                  <a:schemeClr val="bg1"/>
                </a:solidFill>
                <a:latin typeface="Times New Roman" panose="02020603050405020304" pitchFamily="18" charset="0"/>
                <a:ea typeface="msmincho"/>
                <a:cs typeface="msmincho"/>
              </a:defRPr>
            </a:lvl2pPr>
            <a:lvl3pPr marL="1139825" indent="-225425">
              <a:defRPr sz="2400">
                <a:solidFill>
                  <a:schemeClr val="bg1"/>
                </a:solidFill>
                <a:latin typeface="Times New Roman" panose="02020603050405020304" pitchFamily="18" charset="0"/>
                <a:ea typeface="msmincho"/>
                <a:cs typeface="msmincho"/>
              </a:defRPr>
            </a:lvl3pPr>
            <a:lvl4pPr marL="1597025" indent="-225425">
              <a:defRPr sz="2400">
                <a:solidFill>
                  <a:schemeClr val="bg1"/>
                </a:solidFill>
                <a:latin typeface="Times New Roman" panose="02020603050405020304" pitchFamily="18" charset="0"/>
                <a:ea typeface="msmincho"/>
                <a:cs typeface="msmincho"/>
              </a:defRPr>
            </a:lvl4pPr>
            <a:lvl5pPr marL="2055813" indent="-225425">
              <a:defRPr sz="2400">
                <a:solidFill>
                  <a:schemeClr val="bg1"/>
                </a:solidFill>
                <a:latin typeface="Times New Roman" panose="02020603050405020304" pitchFamily="18" charset="0"/>
                <a:ea typeface="msmincho"/>
                <a:cs typeface="msmincho"/>
              </a:defRPr>
            </a:lvl5pPr>
            <a:lvl6pPr marL="25130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02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74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4613" indent="-225425" defTabSz="455613"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fld id="{29FB2289-AAD5-4824-88F3-A249B55F7A50}" type="slidenum">
              <a:rPr lang="es-ES_tradnl" altLang="es-ES" sz="2500">
                <a:solidFill>
                  <a:srgbClr val="000000"/>
                </a:solidFill>
                <a:latin typeface="Arial" panose="020B0604020202020204" pitchFamily="34" charset="0"/>
              </a:rPr>
              <a:pPr/>
              <a:t>12</a:t>
            </a:fld>
            <a:endParaRPr lang="es-ES_tradnl" altLang="es-ES" sz="2500">
              <a:solidFill>
                <a:srgbClr val="000000"/>
              </a:solidFill>
              <a:latin typeface="Arial" panose="020B0604020202020204" pitchFamily="34" charset="0"/>
            </a:endParaRPr>
          </a:p>
        </p:txBody>
      </p:sp>
      <p:sp>
        <p:nvSpPr>
          <p:cNvPr id="72707" name="Rectangle 2"/>
          <p:cNvSpPr>
            <a:spLocks noGrp="1" noRot="1" noChangeAspect="1" noChangeArrowheads="1" noTextEdit="1"/>
          </p:cNvSpPr>
          <p:nvPr>
            <p:ph type="sldImg"/>
          </p:nvPr>
        </p:nvSpPr>
        <p:spPr>
          <a:xfrm>
            <a:off x="989013" y="766763"/>
            <a:ext cx="5121275" cy="3840162"/>
          </a:xfrm>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ES">
                <a:latin typeface="Arial" panose="020B0604020202020204" pitchFamily="34" charset="0"/>
              </a:rPr>
              <a:t>64MHz (reloj de la placa)</a:t>
            </a:r>
          </a:p>
        </p:txBody>
      </p:sp>
    </p:spTree>
    <p:extLst>
      <p:ext uri="{BB962C8B-B14F-4D97-AF65-F5344CB8AC3E}">
        <p14:creationId xmlns:p14="http://schemas.microsoft.com/office/powerpoint/2010/main" val="99486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90D5C2E8-7950-A34A-9503-9CD121835474}"/>
              </a:ext>
            </a:extLst>
          </p:cNvPr>
          <p:cNvSpPr>
            <a:spLocks noChangeArrowheads="1"/>
          </p:cNvSpPr>
          <p:nvPr userDrawn="1"/>
        </p:nvSpPr>
        <p:spPr bwMode="auto">
          <a:xfrm>
            <a:off x="971550" y="3429000"/>
            <a:ext cx="7777163" cy="215900"/>
          </a:xfrm>
          <a:prstGeom prst="rect">
            <a:avLst/>
          </a:prstGeom>
          <a:solidFill>
            <a:srgbClr val="800080"/>
          </a:solidFill>
          <a:ln w="9525">
            <a:solidFill>
              <a:schemeClr val="tx1"/>
            </a:solidFill>
            <a:miter lim="800000"/>
            <a:headEnd/>
            <a:tailEnd/>
          </a:ln>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s-ES" altLang="es-ES"/>
          </a:p>
        </p:txBody>
      </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es-ES_tradnl"/>
              <a:t>Haga clic para cambiar el estilo de título	</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_tradnl"/>
              <a:t>Haga clic para modificar el estilo de subtítulo del patrón</a:t>
            </a:r>
          </a:p>
        </p:txBody>
      </p:sp>
      <p:sp>
        <p:nvSpPr>
          <p:cNvPr id="5" name="Rectangle 15">
            <a:extLst>
              <a:ext uri="{FF2B5EF4-FFF2-40B4-BE49-F238E27FC236}">
                <a16:creationId xmlns:a16="http://schemas.microsoft.com/office/drawing/2014/main" id="{C124BBFD-3199-CC42-AF27-4857C26AD2C1}"/>
              </a:ext>
            </a:extLst>
          </p:cNvPr>
          <p:cNvSpPr>
            <a:spLocks noGrp="1" noChangeArrowheads="1"/>
          </p:cNvSpPr>
          <p:nvPr>
            <p:ph type="ftr" sz="quarter" idx="10"/>
          </p:nvPr>
        </p:nvSpPr>
        <p:spPr bwMode="auto">
          <a:xfrm>
            <a:off x="1150938" y="6165850"/>
            <a:ext cx="7777162"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lnSpc>
                <a:spcPct val="93000"/>
              </a:lnSpc>
              <a:buClr>
                <a:srgbClr val="FFFFFF"/>
              </a:buClr>
              <a:buSzPct val="100000"/>
              <a:buFont typeface="Times New Roman" pitchFamily="18" charset="0"/>
              <a:buNone/>
              <a:defRPr sz="1400">
                <a:solidFill>
                  <a:schemeClr val="bg2"/>
                </a:solidFill>
              </a:defRPr>
            </a:lvl1pPr>
          </a:lstStyle>
          <a:p>
            <a:pPr>
              <a:defRPr/>
            </a:pPr>
            <a:endParaRPr lang="es-ES" altLang="es-ES"/>
          </a:p>
        </p:txBody>
      </p:sp>
    </p:spTree>
    <p:extLst>
      <p:ext uri="{BB962C8B-B14F-4D97-AF65-F5344CB8AC3E}">
        <p14:creationId xmlns:p14="http://schemas.microsoft.com/office/powerpoint/2010/main" val="87557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a:extLst>
              <a:ext uri="{FF2B5EF4-FFF2-40B4-BE49-F238E27FC236}">
                <a16:creationId xmlns:a16="http://schemas.microsoft.com/office/drawing/2014/main" id="{0B63DCDE-F76E-2944-978C-086F31151DCD}"/>
              </a:ext>
            </a:extLst>
          </p:cNvPr>
          <p:cNvSpPr>
            <a:spLocks noGrp="1" noChangeArrowheads="1"/>
          </p:cNvSpPr>
          <p:nvPr>
            <p:ph type="sldNum" sz="quarter" idx="10"/>
          </p:nvPr>
        </p:nvSpPr>
        <p:spPr>
          <a:ln/>
        </p:spPr>
        <p:txBody>
          <a:bodyPr/>
          <a:lstStyle>
            <a:lvl1pPr>
              <a:defRPr/>
            </a:lvl1pPr>
          </a:lstStyle>
          <a:p>
            <a:pPr>
              <a:defRPr/>
            </a:pPr>
            <a:fld id="{BDF31FDF-5841-C74A-AC67-073E8B28A13C}" type="slidenum">
              <a:rPr lang="es-ES_tradnl" altLang="es-ES"/>
              <a:pPr>
                <a:defRPr/>
              </a:pPr>
              <a:t>‹Nº›</a:t>
            </a:fld>
            <a:endParaRPr lang="es-ES_tradnl" altLang="es-ES"/>
          </a:p>
        </p:txBody>
      </p:sp>
    </p:spTree>
    <p:extLst>
      <p:ext uri="{BB962C8B-B14F-4D97-AF65-F5344CB8AC3E}">
        <p14:creationId xmlns:p14="http://schemas.microsoft.com/office/powerpoint/2010/main" val="120855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96100" y="44450"/>
            <a:ext cx="2058988" cy="5976938"/>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19138" y="44450"/>
            <a:ext cx="6024562" cy="59769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a:extLst>
              <a:ext uri="{FF2B5EF4-FFF2-40B4-BE49-F238E27FC236}">
                <a16:creationId xmlns:a16="http://schemas.microsoft.com/office/drawing/2014/main" id="{DB999A5F-04EC-DF44-A1F3-17AEAE991B8E}"/>
              </a:ext>
            </a:extLst>
          </p:cNvPr>
          <p:cNvSpPr>
            <a:spLocks noGrp="1" noChangeArrowheads="1"/>
          </p:cNvSpPr>
          <p:nvPr>
            <p:ph type="sldNum" sz="quarter" idx="10"/>
          </p:nvPr>
        </p:nvSpPr>
        <p:spPr>
          <a:ln/>
        </p:spPr>
        <p:txBody>
          <a:bodyPr/>
          <a:lstStyle>
            <a:lvl1pPr>
              <a:defRPr/>
            </a:lvl1pPr>
          </a:lstStyle>
          <a:p>
            <a:pPr>
              <a:defRPr/>
            </a:pPr>
            <a:fld id="{9142B005-8454-F748-B828-7DC5BEBCEBEA}" type="slidenum">
              <a:rPr lang="es-ES_tradnl" altLang="es-ES"/>
              <a:pPr>
                <a:defRPr/>
              </a:pPr>
              <a:t>‹Nº›</a:t>
            </a:fld>
            <a:endParaRPr lang="es-ES_tradnl" altLang="es-ES"/>
          </a:p>
        </p:txBody>
      </p:sp>
    </p:spTree>
    <p:extLst>
      <p:ext uri="{BB962C8B-B14F-4D97-AF65-F5344CB8AC3E}">
        <p14:creationId xmlns:p14="http://schemas.microsoft.com/office/powerpoint/2010/main" val="17159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a:extLst>
              <a:ext uri="{FF2B5EF4-FFF2-40B4-BE49-F238E27FC236}">
                <a16:creationId xmlns:a16="http://schemas.microsoft.com/office/drawing/2014/main" id="{7270185D-CDEB-044E-BFBA-C109F1C3BCC4}"/>
              </a:ext>
            </a:extLst>
          </p:cNvPr>
          <p:cNvSpPr>
            <a:spLocks noGrp="1" noChangeArrowheads="1"/>
          </p:cNvSpPr>
          <p:nvPr>
            <p:ph type="sldNum" sz="quarter" idx="10"/>
          </p:nvPr>
        </p:nvSpPr>
        <p:spPr>
          <a:ln/>
        </p:spPr>
        <p:txBody>
          <a:bodyPr/>
          <a:lstStyle>
            <a:lvl1pPr>
              <a:defRPr/>
            </a:lvl1pPr>
          </a:lstStyle>
          <a:p>
            <a:pPr>
              <a:defRPr/>
            </a:pPr>
            <a:fld id="{05780EE4-CA24-9B46-8949-C64F3619A888}" type="slidenum">
              <a:rPr lang="es-ES_tradnl" altLang="es-ES"/>
              <a:pPr>
                <a:defRPr/>
              </a:pPr>
              <a:t>‹Nº›</a:t>
            </a:fld>
            <a:endParaRPr lang="es-ES_tradnl" altLang="es-ES"/>
          </a:p>
        </p:txBody>
      </p:sp>
    </p:spTree>
    <p:extLst>
      <p:ext uri="{BB962C8B-B14F-4D97-AF65-F5344CB8AC3E}">
        <p14:creationId xmlns:p14="http://schemas.microsoft.com/office/powerpoint/2010/main" val="98143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a:extLst>
              <a:ext uri="{FF2B5EF4-FFF2-40B4-BE49-F238E27FC236}">
                <a16:creationId xmlns:a16="http://schemas.microsoft.com/office/drawing/2014/main" id="{4E2DA1FC-FB52-6C4A-A7E2-21CDE951B5C0}"/>
              </a:ext>
            </a:extLst>
          </p:cNvPr>
          <p:cNvSpPr>
            <a:spLocks noGrp="1" noChangeArrowheads="1"/>
          </p:cNvSpPr>
          <p:nvPr>
            <p:ph type="sldNum" sz="quarter" idx="10"/>
          </p:nvPr>
        </p:nvSpPr>
        <p:spPr>
          <a:ln/>
        </p:spPr>
        <p:txBody>
          <a:bodyPr/>
          <a:lstStyle>
            <a:lvl1pPr>
              <a:defRPr/>
            </a:lvl1pPr>
          </a:lstStyle>
          <a:p>
            <a:pPr>
              <a:defRPr/>
            </a:pPr>
            <a:fld id="{54116204-38BA-2345-9DA2-F07C87774161}" type="slidenum">
              <a:rPr lang="es-ES_tradnl" altLang="es-ES"/>
              <a:pPr>
                <a:defRPr/>
              </a:pPr>
              <a:t>‹Nº›</a:t>
            </a:fld>
            <a:endParaRPr lang="es-ES_tradnl" altLang="es-ES"/>
          </a:p>
        </p:txBody>
      </p:sp>
    </p:spTree>
    <p:extLst>
      <p:ext uri="{BB962C8B-B14F-4D97-AF65-F5344CB8AC3E}">
        <p14:creationId xmlns:p14="http://schemas.microsoft.com/office/powerpoint/2010/main" val="52869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719138" y="1773238"/>
            <a:ext cx="4041775"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913313" y="1773238"/>
            <a:ext cx="4041775"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a:extLst>
              <a:ext uri="{FF2B5EF4-FFF2-40B4-BE49-F238E27FC236}">
                <a16:creationId xmlns:a16="http://schemas.microsoft.com/office/drawing/2014/main" id="{35D18491-F41F-0746-B5BE-7F770A4E4677}"/>
              </a:ext>
            </a:extLst>
          </p:cNvPr>
          <p:cNvSpPr>
            <a:spLocks noGrp="1" noChangeArrowheads="1"/>
          </p:cNvSpPr>
          <p:nvPr>
            <p:ph type="sldNum" sz="quarter" idx="10"/>
          </p:nvPr>
        </p:nvSpPr>
        <p:spPr>
          <a:ln/>
        </p:spPr>
        <p:txBody>
          <a:bodyPr/>
          <a:lstStyle>
            <a:lvl1pPr>
              <a:defRPr/>
            </a:lvl1pPr>
          </a:lstStyle>
          <a:p>
            <a:pPr>
              <a:defRPr/>
            </a:pPr>
            <a:fld id="{ECC280D8-794E-064F-AA09-E11D0F813F1A}" type="slidenum">
              <a:rPr lang="es-ES_tradnl" altLang="es-ES"/>
              <a:pPr>
                <a:defRPr/>
              </a:pPr>
              <a:t>‹Nº›</a:t>
            </a:fld>
            <a:endParaRPr lang="es-ES_tradnl" altLang="es-ES"/>
          </a:p>
        </p:txBody>
      </p:sp>
    </p:spTree>
    <p:extLst>
      <p:ext uri="{BB962C8B-B14F-4D97-AF65-F5344CB8AC3E}">
        <p14:creationId xmlns:p14="http://schemas.microsoft.com/office/powerpoint/2010/main" val="42096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a:extLst>
              <a:ext uri="{FF2B5EF4-FFF2-40B4-BE49-F238E27FC236}">
                <a16:creationId xmlns:a16="http://schemas.microsoft.com/office/drawing/2014/main" id="{BFE8C42B-7ADD-8D43-A424-D14E439400DA}"/>
              </a:ext>
            </a:extLst>
          </p:cNvPr>
          <p:cNvSpPr>
            <a:spLocks noGrp="1" noChangeArrowheads="1"/>
          </p:cNvSpPr>
          <p:nvPr>
            <p:ph type="sldNum" sz="quarter" idx="10"/>
          </p:nvPr>
        </p:nvSpPr>
        <p:spPr>
          <a:ln/>
        </p:spPr>
        <p:txBody>
          <a:bodyPr/>
          <a:lstStyle>
            <a:lvl1pPr>
              <a:defRPr/>
            </a:lvl1pPr>
          </a:lstStyle>
          <a:p>
            <a:pPr>
              <a:defRPr/>
            </a:pPr>
            <a:fld id="{C07011CA-C196-814D-AE3F-BFBD731AD400}" type="slidenum">
              <a:rPr lang="es-ES_tradnl" altLang="es-ES"/>
              <a:pPr>
                <a:defRPr/>
              </a:pPr>
              <a:t>‹Nº›</a:t>
            </a:fld>
            <a:endParaRPr lang="es-ES_tradnl" altLang="es-ES"/>
          </a:p>
        </p:txBody>
      </p:sp>
    </p:spTree>
    <p:extLst>
      <p:ext uri="{BB962C8B-B14F-4D97-AF65-F5344CB8AC3E}">
        <p14:creationId xmlns:p14="http://schemas.microsoft.com/office/powerpoint/2010/main" val="250219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a:extLst>
              <a:ext uri="{FF2B5EF4-FFF2-40B4-BE49-F238E27FC236}">
                <a16:creationId xmlns:a16="http://schemas.microsoft.com/office/drawing/2014/main" id="{1B9F913B-5064-354B-80A6-D37011FCD253}"/>
              </a:ext>
            </a:extLst>
          </p:cNvPr>
          <p:cNvSpPr>
            <a:spLocks noGrp="1" noChangeArrowheads="1"/>
          </p:cNvSpPr>
          <p:nvPr>
            <p:ph type="sldNum" sz="quarter" idx="10"/>
          </p:nvPr>
        </p:nvSpPr>
        <p:spPr>
          <a:ln/>
        </p:spPr>
        <p:txBody>
          <a:bodyPr/>
          <a:lstStyle>
            <a:lvl1pPr>
              <a:defRPr/>
            </a:lvl1pPr>
          </a:lstStyle>
          <a:p>
            <a:pPr>
              <a:defRPr/>
            </a:pPr>
            <a:fld id="{D5D582CC-CC3A-6A44-A618-B00782801A1C}" type="slidenum">
              <a:rPr lang="es-ES_tradnl" altLang="es-ES"/>
              <a:pPr>
                <a:defRPr/>
              </a:pPr>
              <a:t>‹Nº›</a:t>
            </a:fld>
            <a:endParaRPr lang="es-ES_tradnl" altLang="es-ES"/>
          </a:p>
        </p:txBody>
      </p:sp>
    </p:spTree>
    <p:extLst>
      <p:ext uri="{BB962C8B-B14F-4D97-AF65-F5344CB8AC3E}">
        <p14:creationId xmlns:p14="http://schemas.microsoft.com/office/powerpoint/2010/main" val="326849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09A6128-B71E-444B-8A7F-A9FC4C5267B6}"/>
              </a:ext>
            </a:extLst>
          </p:cNvPr>
          <p:cNvSpPr>
            <a:spLocks noGrp="1" noChangeArrowheads="1"/>
          </p:cNvSpPr>
          <p:nvPr>
            <p:ph type="sldNum" sz="quarter" idx="10"/>
          </p:nvPr>
        </p:nvSpPr>
        <p:spPr>
          <a:ln/>
        </p:spPr>
        <p:txBody>
          <a:bodyPr/>
          <a:lstStyle>
            <a:lvl1pPr>
              <a:defRPr/>
            </a:lvl1pPr>
          </a:lstStyle>
          <a:p>
            <a:pPr>
              <a:defRPr/>
            </a:pPr>
            <a:fld id="{BAB1A748-927E-9C4A-B675-E22843FD0235}" type="slidenum">
              <a:rPr lang="es-ES_tradnl" altLang="es-ES"/>
              <a:pPr>
                <a:defRPr/>
              </a:pPr>
              <a:t>‹Nº›</a:t>
            </a:fld>
            <a:endParaRPr lang="es-ES_tradnl" altLang="es-ES"/>
          </a:p>
        </p:txBody>
      </p:sp>
    </p:spTree>
    <p:extLst>
      <p:ext uri="{BB962C8B-B14F-4D97-AF65-F5344CB8AC3E}">
        <p14:creationId xmlns:p14="http://schemas.microsoft.com/office/powerpoint/2010/main" val="173714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a:extLst>
              <a:ext uri="{FF2B5EF4-FFF2-40B4-BE49-F238E27FC236}">
                <a16:creationId xmlns:a16="http://schemas.microsoft.com/office/drawing/2014/main" id="{64C29877-9942-3544-88A4-9EA9CEA17195}"/>
              </a:ext>
            </a:extLst>
          </p:cNvPr>
          <p:cNvSpPr>
            <a:spLocks noGrp="1" noChangeArrowheads="1"/>
          </p:cNvSpPr>
          <p:nvPr>
            <p:ph type="sldNum" sz="quarter" idx="10"/>
          </p:nvPr>
        </p:nvSpPr>
        <p:spPr>
          <a:ln/>
        </p:spPr>
        <p:txBody>
          <a:bodyPr/>
          <a:lstStyle>
            <a:lvl1pPr>
              <a:defRPr/>
            </a:lvl1pPr>
          </a:lstStyle>
          <a:p>
            <a:pPr>
              <a:defRPr/>
            </a:pPr>
            <a:fld id="{6BE969EF-E3FD-AE41-B3CC-C4E77E63D356}" type="slidenum">
              <a:rPr lang="es-ES_tradnl" altLang="es-ES"/>
              <a:pPr>
                <a:defRPr/>
              </a:pPr>
              <a:t>‹Nº›</a:t>
            </a:fld>
            <a:endParaRPr lang="es-ES_tradnl" altLang="es-ES"/>
          </a:p>
        </p:txBody>
      </p:sp>
    </p:spTree>
    <p:extLst>
      <p:ext uri="{BB962C8B-B14F-4D97-AF65-F5344CB8AC3E}">
        <p14:creationId xmlns:p14="http://schemas.microsoft.com/office/powerpoint/2010/main" val="249569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a:extLst>
              <a:ext uri="{FF2B5EF4-FFF2-40B4-BE49-F238E27FC236}">
                <a16:creationId xmlns:a16="http://schemas.microsoft.com/office/drawing/2014/main" id="{A4D3ED10-B575-B641-8331-098508BFDA25}"/>
              </a:ext>
            </a:extLst>
          </p:cNvPr>
          <p:cNvSpPr>
            <a:spLocks noGrp="1" noChangeArrowheads="1"/>
          </p:cNvSpPr>
          <p:nvPr>
            <p:ph type="sldNum" sz="quarter" idx="10"/>
          </p:nvPr>
        </p:nvSpPr>
        <p:spPr>
          <a:ln/>
        </p:spPr>
        <p:txBody>
          <a:bodyPr/>
          <a:lstStyle>
            <a:lvl1pPr>
              <a:defRPr/>
            </a:lvl1pPr>
          </a:lstStyle>
          <a:p>
            <a:pPr>
              <a:defRPr/>
            </a:pPr>
            <a:fld id="{167AB4DE-4453-DB4B-9D6F-5E971F444DFF}" type="slidenum">
              <a:rPr lang="es-ES_tradnl" altLang="es-ES"/>
              <a:pPr>
                <a:defRPr/>
              </a:pPr>
              <a:t>‹Nº›</a:t>
            </a:fld>
            <a:endParaRPr lang="es-ES_tradnl" altLang="es-ES"/>
          </a:p>
        </p:txBody>
      </p:sp>
    </p:spTree>
    <p:extLst>
      <p:ext uri="{BB962C8B-B14F-4D97-AF65-F5344CB8AC3E}">
        <p14:creationId xmlns:p14="http://schemas.microsoft.com/office/powerpoint/2010/main" val="198467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62A2304B-01A9-7A4C-9475-AF5BA0739CB8}"/>
              </a:ext>
            </a:extLst>
          </p:cNvPr>
          <p:cNvSpPr>
            <a:spLocks noGrp="1" noChangeArrowheads="1"/>
          </p:cNvSpPr>
          <p:nvPr>
            <p:ph type="title"/>
          </p:nvPr>
        </p:nvSpPr>
        <p:spPr bwMode="auto">
          <a:xfrm>
            <a:off x="719138" y="44450"/>
            <a:ext cx="82248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altLang="es-ES"/>
              <a:t>Haga clic para cambiar el estilo de título	</a:t>
            </a:r>
          </a:p>
        </p:txBody>
      </p:sp>
      <p:sp>
        <p:nvSpPr>
          <p:cNvPr id="1027" name="Rectangle 10">
            <a:extLst>
              <a:ext uri="{FF2B5EF4-FFF2-40B4-BE49-F238E27FC236}">
                <a16:creationId xmlns:a16="http://schemas.microsoft.com/office/drawing/2014/main" id="{407D4D93-0ACF-3C4A-BB20-3EFD6FDDE91D}"/>
              </a:ext>
            </a:extLst>
          </p:cNvPr>
          <p:cNvSpPr>
            <a:spLocks noGrp="1" noChangeArrowheads="1"/>
          </p:cNvSpPr>
          <p:nvPr>
            <p:ph type="body" idx="1"/>
          </p:nvPr>
        </p:nvSpPr>
        <p:spPr bwMode="auto">
          <a:xfrm>
            <a:off x="719138" y="1773238"/>
            <a:ext cx="82359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ES"/>
              <a:t>Haga clic para modificar el estilo de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6157" name="Rectangle 13">
            <a:extLst>
              <a:ext uri="{FF2B5EF4-FFF2-40B4-BE49-F238E27FC236}">
                <a16:creationId xmlns:a16="http://schemas.microsoft.com/office/drawing/2014/main" id="{FFCE9AB2-8C1F-F34F-91CD-88E79E91CE2B}"/>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3A2C490A-64D4-C34A-B94A-E0F5478A9D06}" type="slidenum">
              <a:rPr lang="es-ES_tradnl" altLang="es-ES"/>
              <a:pPr>
                <a:defRPr/>
              </a:pPr>
              <a:t>‹Nº›</a:t>
            </a:fld>
            <a:endParaRPr lang="es-ES_tradnl" altLang="es-ES"/>
          </a:p>
        </p:txBody>
      </p:sp>
      <p:sp>
        <p:nvSpPr>
          <p:cNvPr id="5" name="Line 6">
            <a:extLst>
              <a:ext uri="{FF2B5EF4-FFF2-40B4-BE49-F238E27FC236}">
                <a16:creationId xmlns:a16="http://schemas.microsoft.com/office/drawing/2014/main" id="{404AD45C-90D9-2648-BC05-7386E1C80E9D}"/>
              </a:ext>
            </a:extLst>
          </p:cNvPr>
          <p:cNvSpPr>
            <a:spLocks noChangeShapeType="1"/>
          </p:cNvSpPr>
          <p:nvPr userDrawn="1"/>
        </p:nvSpPr>
        <p:spPr bwMode="auto">
          <a:xfrm>
            <a:off x="4760297" y="6469525"/>
            <a:ext cx="41957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1399" tIns="45699" rIns="91399" bIns="45699"/>
          <a:lstStyle/>
          <a:p>
            <a:endParaRPr lang="en-US"/>
          </a:p>
        </p:txBody>
      </p:sp>
      <p:sp>
        <p:nvSpPr>
          <p:cNvPr id="6" name="Text Box 9">
            <a:extLst>
              <a:ext uri="{FF2B5EF4-FFF2-40B4-BE49-F238E27FC236}">
                <a16:creationId xmlns:a16="http://schemas.microsoft.com/office/drawing/2014/main" id="{D8A68BF3-7392-0443-BC8E-F4E410B769EB}"/>
              </a:ext>
            </a:extLst>
          </p:cNvPr>
          <p:cNvSpPr txBox="1">
            <a:spLocks noChangeArrowheads="1"/>
          </p:cNvSpPr>
          <p:nvPr userDrawn="1"/>
        </p:nvSpPr>
        <p:spPr bwMode="auto">
          <a:xfrm>
            <a:off x="4644008" y="6472238"/>
            <a:ext cx="4499992" cy="558252"/>
          </a:xfrm>
          <a:prstGeom prst="rect">
            <a:avLst/>
          </a:prstGeom>
          <a:noFill/>
          <a:ln>
            <a:noFill/>
          </a:ln>
        </p:spPr>
        <p:txBody>
          <a:bodyPr wrap="square" lIns="91399" tIns="45699" rIns="91399" bIns="45699">
            <a:spAutoFit/>
          </a:bodyPr>
          <a:lstStyle>
            <a:lvl1pPr>
              <a:defRPr sz="2400">
                <a:solidFill>
                  <a:schemeClr val="bg1"/>
                </a:solidFill>
                <a:latin typeface="Times New Roman" pitchFamily="18" charset="0"/>
                <a:ea typeface="msmincho"/>
                <a:cs typeface="msmincho"/>
              </a:defRPr>
            </a:lvl1pPr>
            <a:lvl2pPr marL="742950" indent="-285750">
              <a:defRPr sz="2400">
                <a:solidFill>
                  <a:schemeClr val="bg1"/>
                </a:solidFill>
                <a:latin typeface="Times New Roman" pitchFamily="18" charset="0"/>
                <a:ea typeface="msmincho"/>
                <a:cs typeface="msmincho"/>
              </a:defRPr>
            </a:lvl2pPr>
            <a:lvl3pPr marL="1143000" indent="-228600">
              <a:defRPr sz="2400">
                <a:solidFill>
                  <a:schemeClr val="bg1"/>
                </a:solidFill>
                <a:latin typeface="Times New Roman" pitchFamily="18" charset="0"/>
                <a:ea typeface="msmincho"/>
                <a:cs typeface="msmincho"/>
              </a:defRPr>
            </a:lvl3pPr>
            <a:lvl4pPr marL="1600200" indent="-228600">
              <a:defRPr sz="2400">
                <a:solidFill>
                  <a:schemeClr val="bg1"/>
                </a:solidFill>
                <a:latin typeface="Times New Roman" pitchFamily="18" charset="0"/>
                <a:ea typeface="msmincho"/>
                <a:cs typeface="msmincho"/>
              </a:defRPr>
            </a:lvl4pPr>
            <a:lvl5pPr marL="2057400" indent="-228600">
              <a:defRPr sz="2400">
                <a:solidFill>
                  <a:schemeClr val="bg1"/>
                </a:solidFill>
                <a:latin typeface="Times New Roman" pitchFamily="18" charset="0"/>
                <a:ea typeface="msmincho"/>
                <a:cs typeface="msmincho"/>
              </a:defRPr>
            </a:lvl5pPr>
            <a:lvl6pPr marL="2514600" indent="-228600" defTabSz="457200" eaLnBrk="0" fontAlgn="base" hangingPunct="0">
              <a:lnSpc>
                <a:spcPct val="103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msmincho"/>
                <a:cs typeface="msmincho"/>
              </a:defRPr>
            </a:lvl6pPr>
            <a:lvl7pPr marL="2971800" indent="-228600" defTabSz="457200" eaLnBrk="0" fontAlgn="base" hangingPunct="0">
              <a:lnSpc>
                <a:spcPct val="103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msmincho"/>
                <a:cs typeface="msmincho"/>
              </a:defRPr>
            </a:lvl7pPr>
            <a:lvl8pPr marL="3429000" indent="-228600" defTabSz="457200" eaLnBrk="0" fontAlgn="base" hangingPunct="0">
              <a:lnSpc>
                <a:spcPct val="103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msmincho"/>
                <a:cs typeface="msmincho"/>
              </a:defRPr>
            </a:lvl8pPr>
            <a:lvl9pPr marL="3886200" indent="-228600" defTabSz="457200" eaLnBrk="0" fontAlgn="base" hangingPunct="0">
              <a:lnSpc>
                <a:spcPct val="103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msmincho"/>
                <a:cs typeface="msmincho"/>
              </a:defRPr>
            </a:lvl9pPr>
          </a:lstStyle>
          <a:p>
            <a:pPr defTabSz="456995">
              <a:lnSpc>
                <a:spcPct val="103000"/>
              </a:lnSpc>
              <a:buClr>
                <a:srgbClr val="FFFFFF"/>
              </a:buClr>
              <a:buSzPct val="100000"/>
              <a:buFont typeface="Times New Roman" panose="02020603050405020304" pitchFamily="18" charset="0"/>
              <a:buNone/>
              <a:defRPr/>
            </a:pPr>
            <a:r>
              <a:rPr lang="en-GB" altLang="es-ES" sz="1000" dirty="0">
                <a:solidFill>
                  <a:srgbClr val="777777"/>
                </a:solidFill>
              </a:rPr>
              <a:t>Proyecto Hardware. </a:t>
            </a:r>
            <a:r>
              <a:rPr lang="en-GB" altLang="es-ES" sz="1000" dirty="0" err="1">
                <a:solidFill>
                  <a:srgbClr val="777777"/>
                </a:solidFill>
              </a:rPr>
              <a:t>Área</a:t>
            </a:r>
            <a:r>
              <a:rPr lang="en-GB" altLang="es-ES" sz="1000" dirty="0">
                <a:solidFill>
                  <a:srgbClr val="777777"/>
                </a:solidFill>
              </a:rPr>
              <a:t> de </a:t>
            </a:r>
            <a:r>
              <a:rPr lang="en-GB" altLang="es-ES" sz="1000" dirty="0" err="1">
                <a:solidFill>
                  <a:srgbClr val="777777"/>
                </a:solidFill>
              </a:rPr>
              <a:t>Arquitectura</a:t>
            </a:r>
            <a:r>
              <a:rPr lang="en-GB" altLang="es-ES" sz="1000" dirty="0">
                <a:solidFill>
                  <a:srgbClr val="777777"/>
                </a:solidFill>
              </a:rPr>
              <a:t> y </a:t>
            </a:r>
            <a:r>
              <a:rPr lang="en-GB" altLang="es-ES" sz="1000" dirty="0" err="1">
                <a:solidFill>
                  <a:srgbClr val="777777"/>
                </a:solidFill>
              </a:rPr>
              <a:t>Tecnología</a:t>
            </a:r>
            <a:r>
              <a:rPr lang="en-GB" altLang="es-ES" sz="1000" dirty="0">
                <a:solidFill>
                  <a:srgbClr val="777777"/>
                </a:solidFill>
              </a:rPr>
              <a:t> de </a:t>
            </a:r>
            <a:r>
              <a:rPr lang="en-GB" altLang="es-ES" sz="1000" dirty="0" err="1">
                <a:solidFill>
                  <a:srgbClr val="777777"/>
                </a:solidFill>
              </a:rPr>
              <a:t>Computadores</a:t>
            </a:r>
            <a:endParaRPr lang="en-GB" altLang="es-ES" sz="1000" dirty="0">
              <a:solidFill>
                <a:srgbClr val="777777"/>
              </a:solidFill>
            </a:endParaRPr>
          </a:p>
          <a:p>
            <a:pPr defTabSz="456995">
              <a:lnSpc>
                <a:spcPct val="103000"/>
              </a:lnSpc>
              <a:buClr>
                <a:srgbClr val="FFFFFF"/>
              </a:buClr>
              <a:buSzPct val="100000"/>
              <a:buFont typeface="Times New Roman" panose="02020603050405020304" pitchFamily="18" charset="0"/>
              <a:buNone/>
              <a:defRPr/>
            </a:pPr>
            <a:r>
              <a:rPr lang="en-GB" altLang="es-ES" sz="1000" dirty="0" err="1">
                <a:solidFill>
                  <a:srgbClr val="777777"/>
                </a:solidFill>
              </a:rPr>
              <a:t>Departamento</a:t>
            </a:r>
            <a:r>
              <a:rPr lang="en-GB" altLang="es-ES" sz="1000" dirty="0">
                <a:solidFill>
                  <a:srgbClr val="777777"/>
                </a:solidFill>
              </a:rPr>
              <a:t> de </a:t>
            </a:r>
            <a:r>
              <a:rPr lang="en-GB" altLang="es-ES" sz="1000" dirty="0" err="1">
                <a:solidFill>
                  <a:srgbClr val="777777"/>
                </a:solidFill>
              </a:rPr>
              <a:t>Informática</a:t>
            </a:r>
            <a:r>
              <a:rPr lang="en-GB" altLang="es-ES" sz="1000" dirty="0">
                <a:solidFill>
                  <a:srgbClr val="777777"/>
                </a:solidFill>
              </a:rPr>
              <a:t> e </a:t>
            </a:r>
            <a:r>
              <a:rPr lang="en-GB" altLang="es-ES" sz="1000" dirty="0" err="1">
                <a:solidFill>
                  <a:srgbClr val="777777"/>
                </a:solidFill>
              </a:rPr>
              <a:t>Ingeniería</a:t>
            </a:r>
            <a:r>
              <a:rPr lang="en-GB" altLang="es-ES" sz="1000" dirty="0">
                <a:solidFill>
                  <a:srgbClr val="777777"/>
                </a:solidFill>
              </a:rPr>
              <a:t> de </a:t>
            </a:r>
            <a:r>
              <a:rPr lang="en-GB" altLang="es-ES" sz="1000" dirty="0" err="1">
                <a:solidFill>
                  <a:srgbClr val="777777"/>
                </a:solidFill>
              </a:rPr>
              <a:t>Sistemas</a:t>
            </a:r>
            <a:r>
              <a:rPr lang="en-GB" altLang="es-ES" sz="1000" dirty="0">
                <a:solidFill>
                  <a:srgbClr val="777777"/>
                </a:solidFill>
              </a:rPr>
              <a:t>. Universidad de Zaragoza</a:t>
            </a:r>
          </a:p>
          <a:p>
            <a:pPr defTabSz="456995">
              <a:lnSpc>
                <a:spcPct val="103000"/>
              </a:lnSpc>
              <a:buClr>
                <a:srgbClr val="FFFFFF"/>
              </a:buClr>
              <a:buSzPct val="100000"/>
              <a:buFont typeface="Times New Roman" panose="02020603050405020304" pitchFamily="18" charset="0"/>
              <a:buNone/>
              <a:defRPr/>
            </a:pPr>
            <a:endParaRPr lang="es-ES" altLang="es-ES" sz="1000" dirty="0"/>
          </a:p>
        </p:txBody>
      </p:sp>
    </p:spTree>
  </p:cSld>
  <p:clrMap bg1="lt1" tx1="dk1" bg2="lt2" tx2="dk2" accent1="accent1" accent2="accent2" accent3="accent3" accent4="accent4" accent5="accent5" accent6="accent6" hlink="hlink" folHlink="folHlink"/>
  <p:sldLayoutIdLst>
    <p:sldLayoutId id="2147484094"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ethernut.de/en/documents/arm-inline-asm.html"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9BAD1E4E-ABE7-9B45-B57D-02602D3F9814}"/>
              </a:ext>
            </a:extLst>
          </p:cNvPr>
          <p:cNvSpPr>
            <a:spLocks noGrp="1" noChangeArrowheads="1"/>
          </p:cNvSpPr>
          <p:nvPr>
            <p:ph type="ctrTitle"/>
          </p:nvPr>
        </p:nvSpPr>
        <p:spPr/>
        <p:txBody>
          <a:bodyPr/>
          <a:lstStyle/>
          <a:p>
            <a:pPr eaLnBrk="1" hangingPunct="1"/>
            <a:r>
              <a:rPr lang="es-ES_tradnl" altLang="es-ES" b="1">
                <a:solidFill>
                  <a:srgbClr val="000066"/>
                </a:solidFill>
              </a:rPr>
              <a:t>Práctica 2: Sistema de E/S y dispositivos básicos</a:t>
            </a:r>
          </a:p>
        </p:txBody>
      </p:sp>
      <p:sp>
        <p:nvSpPr>
          <p:cNvPr id="15362" name="Rectangle 2">
            <a:extLst>
              <a:ext uri="{FF2B5EF4-FFF2-40B4-BE49-F238E27FC236}">
                <a16:creationId xmlns:a16="http://schemas.microsoft.com/office/drawing/2014/main" id="{2F3A1993-5357-1146-8CD8-0F82625D628F}"/>
              </a:ext>
            </a:extLst>
          </p:cNvPr>
          <p:cNvSpPr>
            <a:spLocks noGrp="1" noChangeArrowheads="1"/>
          </p:cNvSpPr>
          <p:nvPr>
            <p:ph type="subTitle" idx="1"/>
          </p:nvPr>
        </p:nvSpPr>
        <p:spPr/>
        <p:txBody>
          <a:bodyPr/>
          <a:lstStyle/>
          <a:p>
            <a:pPr defTabSz="455613" eaLnBrk="1" hangingPunct="1">
              <a:buClr>
                <a:srgbClr val="000000"/>
              </a:buClr>
              <a:buSzPct val="45000"/>
              <a:tabLst>
                <a:tab pos="569913" algn="l"/>
                <a:tab pos="1484313" algn="l"/>
                <a:tab pos="2398713" algn="l"/>
                <a:tab pos="3311525" algn="l"/>
                <a:tab pos="4225925" algn="l"/>
                <a:tab pos="5138738" algn="l"/>
                <a:tab pos="6051550" algn="l"/>
                <a:tab pos="6965950" algn="l"/>
                <a:tab pos="7878763" algn="l"/>
                <a:tab pos="8791575" algn="l"/>
                <a:tab pos="9705975" algn="l"/>
              </a:tabLst>
            </a:pPr>
            <a:r>
              <a:rPr lang="es-ES_tradnl" altLang="es-ES"/>
              <a:t>Proyecto Hardware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Medida del tiempo</a:t>
            </a:r>
          </a:p>
        </p:txBody>
      </p:sp>
      <p:sp>
        <p:nvSpPr>
          <p:cNvPr id="3" name="Marcador de contenido 2"/>
          <p:cNvSpPr>
            <a:spLocks noGrp="1"/>
          </p:cNvSpPr>
          <p:nvPr>
            <p:ph idx="1"/>
          </p:nvPr>
        </p:nvSpPr>
        <p:spPr>
          <a:xfrm>
            <a:off x="719138" y="1506538"/>
            <a:ext cx="8235950" cy="4514850"/>
          </a:xfrm>
        </p:spPr>
        <p:txBody>
          <a:bodyPr/>
          <a:lstStyle/>
          <a:p>
            <a:pPr marL="0" indent="0">
              <a:buNone/>
            </a:pPr>
            <a:r>
              <a:rPr lang="es-ES" dirty="0"/>
              <a:t>El tiempo en un computador se mide con:</a:t>
            </a:r>
          </a:p>
          <a:p>
            <a:r>
              <a:rPr lang="es-ES" dirty="0"/>
              <a:t>Relojes</a:t>
            </a:r>
          </a:p>
          <a:p>
            <a:pPr lvl="1"/>
            <a:r>
              <a:rPr lang="es-ES" dirty="0"/>
              <a:t>Medida de tiempo absoluto</a:t>
            </a:r>
          </a:p>
          <a:p>
            <a:pPr lvl="1"/>
            <a:r>
              <a:rPr lang="es-ES" dirty="0"/>
              <a:t>Funcionan de forma continua</a:t>
            </a:r>
          </a:p>
          <a:p>
            <a:r>
              <a:rPr lang="es-ES" dirty="0"/>
              <a:t>Temporizadores</a:t>
            </a:r>
          </a:p>
          <a:p>
            <a:pPr lvl="1"/>
            <a:r>
              <a:rPr lang="es-ES" dirty="0"/>
              <a:t>Medida de intervalos temporales</a:t>
            </a:r>
          </a:p>
          <a:p>
            <a:pPr lvl="1"/>
            <a:r>
              <a:rPr lang="es-ES" dirty="0"/>
              <a:t>Arranque y paro</a:t>
            </a:r>
          </a:p>
        </p:txBody>
      </p:sp>
      <p:sp>
        <p:nvSpPr>
          <p:cNvPr id="4" name="Marcador de número de diapositiva 3"/>
          <p:cNvSpPr>
            <a:spLocks noGrp="1"/>
          </p:cNvSpPr>
          <p:nvPr>
            <p:ph type="sldNum" sz="quarter" idx="10"/>
          </p:nvPr>
        </p:nvSpPr>
        <p:spPr>
          <a:xfrm>
            <a:off x="7042150" y="6243638"/>
            <a:ext cx="1905000" cy="457200"/>
          </a:xfrm>
        </p:spPr>
        <p:txBody>
          <a:bodyPr/>
          <a:lstStyle/>
          <a:p>
            <a:pPr>
              <a:defRPr/>
            </a:pPr>
            <a:fld id="{05780EE4-CA24-9B46-8949-C64F3619A888}" type="slidenum">
              <a:rPr lang="es-ES_tradnl" altLang="es-ES" smtClean="0"/>
              <a:pPr>
                <a:defRPr/>
              </a:pPr>
              <a:t>10</a:t>
            </a:fld>
            <a:endParaRPr lang="es-ES_tradnl" altLang="es-ES"/>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1402430" y="5157192"/>
            <a:ext cx="6592220" cy="1333686"/>
          </a:xfrm>
          <a:prstGeom prst="rect">
            <a:avLst/>
          </a:prstGeom>
        </p:spPr>
      </p:pic>
    </p:spTree>
    <p:extLst>
      <p:ext uri="{BB962C8B-B14F-4D97-AF65-F5344CB8AC3E}">
        <p14:creationId xmlns:p14="http://schemas.microsoft.com/office/powerpoint/2010/main" val="289939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00279" y="396842"/>
            <a:ext cx="8044113" cy="1095813"/>
          </a:xfrm>
        </p:spPr>
        <p:txBody>
          <a:bodyPr/>
          <a:lstStyle/>
          <a:p>
            <a:pPr eaLnBrk="1" hangingPunct="1"/>
            <a:r>
              <a:rPr lang="es-ES_tradnl" altLang="es-ES"/>
              <a:t>Medir Tiempos</a:t>
            </a:r>
          </a:p>
        </p:txBody>
      </p:sp>
      <p:sp>
        <p:nvSpPr>
          <p:cNvPr id="71683" name="Rectangle 3"/>
          <p:cNvSpPr>
            <a:spLocks noGrp="1" noChangeArrowheads="1"/>
          </p:cNvSpPr>
          <p:nvPr>
            <p:ph type="body" idx="1"/>
          </p:nvPr>
        </p:nvSpPr>
        <p:spPr>
          <a:xfrm>
            <a:off x="431808" y="1592796"/>
            <a:ext cx="8128302" cy="4653817"/>
          </a:xfrm>
        </p:spPr>
        <p:txBody>
          <a:bodyPr/>
          <a:lstStyle/>
          <a:p>
            <a:pPr eaLnBrk="1" hangingPunct="1">
              <a:spcBef>
                <a:spcPct val="10000"/>
              </a:spcBef>
              <a:buSzPct val="75000"/>
              <a:buFont typeface="Arial" panose="020B0604020202020204" pitchFamily="34" charset="0"/>
              <a:buChar char="■"/>
            </a:pPr>
            <a:r>
              <a:rPr lang="es-ES_tradnl" altLang="es-ES" dirty="0">
                <a:solidFill>
                  <a:srgbClr val="000066"/>
                </a:solidFill>
              </a:rPr>
              <a:t>Utilizar </a:t>
            </a:r>
            <a:r>
              <a:rPr lang="es-ES_tradnl" altLang="es-ES" i="1" dirty="0" err="1">
                <a:solidFill>
                  <a:srgbClr val="000066"/>
                </a:solidFill>
              </a:rPr>
              <a:t>timer</a:t>
            </a:r>
            <a:r>
              <a:rPr lang="es-ES_tradnl" altLang="es-ES" dirty="0">
                <a:solidFill>
                  <a:srgbClr val="000066"/>
                </a:solidFill>
              </a:rPr>
              <a:t> para medir tiempos</a:t>
            </a:r>
          </a:p>
          <a:p>
            <a:pPr lvl="1" eaLnBrk="1" hangingPunct="1">
              <a:spcBef>
                <a:spcPct val="10000"/>
              </a:spcBef>
              <a:buSzPct val="75000"/>
              <a:buFont typeface="Arial" panose="020B0604020202020204" pitchFamily="34" charset="0"/>
              <a:buChar char="■"/>
            </a:pPr>
            <a:r>
              <a:rPr lang="es-ES_tradnl" altLang="es-ES" dirty="0">
                <a:solidFill>
                  <a:srgbClr val="000066"/>
                </a:solidFill>
              </a:rPr>
              <a:t>Oscilador – genera eventos periódicos</a:t>
            </a:r>
          </a:p>
          <a:p>
            <a:pPr lvl="2" eaLnBrk="1" hangingPunct="1">
              <a:spcBef>
                <a:spcPct val="10000"/>
              </a:spcBef>
              <a:buSzPct val="75000"/>
              <a:buFont typeface="Arial" panose="020B0604020202020204" pitchFamily="34" charset="0"/>
              <a:buChar char="■"/>
            </a:pPr>
            <a:r>
              <a:rPr lang="es-ES_tradnl" altLang="es-ES" sz="3200" b="1" dirty="0">
                <a:solidFill>
                  <a:srgbClr val="000066"/>
                </a:solidFill>
              </a:rPr>
              <a:t>Precisión</a:t>
            </a:r>
            <a:endParaRPr lang="es-ES_tradnl" altLang="es-ES" b="1" dirty="0">
              <a:solidFill>
                <a:srgbClr val="000066"/>
              </a:solidFill>
            </a:endParaRPr>
          </a:p>
          <a:p>
            <a:pPr lvl="1" eaLnBrk="1" hangingPunct="1">
              <a:spcBef>
                <a:spcPct val="10000"/>
              </a:spcBef>
              <a:buSzPct val="75000"/>
              <a:buFont typeface="Arial" panose="020B0604020202020204" pitchFamily="34" charset="0"/>
              <a:buChar char="■"/>
            </a:pPr>
            <a:r>
              <a:rPr lang="es-ES_tradnl" altLang="es-ES" dirty="0">
                <a:solidFill>
                  <a:srgbClr val="000066"/>
                </a:solidFill>
              </a:rPr>
              <a:t>Contador – acumula eventos</a:t>
            </a:r>
          </a:p>
          <a:p>
            <a:pPr lvl="2" eaLnBrk="1" hangingPunct="1">
              <a:spcBef>
                <a:spcPct val="10000"/>
              </a:spcBef>
              <a:buSzPct val="75000"/>
              <a:buFont typeface="Arial" panose="020B0604020202020204" pitchFamily="34" charset="0"/>
              <a:buChar char="■"/>
            </a:pPr>
            <a:r>
              <a:rPr lang="es-ES_tradnl" altLang="es-ES" sz="3200" b="1" dirty="0">
                <a:solidFill>
                  <a:srgbClr val="000066"/>
                </a:solidFill>
              </a:rPr>
              <a:t>Rango</a:t>
            </a:r>
            <a:endParaRPr lang="es-ES_tradnl" altLang="es-ES" b="1" dirty="0">
              <a:solidFill>
                <a:srgbClr val="000066"/>
              </a:solidFill>
            </a:endParaRPr>
          </a:p>
        </p:txBody>
      </p:sp>
      <p:sp>
        <p:nvSpPr>
          <p:cNvPr id="716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450D7D58-7B57-4D49-A769-9BC1778E8288}" type="slidenum">
              <a:rPr lang="es-ES_tradnl" altLang="es-ES" sz="1369">
                <a:solidFill>
                  <a:srgbClr val="000000"/>
                </a:solidFill>
              </a:rPr>
              <a:pPr>
                <a:spcBef>
                  <a:spcPct val="0"/>
                </a:spcBef>
                <a:buClrTx/>
                <a:buSzTx/>
                <a:buFontTx/>
                <a:buNone/>
              </a:pPr>
              <a:t>11</a:t>
            </a:fld>
            <a:endParaRPr lang="es-ES_tradnl" altLang="es-ES" sz="1369">
              <a:solidFill>
                <a:srgbClr val="000000"/>
              </a:solidFill>
            </a:endParaRPr>
          </a:p>
        </p:txBody>
      </p:sp>
      <p:grpSp>
        <p:nvGrpSpPr>
          <p:cNvPr id="80" name="Grupo 79"/>
          <p:cNvGrpSpPr/>
          <p:nvPr/>
        </p:nvGrpSpPr>
        <p:grpSpPr>
          <a:xfrm>
            <a:off x="6761521" y="4416818"/>
            <a:ext cx="1270872" cy="1250830"/>
            <a:chOff x="388422" y="4732878"/>
            <a:chExt cx="1270872" cy="1164574"/>
          </a:xfrm>
        </p:grpSpPr>
        <p:sp>
          <p:nvSpPr>
            <p:cNvPr id="81" name="Rectángulo 80"/>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3" name="Group 130"/>
            <p:cNvGrpSpPr>
              <a:grpSpLocks/>
            </p:cNvGrpSpPr>
            <p:nvPr/>
          </p:nvGrpSpPr>
          <p:grpSpPr bwMode="auto">
            <a:xfrm flipH="1" flipV="1">
              <a:off x="399154" y="4740100"/>
              <a:ext cx="1260140" cy="1130660"/>
              <a:chOff x="528" y="1453"/>
              <a:chExt cx="819" cy="755"/>
            </a:xfrm>
          </p:grpSpPr>
          <p:grpSp>
            <p:nvGrpSpPr>
              <p:cNvPr id="85" name="Group 131"/>
              <p:cNvGrpSpPr>
                <a:grpSpLocks/>
              </p:cNvGrpSpPr>
              <p:nvPr/>
            </p:nvGrpSpPr>
            <p:grpSpPr bwMode="auto">
              <a:xfrm>
                <a:off x="528" y="1830"/>
                <a:ext cx="432" cy="378"/>
                <a:chOff x="528" y="1200"/>
                <a:chExt cx="1152" cy="1008"/>
              </a:xfrm>
            </p:grpSpPr>
            <p:sp>
              <p:nvSpPr>
                <p:cNvPr id="102"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3"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4"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5"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6"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7"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8"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9"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0"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1"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2"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3"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4"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5"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6"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86" name="Group 147"/>
              <p:cNvGrpSpPr>
                <a:grpSpLocks/>
              </p:cNvGrpSpPr>
              <p:nvPr/>
            </p:nvGrpSpPr>
            <p:grpSpPr bwMode="auto">
              <a:xfrm>
                <a:off x="915" y="1453"/>
                <a:ext cx="432" cy="378"/>
                <a:chOff x="528" y="1200"/>
                <a:chExt cx="1152" cy="1008"/>
              </a:xfrm>
            </p:grpSpPr>
            <p:sp>
              <p:nvSpPr>
                <p:cNvPr id="87"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8"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9"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0"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1"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2"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3"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4"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5"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6"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7"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8"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9"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0"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1"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sp>
        <p:nvSpPr>
          <p:cNvPr id="4" name="CuadroTexto 3"/>
          <p:cNvSpPr txBox="1"/>
          <p:nvPr/>
        </p:nvSpPr>
        <p:spPr>
          <a:xfrm>
            <a:off x="6854313" y="3748945"/>
            <a:ext cx="914400" cy="914400"/>
          </a:xfrm>
          <a:prstGeom prst="rect">
            <a:avLst/>
          </a:prstGeom>
          <a:noFill/>
          <a:ln w="12700">
            <a:noFill/>
          </a:ln>
        </p:spPr>
        <p:txBody>
          <a:bodyPr wrap="none" rtlCol="0" anchor="ctr" anchorCtr="0">
            <a:noAutofit/>
          </a:bodyPr>
          <a:lstStyle/>
          <a:p>
            <a:pPr algn="ctr"/>
            <a:r>
              <a:rPr lang="es-ES" sz="2400" dirty="0">
                <a:solidFill>
                  <a:srgbClr val="FF0000"/>
                </a:solidFill>
                <a:latin typeface="+mj-lt"/>
                <a:cs typeface="Consolas" panose="020B0609020204030204" pitchFamily="49" charset="0"/>
              </a:rPr>
              <a:t>ejemplo</a:t>
            </a:r>
          </a:p>
        </p:txBody>
      </p:sp>
      <p:pic>
        <p:nvPicPr>
          <p:cNvPr id="5" name="Imagen 4"/>
          <p:cNvPicPr>
            <a:picLocks noChangeAspect="1"/>
          </p:cNvPicPr>
          <p:nvPr/>
        </p:nvPicPr>
        <p:blipFill>
          <a:blip r:embed="rId3"/>
          <a:stretch>
            <a:fillRect/>
          </a:stretch>
        </p:blipFill>
        <p:spPr>
          <a:xfrm>
            <a:off x="359532" y="4505156"/>
            <a:ext cx="3114314" cy="981009"/>
          </a:xfrm>
          <a:prstGeom prst="rect">
            <a:avLst/>
          </a:prstGeom>
        </p:spPr>
      </p:pic>
      <p:sp>
        <p:nvSpPr>
          <p:cNvPr id="156" name="Rectángulo 155"/>
          <p:cNvSpPr/>
          <p:nvPr/>
        </p:nvSpPr>
        <p:spPr>
          <a:xfrm>
            <a:off x="5000785" y="4743633"/>
            <a:ext cx="1943525" cy="50405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dirty="0"/>
              <a:t>contador</a:t>
            </a:r>
          </a:p>
        </p:txBody>
      </p:sp>
      <p:cxnSp>
        <p:nvCxnSpPr>
          <p:cNvPr id="71681" name="Conector recto de flecha 71680"/>
          <p:cNvCxnSpPr>
            <a:stCxn id="5" idx="3"/>
            <a:endCxn id="156" idx="1"/>
          </p:cNvCxnSpPr>
          <p:nvPr/>
        </p:nvCxnSpPr>
        <p:spPr>
          <a:xfrm>
            <a:off x="3473846" y="4995661"/>
            <a:ext cx="152693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1694" name="Nube 71693"/>
          <p:cNvSpPr/>
          <p:nvPr/>
        </p:nvSpPr>
        <p:spPr>
          <a:xfrm>
            <a:off x="3669315" y="4739034"/>
            <a:ext cx="612068" cy="6063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696" name="CuadroTexto 71695"/>
          <p:cNvSpPr txBox="1"/>
          <p:nvPr/>
        </p:nvSpPr>
        <p:spPr>
          <a:xfrm>
            <a:off x="4116291" y="4505156"/>
            <a:ext cx="914400" cy="610262"/>
          </a:xfrm>
          <a:prstGeom prst="rect">
            <a:avLst/>
          </a:prstGeom>
          <a:noFill/>
          <a:ln w="12700">
            <a:noFill/>
          </a:ln>
        </p:spPr>
        <p:txBody>
          <a:bodyPr wrap="none" rtlCol="0" anchor="ctr" anchorCtr="0">
            <a:noAutofit/>
          </a:bodyPr>
          <a:lstStyle/>
          <a:p>
            <a:pPr algn="ctr"/>
            <a:r>
              <a:rPr lang="es-ES" b="1" dirty="0" err="1">
                <a:solidFill>
                  <a:srgbClr val="3333CC"/>
                </a:solidFill>
                <a:latin typeface="Consolas" panose="020B0609020204030204" pitchFamily="49" charset="0"/>
                <a:cs typeface="Consolas" panose="020B0609020204030204" pitchFamily="49" charset="0"/>
              </a:rPr>
              <a:t>tick</a:t>
            </a:r>
            <a:endParaRPr lang="es-ES" b="1" dirty="0">
              <a:solidFill>
                <a:srgbClr val="3333CC"/>
              </a:solidFill>
              <a:latin typeface="Consolas" panose="020B0609020204030204" pitchFamily="49" charset="0"/>
              <a:cs typeface="Consolas" panose="020B0609020204030204" pitchFamily="49" charset="0"/>
            </a:endParaRPr>
          </a:p>
        </p:txBody>
      </p:sp>
      <p:cxnSp>
        <p:nvCxnSpPr>
          <p:cNvPr id="71698" name="Conector recto 71697"/>
          <p:cNvCxnSpPr/>
          <p:nvPr/>
        </p:nvCxnSpPr>
        <p:spPr>
          <a:xfrm>
            <a:off x="8032393" y="4424575"/>
            <a:ext cx="0" cy="1243073"/>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upo 173"/>
          <p:cNvGrpSpPr/>
          <p:nvPr/>
        </p:nvGrpSpPr>
        <p:grpSpPr>
          <a:xfrm>
            <a:off x="8029995" y="4446422"/>
            <a:ext cx="1270872" cy="1250830"/>
            <a:chOff x="388422" y="4732878"/>
            <a:chExt cx="1270872" cy="1164574"/>
          </a:xfrm>
          <a:noFill/>
        </p:grpSpPr>
        <p:sp>
          <p:nvSpPr>
            <p:cNvPr id="175" name="Rectángulo 174"/>
            <p:cNvSpPr/>
            <p:nvPr/>
          </p:nvSpPr>
          <p:spPr>
            <a:xfrm>
              <a:off x="388422" y="4732878"/>
              <a:ext cx="1227486" cy="11645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76" name="Group 130"/>
            <p:cNvGrpSpPr>
              <a:grpSpLocks/>
            </p:cNvGrpSpPr>
            <p:nvPr/>
          </p:nvGrpSpPr>
          <p:grpSpPr bwMode="auto">
            <a:xfrm flipH="1" flipV="1">
              <a:off x="399154" y="4740100"/>
              <a:ext cx="1260140" cy="1130660"/>
              <a:chOff x="528" y="1453"/>
              <a:chExt cx="819" cy="755"/>
            </a:xfrm>
            <a:grpFill/>
          </p:grpSpPr>
          <p:grpSp>
            <p:nvGrpSpPr>
              <p:cNvPr id="177" name="Group 131"/>
              <p:cNvGrpSpPr>
                <a:grpSpLocks/>
              </p:cNvGrpSpPr>
              <p:nvPr/>
            </p:nvGrpSpPr>
            <p:grpSpPr bwMode="auto">
              <a:xfrm>
                <a:off x="528" y="1830"/>
                <a:ext cx="432" cy="378"/>
                <a:chOff x="528" y="1200"/>
                <a:chExt cx="1152" cy="1008"/>
              </a:xfrm>
              <a:grpFill/>
            </p:grpSpPr>
            <p:sp>
              <p:nvSpPr>
                <p:cNvPr id="194" name="Line 132"/>
                <p:cNvSpPr>
                  <a:spLocks noChangeShapeType="1"/>
                </p:cNvSpPr>
                <p:nvPr/>
              </p:nvSpPr>
              <p:spPr bwMode="auto">
                <a:xfrm>
                  <a:off x="528" y="2208"/>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5" name="Line 133"/>
                <p:cNvSpPr>
                  <a:spLocks noChangeShapeType="1"/>
                </p:cNvSpPr>
                <p:nvPr/>
              </p:nvSpPr>
              <p:spPr bwMode="auto">
                <a:xfrm>
                  <a:off x="672" y="2063"/>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6" name="Line 134"/>
                <p:cNvSpPr>
                  <a:spLocks noChangeShapeType="1"/>
                </p:cNvSpPr>
                <p:nvPr/>
              </p:nvSpPr>
              <p:spPr bwMode="auto">
                <a:xfrm>
                  <a:off x="672" y="2063"/>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7" name="Line 135"/>
                <p:cNvSpPr>
                  <a:spLocks noChangeShapeType="1"/>
                </p:cNvSpPr>
                <p:nvPr/>
              </p:nvSpPr>
              <p:spPr bwMode="auto">
                <a:xfrm>
                  <a:off x="816" y="1925"/>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8" name="Line 136"/>
                <p:cNvSpPr>
                  <a:spLocks noChangeShapeType="1"/>
                </p:cNvSpPr>
                <p:nvPr/>
              </p:nvSpPr>
              <p:spPr bwMode="auto">
                <a:xfrm>
                  <a:off x="816" y="1920"/>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9" name="Line 137"/>
                <p:cNvSpPr>
                  <a:spLocks noChangeShapeType="1"/>
                </p:cNvSpPr>
                <p:nvPr/>
              </p:nvSpPr>
              <p:spPr bwMode="auto">
                <a:xfrm>
                  <a:off x="959" y="1775"/>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0" name="Line 138"/>
                <p:cNvSpPr>
                  <a:spLocks noChangeShapeType="1"/>
                </p:cNvSpPr>
                <p:nvPr/>
              </p:nvSpPr>
              <p:spPr bwMode="auto">
                <a:xfrm>
                  <a:off x="959" y="1775"/>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1" name="Line 139"/>
                <p:cNvSpPr>
                  <a:spLocks noChangeShapeType="1"/>
                </p:cNvSpPr>
                <p:nvPr/>
              </p:nvSpPr>
              <p:spPr bwMode="auto">
                <a:xfrm>
                  <a:off x="1103" y="1637"/>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2" name="Line 140"/>
                <p:cNvSpPr>
                  <a:spLocks noChangeShapeType="1"/>
                </p:cNvSpPr>
                <p:nvPr/>
              </p:nvSpPr>
              <p:spPr bwMode="auto">
                <a:xfrm>
                  <a:off x="1103" y="1633"/>
                  <a:ext cx="14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3" name="Line 141"/>
                <p:cNvSpPr>
                  <a:spLocks noChangeShapeType="1"/>
                </p:cNvSpPr>
                <p:nvPr/>
              </p:nvSpPr>
              <p:spPr bwMode="auto">
                <a:xfrm>
                  <a:off x="1249" y="1487"/>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4" name="Line 142"/>
                <p:cNvSpPr>
                  <a:spLocks noChangeShapeType="1"/>
                </p:cNvSpPr>
                <p:nvPr/>
              </p:nvSpPr>
              <p:spPr bwMode="auto">
                <a:xfrm>
                  <a:off x="1249" y="1487"/>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5" name="Line 143"/>
                <p:cNvSpPr>
                  <a:spLocks noChangeShapeType="1"/>
                </p:cNvSpPr>
                <p:nvPr/>
              </p:nvSpPr>
              <p:spPr bwMode="auto">
                <a:xfrm>
                  <a:off x="1393" y="1350"/>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6" name="Line 144"/>
                <p:cNvSpPr>
                  <a:spLocks noChangeShapeType="1"/>
                </p:cNvSpPr>
                <p:nvPr/>
              </p:nvSpPr>
              <p:spPr bwMode="auto">
                <a:xfrm>
                  <a:off x="1393" y="1345"/>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7" name="Line 145"/>
                <p:cNvSpPr>
                  <a:spLocks noChangeShapeType="1"/>
                </p:cNvSpPr>
                <p:nvPr/>
              </p:nvSpPr>
              <p:spPr bwMode="auto">
                <a:xfrm>
                  <a:off x="1537" y="1200"/>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8" name="Line 146"/>
                <p:cNvSpPr>
                  <a:spLocks noChangeShapeType="1"/>
                </p:cNvSpPr>
                <p:nvPr/>
              </p:nvSpPr>
              <p:spPr bwMode="auto">
                <a:xfrm>
                  <a:off x="1537" y="1200"/>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78" name="Group 147"/>
              <p:cNvGrpSpPr>
                <a:grpSpLocks/>
              </p:cNvGrpSpPr>
              <p:nvPr/>
            </p:nvGrpSpPr>
            <p:grpSpPr bwMode="auto">
              <a:xfrm>
                <a:off x="915" y="1453"/>
                <a:ext cx="432" cy="378"/>
                <a:chOff x="528" y="1200"/>
                <a:chExt cx="1152" cy="1008"/>
              </a:xfrm>
              <a:grpFill/>
            </p:grpSpPr>
            <p:sp>
              <p:nvSpPr>
                <p:cNvPr id="179" name="Line 148"/>
                <p:cNvSpPr>
                  <a:spLocks noChangeShapeType="1"/>
                </p:cNvSpPr>
                <p:nvPr/>
              </p:nvSpPr>
              <p:spPr bwMode="auto">
                <a:xfrm>
                  <a:off x="528" y="2207"/>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0" name="Line 149"/>
                <p:cNvSpPr>
                  <a:spLocks noChangeShapeType="1"/>
                </p:cNvSpPr>
                <p:nvPr/>
              </p:nvSpPr>
              <p:spPr bwMode="auto">
                <a:xfrm>
                  <a:off x="671" y="2062"/>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1" name="Line 150"/>
                <p:cNvSpPr>
                  <a:spLocks noChangeShapeType="1"/>
                </p:cNvSpPr>
                <p:nvPr/>
              </p:nvSpPr>
              <p:spPr bwMode="auto">
                <a:xfrm>
                  <a:off x="671" y="2062"/>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2" name="Line 151"/>
                <p:cNvSpPr>
                  <a:spLocks noChangeShapeType="1"/>
                </p:cNvSpPr>
                <p:nvPr/>
              </p:nvSpPr>
              <p:spPr bwMode="auto">
                <a:xfrm>
                  <a:off x="815" y="1925"/>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3" name="Line 152"/>
                <p:cNvSpPr>
                  <a:spLocks noChangeShapeType="1"/>
                </p:cNvSpPr>
                <p:nvPr/>
              </p:nvSpPr>
              <p:spPr bwMode="auto">
                <a:xfrm>
                  <a:off x="815" y="1920"/>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4" name="Line 153"/>
                <p:cNvSpPr>
                  <a:spLocks noChangeShapeType="1"/>
                </p:cNvSpPr>
                <p:nvPr/>
              </p:nvSpPr>
              <p:spPr bwMode="auto">
                <a:xfrm>
                  <a:off x="959" y="1775"/>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5" name="Line 154"/>
                <p:cNvSpPr>
                  <a:spLocks noChangeShapeType="1"/>
                </p:cNvSpPr>
                <p:nvPr/>
              </p:nvSpPr>
              <p:spPr bwMode="auto">
                <a:xfrm>
                  <a:off x="959" y="1775"/>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6" name="Line 155"/>
                <p:cNvSpPr>
                  <a:spLocks noChangeShapeType="1"/>
                </p:cNvSpPr>
                <p:nvPr/>
              </p:nvSpPr>
              <p:spPr bwMode="auto">
                <a:xfrm>
                  <a:off x="1103" y="1637"/>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7" name="Line 156"/>
                <p:cNvSpPr>
                  <a:spLocks noChangeShapeType="1"/>
                </p:cNvSpPr>
                <p:nvPr/>
              </p:nvSpPr>
              <p:spPr bwMode="auto">
                <a:xfrm>
                  <a:off x="1103" y="1632"/>
                  <a:ext cx="146"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8" name="Line 157"/>
                <p:cNvSpPr>
                  <a:spLocks noChangeShapeType="1"/>
                </p:cNvSpPr>
                <p:nvPr/>
              </p:nvSpPr>
              <p:spPr bwMode="auto">
                <a:xfrm>
                  <a:off x="1249" y="1487"/>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9" name="Line 158"/>
                <p:cNvSpPr>
                  <a:spLocks noChangeShapeType="1"/>
                </p:cNvSpPr>
                <p:nvPr/>
              </p:nvSpPr>
              <p:spPr bwMode="auto">
                <a:xfrm>
                  <a:off x="1249" y="1487"/>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0" name="Line 159"/>
                <p:cNvSpPr>
                  <a:spLocks noChangeShapeType="1"/>
                </p:cNvSpPr>
                <p:nvPr/>
              </p:nvSpPr>
              <p:spPr bwMode="auto">
                <a:xfrm>
                  <a:off x="1392" y="1349"/>
                  <a:ext cx="0" cy="143"/>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1" name="Line 160"/>
                <p:cNvSpPr>
                  <a:spLocks noChangeShapeType="1"/>
                </p:cNvSpPr>
                <p:nvPr/>
              </p:nvSpPr>
              <p:spPr bwMode="auto">
                <a:xfrm>
                  <a:off x="1392" y="1344"/>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2" name="Line 161"/>
                <p:cNvSpPr>
                  <a:spLocks noChangeShapeType="1"/>
                </p:cNvSpPr>
                <p:nvPr/>
              </p:nvSpPr>
              <p:spPr bwMode="auto">
                <a:xfrm>
                  <a:off x="1536" y="1199"/>
                  <a:ext cx="0" cy="14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3" name="Line 162"/>
                <p:cNvSpPr>
                  <a:spLocks noChangeShapeType="1"/>
                </p:cNvSpPr>
                <p:nvPr/>
              </p:nvSpPr>
              <p:spPr bwMode="auto">
                <a:xfrm>
                  <a:off x="1536" y="1199"/>
                  <a:ext cx="144" cy="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sp>
        <p:nvSpPr>
          <p:cNvPr id="71700" name="CuadroTexto 71699"/>
          <p:cNvSpPr txBox="1"/>
          <p:nvPr/>
        </p:nvSpPr>
        <p:spPr>
          <a:xfrm>
            <a:off x="5029556" y="5289134"/>
            <a:ext cx="1622196" cy="417806"/>
          </a:xfrm>
          <a:prstGeom prst="rect">
            <a:avLst/>
          </a:prstGeom>
          <a:noFill/>
          <a:ln w="12700">
            <a:noFill/>
          </a:ln>
        </p:spPr>
        <p:txBody>
          <a:bodyPr wrap="none" rtlCol="0" anchor="ctr" anchorCtr="0">
            <a:noAutofit/>
          </a:bodyPr>
          <a:lstStyle/>
          <a:p>
            <a:pPr algn="ctr"/>
            <a:r>
              <a:rPr lang="es-ES" b="1" dirty="0">
                <a:solidFill>
                  <a:srgbClr val="3333CC"/>
                </a:solidFill>
              </a:rPr>
              <a:t>ticks2us</a:t>
            </a:r>
            <a:endParaRPr lang="es-ES" b="1" dirty="0">
              <a:solidFill>
                <a:srgbClr val="3333CC"/>
              </a:solidFill>
              <a:latin typeface="Consolas" panose="020B0609020204030204" pitchFamily="49" charset="0"/>
              <a:cs typeface="Consolas" panose="020B0609020204030204" pitchFamily="49" charset="0"/>
            </a:endParaRPr>
          </a:p>
        </p:txBody>
      </p:sp>
      <p:sp>
        <p:nvSpPr>
          <p:cNvPr id="210" name="CuadroTexto 209"/>
          <p:cNvSpPr txBox="1"/>
          <p:nvPr/>
        </p:nvSpPr>
        <p:spPr>
          <a:xfrm>
            <a:off x="7364905" y="5234164"/>
            <a:ext cx="591432" cy="610262"/>
          </a:xfrm>
          <a:prstGeom prst="rect">
            <a:avLst/>
          </a:prstGeom>
          <a:noFill/>
          <a:ln w="12700">
            <a:noFill/>
          </a:ln>
        </p:spPr>
        <p:txBody>
          <a:bodyPr wrap="none" rtlCol="0" anchor="ctr" anchorCtr="0">
            <a:noAutofit/>
          </a:bodyPr>
          <a:lstStyle/>
          <a:p>
            <a:pPr algn="ctr"/>
            <a:r>
              <a:rPr lang="es-ES" b="1" dirty="0" err="1">
                <a:solidFill>
                  <a:srgbClr val="3333CC"/>
                </a:solidFill>
                <a:latin typeface="Consolas" panose="020B0609020204030204" pitchFamily="49" charset="0"/>
                <a:cs typeface="Consolas" panose="020B0609020204030204" pitchFamily="49" charset="0"/>
              </a:rPr>
              <a:t>tick</a:t>
            </a:r>
            <a:endParaRPr lang="es-ES" b="1" dirty="0">
              <a:solidFill>
                <a:srgbClr val="3333CC"/>
              </a:solidFill>
              <a:latin typeface="Consolas" panose="020B0609020204030204" pitchFamily="49" charset="0"/>
              <a:cs typeface="Consolas" panose="020B0609020204030204" pitchFamily="49" charset="0"/>
            </a:endParaRPr>
          </a:p>
        </p:txBody>
      </p:sp>
      <p:cxnSp>
        <p:nvCxnSpPr>
          <p:cNvPr id="211" name="Conector recto de flecha 210"/>
          <p:cNvCxnSpPr>
            <a:stCxn id="210" idx="1"/>
          </p:cNvCxnSpPr>
          <p:nvPr/>
        </p:nvCxnSpPr>
        <p:spPr>
          <a:xfrm flipH="1" flipV="1">
            <a:off x="7204322" y="5331218"/>
            <a:ext cx="160583" cy="208077"/>
          </a:xfrm>
          <a:prstGeom prst="straightConnector1">
            <a:avLst/>
          </a:prstGeom>
          <a:ln>
            <a:solidFill>
              <a:srgbClr val="3333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40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00279" y="396842"/>
            <a:ext cx="8044113" cy="1095813"/>
          </a:xfrm>
        </p:spPr>
        <p:txBody>
          <a:bodyPr/>
          <a:lstStyle/>
          <a:p>
            <a:pPr eaLnBrk="1" hangingPunct="1"/>
            <a:r>
              <a:rPr lang="es-ES_tradnl" altLang="es-ES"/>
              <a:t>Medir Tiempos</a:t>
            </a:r>
          </a:p>
        </p:txBody>
      </p:sp>
      <p:sp>
        <p:nvSpPr>
          <p:cNvPr id="71683" name="Rectangle 3"/>
          <p:cNvSpPr>
            <a:spLocks noGrp="1" noChangeArrowheads="1"/>
          </p:cNvSpPr>
          <p:nvPr>
            <p:ph type="body" idx="1"/>
          </p:nvPr>
        </p:nvSpPr>
        <p:spPr>
          <a:xfrm>
            <a:off x="431808" y="1592796"/>
            <a:ext cx="8128302" cy="4653817"/>
          </a:xfrm>
        </p:spPr>
        <p:txBody>
          <a:bodyPr/>
          <a:lstStyle/>
          <a:p>
            <a:pPr eaLnBrk="1" hangingPunct="1">
              <a:spcBef>
                <a:spcPct val="10000"/>
              </a:spcBef>
              <a:buSzPct val="75000"/>
              <a:buFont typeface="Arial" panose="020B0604020202020204" pitchFamily="34" charset="0"/>
              <a:buChar char="■"/>
            </a:pPr>
            <a:r>
              <a:rPr lang="es-ES_tradnl" altLang="es-ES" dirty="0">
                <a:solidFill>
                  <a:srgbClr val="000066"/>
                </a:solidFill>
              </a:rPr>
              <a:t>Utilizar </a:t>
            </a:r>
            <a:r>
              <a:rPr lang="es-ES_tradnl" altLang="es-ES" i="1" dirty="0" err="1">
                <a:solidFill>
                  <a:srgbClr val="000066"/>
                </a:solidFill>
              </a:rPr>
              <a:t>timer</a:t>
            </a:r>
            <a:r>
              <a:rPr lang="es-ES_tradnl" altLang="es-ES" dirty="0">
                <a:solidFill>
                  <a:srgbClr val="000066"/>
                </a:solidFill>
              </a:rPr>
              <a:t> para medir tiempos</a:t>
            </a:r>
          </a:p>
          <a:p>
            <a:pPr lvl="1" eaLnBrk="1" hangingPunct="1">
              <a:spcBef>
                <a:spcPct val="10000"/>
              </a:spcBef>
              <a:buSzPct val="75000"/>
              <a:buFont typeface="Arial" panose="020B0604020202020204" pitchFamily="34" charset="0"/>
              <a:buChar char="■"/>
            </a:pPr>
            <a:r>
              <a:rPr lang="es-ES_tradnl" altLang="es-ES" dirty="0">
                <a:solidFill>
                  <a:srgbClr val="000066"/>
                </a:solidFill>
              </a:rPr>
              <a:t>Tiempo monótono o </a:t>
            </a:r>
            <a:r>
              <a:rPr lang="es-ES_tradnl" altLang="es-ES" b="1" dirty="0">
                <a:solidFill>
                  <a:srgbClr val="000066"/>
                </a:solidFill>
              </a:rPr>
              <a:t>no monótono</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temp_iniciar</a:t>
            </a:r>
            <a:r>
              <a:rPr lang="es-ES" altLang="es-ES" sz="1800" dirty="0">
                <a:solidFill>
                  <a:srgbClr val="000066"/>
                </a:solidFill>
              </a:rPr>
              <a:t>()</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temp_empezar</a:t>
            </a:r>
            <a:r>
              <a:rPr lang="es-ES" altLang="es-ES" sz="1800" dirty="0">
                <a:solidFill>
                  <a:srgbClr val="000066"/>
                </a:solidFill>
              </a:rPr>
              <a:t>()</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temp_leer</a:t>
            </a:r>
            <a:r>
              <a:rPr lang="es-ES" altLang="es-ES" sz="1800" dirty="0">
                <a:solidFill>
                  <a:srgbClr val="000066"/>
                </a:solidFill>
              </a:rPr>
              <a:t>(): </a:t>
            </a:r>
            <a:endParaRPr lang="es-ES_tradnl" altLang="es-ES" sz="1800" dirty="0">
              <a:solidFill>
                <a:srgbClr val="000066"/>
              </a:solidFill>
            </a:endParaRPr>
          </a:p>
        </p:txBody>
      </p:sp>
      <p:sp>
        <p:nvSpPr>
          <p:cNvPr id="716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450D7D58-7B57-4D49-A769-9BC1778E8288}" type="slidenum">
              <a:rPr lang="es-ES_tradnl" altLang="es-ES" sz="1369">
                <a:solidFill>
                  <a:srgbClr val="000000"/>
                </a:solidFill>
              </a:rPr>
              <a:pPr>
                <a:spcBef>
                  <a:spcPct val="0"/>
                </a:spcBef>
                <a:buClrTx/>
                <a:buSzTx/>
                <a:buFontTx/>
                <a:buNone/>
              </a:pPr>
              <a:t>12</a:t>
            </a:fld>
            <a:endParaRPr lang="es-ES_tradnl" altLang="es-ES" sz="1369">
              <a:solidFill>
                <a:srgbClr val="000000"/>
              </a:solidFill>
            </a:endParaRPr>
          </a:p>
        </p:txBody>
      </p:sp>
      <p:grpSp>
        <p:nvGrpSpPr>
          <p:cNvPr id="3" name="Grupo 2"/>
          <p:cNvGrpSpPr/>
          <p:nvPr/>
        </p:nvGrpSpPr>
        <p:grpSpPr>
          <a:xfrm>
            <a:off x="1776571" y="4437112"/>
            <a:ext cx="1270872" cy="1250830"/>
            <a:chOff x="388422" y="4732878"/>
            <a:chExt cx="1270872" cy="1164574"/>
          </a:xfrm>
        </p:grpSpPr>
        <p:sp>
          <p:nvSpPr>
            <p:cNvPr id="2" name="Rectángulo 1"/>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 name="Group 130"/>
            <p:cNvGrpSpPr>
              <a:grpSpLocks/>
            </p:cNvGrpSpPr>
            <p:nvPr/>
          </p:nvGrpSpPr>
          <p:grpSpPr bwMode="auto">
            <a:xfrm flipH="1" flipV="1">
              <a:off x="399154" y="4740100"/>
              <a:ext cx="1260140" cy="1130660"/>
              <a:chOff x="528" y="1453"/>
              <a:chExt cx="819" cy="755"/>
            </a:xfrm>
          </p:grpSpPr>
          <p:grpSp>
            <p:nvGrpSpPr>
              <p:cNvPr id="9" name="Group 131"/>
              <p:cNvGrpSpPr>
                <a:grpSpLocks/>
              </p:cNvGrpSpPr>
              <p:nvPr/>
            </p:nvGrpSpPr>
            <p:grpSpPr bwMode="auto">
              <a:xfrm>
                <a:off x="528" y="1830"/>
                <a:ext cx="432" cy="378"/>
                <a:chOff x="528" y="1200"/>
                <a:chExt cx="1152" cy="1008"/>
              </a:xfrm>
            </p:grpSpPr>
            <p:sp>
              <p:nvSpPr>
                <p:cNvPr id="26"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7"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8"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9"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0"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1"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2"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3"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4"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5"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6"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7"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8"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9"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0"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0" name="Group 147"/>
              <p:cNvGrpSpPr>
                <a:grpSpLocks/>
              </p:cNvGrpSpPr>
              <p:nvPr/>
            </p:nvGrpSpPr>
            <p:grpSpPr bwMode="auto">
              <a:xfrm>
                <a:off x="915" y="1453"/>
                <a:ext cx="432" cy="378"/>
                <a:chOff x="528" y="1200"/>
                <a:chExt cx="1152" cy="1008"/>
              </a:xfrm>
            </p:grpSpPr>
            <p:sp>
              <p:nvSpPr>
                <p:cNvPr id="11"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6"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grpSp>
        <p:nvGrpSpPr>
          <p:cNvPr id="43" name="Grupo 42"/>
          <p:cNvGrpSpPr/>
          <p:nvPr/>
        </p:nvGrpSpPr>
        <p:grpSpPr>
          <a:xfrm>
            <a:off x="3032417" y="4437112"/>
            <a:ext cx="1270872" cy="1250830"/>
            <a:chOff x="388422" y="4732878"/>
            <a:chExt cx="1270872" cy="1164574"/>
          </a:xfrm>
        </p:grpSpPr>
        <p:sp>
          <p:nvSpPr>
            <p:cNvPr id="44" name="Rectángulo 43"/>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oup 129"/>
            <p:cNvGrpSpPr>
              <a:grpSpLocks/>
            </p:cNvGrpSpPr>
            <p:nvPr/>
          </p:nvGrpSpPr>
          <p:grpSpPr bwMode="auto">
            <a:xfrm flipH="1" flipV="1">
              <a:off x="399154" y="4740101"/>
              <a:ext cx="1260140" cy="1150128"/>
              <a:chOff x="528" y="1440"/>
              <a:chExt cx="819" cy="768"/>
            </a:xfrm>
          </p:grpSpPr>
          <p:grpSp>
            <p:nvGrpSpPr>
              <p:cNvPr id="46" name="Group 130"/>
              <p:cNvGrpSpPr>
                <a:grpSpLocks/>
              </p:cNvGrpSpPr>
              <p:nvPr/>
            </p:nvGrpSpPr>
            <p:grpSpPr bwMode="auto">
              <a:xfrm>
                <a:off x="528" y="1453"/>
                <a:ext cx="819" cy="755"/>
                <a:chOff x="528" y="1453"/>
                <a:chExt cx="819" cy="755"/>
              </a:xfrm>
            </p:grpSpPr>
            <p:grpSp>
              <p:nvGrpSpPr>
                <p:cNvPr id="48" name="Group 131"/>
                <p:cNvGrpSpPr>
                  <a:grpSpLocks/>
                </p:cNvGrpSpPr>
                <p:nvPr/>
              </p:nvGrpSpPr>
              <p:grpSpPr bwMode="auto">
                <a:xfrm>
                  <a:off x="528" y="1830"/>
                  <a:ext cx="432" cy="378"/>
                  <a:chOff x="528" y="1200"/>
                  <a:chExt cx="1152" cy="1008"/>
                </a:xfrm>
              </p:grpSpPr>
              <p:sp>
                <p:nvSpPr>
                  <p:cNvPr id="65"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6"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7"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8"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9"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0"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1"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2"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3"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4"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5"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6"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7"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8"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9"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49" name="Group 147"/>
                <p:cNvGrpSpPr>
                  <a:grpSpLocks/>
                </p:cNvGrpSpPr>
                <p:nvPr/>
              </p:nvGrpSpPr>
              <p:grpSpPr bwMode="auto">
                <a:xfrm>
                  <a:off x="915" y="1453"/>
                  <a:ext cx="432" cy="378"/>
                  <a:chOff x="528" y="1200"/>
                  <a:chExt cx="1152" cy="1008"/>
                </a:xfrm>
              </p:grpSpPr>
              <p:sp>
                <p:nvSpPr>
                  <p:cNvPr id="50"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1"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2"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3"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4"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5"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6"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7"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8"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9"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0"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1"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2"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3"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4"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47"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nvGrpSpPr>
          <p:cNvPr id="80" name="Grupo 79"/>
          <p:cNvGrpSpPr/>
          <p:nvPr/>
        </p:nvGrpSpPr>
        <p:grpSpPr>
          <a:xfrm>
            <a:off x="4288263" y="4437112"/>
            <a:ext cx="1270872" cy="1250830"/>
            <a:chOff x="388422" y="4732878"/>
            <a:chExt cx="1270872" cy="1164574"/>
          </a:xfrm>
        </p:grpSpPr>
        <p:sp>
          <p:nvSpPr>
            <p:cNvPr id="81" name="Rectángulo 80"/>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2" name="Group 129"/>
            <p:cNvGrpSpPr>
              <a:grpSpLocks/>
            </p:cNvGrpSpPr>
            <p:nvPr/>
          </p:nvGrpSpPr>
          <p:grpSpPr bwMode="auto">
            <a:xfrm flipH="1" flipV="1">
              <a:off x="399154" y="4740101"/>
              <a:ext cx="1260140" cy="1150128"/>
              <a:chOff x="528" y="1440"/>
              <a:chExt cx="819" cy="768"/>
            </a:xfrm>
          </p:grpSpPr>
          <p:grpSp>
            <p:nvGrpSpPr>
              <p:cNvPr id="83" name="Group 130"/>
              <p:cNvGrpSpPr>
                <a:grpSpLocks/>
              </p:cNvGrpSpPr>
              <p:nvPr/>
            </p:nvGrpSpPr>
            <p:grpSpPr bwMode="auto">
              <a:xfrm>
                <a:off x="528" y="1453"/>
                <a:ext cx="819" cy="755"/>
                <a:chOff x="528" y="1453"/>
                <a:chExt cx="819" cy="755"/>
              </a:xfrm>
            </p:grpSpPr>
            <p:grpSp>
              <p:nvGrpSpPr>
                <p:cNvPr id="85" name="Group 131"/>
                <p:cNvGrpSpPr>
                  <a:grpSpLocks/>
                </p:cNvGrpSpPr>
                <p:nvPr/>
              </p:nvGrpSpPr>
              <p:grpSpPr bwMode="auto">
                <a:xfrm>
                  <a:off x="528" y="1830"/>
                  <a:ext cx="432" cy="378"/>
                  <a:chOff x="528" y="1200"/>
                  <a:chExt cx="1152" cy="1008"/>
                </a:xfrm>
              </p:grpSpPr>
              <p:sp>
                <p:nvSpPr>
                  <p:cNvPr id="102"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3"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4"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5"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6"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7"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8"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9"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0"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1"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2"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3"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4"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5"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6"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86" name="Group 147"/>
                <p:cNvGrpSpPr>
                  <a:grpSpLocks/>
                </p:cNvGrpSpPr>
                <p:nvPr/>
              </p:nvGrpSpPr>
              <p:grpSpPr bwMode="auto">
                <a:xfrm>
                  <a:off x="915" y="1453"/>
                  <a:ext cx="432" cy="378"/>
                  <a:chOff x="528" y="1200"/>
                  <a:chExt cx="1152" cy="1008"/>
                </a:xfrm>
              </p:grpSpPr>
              <p:sp>
                <p:nvSpPr>
                  <p:cNvPr id="87"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8"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9"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0"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1"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2"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3"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4"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5"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6"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7"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8"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9"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0"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1"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84"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nvGrpSpPr>
          <p:cNvPr id="117" name="Grupo 116"/>
          <p:cNvGrpSpPr/>
          <p:nvPr/>
        </p:nvGrpSpPr>
        <p:grpSpPr>
          <a:xfrm>
            <a:off x="5544108" y="4437112"/>
            <a:ext cx="1270872" cy="1250830"/>
            <a:chOff x="388422" y="4732878"/>
            <a:chExt cx="1270872" cy="1164574"/>
          </a:xfrm>
        </p:grpSpPr>
        <p:sp>
          <p:nvSpPr>
            <p:cNvPr id="118" name="Rectángulo 117"/>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9" name="Group 129"/>
            <p:cNvGrpSpPr>
              <a:grpSpLocks/>
            </p:cNvGrpSpPr>
            <p:nvPr/>
          </p:nvGrpSpPr>
          <p:grpSpPr bwMode="auto">
            <a:xfrm flipH="1" flipV="1">
              <a:off x="399154" y="4740101"/>
              <a:ext cx="1260140" cy="1150128"/>
              <a:chOff x="528" y="1440"/>
              <a:chExt cx="819" cy="768"/>
            </a:xfrm>
          </p:grpSpPr>
          <p:grpSp>
            <p:nvGrpSpPr>
              <p:cNvPr id="120" name="Group 130"/>
              <p:cNvGrpSpPr>
                <a:grpSpLocks/>
              </p:cNvGrpSpPr>
              <p:nvPr/>
            </p:nvGrpSpPr>
            <p:grpSpPr bwMode="auto">
              <a:xfrm>
                <a:off x="528" y="1453"/>
                <a:ext cx="819" cy="755"/>
                <a:chOff x="528" y="1453"/>
                <a:chExt cx="819" cy="755"/>
              </a:xfrm>
            </p:grpSpPr>
            <p:grpSp>
              <p:nvGrpSpPr>
                <p:cNvPr id="122" name="Group 131"/>
                <p:cNvGrpSpPr>
                  <a:grpSpLocks/>
                </p:cNvGrpSpPr>
                <p:nvPr/>
              </p:nvGrpSpPr>
              <p:grpSpPr bwMode="auto">
                <a:xfrm>
                  <a:off x="528" y="1830"/>
                  <a:ext cx="432" cy="378"/>
                  <a:chOff x="528" y="1200"/>
                  <a:chExt cx="1152" cy="1008"/>
                </a:xfrm>
              </p:grpSpPr>
              <p:sp>
                <p:nvSpPr>
                  <p:cNvPr id="139"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0"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1"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2"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3"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4"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5"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6"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7"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8"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9"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0"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1"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2"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3"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23" name="Group 147"/>
                <p:cNvGrpSpPr>
                  <a:grpSpLocks/>
                </p:cNvGrpSpPr>
                <p:nvPr/>
              </p:nvGrpSpPr>
              <p:grpSpPr bwMode="auto">
                <a:xfrm>
                  <a:off x="915" y="1453"/>
                  <a:ext cx="432" cy="378"/>
                  <a:chOff x="528" y="1200"/>
                  <a:chExt cx="1152" cy="1008"/>
                </a:xfrm>
              </p:grpSpPr>
              <p:sp>
                <p:nvSpPr>
                  <p:cNvPr id="124"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5"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6"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7"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8"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9"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0"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1"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2"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3"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4"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5"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6"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7"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8"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121"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4" name="CuadroTexto 3"/>
          <p:cNvSpPr txBox="1"/>
          <p:nvPr/>
        </p:nvSpPr>
        <p:spPr>
          <a:xfrm>
            <a:off x="4299346" y="3018079"/>
            <a:ext cx="914400" cy="914400"/>
          </a:xfrm>
          <a:prstGeom prst="rect">
            <a:avLst/>
          </a:prstGeom>
          <a:noFill/>
          <a:ln w="12700">
            <a:noFill/>
          </a:ln>
        </p:spPr>
        <p:txBody>
          <a:bodyPr wrap="none" rtlCol="0" anchor="ctr" anchorCtr="0">
            <a:noAutofit/>
          </a:bodyPr>
          <a:lstStyle/>
          <a:p>
            <a:pPr algn="ctr"/>
            <a:r>
              <a:rPr lang="es-ES" sz="2400" dirty="0">
                <a:solidFill>
                  <a:srgbClr val="FF0000"/>
                </a:solidFill>
                <a:latin typeface="+mj-lt"/>
                <a:cs typeface="Consolas" panose="020B0609020204030204" pitchFamily="49" charset="0"/>
              </a:rPr>
              <a:t>ejemplo</a:t>
            </a:r>
          </a:p>
        </p:txBody>
      </p:sp>
      <p:cxnSp>
        <p:nvCxnSpPr>
          <p:cNvPr id="71680" name="Conector recto de flecha 71679"/>
          <p:cNvCxnSpPr>
            <a:stCxn id="25" idx="1"/>
          </p:cNvCxnSpPr>
          <p:nvPr/>
        </p:nvCxnSpPr>
        <p:spPr>
          <a:xfrm>
            <a:off x="1787303" y="5659875"/>
            <a:ext cx="5557005" cy="203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1687" name="CuadroTexto 71686"/>
          <p:cNvSpPr txBox="1"/>
          <p:nvPr/>
        </p:nvSpPr>
        <p:spPr>
          <a:xfrm>
            <a:off x="628280" y="5958688"/>
            <a:ext cx="2347869" cy="343877"/>
          </a:xfrm>
          <a:prstGeom prst="rect">
            <a:avLst/>
          </a:prstGeom>
          <a:noFill/>
          <a:ln w="12700">
            <a:noFill/>
          </a:ln>
        </p:spPr>
        <p:txBody>
          <a:bodyPr wrap="none" rtlCol="0" anchor="ctr" anchorCtr="0">
            <a:noAutofit/>
          </a:bodyPr>
          <a:lstStyle/>
          <a:p>
            <a:pPr algn="ctr"/>
            <a:r>
              <a:rPr lang="es-ES" b="1" dirty="0" err="1">
                <a:latin typeface="Consolas" panose="020B0609020204030204" pitchFamily="49" charset="0"/>
                <a:cs typeface="Consolas" panose="020B0609020204030204" pitchFamily="49" charset="0"/>
              </a:rPr>
              <a:t>temp_empezar</a:t>
            </a:r>
            <a:r>
              <a:rPr lang="es-ES" b="1" dirty="0">
                <a:latin typeface="Consolas" panose="020B0609020204030204" pitchFamily="49" charset="0"/>
                <a:cs typeface="Consolas" panose="020B0609020204030204" pitchFamily="49" charset="0"/>
              </a:rPr>
              <a:t>()</a:t>
            </a:r>
          </a:p>
        </p:txBody>
      </p:sp>
      <p:sp>
        <p:nvSpPr>
          <p:cNvPr id="160" name="CuadroTexto 159"/>
          <p:cNvSpPr txBox="1"/>
          <p:nvPr/>
        </p:nvSpPr>
        <p:spPr>
          <a:xfrm>
            <a:off x="5436096" y="6098909"/>
            <a:ext cx="2347869" cy="343877"/>
          </a:xfrm>
          <a:prstGeom prst="rect">
            <a:avLst/>
          </a:prstGeom>
          <a:noFill/>
          <a:ln w="12700">
            <a:noFill/>
          </a:ln>
        </p:spPr>
        <p:txBody>
          <a:bodyPr wrap="none" rtlCol="0" anchor="ctr" anchorCtr="0">
            <a:noAutofit/>
          </a:bodyPr>
          <a:lstStyle/>
          <a:p>
            <a:pPr algn="ctr"/>
            <a:r>
              <a:rPr lang="es-ES" b="1" dirty="0" err="1">
                <a:latin typeface="Consolas" panose="020B0609020204030204" pitchFamily="49" charset="0"/>
                <a:cs typeface="Consolas" panose="020B0609020204030204" pitchFamily="49" charset="0"/>
              </a:rPr>
              <a:t>temp_leer</a:t>
            </a:r>
            <a:r>
              <a:rPr lang="es-ES" b="1" dirty="0">
                <a:latin typeface="Consolas" panose="020B0609020204030204" pitchFamily="49" charset="0"/>
                <a:cs typeface="Consolas" panose="020B0609020204030204" pitchFamily="49" charset="0"/>
              </a:rPr>
              <a:t>()</a:t>
            </a:r>
          </a:p>
        </p:txBody>
      </p:sp>
      <p:cxnSp>
        <p:nvCxnSpPr>
          <p:cNvPr id="71689" name="Conector recto de flecha 71688"/>
          <p:cNvCxnSpPr>
            <a:stCxn id="71687" idx="0"/>
            <a:endCxn id="25" idx="1"/>
          </p:cNvCxnSpPr>
          <p:nvPr/>
        </p:nvCxnSpPr>
        <p:spPr>
          <a:xfrm flipH="1" flipV="1">
            <a:off x="1787303" y="5659875"/>
            <a:ext cx="14912" cy="298813"/>
          </a:xfrm>
          <a:prstGeom prst="straightConnector1">
            <a:avLst/>
          </a:prstGeom>
          <a:ln w="28575">
            <a:solidFill>
              <a:srgbClr val="3333CC"/>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160" idx="0"/>
          </p:cNvCxnSpPr>
          <p:nvPr/>
        </p:nvCxnSpPr>
        <p:spPr>
          <a:xfrm flipH="1" flipV="1">
            <a:off x="6604073" y="5676422"/>
            <a:ext cx="5958" cy="422487"/>
          </a:xfrm>
          <a:prstGeom prst="straightConnector1">
            <a:avLst/>
          </a:prstGeom>
          <a:ln w="28575">
            <a:solidFill>
              <a:srgbClr val="3333CC"/>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692" name="Conector recto de flecha 71691"/>
          <p:cNvCxnSpPr>
            <a:stCxn id="71687" idx="0"/>
          </p:cNvCxnSpPr>
          <p:nvPr/>
        </p:nvCxnSpPr>
        <p:spPr>
          <a:xfrm>
            <a:off x="1802215" y="5958688"/>
            <a:ext cx="4790138" cy="12784"/>
          </a:xfrm>
          <a:prstGeom prst="straightConnector1">
            <a:avLst/>
          </a:prstGeom>
          <a:ln w="9525" cap="flat" cmpd="sng" algn="ctr">
            <a:solidFill>
              <a:srgbClr val="3333C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694" name="CuadroTexto 71693"/>
          <p:cNvSpPr txBox="1"/>
          <p:nvPr/>
        </p:nvSpPr>
        <p:spPr>
          <a:xfrm>
            <a:off x="3064228" y="5783497"/>
            <a:ext cx="2573698" cy="548767"/>
          </a:xfrm>
          <a:prstGeom prst="rect">
            <a:avLst/>
          </a:prstGeom>
          <a:noFill/>
          <a:ln w="12700">
            <a:noFill/>
          </a:ln>
        </p:spPr>
        <p:txBody>
          <a:bodyPr wrap="none" rtlCol="0" anchor="ctr" anchorCtr="0">
            <a:noAutofit/>
          </a:bodyPr>
          <a:lstStyle/>
          <a:p>
            <a:pPr algn="ctr"/>
            <a:r>
              <a:rPr lang="es-ES" dirty="0">
                <a:solidFill>
                  <a:srgbClr val="3333CC"/>
                </a:solidFill>
                <a:latin typeface="Consolas" panose="020B0609020204030204" pitchFamily="49" charset="0"/>
                <a:cs typeface="Consolas" panose="020B0609020204030204" pitchFamily="49" charset="0"/>
              </a:rPr>
              <a:t>tiempo no monótono</a:t>
            </a:r>
          </a:p>
        </p:txBody>
      </p:sp>
      <p:sp>
        <p:nvSpPr>
          <p:cNvPr id="169" name="CuadroTexto 168"/>
          <p:cNvSpPr txBox="1"/>
          <p:nvPr/>
        </p:nvSpPr>
        <p:spPr>
          <a:xfrm>
            <a:off x="6968900" y="3967076"/>
            <a:ext cx="591432" cy="610262"/>
          </a:xfrm>
          <a:prstGeom prst="rect">
            <a:avLst/>
          </a:prstGeom>
          <a:noFill/>
          <a:ln w="12700">
            <a:noFill/>
          </a:ln>
        </p:spPr>
        <p:txBody>
          <a:bodyPr wrap="none" rtlCol="0" anchor="ctr" anchorCtr="0">
            <a:noAutofit/>
          </a:bodyPr>
          <a:lstStyle/>
          <a:p>
            <a:pPr algn="ctr"/>
            <a:r>
              <a:rPr lang="es-ES" b="1" dirty="0" err="1">
                <a:solidFill>
                  <a:srgbClr val="3333CC"/>
                </a:solidFill>
                <a:latin typeface="Consolas" panose="020B0609020204030204" pitchFamily="49" charset="0"/>
                <a:cs typeface="Consolas" panose="020B0609020204030204" pitchFamily="49" charset="0"/>
              </a:rPr>
              <a:t>tick</a:t>
            </a:r>
            <a:endParaRPr lang="es-ES" b="1" dirty="0">
              <a:solidFill>
                <a:srgbClr val="3333CC"/>
              </a:solidFill>
              <a:latin typeface="Consolas" panose="020B0609020204030204" pitchFamily="49" charset="0"/>
              <a:cs typeface="Consolas" panose="020B0609020204030204" pitchFamily="49" charset="0"/>
            </a:endParaRPr>
          </a:p>
        </p:txBody>
      </p:sp>
      <p:cxnSp>
        <p:nvCxnSpPr>
          <p:cNvPr id="71696" name="Conector recto de flecha 71695"/>
          <p:cNvCxnSpPr>
            <a:stCxn id="169" idx="1"/>
          </p:cNvCxnSpPr>
          <p:nvPr/>
        </p:nvCxnSpPr>
        <p:spPr>
          <a:xfrm flipH="1">
            <a:off x="6814402" y="4272207"/>
            <a:ext cx="154498" cy="164905"/>
          </a:xfrm>
          <a:prstGeom prst="straightConnector1">
            <a:avLst/>
          </a:prstGeom>
          <a:ln>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ector recto de flecha 172"/>
          <p:cNvCxnSpPr/>
          <p:nvPr/>
        </p:nvCxnSpPr>
        <p:spPr>
          <a:xfrm>
            <a:off x="1787303" y="5804800"/>
            <a:ext cx="1177054" cy="4481"/>
          </a:xfrm>
          <a:prstGeom prst="straightConnector1">
            <a:avLst/>
          </a:prstGeom>
          <a:ln w="9525" cap="flat" cmpd="sng" algn="ctr">
            <a:solidFill>
              <a:srgbClr val="3333CC"/>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CuadroTexto 161"/>
          <p:cNvSpPr txBox="1"/>
          <p:nvPr/>
        </p:nvSpPr>
        <p:spPr>
          <a:xfrm>
            <a:off x="1707336" y="6211639"/>
            <a:ext cx="2347869" cy="343877"/>
          </a:xfrm>
          <a:prstGeom prst="rect">
            <a:avLst/>
          </a:prstGeom>
          <a:noFill/>
          <a:ln w="12700">
            <a:noFill/>
          </a:ln>
        </p:spPr>
        <p:txBody>
          <a:bodyPr wrap="none" rtlCol="0" anchor="ctr" anchorCtr="0">
            <a:noAutofit/>
          </a:bodyPr>
          <a:lstStyle/>
          <a:p>
            <a:pPr algn="ctr"/>
            <a:r>
              <a:rPr lang="es-ES" b="1" dirty="0" err="1">
                <a:latin typeface="Consolas" panose="020B0609020204030204" pitchFamily="49" charset="0"/>
                <a:cs typeface="Consolas" panose="020B0609020204030204" pitchFamily="49" charset="0"/>
              </a:rPr>
              <a:t>temp_leer</a:t>
            </a:r>
            <a:r>
              <a:rPr lang="es-ES" b="1" dirty="0">
                <a:latin typeface="Consolas" panose="020B0609020204030204" pitchFamily="49" charset="0"/>
                <a:cs typeface="Consolas" panose="020B0609020204030204" pitchFamily="49" charset="0"/>
              </a:rPr>
              <a:t>()</a:t>
            </a:r>
          </a:p>
        </p:txBody>
      </p:sp>
      <p:cxnSp>
        <p:nvCxnSpPr>
          <p:cNvPr id="165" name="Conector recto de flecha 164"/>
          <p:cNvCxnSpPr/>
          <p:nvPr/>
        </p:nvCxnSpPr>
        <p:spPr>
          <a:xfrm flipH="1" flipV="1">
            <a:off x="2949368" y="5695699"/>
            <a:ext cx="2452" cy="515940"/>
          </a:xfrm>
          <a:prstGeom prst="straightConnector1">
            <a:avLst/>
          </a:prstGeom>
          <a:ln w="28575">
            <a:solidFill>
              <a:srgbClr val="3333CC"/>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30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00279" y="396842"/>
            <a:ext cx="8044113" cy="1095813"/>
          </a:xfrm>
        </p:spPr>
        <p:txBody>
          <a:bodyPr/>
          <a:lstStyle/>
          <a:p>
            <a:pPr eaLnBrk="1" hangingPunct="1"/>
            <a:r>
              <a:rPr lang="es-ES_tradnl" altLang="es-ES"/>
              <a:t>Medir Tiempos</a:t>
            </a:r>
          </a:p>
        </p:txBody>
      </p:sp>
      <p:sp>
        <p:nvSpPr>
          <p:cNvPr id="71683" name="Rectangle 3"/>
          <p:cNvSpPr>
            <a:spLocks noGrp="1" noChangeArrowheads="1"/>
          </p:cNvSpPr>
          <p:nvPr>
            <p:ph type="body" idx="1"/>
          </p:nvPr>
        </p:nvSpPr>
        <p:spPr>
          <a:xfrm>
            <a:off x="431808" y="1592796"/>
            <a:ext cx="8128302" cy="4653817"/>
          </a:xfrm>
        </p:spPr>
        <p:txBody>
          <a:bodyPr/>
          <a:lstStyle/>
          <a:p>
            <a:pPr eaLnBrk="1" hangingPunct="1">
              <a:spcBef>
                <a:spcPct val="10000"/>
              </a:spcBef>
              <a:buSzPct val="75000"/>
              <a:buFont typeface="Arial" panose="020B0604020202020204" pitchFamily="34" charset="0"/>
              <a:buChar char="■"/>
            </a:pPr>
            <a:r>
              <a:rPr lang="es-ES_tradnl" altLang="es-ES" dirty="0">
                <a:solidFill>
                  <a:srgbClr val="000066"/>
                </a:solidFill>
              </a:rPr>
              <a:t>Utilizar </a:t>
            </a:r>
            <a:r>
              <a:rPr lang="es-ES_tradnl" altLang="es-ES" i="1" dirty="0" err="1">
                <a:solidFill>
                  <a:srgbClr val="000066"/>
                </a:solidFill>
              </a:rPr>
              <a:t>timer</a:t>
            </a:r>
            <a:r>
              <a:rPr lang="es-ES_tradnl" altLang="es-ES" dirty="0">
                <a:solidFill>
                  <a:srgbClr val="000066"/>
                </a:solidFill>
              </a:rPr>
              <a:t> para medir tiempos</a:t>
            </a:r>
          </a:p>
          <a:p>
            <a:pPr lvl="1" eaLnBrk="1" hangingPunct="1">
              <a:spcBef>
                <a:spcPct val="10000"/>
              </a:spcBef>
              <a:buSzPct val="75000"/>
              <a:buFont typeface="Arial" panose="020B0604020202020204" pitchFamily="34" charset="0"/>
              <a:buChar char="■"/>
            </a:pPr>
            <a:r>
              <a:rPr lang="es-ES_tradnl" altLang="es-ES" dirty="0">
                <a:solidFill>
                  <a:srgbClr val="000066"/>
                </a:solidFill>
              </a:rPr>
              <a:t>Tiempo </a:t>
            </a:r>
            <a:r>
              <a:rPr lang="es-ES_tradnl" altLang="es-ES" b="1" dirty="0">
                <a:solidFill>
                  <a:srgbClr val="000066"/>
                </a:solidFill>
              </a:rPr>
              <a:t>monótono</a:t>
            </a:r>
            <a:r>
              <a:rPr lang="es-ES_tradnl" altLang="es-ES" dirty="0">
                <a:solidFill>
                  <a:srgbClr val="000066"/>
                </a:solidFill>
              </a:rPr>
              <a:t> o no monótono</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temp_iniciar</a:t>
            </a:r>
            <a:r>
              <a:rPr lang="es-ES" altLang="es-ES" sz="1800" dirty="0">
                <a:solidFill>
                  <a:srgbClr val="000066"/>
                </a:solidFill>
              </a:rPr>
              <a:t>()</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temp_empezar</a:t>
            </a:r>
            <a:r>
              <a:rPr lang="es-ES" altLang="es-ES" sz="1800" dirty="0">
                <a:solidFill>
                  <a:srgbClr val="000066"/>
                </a:solidFill>
              </a:rPr>
              <a:t>()</a:t>
            </a:r>
          </a:p>
          <a:p>
            <a:pPr lvl="2" eaLnBrk="1" hangingPunct="1">
              <a:spcBef>
                <a:spcPct val="10000"/>
              </a:spcBef>
              <a:buSzPct val="75000"/>
              <a:buFont typeface="Arial" panose="020B0604020202020204" pitchFamily="34" charset="0"/>
              <a:buChar char="■"/>
            </a:pPr>
            <a:r>
              <a:rPr lang="es-ES" altLang="es-ES" sz="1800" dirty="0" err="1">
                <a:solidFill>
                  <a:srgbClr val="000066"/>
                </a:solidFill>
              </a:rPr>
              <a:t>temp_leer</a:t>
            </a:r>
            <a:r>
              <a:rPr lang="es-ES" altLang="es-ES" sz="1800" dirty="0">
                <a:solidFill>
                  <a:srgbClr val="000066"/>
                </a:solidFill>
              </a:rPr>
              <a:t>(): </a:t>
            </a:r>
            <a:endParaRPr lang="es-ES_tradnl" altLang="es-ES" sz="1800" dirty="0">
              <a:solidFill>
                <a:srgbClr val="000066"/>
              </a:solidFill>
            </a:endParaRPr>
          </a:p>
        </p:txBody>
      </p:sp>
      <p:sp>
        <p:nvSpPr>
          <p:cNvPr id="716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450D7D58-7B57-4D49-A769-9BC1778E8288}" type="slidenum">
              <a:rPr lang="es-ES_tradnl" altLang="es-ES" sz="1369">
                <a:solidFill>
                  <a:srgbClr val="000000"/>
                </a:solidFill>
              </a:rPr>
              <a:pPr>
                <a:spcBef>
                  <a:spcPct val="0"/>
                </a:spcBef>
                <a:buClrTx/>
                <a:buSzTx/>
                <a:buFontTx/>
                <a:buNone/>
              </a:pPr>
              <a:t>13</a:t>
            </a:fld>
            <a:endParaRPr lang="es-ES_tradnl" altLang="es-ES" sz="1369">
              <a:solidFill>
                <a:srgbClr val="000000"/>
              </a:solidFill>
            </a:endParaRPr>
          </a:p>
        </p:txBody>
      </p:sp>
      <p:grpSp>
        <p:nvGrpSpPr>
          <p:cNvPr id="3" name="Grupo 2"/>
          <p:cNvGrpSpPr/>
          <p:nvPr/>
        </p:nvGrpSpPr>
        <p:grpSpPr>
          <a:xfrm>
            <a:off x="1776571" y="4437112"/>
            <a:ext cx="1270872" cy="1250830"/>
            <a:chOff x="388422" y="4732878"/>
            <a:chExt cx="1270872" cy="1164574"/>
          </a:xfrm>
        </p:grpSpPr>
        <p:sp>
          <p:nvSpPr>
            <p:cNvPr id="2" name="Rectángulo 1"/>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 name="Group 130"/>
            <p:cNvGrpSpPr>
              <a:grpSpLocks/>
            </p:cNvGrpSpPr>
            <p:nvPr/>
          </p:nvGrpSpPr>
          <p:grpSpPr bwMode="auto">
            <a:xfrm flipH="1" flipV="1">
              <a:off x="399154" y="4740100"/>
              <a:ext cx="1260140" cy="1130660"/>
              <a:chOff x="528" y="1453"/>
              <a:chExt cx="819" cy="755"/>
            </a:xfrm>
          </p:grpSpPr>
          <p:grpSp>
            <p:nvGrpSpPr>
              <p:cNvPr id="9" name="Group 131"/>
              <p:cNvGrpSpPr>
                <a:grpSpLocks/>
              </p:cNvGrpSpPr>
              <p:nvPr/>
            </p:nvGrpSpPr>
            <p:grpSpPr bwMode="auto">
              <a:xfrm>
                <a:off x="528" y="1830"/>
                <a:ext cx="432" cy="378"/>
                <a:chOff x="528" y="1200"/>
                <a:chExt cx="1152" cy="1008"/>
              </a:xfrm>
            </p:grpSpPr>
            <p:sp>
              <p:nvSpPr>
                <p:cNvPr id="26"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7"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8"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9"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0"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1"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2"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3"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4"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5"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6"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7"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8"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39"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0"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0" name="Group 147"/>
              <p:cNvGrpSpPr>
                <a:grpSpLocks/>
              </p:cNvGrpSpPr>
              <p:nvPr/>
            </p:nvGrpSpPr>
            <p:grpSpPr bwMode="auto">
              <a:xfrm>
                <a:off x="915" y="1453"/>
                <a:ext cx="432" cy="378"/>
                <a:chOff x="528" y="1200"/>
                <a:chExt cx="1152" cy="1008"/>
              </a:xfrm>
            </p:grpSpPr>
            <p:sp>
              <p:nvSpPr>
                <p:cNvPr id="11"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6"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grpSp>
        <p:nvGrpSpPr>
          <p:cNvPr id="43" name="Grupo 42"/>
          <p:cNvGrpSpPr/>
          <p:nvPr/>
        </p:nvGrpSpPr>
        <p:grpSpPr>
          <a:xfrm>
            <a:off x="3032417" y="4437112"/>
            <a:ext cx="1270872" cy="1250830"/>
            <a:chOff x="388422" y="4732878"/>
            <a:chExt cx="1270872" cy="1164574"/>
          </a:xfrm>
        </p:grpSpPr>
        <p:sp>
          <p:nvSpPr>
            <p:cNvPr id="44" name="Rectángulo 43"/>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5" name="Group 129"/>
            <p:cNvGrpSpPr>
              <a:grpSpLocks/>
            </p:cNvGrpSpPr>
            <p:nvPr/>
          </p:nvGrpSpPr>
          <p:grpSpPr bwMode="auto">
            <a:xfrm flipH="1" flipV="1">
              <a:off x="399154" y="4740101"/>
              <a:ext cx="1260140" cy="1150128"/>
              <a:chOff x="528" y="1440"/>
              <a:chExt cx="819" cy="768"/>
            </a:xfrm>
          </p:grpSpPr>
          <p:grpSp>
            <p:nvGrpSpPr>
              <p:cNvPr id="46" name="Group 130"/>
              <p:cNvGrpSpPr>
                <a:grpSpLocks/>
              </p:cNvGrpSpPr>
              <p:nvPr/>
            </p:nvGrpSpPr>
            <p:grpSpPr bwMode="auto">
              <a:xfrm>
                <a:off x="528" y="1453"/>
                <a:ext cx="819" cy="755"/>
                <a:chOff x="528" y="1453"/>
                <a:chExt cx="819" cy="755"/>
              </a:xfrm>
            </p:grpSpPr>
            <p:grpSp>
              <p:nvGrpSpPr>
                <p:cNvPr id="48" name="Group 131"/>
                <p:cNvGrpSpPr>
                  <a:grpSpLocks/>
                </p:cNvGrpSpPr>
                <p:nvPr/>
              </p:nvGrpSpPr>
              <p:grpSpPr bwMode="auto">
                <a:xfrm>
                  <a:off x="528" y="1830"/>
                  <a:ext cx="432" cy="378"/>
                  <a:chOff x="528" y="1200"/>
                  <a:chExt cx="1152" cy="1008"/>
                </a:xfrm>
              </p:grpSpPr>
              <p:sp>
                <p:nvSpPr>
                  <p:cNvPr id="65"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6"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7"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8"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9"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0"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1"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2"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3"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4"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5"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6"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7"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8"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79"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49" name="Group 147"/>
                <p:cNvGrpSpPr>
                  <a:grpSpLocks/>
                </p:cNvGrpSpPr>
                <p:nvPr/>
              </p:nvGrpSpPr>
              <p:grpSpPr bwMode="auto">
                <a:xfrm>
                  <a:off x="915" y="1453"/>
                  <a:ext cx="432" cy="378"/>
                  <a:chOff x="528" y="1200"/>
                  <a:chExt cx="1152" cy="1008"/>
                </a:xfrm>
              </p:grpSpPr>
              <p:sp>
                <p:nvSpPr>
                  <p:cNvPr id="50"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1"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2"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3"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4"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5"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6"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7"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8"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59"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0"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1"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2"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3"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64"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47"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nvGrpSpPr>
          <p:cNvPr id="80" name="Grupo 79"/>
          <p:cNvGrpSpPr/>
          <p:nvPr/>
        </p:nvGrpSpPr>
        <p:grpSpPr>
          <a:xfrm>
            <a:off x="4288263" y="4437112"/>
            <a:ext cx="1270872" cy="1250830"/>
            <a:chOff x="388422" y="4732878"/>
            <a:chExt cx="1270872" cy="1164574"/>
          </a:xfrm>
        </p:grpSpPr>
        <p:sp>
          <p:nvSpPr>
            <p:cNvPr id="81" name="Rectángulo 80"/>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2" name="Group 129"/>
            <p:cNvGrpSpPr>
              <a:grpSpLocks/>
            </p:cNvGrpSpPr>
            <p:nvPr/>
          </p:nvGrpSpPr>
          <p:grpSpPr bwMode="auto">
            <a:xfrm flipH="1" flipV="1">
              <a:off x="399154" y="4740101"/>
              <a:ext cx="1260140" cy="1150128"/>
              <a:chOff x="528" y="1440"/>
              <a:chExt cx="819" cy="768"/>
            </a:xfrm>
          </p:grpSpPr>
          <p:grpSp>
            <p:nvGrpSpPr>
              <p:cNvPr id="83" name="Group 130"/>
              <p:cNvGrpSpPr>
                <a:grpSpLocks/>
              </p:cNvGrpSpPr>
              <p:nvPr/>
            </p:nvGrpSpPr>
            <p:grpSpPr bwMode="auto">
              <a:xfrm>
                <a:off x="528" y="1453"/>
                <a:ext cx="819" cy="755"/>
                <a:chOff x="528" y="1453"/>
                <a:chExt cx="819" cy="755"/>
              </a:xfrm>
            </p:grpSpPr>
            <p:grpSp>
              <p:nvGrpSpPr>
                <p:cNvPr id="85" name="Group 131"/>
                <p:cNvGrpSpPr>
                  <a:grpSpLocks/>
                </p:cNvGrpSpPr>
                <p:nvPr/>
              </p:nvGrpSpPr>
              <p:grpSpPr bwMode="auto">
                <a:xfrm>
                  <a:off x="528" y="1830"/>
                  <a:ext cx="432" cy="378"/>
                  <a:chOff x="528" y="1200"/>
                  <a:chExt cx="1152" cy="1008"/>
                </a:xfrm>
              </p:grpSpPr>
              <p:sp>
                <p:nvSpPr>
                  <p:cNvPr id="102"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3"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4"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5"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6"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7"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8"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9"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0"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1"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2"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3"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4"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5"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16"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86" name="Group 147"/>
                <p:cNvGrpSpPr>
                  <a:grpSpLocks/>
                </p:cNvGrpSpPr>
                <p:nvPr/>
              </p:nvGrpSpPr>
              <p:grpSpPr bwMode="auto">
                <a:xfrm>
                  <a:off x="915" y="1453"/>
                  <a:ext cx="432" cy="378"/>
                  <a:chOff x="528" y="1200"/>
                  <a:chExt cx="1152" cy="1008"/>
                </a:xfrm>
              </p:grpSpPr>
              <p:sp>
                <p:nvSpPr>
                  <p:cNvPr id="87"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8"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89"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0"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1"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2"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3"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4"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5"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6"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7"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8"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99"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0"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01"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84"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grpSp>
        <p:nvGrpSpPr>
          <p:cNvPr id="117" name="Grupo 116"/>
          <p:cNvGrpSpPr/>
          <p:nvPr/>
        </p:nvGrpSpPr>
        <p:grpSpPr>
          <a:xfrm>
            <a:off x="5544108" y="4437112"/>
            <a:ext cx="1270872" cy="1250830"/>
            <a:chOff x="388422" y="4732878"/>
            <a:chExt cx="1270872" cy="1164574"/>
          </a:xfrm>
        </p:grpSpPr>
        <p:sp>
          <p:nvSpPr>
            <p:cNvPr id="118" name="Rectángulo 117"/>
            <p:cNvSpPr/>
            <p:nvPr/>
          </p:nvSpPr>
          <p:spPr>
            <a:xfrm>
              <a:off x="388422" y="4732878"/>
              <a:ext cx="1227486" cy="1164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9" name="Group 129"/>
            <p:cNvGrpSpPr>
              <a:grpSpLocks/>
            </p:cNvGrpSpPr>
            <p:nvPr/>
          </p:nvGrpSpPr>
          <p:grpSpPr bwMode="auto">
            <a:xfrm flipH="1" flipV="1">
              <a:off x="399154" y="4740101"/>
              <a:ext cx="1260140" cy="1150128"/>
              <a:chOff x="528" y="1440"/>
              <a:chExt cx="819" cy="768"/>
            </a:xfrm>
          </p:grpSpPr>
          <p:grpSp>
            <p:nvGrpSpPr>
              <p:cNvPr id="120" name="Group 130"/>
              <p:cNvGrpSpPr>
                <a:grpSpLocks/>
              </p:cNvGrpSpPr>
              <p:nvPr/>
            </p:nvGrpSpPr>
            <p:grpSpPr bwMode="auto">
              <a:xfrm>
                <a:off x="528" y="1453"/>
                <a:ext cx="819" cy="755"/>
                <a:chOff x="528" y="1453"/>
                <a:chExt cx="819" cy="755"/>
              </a:xfrm>
            </p:grpSpPr>
            <p:grpSp>
              <p:nvGrpSpPr>
                <p:cNvPr id="122" name="Group 131"/>
                <p:cNvGrpSpPr>
                  <a:grpSpLocks/>
                </p:cNvGrpSpPr>
                <p:nvPr/>
              </p:nvGrpSpPr>
              <p:grpSpPr bwMode="auto">
                <a:xfrm>
                  <a:off x="528" y="1830"/>
                  <a:ext cx="432" cy="378"/>
                  <a:chOff x="528" y="1200"/>
                  <a:chExt cx="1152" cy="1008"/>
                </a:xfrm>
              </p:grpSpPr>
              <p:sp>
                <p:nvSpPr>
                  <p:cNvPr id="139"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0"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1"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2"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3"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4"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5"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6"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7"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8"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49"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0"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1"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2"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53"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23" name="Group 147"/>
                <p:cNvGrpSpPr>
                  <a:grpSpLocks/>
                </p:cNvGrpSpPr>
                <p:nvPr/>
              </p:nvGrpSpPr>
              <p:grpSpPr bwMode="auto">
                <a:xfrm>
                  <a:off x="915" y="1453"/>
                  <a:ext cx="432" cy="378"/>
                  <a:chOff x="528" y="1200"/>
                  <a:chExt cx="1152" cy="1008"/>
                </a:xfrm>
              </p:grpSpPr>
              <p:sp>
                <p:nvSpPr>
                  <p:cNvPr id="124"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5"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6"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7"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8"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29"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0"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1"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2"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3"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4"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5"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6"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7"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38"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121"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4" name="CuadroTexto 3"/>
          <p:cNvSpPr txBox="1"/>
          <p:nvPr/>
        </p:nvSpPr>
        <p:spPr>
          <a:xfrm>
            <a:off x="4299346" y="3018079"/>
            <a:ext cx="914400" cy="914400"/>
          </a:xfrm>
          <a:prstGeom prst="rect">
            <a:avLst/>
          </a:prstGeom>
          <a:noFill/>
          <a:ln w="12700">
            <a:noFill/>
          </a:ln>
        </p:spPr>
        <p:txBody>
          <a:bodyPr wrap="none" rtlCol="0" anchor="ctr" anchorCtr="0">
            <a:noAutofit/>
          </a:bodyPr>
          <a:lstStyle/>
          <a:p>
            <a:pPr algn="ctr"/>
            <a:r>
              <a:rPr lang="es-ES" sz="2400" dirty="0">
                <a:solidFill>
                  <a:srgbClr val="FF0000"/>
                </a:solidFill>
                <a:latin typeface="+mj-lt"/>
                <a:cs typeface="Consolas" panose="020B0609020204030204" pitchFamily="49" charset="0"/>
              </a:rPr>
              <a:t>ejemplo</a:t>
            </a:r>
          </a:p>
        </p:txBody>
      </p:sp>
      <p:cxnSp>
        <p:nvCxnSpPr>
          <p:cNvPr id="71680" name="Conector recto de flecha 71679"/>
          <p:cNvCxnSpPr>
            <a:stCxn id="25" idx="1"/>
          </p:cNvCxnSpPr>
          <p:nvPr/>
        </p:nvCxnSpPr>
        <p:spPr>
          <a:xfrm>
            <a:off x="1787303" y="5659875"/>
            <a:ext cx="5557005" cy="203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1687" name="CuadroTexto 71686"/>
          <p:cNvSpPr txBox="1"/>
          <p:nvPr/>
        </p:nvSpPr>
        <p:spPr>
          <a:xfrm>
            <a:off x="628280" y="5958688"/>
            <a:ext cx="2347869" cy="343877"/>
          </a:xfrm>
          <a:prstGeom prst="rect">
            <a:avLst/>
          </a:prstGeom>
          <a:noFill/>
          <a:ln w="12700">
            <a:noFill/>
          </a:ln>
        </p:spPr>
        <p:txBody>
          <a:bodyPr wrap="none" rtlCol="0" anchor="ctr" anchorCtr="0">
            <a:noAutofit/>
          </a:bodyPr>
          <a:lstStyle/>
          <a:p>
            <a:pPr algn="ctr"/>
            <a:r>
              <a:rPr lang="es-ES" b="1" dirty="0" err="1">
                <a:latin typeface="Consolas" panose="020B0609020204030204" pitchFamily="49" charset="0"/>
                <a:cs typeface="Consolas" panose="020B0609020204030204" pitchFamily="49" charset="0"/>
              </a:rPr>
              <a:t>temp_empezar</a:t>
            </a:r>
            <a:r>
              <a:rPr lang="es-ES" b="1" dirty="0">
                <a:latin typeface="Consolas" panose="020B0609020204030204" pitchFamily="49" charset="0"/>
                <a:cs typeface="Consolas" panose="020B0609020204030204" pitchFamily="49" charset="0"/>
              </a:rPr>
              <a:t>()</a:t>
            </a:r>
          </a:p>
        </p:txBody>
      </p:sp>
      <p:sp>
        <p:nvSpPr>
          <p:cNvPr id="160" name="CuadroTexto 159"/>
          <p:cNvSpPr txBox="1"/>
          <p:nvPr/>
        </p:nvSpPr>
        <p:spPr>
          <a:xfrm>
            <a:off x="5464779" y="5957910"/>
            <a:ext cx="2347869" cy="343877"/>
          </a:xfrm>
          <a:prstGeom prst="rect">
            <a:avLst/>
          </a:prstGeom>
          <a:noFill/>
          <a:ln w="12700">
            <a:noFill/>
          </a:ln>
        </p:spPr>
        <p:txBody>
          <a:bodyPr wrap="none" rtlCol="0" anchor="ctr" anchorCtr="0">
            <a:noAutofit/>
          </a:bodyPr>
          <a:lstStyle/>
          <a:p>
            <a:pPr algn="ctr"/>
            <a:r>
              <a:rPr lang="es-ES" b="1" dirty="0" err="1">
                <a:latin typeface="Consolas" panose="020B0609020204030204" pitchFamily="49" charset="0"/>
                <a:cs typeface="Consolas" panose="020B0609020204030204" pitchFamily="49" charset="0"/>
              </a:rPr>
              <a:t>temp_leer</a:t>
            </a:r>
            <a:r>
              <a:rPr lang="es-ES" b="1" dirty="0">
                <a:latin typeface="Consolas" panose="020B0609020204030204" pitchFamily="49" charset="0"/>
                <a:cs typeface="Consolas" panose="020B0609020204030204" pitchFamily="49" charset="0"/>
              </a:rPr>
              <a:t>()</a:t>
            </a:r>
          </a:p>
        </p:txBody>
      </p:sp>
      <p:cxnSp>
        <p:nvCxnSpPr>
          <p:cNvPr id="71689" name="Conector recto de flecha 71688"/>
          <p:cNvCxnSpPr>
            <a:stCxn id="71687" idx="0"/>
            <a:endCxn id="25" idx="1"/>
          </p:cNvCxnSpPr>
          <p:nvPr/>
        </p:nvCxnSpPr>
        <p:spPr>
          <a:xfrm flipH="1" flipV="1">
            <a:off x="1787303" y="5659875"/>
            <a:ext cx="14912" cy="298813"/>
          </a:xfrm>
          <a:prstGeom prst="straightConnector1">
            <a:avLst/>
          </a:prstGeom>
          <a:ln w="28575">
            <a:solidFill>
              <a:srgbClr val="3333CC"/>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p:nvPr/>
        </p:nvCxnSpPr>
        <p:spPr>
          <a:xfrm flipH="1" flipV="1">
            <a:off x="6565722" y="3717032"/>
            <a:ext cx="41543" cy="2254441"/>
          </a:xfrm>
          <a:prstGeom prst="straightConnector1">
            <a:avLst/>
          </a:prstGeom>
          <a:ln w="28575">
            <a:solidFill>
              <a:srgbClr val="3333CC"/>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692" name="Conector recto de flecha 71691"/>
          <p:cNvCxnSpPr>
            <a:stCxn id="71687" idx="0"/>
            <a:endCxn id="160" idx="0"/>
          </p:cNvCxnSpPr>
          <p:nvPr/>
        </p:nvCxnSpPr>
        <p:spPr>
          <a:xfrm flipV="1">
            <a:off x="1802215" y="5957910"/>
            <a:ext cx="4836499" cy="778"/>
          </a:xfrm>
          <a:prstGeom prst="straightConnector1">
            <a:avLst/>
          </a:prstGeom>
          <a:ln w="9525" cap="flat" cmpd="sng" algn="ctr">
            <a:solidFill>
              <a:srgbClr val="3333C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694" name="CuadroTexto 71693"/>
          <p:cNvSpPr txBox="1"/>
          <p:nvPr/>
        </p:nvSpPr>
        <p:spPr>
          <a:xfrm>
            <a:off x="3064228" y="5783497"/>
            <a:ext cx="2573698" cy="548767"/>
          </a:xfrm>
          <a:prstGeom prst="rect">
            <a:avLst/>
          </a:prstGeom>
          <a:noFill/>
          <a:ln w="12700">
            <a:noFill/>
          </a:ln>
        </p:spPr>
        <p:txBody>
          <a:bodyPr wrap="none" rtlCol="0" anchor="ctr" anchorCtr="0">
            <a:noAutofit/>
          </a:bodyPr>
          <a:lstStyle/>
          <a:p>
            <a:pPr algn="ctr"/>
            <a:r>
              <a:rPr lang="es-ES" dirty="0">
                <a:solidFill>
                  <a:srgbClr val="3333CC"/>
                </a:solidFill>
                <a:latin typeface="Consolas" panose="020B0609020204030204" pitchFamily="49" charset="0"/>
                <a:cs typeface="Consolas" panose="020B0609020204030204" pitchFamily="49" charset="0"/>
              </a:rPr>
              <a:t>tiempo monótono</a:t>
            </a:r>
          </a:p>
        </p:txBody>
      </p:sp>
      <p:sp>
        <p:nvSpPr>
          <p:cNvPr id="169" name="CuadroTexto 168"/>
          <p:cNvSpPr txBox="1"/>
          <p:nvPr/>
        </p:nvSpPr>
        <p:spPr>
          <a:xfrm>
            <a:off x="6968900" y="3967076"/>
            <a:ext cx="591432" cy="610262"/>
          </a:xfrm>
          <a:prstGeom prst="rect">
            <a:avLst/>
          </a:prstGeom>
          <a:noFill/>
          <a:ln w="12700">
            <a:noFill/>
          </a:ln>
        </p:spPr>
        <p:txBody>
          <a:bodyPr wrap="none" rtlCol="0" anchor="ctr" anchorCtr="0">
            <a:noAutofit/>
          </a:bodyPr>
          <a:lstStyle/>
          <a:p>
            <a:pPr algn="ctr"/>
            <a:r>
              <a:rPr lang="es-ES" b="1" dirty="0" err="1">
                <a:solidFill>
                  <a:srgbClr val="3333CC"/>
                </a:solidFill>
                <a:latin typeface="Consolas" panose="020B0609020204030204" pitchFamily="49" charset="0"/>
                <a:cs typeface="Consolas" panose="020B0609020204030204" pitchFamily="49" charset="0"/>
              </a:rPr>
              <a:t>tick</a:t>
            </a:r>
            <a:endParaRPr lang="es-ES" b="1" dirty="0">
              <a:solidFill>
                <a:srgbClr val="3333CC"/>
              </a:solidFill>
              <a:latin typeface="Consolas" panose="020B0609020204030204" pitchFamily="49" charset="0"/>
              <a:cs typeface="Consolas" panose="020B0609020204030204" pitchFamily="49" charset="0"/>
            </a:endParaRPr>
          </a:p>
        </p:txBody>
      </p:sp>
      <p:cxnSp>
        <p:nvCxnSpPr>
          <p:cNvPr id="71696" name="Conector recto de flecha 71695"/>
          <p:cNvCxnSpPr>
            <a:stCxn id="169" idx="1"/>
          </p:cNvCxnSpPr>
          <p:nvPr/>
        </p:nvCxnSpPr>
        <p:spPr>
          <a:xfrm flipH="1">
            <a:off x="6814402" y="4272207"/>
            <a:ext cx="154498" cy="164905"/>
          </a:xfrm>
          <a:prstGeom prst="straightConnector1">
            <a:avLst/>
          </a:prstGeom>
          <a:ln>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3043149" y="4149080"/>
            <a:ext cx="0" cy="28803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ector recto de flecha 162"/>
          <p:cNvCxnSpPr/>
          <p:nvPr/>
        </p:nvCxnSpPr>
        <p:spPr>
          <a:xfrm flipV="1">
            <a:off x="4303669" y="4156837"/>
            <a:ext cx="0" cy="28803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recto de flecha 164"/>
          <p:cNvCxnSpPr/>
          <p:nvPr/>
        </p:nvCxnSpPr>
        <p:spPr>
          <a:xfrm flipV="1">
            <a:off x="5562689" y="4149080"/>
            <a:ext cx="0" cy="28803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6" name="CuadroTexto 165"/>
          <p:cNvSpPr txBox="1"/>
          <p:nvPr/>
        </p:nvSpPr>
        <p:spPr>
          <a:xfrm>
            <a:off x="2015716" y="3577877"/>
            <a:ext cx="1365335" cy="664493"/>
          </a:xfrm>
          <a:prstGeom prst="rect">
            <a:avLst/>
          </a:prstGeom>
          <a:noFill/>
          <a:ln w="12700">
            <a:noFill/>
          </a:ln>
        </p:spPr>
        <p:txBody>
          <a:bodyPr wrap="none" rtlCol="0" anchor="ctr" anchorCtr="0">
            <a:noAutofit/>
          </a:bodyPr>
          <a:lstStyle/>
          <a:p>
            <a:pPr algn="ctr"/>
            <a:r>
              <a:rPr lang="es-ES" dirty="0" err="1">
                <a:solidFill>
                  <a:srgbClr val="3333CC"/>
                </a:solidFill>
                <a:latin typeface="Consolas" panose="020B0609020204030204" pitchFamily="49" charset="0"/>
                <a:cs typeface="Consolas" panose="020B0609020204030204" pitchFamily="49" charset="0"/>
              </a:rPr>
              <a:t>RSI_temp</a:t>
            </a:r>
            <a:r>
              <a:rPr lang="es-ES" dirty="0">
                <a:solidFill>
                  <a:srgbClr val="3333CC"/>
                </a:solidFill>
                <a:latin typeface="Consolas" panose="020B0609020204030204" pitchFamily="49" charset="0"/>
                <a:cs typeface="Consolas" panose="020B0609020204030204" pitchFamily="49" charset="0"/>
              </a:rPr>
              <a:t>()</a:t>
            </a:r>
            <a:br>
              <a:rPr lang="es-ES" dirty="0">
                <a:solidFill>
                  <a:srgbClr val="3333CC"/>
                </a:solidFill>
                <a:latin typeface="Consolas" panose="020B0609020204030204" pitchFamily="49" charset="0"/>
                <a:cs typeface="Consolas" panose="020B0609020204030204" pitchFamily="49" charset="0"/>
              </a:rPr>
            </a:br>
            <a:r>
              <a:rPr lang="es-ES" dirty="0">
                <a:solidFill>
                  <a:srgbClr val="3333CC"/>
                </a:solidFill>
                <a:latin typeface="Consolas" panose="020B0609020204030204" pitchFamily="49" charset="0"/>
                <a:cs typeface="Consolas" panose="020B0609020204030204" pitchFamily="49" charset="0"/>
              </a:rPr>
              <a:t>periodos++</a:t>
            </a:r>
          </a:p>
        </p:txBody>
      </p:sp>
      <p:sp>
        <p:nvSpPr>
          <p:cNvPr id="167" name="CuadroTexto 166"/>
          <p:cNvSpPr txBox="1"/>
          <p:nvPr/>
        </p:nvSpPr>
        <p:spPr>
          <a:xfrm>
            <a:off x="3569571" y="3577877"/>
            <a:ext cx="1365335" cy="664493"/>
          </a:xfrm>
          <a:prstGeom prst="rect">
            <a:avLst/>
          </a:prstGeom>
          <a:noFill/>
          <a:ln w="12700">
            <a:noFill/>
          </a:ln>
        </p:spPr>
        <p:txBody>
          <a:bodyPr wrap="none" rtlCol="0" anchor="ctr" anchorCtr="0">
            <a:noAutofit/>
          </a:bodyPr>
          <a:lstStyle/>
          <a:p>
            <a:pPr algn="ctr"/>
            <a:r>
              <a:rPr lang="es-ES" dirty="0" err="1">
                <a:solidFill>
                  <a:srgbClr val="3333CC"/>
                </a:solidFill>
                <a:latin typeface="Consolas" panose="020B0609020204030204" pitchFamily="49" charset="0"/>
                <a:cs typeface="Consolas" panose="020B0609020204030204" pitchFamily="49" charset="0"/>
              </a:rPr>
              <a:t>RSI_temp</a:t>
            </a:r>
            <a:r>
              <a:rPr lang="es-ES" dirty="0">
                <a:solidFill>
                  <a:srgbClr val="3333CC"/>
                </a:solidFill>
                <a:latin typeface="Consolas" panose="020B0609020204030204" pitchFamily="49" charset="0"/>
                <a:cs typeface="Consolas" panose="020B0609020204030204" pitchFamily="49" charset="0"/>
              </a:rPr>
              <a:t>()</a:t>
            </a:r>
            <a:br>
              <a:rPr lang="es-ES" dirty="0">
                <a:solidFill>
                  <a:srgbClr val="3333CC"/>
                </a:solidFill>
                <a:latin typeface="Consolas" panose="020B0609020204030204" pitchFamily="49" charset="0"/>
                <a:cs typeface="Consolas" panose="020B0609020204030204" pitchFamily="49" charset="0"/>
              </a:rPr>
            </a:br>
            <a:r>
              <a:rPr lang="es-ES" dirty="0">
                <a:solidFill>
                  <a:srgbClr val="3333CC"/>
                </a:solidFill>
                <a:latin typeface="Consolas" panose="020B0609020204030204" pitchFamily="49" charset="0"/>
                <a:cs typeface="Consolas" panose="020B0609020204030204" pitchFamily="49" charset="0"/>
              </a:rPr>
              <a:t>periodos++</a:t>
            </a:r>
          </a:p>
        </p:txBody>
      </p:sp>
      <p:sp>
        <p:nvSpPr>
          <p:cNvPr id="168" name="CuadroTexto 167"/>
          <p:cNvSpPr txBox="1"/>
          <p:nvPr/>
        </p:nvSpPr>
        <p:spPr>
          <a:xfrm>
            <a:off x="5123427" y="3577877"/>
            <a:ext cx="1365335" cy="664493"/>
          </a:xfrm>
          <a:prstGeom prst="rect">
            <a:avLst/>
          </a:prstGeom>
          <a:noFill/>
          <a:ln w="12700">
            <a:noFill/>
          </a:ln>
        </p:spPr>
        <p:txBody>
          <a:bodyPr wrap="none" rtlCol="0" anchor="ctr" anchorCtr="0">
            <a:noAutofit/>
          </a:bodyPr>
          <a:lstStyle/>
          <a:p>
            <a:pPr algn="ctr"/>
            <a:r>
              <a:rPr lang="es-ES" dirty="0" err="1">
                <a:solidFill>
                  <a:srgbClr val="3333CC"/>
                </a:solidFill>
                <a:latin typeface="Consolas" panose="020B0609020204030204" pitchFamily="49" charset="0"/>
                <a:cs typeface="Consolas" panose="020B0609020204030204" pitchFamily="49" charset="0"/>
              </a:rPr>
              <a:t>RSI_temp</a:t>
            </a:r>
            <a:r>
              <a:rPr lang="es-ES" dirty="0">
                <a:solidFill>
                  <a:srgbClr val="3333CC"/>
                </a:solidFill>
                <a:latin typeface="Consolas" panose="020B0609020204030204" pitchFamily="49" charset="0"/>
                <a:cs typeface="Consolas" panose="020B0609020204030204" pitchFamily="49" charset="0"/>
              </a:rPr>
              <a:t>()</a:t>
            </a:r>
            <a:br>
              <a:rPr lang="es-ES" dirty="0">
                <a:solidFill>
                  <a:srgbClr val="3333CC"/>
                </a:solidFill>
                <a:latin typeface="Consolas" panose="020B0609020204030204" pitchFamily="49" charset="0"/>
                <a:cs typeface="Consolas" panose="020B0609020204030204" pitchFamily="49" charset="0"/>
              </a:rPr>
            </a:br>
            <a:r>
              <a:rPr lang="es-ES" dirty="0">
                <a:solidFill>
                  <a:srgbClr val="3333CC"/>
                </a:solidFill>
                <a:latin typeface="Consolas" panose="020B0609020204030204" pitchFamily="49" charset="0"/>
                <a:cs typeface="Consolas" panose="020B0609020204030204" pitchFamily="49" charset="0"/>
              </a:rPr>
              <a:t>periodos++</a:t>
            </a:r>
          </a:p>
        </p:txBody>
      </p:sp>
    </p:spTree>
    <p:extLst>
      <p:ext uri="{BB962C8B-B14F-4D97-AF65-F5344CB8AC3E}">
        <p14:creationId xmlns:p14="http://schemas.microsoft.com/office/powerpoint/2010/main" val="222037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9 Rectángulo">
            <a:extLst>
              <a:ext uri="{FF2B5EF4-FFF2-40B4-BE49-F238E27FC236}">
                <a16:creationId xmlns:a16="http://schemas.microsoft.com/office/drawing/2014/main" id="{B42A05D6-CFCC-3449-8636-585A2853DE13}"/>
              </a:ext>
            </a:extLst>
          </p:cNvPr>
          <p:cNvSpPr/>
          <p:nvPr/>
        </p:nvSpPr>
        <p:spPr bwMode="auto">
          <a:xfrm>
            <a:off x="5112060" y="3193428"/>
            <a:ext cx="3924436" cy="2143783"/>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endParaRPr lang="es-ES" sz="1400"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5207179" y="3312418"/>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cxnSp>
        <p:nvCxnSpPr>
          <p:cNvPr id="6" name="Conector recto 5"/>
          <p:cNvCxnSpPr/>
          <p:nvPr/>
        </p:nvCxnSpPr>
        <p:spPr>
          <a:xfrm flipV="1">
            <a:off x="5256076" y="4249167"/>
            <a:ext cx="3673464" cy="7925"/>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7692727" y="4400064"/>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7692727" y="319342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40" name="CuadroTexto 39"/>
          <p:cNvSpPr txBox="1"/>
          <p:nvPr/>
        </p:nvSpPr>
        <p:spPr>
          <a:xfrm>
            <a:off x="7691455" y="378111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sp>
        <p:nvSpPr>
          <p:cNvPr id="49" name="Flecha abajo 48"/>
          <p:cNvSpPr/>
          <p:nvPr/>
        </p:nvSpPr>
        <p:spPr>
          <a:xfrm>
            <a:off x="6177603" y="408498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5207179" y="4508475"/>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28" name="Rectangle 3"/>
          <p:cNvSpPr txBox="1">
            <a:spLocks noChangeArrowheads="1"/>
          </p:cNvSpPr>
          <p:nvPr/>
        </p:nvSpPr>
        <p:spPr bwMode="auto">
          <a:xfrm>
            <a:off x="215516" y="882220"/>
            <a:ext cx="9037004" cy="513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spcBef>
                <a:spcPct val="10000"/>
              </a:spcBef>
              <a:buSzPct val="75000"/>
              <a:buFont typeface="Arial" panose="020B0604020202020204" pitchFamily="34" charset="0"/>
              <a:buChar char="■"/>
            </a:pPr>
            <a:r>
              <a:rPr lang="es-ES_tradnl" altLang="es-ES" kern="0" dirty="0">
                <a:solidFill>
                  <a:srgbClr val="000066"/>
                </a:solidFill>
              </a:rPr>
              <a:t>Utilizar </a:t>
            </a:r>
            <a:r>
              <a:rPr lang="es-ES_tradnl" altLang="es-ES" kern="0" dirty="0" smtClean="0">
                <a:solidFill>
                  <a:srgbClr val="000066"/>
                </a:solidFill>
              </a:rPr>
              <a:t>temporizadores </a:t>
            </a:r>
            <a:r>
              <a:rPr lang="es-ES_tradnl" altLang="es-ES" kern="0" dirty="0">
                <a:solidFill>
                  <a:srgbClr val="000066"/>
                </a:solidFill>
              </a:rPr>
              <a:t>para medir tiempos</a:t>
            </a:r>
          </a:p>
          <a:p>
            <a:pPr lvl="1" eaLnBrk="1" hangingPunct="1">
              <a:spcBef>
                <a:spcPct val="10000"/>
              </a:spcBef>
              <a:buSzPct val="75000"/>
              <a:buFont typeface="Arial" panose="020B0604020202020204" pitchFamily="34" charset="0"/>
              <a:buChar char="■"/>
            </a:pPr>
            <a:r>
              <a:rPr lang="es-ES_tradnl" altLang="es-ES" sz="2400" b="1" kern="0" dirty="0">
                <a:solidFill>
                  <a:srgbClr val="000066"/>
                </a:solidFill>
              </a:rPr>
              <a:t>Monótono</a:t>
            </a:r>
            <a:r>
              <a:rPr lang="es-ES_tradnl" altLang="es-ES" sz="2400" kern="0" dirty="0">
                <a:solidFill>
                  <a:srgbClr val="000066"/>
                </a:solidFill>
              </a:rPr>
              <a:t>, máxima precisión (</a:t>
            </a:r>
            <a:r>
              <a:rPr lang="es-ES_tradnl" altLang="es-ES" sz="2400" kern="0" dirty="0" err="1">
                <a:solidFill>
                  <a:srgbClr val="000066"/>
                </a:solidFill>
              </a:rPr>
              <a:t>tick</a:t>
            </a:r>
            <a:r>
              <a:rPr lang="es-ES_tradnl" altLang="es-ES" sz="2400" kern="0" dirty="0">
                <a:solidFill>
                  <a:srgbClr val="000066"/>
                </a:solidFill>
              </a:rPr>
              <a:t>), baja sobrecarga (RSI)</a:t>
            </a:r>
            <a:endParaRPr lang="es-ES" altLang="es-ES" sz="1100" kern="0" dirty="0">
              <a:solidFill>
                <a:srgbClr val="000066"/>
              </a:solidFill>
              <a:latin typeface="Consolas" panose="020B0609020204030204" pitchFamily="49" charset="0"/>
            </a:endParaRPr>
          </a:p>
          <a:p>
            <a:pPr eaLnBrk="1" hangingPunct="1">
              <a:spcBef>
                <a:spcPct val="10000"/>
              </a:spcBef>
              <a:buSzPct val="75000"/>
              <a:buFont typeface="Arial" panose="020B0604020202020204" pitchFamily="34" charset="0"/>
              <a:buChar char="■"/>
            </a:pPr>
            <a:r>
              <a:rPr lang="es-ES" altLang="es-ES" sz="2400" kern="0" dirty="0" err="1">
                <a:latin typeface="Consolas" panose="020B0609020204030204" pitchFamily="49" charset="0"/>
              </a:rPr>
              <a:t>temporizador_drv</a:t>
            </a:r>
            <a:r>
              <a:rPr lang="es-ES" altLang="es-ES" sz="2400" kern="0" dirty="0">
                <a:latin typeface="Consolas" panose="020B0609020204030204" pitchFamily="49" charset="0"/>
              </a:rPr>
              <a:t> (.c y .h):</a:t>
            </a:r>
            <a:br>
              <a:rPr lang="es-ES" altLang="es-ES" sz="2400" kern="0" dirty="0">
                <a:latin typeface="Consolas" panose="020B0609020204030204" pitchFamily="49" charset="0"/>
              </a:rPr>
            </a:br>
            <a:r>
              <a:rPr lang="es-ES" altLang="es-ES" sz="2000" kern="0" dirty="0">
                <a:latin typeface="Consolas" panose="020B0609020204030204" pitchFamily="49" charset="0"/>
              </a:rPr>
              <a:t>manejador / driver del dispositivo</a:t>
            </a:r>
            <a:endParaRPr lang="es-ES" altLang="es-ES" sz="2400" kern="0" dirty="0">
              <a:latin typeface="Consolas" panose="020B0609020204030204" pitchFamily="49" charset="0"/>
            </a:endParaRPr>
          </a:p>
          <a:p>
            <a:pPr marL="539750" lvl="1" eaLnBrk="1" hangingPunct="1">
              <a:spcBef>
                <a:spcPct val="10000"/>
              </a:spcBef>
              <a:buSzPct val="75000"/>
              <a:buFont typeface="Arial" panose="020B0604020202020204" pitchFamily="34" charset="0"/>
              <a:buChar char="■"/>
            </a:pPr>
            <a:r>
              <a:rPr lang="es-ES" altLang="es-ES" sz="1800" dirty="0" err="1">
                <a:latin typeface="Consolas" panose="020B0609020204030204" pitchFamily="49" charset="0"/>
              </a:rPr>
              <a:t>temporizador_drv_iniciar</a:t>
            </a:r>
            <a:r>
              <a:rPr lang="es-ES" altLang="es-ES" sz="1800" dirty="0">
                <a:latin typeface="Consolas" panose="020B0609020204030204" pitchFamily="49" charset="0"/>
              </a:rPr>
              <a:t>()</a:t>
            </a:r>
          </a:p>
          <a:p>
            <a:pPr marL="539750" lvl="1" eaLnBrk="1" hangingPunct="1">
              <a:spcBef>
                <a:spcPct val="10000"/>
              </a:spcBef>
              <a:buSzPct val="75000"/>
              <a:buFont typeface="Arial" panose="020B0604020202020204" pitchFamily="34" charset="0"/>
              <a:buChar char="■"/>
            </a:pPr>
            <a:r>
              <a:rPr lang="es-ES" altLang="es-ES" sz="1800" dirty="0" err="1">
                <a:latin typeface="Consolas" panose="020B0609020204030204" pitchFamily="49" charset="0"/>
              </a:rPr>
              <a:t>temporizador_drv_empezar</a:t>
            </a:r>
            <a:r>
              <a:rPr lang="es-ES" altLang="es-ES" sz="1800" dirty="0">
                <a:latin typeface="Consolas" panose="020B0609020204030204" pitchFamily="49" charset="0"/>
              </a:rPr>
              <a:t>()</a:t>
            </a:r>
          </a:p>
          <a:p>
            <a:pPr marL="539750" lvl="1" eaLnBrk="1" hangingPunct="1">
              <a:spcBef>
                <a:spcPct val="10000"/>
              </a:spcBef>
              <a:buSzPct val="75000"/>
              <a:buFont typeface="Arial" panose="020B0604020202020204" pitchFamily="34" charset="0"/>
              <a:buChar char="■"/>
            </a:pPr>
            <a:r>
              <a:rPr lang="es-ES" altLang="es-ES" sz="1800" dirty="0">
                <a:latin typeface="Consolas" panose="020B0609020204030204" pitchFamily="49" charset="0"/>
              </a:rPr>
              <a:t>uint64_t </a:t>
            </a:r>
            <a:r>
              <a:rPr lang="es-ES" altLang="es-ES" sz="1800" dirty="0" err="1">
                <a:latin typeface="Consolas" panose="020B0609020204030204" pitchFamily="49" charset="0"/>
              </a:rPr>
              <a:t>temporizador_drv_leer</a:t>
            </a:r>
            <a:r>
              <a:rPr lang="es-ES" altLang="es-ES" sz="1800" dirty="0">
                <a:latin typeface="Consolas" panose="020B0609020204030204" pitchFamily="49" charset="0"/>
              </a:rPr>
              <a:t>() </a:t>
            </a:r>
            <a:br>
              <a:rPr lang="es-ES" altLang="es-ES" sz="1800" dirty="0">
                <a:latin typeface="Consolas" panose="020B0609020204030204" pitchFamily="49" charset="0"/>
              </a:rPr>
            </a:br>
            <a:r>
              <a:rPr lang="es-ES" altLang="es-ES" sz="1800" dirty="0">
                <a:latin typeface="Consolas" panose="020B0609020204030204" pitchFamily="49" charset="0"/>
              </a:rPr>
              <a:t>en </a:t>
            </a:r>
            <a:r>
              <a:rPr lang="es-ES" altLang="es-ES" sz="1800" b="1" dirty="0">
                <a:solidFill>
                  <a:schemeClr val="tx1"/>
                </a:solidFill>
                <a:latin typeface="Consolas" panose="020B0609020204030204" pitchFamily="49" charset="0"/>
              </a:rPr>
              <a:t>microsegundos</a:t>
            </a:r>
            <a:r>
              <a:rPr lang="es-ES" altLang="es-ES" sz="1800" dirty="0">
                <a:latin typeface="Consolas" panose="020B0609020204030204" pitchFamily="49" charset="0"/>
              </a:rPr>
              <a:t>.</a:t>
            </a:r>
          </a:p>
          <a:p>
            <a:pPr marL="539750" lvl="1" eaLnBrk="1" hangingPunct="1">
              <a:spcBef>
                <a:spcPct val="10000"/>
              </a:spcBef>
              <a:buSzPct val="75000"/>
              <a:buFont typeface="Arial" panose="020B0604020202020204" pitchFamily="34" charset="0"/>
              <a:buChar char="■"/>
            </a:pPr>
            <a:r>
              <a:rPr lang="es-ES" altLang="es-ES" sz="1800" dirty="0">
                <a:latin typeface="Consolas" panose="020B0609020204030204" pitchFamily="49" charset="0"/>
              </a:rPr>
              <a:t>uint64_t </a:t>
            </a:r>
            <a:r>
              <a:rPr lang="es-ES" altLang="es-ES" sz="1800" dirty="0" err="1">
                <a:latin typeface="Consolas" panose="020B0609020204030204" pitchFamily="49" charset="0"/>
              </a:rPr>
              <a:t>temporizador_drv_parar</a:t>
            </a:r>
            <a:r>
              <a:rPr lang="es-ES" altLang="es-ES" sz="1800" dirty="0">
                <a:latin typeface="Consolas" panose="020B0609020204030204" pitchFamily="49" charset="0"/>
              </a:rPr>
              <a:t>()</a:t>
            </a:r>
          </a:p>
          <a:p>
            <a:pPr marL="1854200" lvl="4" eaLnBrk="1" hangingPunct="1">
              <a:spcBef>
                <a:spcPct val="10000"/>
              </a:spcBef>
              <a:buSzPct val="75000"/>
              <a:buFont typeface="Arial" panose="020B0604020202020204" pitchFamily="34" charset="0"/>
              <a:buChar char="■"/>
            </a:pPr>
            <a:endParaRPr lang="es-ES" altLang="es-ES" sz="600" kern="0" dirty="0">
              <a:solidFill>
                <a:srgbClr val="000066"/>
              </a:solidFill>
              <a:latin typeface="Consolas" panose="020B0609020204030204" pitchFamily="49" charset="0"/>
            </a:endParaRPr>
          </a:p>
          <a:p>
            <a:pPr eaLnBrk="1" hangingPunct="1">
              <a:spcBef>
                <a:spcPct val="10000"/>
              </a:spcBef>
              <a:buSzPct val="75000"/>
              <a:buFont typeface="Arial" panose="020B0604020202020204" pitchFamily="34" charset="0"/>
              <a:buChar char="■"/>
            </a:pPr>
            <a:r>
              <a:rPr lang="es-ES" altLang="es-ES" sz="2400" kern="0" dirty="0" err="1">
                <a:latin typeface="Consolas" panose="020B0609020204030204" pitchFamily="49" charset="0"/>
              </a:rPr>
              <a:t>temporizador_hal</a:t>
            </a:r>
            <a:r>
              <a:rPr lang="es-ES" altLang="es-ES" sz="2400" kern="0" dirty="0">
                <a:latin typeface="Consolas" panose="020B0609020204030204" pitchFamily="49" charset="0"/>
              </a:rPr>
              <a:t> (.c y .h):</a:t>
            </a:r>
            <a:br>
              <a:rPr lang="es-ES" altLang="es-ES" sz="2400" kern="0" dirty="0">
                <a:latin typeface="Consolas" panose="020B0609020204030204" pitchFamily="49" charset="0"/>
              </a:rPr>
            </a:br>
            <a:r>
              <a:rPr lang="es-ES" altLang="es-ES" sz="2000" kern="0" dirty="0">
                <a:latin typeface="Consolas" panose="020B0609020204030204" pitchFamily="49" charset="0"/>
              </a:rPr>
              <a:t>Hardware </a:t>
            </a:r>
            <a:r>
              <a:rPr lang="es-ES" altLang="es-ES" sz="2000" kern="0" dirty="0" err="1">
                <a:latin typeface="Consolas" panose="020B0609020204030204" pitchFamily="49" charset="0"/>
              </a:rPr>
              <a:t>Abstraction</a:t>
            </a:r>
            <a:r>
              <a:rPr lang="es-ES" altLang="es-ES" sz="2000" kern="0" dirty="0">
                <a:latin typeface="Consolas" panose="020B0609020204030204" pitchFamily="49" charset="0"/>
              </a:rPr>
              <a:t> </a:t>
            </a:r>
            <a:r>
              <a:rPr lang="es-ES" altLang="es-ES" sz="2000" kern="0" dirty="0" err="1">
                <a:latin typeface="Consolas" panose="020B0609020204030204" pitchFamily="49" charset="0"/>
              </a:rPr>
              <a:t>Layer</a:t>
            </a:r>
            <a:r>
              <a:rPr lang="es-ES" altLang="es-ES" sz="2000" kern="0" dirty="0">
                <a:latin typeface="Consolas" panose="020B0609020204030204" pitchFamily="49" charset="0"/>
              </a:rPr>
              <a:t> </a:t>
            </a:r>
            <a:r>
              <a:rPr lang="es-ES" altLang="es-ES" sz="2000" kern="0" dirty="0" smtClean="0">
                <a:latin typeface="Consolas" panose="020B0609020204030204" pitchFamily="49" charset="0"/>
              </a:rPr>
              <a:t/>
            </a:r>
            <a:br>
              <a:rPr lang="es-ES" altLang="es-ES" sz="2000" kern="0" dirty="0" smtClean="0">
                <a:latin typeface="Consolas" panose="020B0609020204030204" pitchFamily="49" charset="0"/>
              </a:rPr>
            </a:br>
            <a:r>
              <a:rPr lang="es-ES" altLang="es-ES" sz="2000" kern="0" dirty="0" smtClean="0">
                <a:solidFill>
                  <a:srgbClr val="FF0000"/>
                </a:solidFill>
                <a:latin typeface="Consolas" panose="020B0609020204030204" pitchFamily="49" charset="0"/>
              </a:rPr>
              <a:t>timer0</a:t>
            </a:r>
            <a:r>
              <a:rPr lang="es-ES" altLang="es-ES" sz="2000" kern="0" dirty="0" smtClean="0">
                <a:latin typeface="Consolas" panose="020B0609020204030204" pitchFamily="49" charset="0"/>
              </a:rPr>
              <a:t> + </a:t>
            </a:r>
            <a:r>
              <a:rPr lang="es-ES" altLang="es-ES" sz="2000" kern="0" dirty="0" smtClean="0">
                <a:solidFill>
                  <a:srgbClr val="FF0000"/>
                </a:solidFill>
                <a:latin typeface="Consolas" panose="020B0609020204030204" pitchFamily="49" charset="0"/>
              </a:rPr>
              <a:t>RSI_timer0</a:t>
            </a:r>
            <a:endParaRPr lang="es-ES" altLang="es-ES" sz="2000" kern="0" dirty="0">
              <a:solidFill>
                <a:srgbClr val="FF0000"/>
              </a:solidFill>
              <a:latin typeface="Consolas" panose="020B0609020204030204" pitchFamily="49" charset="0"/>
            </a:endParaRPr>
          </a:p>
          <a:p>
            <a:pPr marL="539750" lvl="1" eaLnBrk="1" hangingPunct="1">
              <a:spcBef>
                <a:spcPct val="10000"/>
              </a:spcBef>
              <a:buSzPct val="75000"/>
              <a:buFont typeface="Arial" panose="020B0604020202020204" pitchFamily="34" charset="0"/>
              <a:buChar char="■"/>
            </a:pPr>
            <a:r>
              <a:rPr lang="es-ES" altLang="es-ES" sz="1800" dirty="0" err="1">
                <a:latin typeface="Consolas" panose="020B0609020204030204" pitchFamily="49" charset="0"/>
              </a:rPr>
              <a:t>Cte</a:t>
            </a:r>
            <a:r>
              <a:rPr lang="es-ES" altLang="es-ES" sz="1800" dirty="0">
                <a:latin typeface="Consolas" panose="020B0609020204030204" pitchFamily="49" charset="0"/>
              </a:rPr>
              <a:t>: temporizador_hal_ticks2us</a:t>
            </a:r>
          </a:p>
          <a:p>
            <a:pPr marL="539750" lvl="1" eaLnBrk="1" hangingPunct="1">
              <a:spcBef>
                <a:spcPct val="10000"/>
              </a:spcBef>
              <a:buSzPct val="75000"/>
              <a:buFont typeface="Arial" panose="020B0604020202020204" pitchFamily="34" charset="0"/>
              <a:buChar char="■"/>
            </a:pPr>
            <a:r>
              <a:rPr lang="es-ES" altLang="es-ES" sz="1800" dirty="0" err="1">
                <a:latin typeface="Consolas" panose="020B0609020204030204" pitchFamily="49" charset="0"/>
              </a:rPr>
              <a:t>temporizador_hal_iniciar</a:t>
            </a:r>
            <a:r>
              <a:rPr lang="es-ES" altLang="es-ES" sz="1800" dirty="0">
                <a:latin typeface="Consolas" panose="020B0609020204030204" pitchFamily="49" charset="0"/>
              </a:rPr>
              <a:t>()</a:t>
            </a:r>
          </a:p>
          <a:p>
            <a:pPr marL="539750" lvl="1" eaLnBrk="1" hangingPunct="1">
              <a:spcBef>
                <a:spcPct val="10000"/>
              </a:spcBef>
              <a:buSzPct val="75000"/>
              <a:buFont typeface="Arial" panose="020B0604020202020204" pitchFamily="34" charset="0"/>
              <a:buChar char="■"/>
            </a:pPr>
            <a:r>
              <a:rPr lang="es-ES" altLang="es-ES" sz="1800" dirty="0" err="1">
                <a:latin typeface="Consolas" panose="020B0609020204030204" pitchFamily="49" charset="0"/>
              </a:rPr>
              <a:t>temporizador_hal_empezar</a:t>
            </a:r>
            <a:r>
              <a:rPr lang="es-ES" altLang="es-ES" sz="1800" dirty="0">
                <a:latin typeface="Consolas" panose="020B0609020204030204" pitchFamily="49" charset="0"/>
              </a:rPr>
              <a:t>()</a:t>
            </a:r>
          </a:p>
          <a:p>
            <a:pPr marL="539750" lvl="1" eaLnBrk="1" hangingPunct="1">
              <a:spcBef>
                <a:spcPct val="10000"/>
              </a:spcBef>
              <a:buSzPct val="75000"/>
              <a:buFont typeface="Arial" panose="020B0604020202020204" pitchFamily="34" charset="0"/>
              <a:buChar char="■"/>
            </a:pPr>
            <a:r>
              <a:rPr lang="es-ES" altLang="es-ES" sz="1800" dirty="0">
                <a:latin typeface="Consolas" panose="020B0609020204030204" pitchFamily="49" charset="0"/>
              </a:rPr>
              <a:t>uint64_t </a:t>
            </a:r>
            <a:r>
              <a:rPr lang="es-ES" altLang="es-ES" sz="1800" dirty="0" err="1">
                <a:latin typeface="Consolas" panose="020B0609020204030204" pitchFamily="49" charset="0"/>
              </a:rPr>
              <a:t>temporizador_hal_leer</a:t>
            </a:r>
            <a:r>
              <a:rPr lang="es-ES" altLang="es-ES" sz="1800" dirty="0">
                <a:latin typeface="Consolas" panose="020B0609020204030204" pitchFamily="49" charset="0"/>
              </a:rPr>
              <a:t>() en </a:t>
            </a:r>
            <a:r>
              <a:rPr lang="es-ES" altLang="es-ES" sz="1800" b="1" dirty="0" err="1">
                <a:solidFill>
                  <a:schemeClr val="tx1"/>
                </a:solidFill>
                <a:latin typeface="Consolas" panose="020B0609020204030204" pitchFamily="49" charset="0"/>
              </a:rPr>
              <a:t>ticks</a:t>
            </a:r>
            <a:endParaRPr lang="es-ES" altLang="es-ES" sz="1800" dirty="0">
              <a:latin typeface="Consolas" panose="020B0609020204030204" pitchFamily="49" charset="0"/>
            </a:endParaRPr>
          </a:p>
          <a:p>
            <a:pPr marL="539750" lvl="1" eaLnBrk="1" hangingPunct="1">
              <a:spcBef>
                <a:spcPct val="10000"/>
              </a:spcBef>
              <a:buSzPct val="75000"/>
              <a:buFont typeface="Arial" panose="020B0604020202020204" pitchFamily="34" charset="0"/>
              <a:buChar char="■"/>
            </a:pPr>
            <a:r>
              <a:rPr lang="es-ES" altLang="es-ES" sz="1800" dirty="0">
                <a:latin typeface="Consolas" panose="020B0609020204030204" pitchFamily="49" charset="0"/>
              </a:rPr>
              <a:t>uint64_t </a:t>
            </a:r>
            <a:r>
              <a:rPr lang="es-ES" altLang="es-ES" sz="1800" dirty="0" err="1">
                <a:latin typeface="Consolas" panose="020B0609020204030204" pitchFamily="49" charset="0"/>
              </a:rPr>
              <a:t>temporizador_hal_parar</a:t>
            </a:r>
            <a:r>
              <a:rPr lang="es-ES" altLang="es-ES" sz="1800" dirty="0">
                <a:latin typeface="Consolas" panose="020B0609020204030204" pitchFamily="49" charset="0"/>
              </a:rPr>
              <a:t>() en </a:t>
            </a:r>
            <a:r>
              <a:rPr lang="es-ES" altLang="es-ES" sz="1800" b="1" dirty="0" err="1">
                <a:solidFill>
                  <a:schemeClr val="tx1"/>
                </a:solidFill>
                <a:latin typeface="Consolas" panose="020B0609020204030204" pitchFamily="49" charset="0"/>
              </a:rPr>
              <a:t>ticks</a:t>
            </a:r>
            <a:endParaRPr lang="es-ES" altLang="es-ES" sz="1800" dirty="0">
              <a:latin typeface="Consolas" panose="020B0609020204030204" pitchFamily="49" charset="0"/>
            </a:endParaRPr>
          </a:p>
          <a:p>
            <a:pPr eaLnBrk="1" hangingPunct="1">
              <a:spcBef>
                <a:spcPct val="10000"/>
              </a:spcBef>
              <a:buSzPct val="75000"/>
              <a:buFont typeface="Arial" panose="020B0604020202020204" pitchFamily="34" charset="0"/>
              <a:buChar char="■"/>
            </a:pPr>
            <a:endParaRPr lang="es-ES_tradnl" altLang="es-ES" sz="2000" kern="0" dirty="0">
              <a:solidFill>
                <a:srgbClr val="000066"/>
              </a:solidFill>
              <a:latin typeface="Consolas" panose="020B0609020204030204" pitchFamily="49" charset="0"/>
            </a:endParaRPr>
          </a:p>
        </p:txBody>
      </p:sp>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a:xfrm>
            <a:off x="719138" y="44450"/>
            <a:ext cx="8224837" cy="813967"/>
          </a:xfrm>
        </p:spPr>
        <p:txBody>
          <a:bodyPr/>
          <a:lstStyle/>
          <a:p>
            <a:r>
              <a:rPr lang="es-ES" altLang="es-ES" dirty="0"/>
              <a:t>Paso 1: Módulo temporizador</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14</a:t>
            </a:fld>
            <a:endParaRPr lang="es-ES_tradnl" altLang="es-ES" sz="1400" dirty="0"/>
          </a:p>
        </p:txBody>
      </p:sp>
      <p:sp>
        <p:nvSpPr>
          <p:cNvPr id="2" name="CuadroTexto 1"/>
          <p:cNvSpPr txBox="1"/>
          <p:nvPr/>
        </p:nvSpPr>
        <p:spPr>
          <a:xfrm>
            <a:off x="5601539" y="4472333"/>
            <a:ext cx="518633" cy="298229"/>
          </a:xfrm>
          <a:prstGeom prst="rect">
            <a:avLst/>
          </a:prstGeom>
          <a:noFill/>
          <a:ln w="12700">
            <a:noFill/>
          </a:ln>
        </p:spPr>
        <p:txBody>
          <a:bodyPr wrap="none" rtlCol="0" anchor="ctr" anchorCtr="0">
            <a:noAutofit/>
          </a:bodyPr>
          <a:lstStyle/>
          <a:p>
            <a:pPr algn="ctr"/>
            <a:r>
              <a:rPr lang="es-ES" b="1" dirty="0" smtClean="0">
                <a:solidFill>
                  <a:srgbClr val="FF0000"/>
                </a:solidFill>
                <a:latin typeface="Consolas" panose="020B0609020204030204" pitchFamily="49" charset="0"/>
                <a:cs typeface="Consolas" panose="020B0609020204030204" pitchFamily="49" charset="0"/>
              </a:rPr>
              <a:t>RSI_timer0</a:t>
            </a:r>
            <a:endParaRPr lang="es-ES" b="1" dirty="0">
              <a:solidFill>
                <a:srgbClr val="FF0000"/>
              </a:solidFill>
              <a:latin typeface="Consolas" panose="020B0609020204030204" pitchFamily="49" charset="0"/>
              <a:cs typeface="Consolas" panose="020B0609020204030204" pitchFamily="49" charset="0"/>
            </a:endParaRPr>
          </a:p>
        </p:txBody>
      </p:sp>
      <p:sp>
        <p:nvSpPr>
          <p:cNvPr id="3" name="CuadroTexto 2"/>
          <p:cNvSpPr txBox="1"/>
          <p:nvPr/>
        </p:nvSpPr>
        <p:spPr>
          <a:xfrm>
            <a:off x="5846717" y="4938491"/>
            <a:ext cx="950681" cy="374340"/>
          </a:xfrm>
          <a:prstGeom prst="rect">
            <a:avLst/>
          </a:prstGeom>
          <a:noFill/>
          <a:ln w="12700">
            <a:noFill/>
          </a:ln>
        </p:spPr>
        <p:txBody>
          <a:bodyPr wrap="none" rtlCol="0" anchor="ctr" anchorCtr="0">
            <a:noAutofit/>
          </a:bodyPr>
          <a:lstStyle/>
          <a:p>
            <a:pPr algn="ctr"/>
            <a:r>
              <a:rPr lang="es-ES" b="1" dirty="0" smtClean="0">
                <a:solidFill>
                  <a:srgbClr val="FF0000"/>
                </a:solidFill>
                <a:latin typeface="Consolas" panose="020B0609020204030204" pitchFamily="49" charset="0"/>
                <a:cs typeface="Consolas" panose="020B0609020204030204" pitchFamily="49" charset="0"/>
              </a:rPr>
              <a:t>timer0</a:t>
            </a:r>
          </a:p>
        </p:txBody>
      </p:sp>
    </p:spTree>
    <p:extLst>
      <p:ext uri="{BB962C8B-B14F-4D97-AF65-F5344CB8AC3E}">
        <p14:creationId xmlns:p14="http://schemas.microsoft.com/office/powerpoint/2010/main" val="3513316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9138" y="44450"/>
            <a:ext cx="8224837" cy="1188306"/>
          </a:xfrm>
        </p:spPr>
        <p:txBody>
          <a:bodyPr/>
          <a:lstStyle/>
          <a:p>
            <a:r>
              <a:rPr lang="es-ES" dirty="0"/>
              <a:t>Paso 2: GPIO</a:t>
            </a:r>
          </a:p>
        </p:txBody>
      </p:sp>
      <p:sp>
        <p:nvSpPr>
          <p:cNvPr id="3" name="Marcador de contenido 2"/>
          <p:cNvSpPr>
            <a:spLocks noGrp="1"/>
          </p:cNvSpPr>
          <p:nvPr>
            <p:ph idx="1"/>
          </p:nvPr>
        </p:nvSpPr>
        <p:spPr>
          <a:xfrm>
            <a:off x="215516" y="1628800"/>
            <a:ext cx="9001000" cy="5184576"/>
          </a:xfrm>
        </p:spPr>
        <p:txBody>
          <a:bodyPr/>
          <a:lstStyle/>
          <a:p>
            <a:r>
              <a:rPr lang="es-ES" sz="2400" dirty="0" err="1">
                <a:latin typeface="Consolas" panose="020B0609020204030204" pitchFamily="49" charset="0"/>
              </a:rPr>
              <a:t>gpio_hal</a:t>
            </a:r>
            <a:r>
              <a:rPr lang="es-ES" sz="2400" dirty="0">
                <a:latin typeface="Consolas" panose="020B0609020204030204" pitchFamily="49" charset="0"/>
              </a:rPr>
              <a:t> </a:t>
            </a:r>
            <a:r>
              <a:rPr lang="es-ES" sz="2400" dirty="0" smtClean="0">
                <a:latin typeface="Consolas" panose="020B0609020204030204" pitchFamily="49" charset="0"/>
              </a:rPr>
              <a:t>(.</a:t>
            </a:r>
            <a:r>
              <a:rPr lang="es-ES" sz="2400" dirty="0">
                <a:latin typeface="Consolas" panose="020B0609020204030204" pitchFamily="49" charset="0"/>
              </a:rPr>
              <a:t>h) buscar </a:t>
            </a:r>
            <a:r>
              <a:rPr lang="es-ES" sz="2400" i="1" dirty="0" err="1">
                <a:latin typeface="Consolas" panose="020B0609020204030204" pitchFamily="49" charset="0"/>
              </a:rPr>
              <a:t>inlining</a:t>
            </a:r>
            <a:endParaRPr lang="es-ES" sz="2400" i="1" dirty="0">
              <a:latin typeface="Consolas" panose="020B0609020204030204" pitchFamily="49" charset="0"/>
            </a:endParaRPr>
          </a:p>
          <a:p>
            <a:pPr lvl="1"/>
            <a:r>
              <a:rPr lang="es-ES" sz="1800" dirty="0">
                <a:latin typeface="Consolas" panose="020B0609020204030204" pitchFamily="49" charset="0"/>
              </a:rPr>
              <a:t>conjunto de </a:t>
            </a:r>
            <a:r>
              <a:rPr lang="es-ES" sz="1800" dirty="0" err="1">
                <a:latin typeface="Consolas" panose="020B0609020204030204" pitchFamily="49" charset="0"/>
              </a:rPr>
              <a:t>gpio_hal_pin_dir_t</a:t>
            </a:r>
            <a:endParaRPr lang="es-ES" sz="1800" dirty="0">
              <a:latin typeface="Consolas" panose="020B0609020204030204" pitchFamily="49" charset="0"/>
            </a:endParaRPr>
          </a:p>
          <a:p>
            <a:pPr lvl="2"/>
            <a:r>
              <a:rPr lang="es-ES" sz="1400" dirty="0">
                <a:latin typeface="Consolas" panose="020B0609020204030204" pitchFamily="49" charset="0"/>
              </a:rPr>
              <a:t>GPIO_HAL_PIN_DIR_INPUT</a:t>
            </a:r>
          </a:p>
          <a:p>
            <a:pPr lvl="2"/>
            <a:r>
              <a:rPr lang="es-ES" sz="1400" dirty="0">
                <a:latin typeface="Consolas" panose="020B0609020204030204" pitchFamily="49" charset="0"/>
              </a:rPr>
              <a:t>GPIO_HAL_PIN_DIR_OUTPUT</a:t>
            </a:r>
          </a:p>
          <a:p>
            <a:pPr lvl="1"/>
            <a:r>
              <a:rPr lang="es-ES" sz="1800" dirty="0">
                <a:latin typeface="Consolas" panose="020B0609020204030204" pitchFamily="49" charset="0"/>
              </a:rPr>
              <a:t>tipo datos GPIO_HAL_PIN_T </a:t>
            </a:r>
          </a:p>
          <a:p>
            <a:pPr lvl="1"/>
            <a:r>
              <a:rPr lang="es-ES" sz="1800" dirty="0" err="1" smtClean="0">
                <a:latin typeface="Consolas" panose="020B0609020204030204" pitchFamily="49" charset="0"/>
              </a:rPr>
              <a:t>gpio_hal_iniciar</a:t>
            </a:r>
            <a:r>
              <a:rPr lang="es-ES" sz="1800" dirty="0">
                <a:latin typeface="Consolas" panose="020B0609020204030204" pitchFamily="49" charset="0"/>
              </a:rPr>
              <a:t>()</a:t>
            </a:r>
          </a:p>
          <a:p>
            <a:pPr lvl="1"/>
            <a:r>
              <a:rPr lang="es-ES" sz="1800" dirty="0" err="1" smtClean="0">
                <a:latin typeface="Consolas" panose="020B0609020204030204" pitchFamily="49" charset="0"/>
              </a:rPr>
              <a:t>gpio_hal_sentido</a:t>
            </a:r>
            <a:r>
              <a:rPr lang="es-ES" sz="1800" dirty="0" smtClean="0">
                <a:latin typeface="Consolas" panose="020B0609020204030204" pitchFamily="49" charset="0"/>
              </a:rPr>
              <a:t>(GPIO_HAL_PIN_T </a:t>
            </a:r>
            <a:r>
              <a:rPr lang="es-ES" sz="1800" dirty="0" err="1" smtClean="0">
                <a:latin typeface="Consolas" panose="020B0609020204030204" pitchFamily="49" charset="0"/>
              </a:rPr>
              <a:t>gpio_inicial</a:t>
            </a:r>
            <a:r>
              <a:rPr lang="es-ES" sz="1800" dirty="0" smtClean="0">
                <a:latin typeface="Consolas" panose="020B0609020204030204" pitchFamily="49" charset="0"/>
              </a:rPr>
              <a:t>, uint8_t </a:t>
            </a:r>
            <a:r>
              <a:rPr lang="es-ES" sz="1800" dirty="0" err="1" smtClean="0">
                <a:latin typeface="Consolas" panose="020B0609020204030204" pitchFamily="49" charset="0"/>
              </a:rPr>
              <a:t>num_bits</a:t>
            </a:r>
            <a:r>
              <a:rPr lang="es-ES" sz="1800" dirty="0" smtClean="0">
                <a:latin typeface="Consolas" panose="020B0609020204030204" pitchFamily="49" charset="0"/>
              </a:rPr>
              <a:t>, </a:t>
            </a:r>
            <a:r>
              <a:rPr lang="es-ES" sz="1800" dirty="0" err="1" smtClean="0">
                <a:latin typeface="Consolas" panose="020B0609020204030204" pitchFamily="49" charset="0"/>
              </a:rPr>
              <a:t>gpio_hal_pin_dir_t</a:t>
            </a:r>
            <a:r>
              <a:rPr lang="es-ES" sz="1800" dirty="0" smtClean="0">
                <a:latin typeface="Consolas" panose="020B0609020204030204" pitchFamily="49" charset="0"/>
              </a:rPr>
              <a:t> </a:t>
            </a:r>
            <a:r>
              <a:rPr lang="es-ES" sz="1800" dirty="0" err="1" smtClean="0">
                <a:latin typeface="Consolas" panose="020B0609020204030204" pitchFamily="49" charset="0"/>
              </a:rPr>
              <a:t>direccion</a:t>
            </a:r>
            <a:r>
              <a:rPr lang="es-ES" sz="1800" dirty="0" smtClean="0">
                <a:latin typeface="Consolas" panose="020B0609020204030204" pitchFamily="49" charset="0"/>
              </a:rPr>
              <a:t>) </a:t>
            </a:r>
          </a:p>
          <a:p>
            <a:pPr lvl="1"/>
            <a:r>
              <a:rPr lang="es-ES" sz="1800" dirty="0" smtClean="0">
                <a:latin typeface="Consolas" panose="020B0609020204030204" pitchFamily="49" charset="0"/>
              </a:rPr>
              <a:t>uint32_t </a:t>
            </a:r>
            <a:r>
              <a:rPr lang="es-ES" sz="1800" dirty="0" err="1" smtClean="0">
                <a:latin typeface="Consolas" panose="020B0609020204030204" pitchFamily="49" charset="0"/>
              </a:rPr>
              <a:t>gpio_hal_leer</a:t>
            </a:r>
            <a:r>
              <a:rPr lang="es-ES" sz="1800" dirty="0" smtClean="0">
                <a:latin typeface="Consolas" panose="020B0609020204030204" pitchFamily="49" charset="0"/>
              </a:rPr>
              <a:t>(GPIO_HAL_PIN_T </a:t>
            </a:r>
            <a:r>
              <a:rPr lang="es-ES" sz="1800" dirty="0" err="1">
                <a:latin typeface="Consolas" panose="020B0609020204030204" pitchFamily="49" charset="0"/>
              </a:rPr>
              <a:t>gpio_inicial</a:t>
            </a:r>
            <a:r>
              <a:rPr lang="es-ES" sz="1800" dirty="0">
                <a:latin typeface="Consolas" panose="020B0609020204030204" pitchFamily="49" charset="0"/>
              </a:rPr>
              <a:t>, uint8_t </a:t>
            </a:r>
            <a:r>
              <a:rPr lang="es-ES" sz="1800" dirty="0" err="1">
                <a:latin typeface="Consolas" panose="020B0609020204030204" pitchFamily="49" charset="0"/>
              </a:rPr>
              <a:t>num_bits</a:t>
            </a:r>
            <a:r>
              <a:rPr lang="es-ES" sz="1800" dirty="0">
                <a:latin typeface="Consolas" panose="020B0609020204030204" pitchFamily="49" charset="0"/>
              </a:rPr>
              <a:t>)</a:t>
            </a:r>
          </a:p>
          <a:p>
            <a:pPr lvl="1"/>
            <a:r>
              <a:rPr lang="es-ES" sz="1800" dirty="0" err="1" smtClean="0">
                <a:latin typeface="Consolas" panose="020B0609020204030204" pitchFamily="49" charset="0"/>
              </a:rPr>
              <a:t>gpio_hal_escribir</a:t>
            </a:r>
            <a:r>
              <a:rPr lang="es-ES" sz="1800" dirty="0" smtClean="0">
                <a:latin typeface="Consolas" panose="020B0609020204030204" pitchFamily="49" charset="0"/>
              </a:rPr>
              <a:t>(GPIO_HAL_PIN_T </a:t>
            </a:r>
            <a:r>
              <a:rPr lang="es-ES" sz="1800" dirty="0" err="1">
                <a:latin typeface="Consolas" panose="020B0609020204030204" pitchFamily="49" charset="0"/>
              </a:rPr>
              <a:t>bit_inicial</a:t>
            </a:r>
            <a:r>
              <a:rPr lang="es-ES" sz="1800" dirty="0">
                <a:latin typeface="Consolas" panose="020B0609020204030204" pitchFamily="49" charset="0"/>
              </a:rPr>
              <a:t>, uint8_t </a:t>
            </a:r>
            <a:r>
              <a:rPr lang="es-ES" sz="1800" dirty="0" err="1">
                <a:latin typeface="Consolas" panose="020B0609020204030204" pitchFamily="49" charset="0"/>
              </a:rPr>
              <a:t>num_bits</a:t>
            </a:r>
            <a:r>
              <a:rPr lang="es-ES" sz="1800" dirty="0">
                <a:latin typeface="Consolas" panose="020B0609020204030204" pitchFamily="49" charset="0"/>
              </a:rPr>
              <a:t>, uint32_t valor)</a:t>
            </a:r>
          </a:p>
          <a:p>
            <a:pPr lvl="1"/>
            <a:endParaRPr lang="es-ES" sz="1800" dirty="0">
              <a:latin typeface="Consolas" panose="020B0609020204030204" pitchFamily="49" charset="0"/>
            </a:endParaRPr>
          </a:p>
          <a:p>
            <a:r>
              <a:rPr lang="es-ES" sz="2200" dirty="0" err="1" smtClean="0">
                <a:latin typeface="Consolas" panose="020B0609020204030204" pitchFamily="49" charset="0"/>
              </a:rPr>
              <a:t>io_reserva.h</a:t>
            </a:r>
            <a:endParaRPr lang="es-ES" sz="2200" dirty="0">
              <a:latin typeface="Consolas" panose="020B0609020204030204" pitchFamily="49" charset="0"/>
            </a:endParaRPr>
          </a:p>
          <a:p>
            <a:pPr lvl="1"/>
            <a:r>
              <a:rPr lang="es-ES" sz="1800" dirty="0">
                <a:latin typeface="Consolas" panose="020B0609020204030204" pitchFamily="49" charset="0"/>
              </a:rPr>
              <a:t>reserva de </a:t>
            </a:r>
            <a:r>
              <a:rPr lang="es-ES" sz="1800" dirty="0" err="1">
                <a:latin typeface="Consolas" panose="020B0609020204030204" pitchFamily="49" charset="0"/>
              </a:rPr>
              <a:t>GPIOs</a:t>
            </a:r>
            <a:r>
              <a:rPr lang="es-ES" sz="1800" dirty="0">
                <a:latin typeface="Consolas" panose="020B0609020204030204" pitchFamily="49" charset="0"/>
              </a:rPr>
              <a:t> con nombre humano y longitud</a:t>
            </a:r>
          </a:p>
          <a:p>
            <a:endParaRPr lang="es-ES" sz="2000" dirty="0">
              <a:latin typeface="Consolas" panose="020B0609020204030204" pitchFamily="49" charset="0"/>
            </a:endParaRP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15</a:t>
            </a:fld>
            <a:endParaRPr lang="es-ES_tradnl" altLang="es-ES"/>
          </a:p>
        </p:txBody>
      </p:sp>
      <p:pic>
        <p:nvPicPr>
          <p:cNvPr id="5" name="Picture 6" descr="Text, table&#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4175956" y="151260"/>
            <a:ext cx="4896036" cy="1279518"/>
          </a:xfrm>
          <a:prstGeom prst="rect">
            <a:avLst/>
          </a:prstGeom>
          <a:noFill/>
          <a:ln>
            <a:noFill/>
          </a:ln>
        </p:spPr>
      </p:pic>
    </p:spTree>
    <p:extLst>
      <p:ext uri="{BB962C8B-B14F-4D97-AF65-F5344CB8AC3E}">
        <p14:creationId xmlns:p14="http://schemas.microsoft.com/office/powerpoint/2010/main" val="330209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arcador de contenido 2"/>
          <p:cNvSpPr>
            <a:spLocks noGrp="1"/>
          </p:cNvSpPr>
          <p:nvPr>
            <p:ph idx="1"/>
          </p:nvPr>
        </p:nvSpPr>
        <p:spPr>
          <a:xfrm>
            <a:off x="215516" y="872716"/>
            <a:ext cx="8460940" cy="5940660"/>
          </a:xfrm>
        </p:spPr>
        <p:txBody>
          <a:bodyPr/>
          <a:lstStyle/>
          <a:p>
            <a:r>
              <a:rPr lang="es-ES" sz="2400" dirty="0" err="1">
                <a:latin typeface="Consolas" panose="020B0609020204030204" pitchFamily="49" charset="0"/>
              </a:rPr>
              <a:t>fifo</a:t>
            </a:r>
            <a:r>
              <a:rPr lang="es-ES" sz="2400" dirty="0">
                <a:latin typeface="Consolas" panose="020B0609020204030204" pitchFamily="49" charset="0"/>
              </a:rPr>
              <a:t> (.c, .h) </a:t>
            </a:r>
          </a:p>
          <a:p>
            <a:pPr lvl="1"/>
            <a:r>
              <a:rPr lang="es-ES" sz="1800" dirty="0">
                <a:latin typeface="Consolas" panose="020B0609020204030204" pitchFamily="49" charset="0"/>
              </a:rPr>
              <a:t>conjunto tipo datos EVENTO_T </a:t>
            </a:r>
          </a:p>
          <a:p>
            <a:pPr lvl="1"/>
            <a:r>
              <a:rPr lang="es-ES" sz="1800" dirty="0" err="1">
                <a:latin typeface="Consolas" panose="020B0609020204030204" pitchFamily="49" charset="0"/>
              </a:rPr>
              <a:t>FIFO_inicializar</a:t>
            </a:r>
            <a:r>
              <a:rPr lang="es-ES" sz="1800" dirty="0">
                <a:latin typeface="Consolas" panose="020B0609020204030204" pitchFamily="49" charset="0"/>
              </a:rPr>
              <a:t>(GPIO_HAL_PIN_T </a:t>
            </a:r>
            <a:r>
              <a:rPr lang="es-ES" sz="1800" dirty="0" err="1">
                <a:latin typeface="Consolas" panose="020B0609020204030204" pitchFamily="49" charset="0"/>
              </a:rPr>
              <a:t>pin_overflow</a:t>
            </a:r>
            <a:r>
              <a:rPr lang="es-ES" sz="1800" dirty="0">
                <a:latin typeface="Consolas" panose="020B0609020204030204" pitchFamily="49" charset="0"/>
              </a:rPr>
              <a:t>)</a:t>
            </a:r>
          </a:p>
          <a:p>
            <a:pPr lvl="1"/>
            <a:r>
              <a:rPr lang="es-ES" sz="1800" dirty="0" err="1">
                <a:latin typeface="Consolas" panose="020B0609020204030204" pitchFamily="49" charset="0"/>
              </a:rPr>
              <a:t>FIFO_encolar</a:t>
            </a:r>
            <a:r>
              <a:rPr lang="es-ES" sz="1800" dirty="0">
                <a:latin typeface="Consolas" panose="020B0609020204030204" pitchFamily="49" charset="0"/>
              </a:rPr>
              <a:t>(EVENTO_T </a:t>
            </a:r>
            <a:r>
              <a:rPr lang="es-ES" sz="1800" dirty="0" err="1">
                <a:latin typeface="Consolas" panose="020B0609020204030204" pitchFamily="49" charset="0"/>
              </a:rPr>
              <a:t>ID_evento</a:t>
            </a:r>
            <a:r>
              <a:rPr lang="es-ES" sz="1800" dirty="0">
                <a:latin typeface="Consolas" panose="020B0609020204030204" pitchFamily="49" charset="0"/>
              </a:rPr>
              <a:t>, uint32_t </a:t>
            </a:r>
            <a:r>
              <a:rPr lang="es-ES" sz="1800" dirty="0" err="1">
                <a:latin typeface="Consolas" panose="020B0609020204030204" pitchFamily="49" charset="0"/>
              </a:rPr>
              <a:t>auxData</a:t>
            </a:r>
            <a:r>
              <a:rPr lang="es-ES" sz="1800" dirty="0">
                <a:latin typeface="Consolas" panose="020B0609020204030204" pitchFamily="49" charset="0"/>
              </a:rPr>
              <a:t>)</a:t>
            </a:r>
          </a:p>
          <a:p>
            <a:pPr lvl="1"/>
            <a:r>
              <a:rPr lang="es-ES" sz="1800" dirty="0">
                <a:latin typeface="Consolas" panose="020B0609020204030204" pitchFamily="49" charset="0"/>
              </a:rPr>
              <a:t>uint8_t </a:t>
            </a:r>
            <a:r>
              <a:rPr lang="es-ES" sz="1800" dirty="0" err="1">
                <a:latin typeface="Consolas" panose="020B0609020204030204" pitchFamily="49" charset="0"/>
              </a:rPr>
              <a:t>FIFO_extraer</a:t>
            </a:r>
            <a:r>
              <a:rPr lang="es-ES" sz="1800" dirty="0">
                <a:latin typeface="Consolas" panose="020B0609020204030204" pitchFamily="49" charset="0"/>
              </a:rPr>
              <a:t>(EVENTO_T *</a:t>
            </a:r>
            <a:r>
              <a:rPr lang="es-ES" sz="1800" dirty="0" err="1">
                <a:latin typeface="Consolas" panose="020B0609020204030204" pitchFamily="49" charset="0"/>
              </a:rPr>
              <a:t>ID_evento</a:t>
            </a:r>
            <a:r>
              <a:rPr lang="es-ES" sz="1800" dirty="0">
                <a:latin typeface="Consolas" panose="020B0609020204030204" pitchFamily="49" charset="0"/>
              </a:rPr>
              <a:t>, uint32_t* </a:t>
            </a:r>
            <a:r>
              <a:rPr lang="es-ES" sz="1800" dirty="0" err="1">
                <a:latin typeface="Consolas" panose="020B0609020204030204" pitchFamily="49" charset="0"/>
              </a:rPr>
              <a:t>auxData</a:t>
            </a:r>
            <a:r>
              <a:rPr lang="es-ES" sz="1800" dirty="0">
                <a:latin typeface="Consolas" panose="020B0609020204030204" pitchFamily="49" charset="0"/>
              </a:rPr>
              <a:t>)</a:t>
            </a:r>
          </a:p>
          <a:p>
            <a:pPr lvl="1"/>
            <a:r>
              <a:rPr lang="es-ES" sz="1800" dirty="0">
                <a:latin typeface="Consolas" panose="020B0609020204030204" pitchFamily="49" charset="0"/>
              </a:rPr>
              <a:t>uint32_t </a:t>
            </a:r>
            <a:r>
              <a:rPr lang="es-ES" sz="1800" dirty="0" err="1">
                <a:latin typeface="Consolas" panose="020B0609020204030204" pitchFamily="49" charset="0"/>
              </a:rPr>
              <a:t>FIFO_estadisticas</a:t>
            </a:r>
            <a:r>
              <a:rPr lang="es-ES" sz="1800" dirty="0">
                <a:latin typeface="Consolas" panose="020B0609020204030204" pitchFamily="49" charset="0"/>
              </a:rPr>
              <a:t>(EVENTO_T </a:t>
            </a:r>
            <a:r>
              <a:rPr lang="es-ES" sz="1800" dirty="0" err="1">
                <a:latin typeface="Consolas" panose="020B0609020204030204" pitchFamily="49" charset="0"/>
              </a:rPr>
              <a:t>ID_evento</a:t>
            </a:r>
            <a:r>
              <a:rPr lang="es-ES" sz="1800" dirty="0">
                <a:latin typeface="Consolas" panose="020B0609020204030204" pitchFamily="49" charset="0"/>
              </a:rPr>
              <a:t>)</a:t>
            </a:r>
            <a:endParaRPr lang="es-ES" sz="900" dirty="0">
              <a:latin typeface="Consolas" panose="020B0609020204030204" pitchFamily="49" charset="0"/>
            </a:endParaRPr>
          </a:p>
          <a:p>
            <a:pPr lvl="1"/>
            <a:r>
              <a:rPr lang="es-ES" sz="1800" dirty="0" err="1">
                <a:latin typeface="Consolas" panose="020B0609020204030204" pitchFamily="49" charset="0"/>
              </a:rPr>
              <a:t>overflow</a:t>
            </a:r>
            <a:endParaRPr lang="es-ES" sz="1800" dirty="0">
              <a:latin typeface="Consolas" panose="020B0609020204030204" pitchFamily="49" charset="0"/>
            </a:endParaRPr>
          </a:p>
          <a:p>
            <a:pPr lvl="2"/>
            <a:r>
              <a:rPr lang="es-ES" sz="1400" dirty="0">
                <a:latin typeface="Consolas" panose="020B0609020204030204" pitchFamily="49" charset="0"/>
              </a:rPr>
              <a:t>GPIO 31 en</a:t>
            </a:r>
            <a:br>
              <a:rPr lang="es-ES" sz="1400" dirty="0">
                <a:latin typeface="Consolas" panose="020B0609020204030204" pitchFamily="49" charset="0"/>
              </a:rPr>
            </a:br>
            <a:r>
              <a:rPr lang="es-ES" sz="1400" dirty="0" err="1" smtClean="0">
                <a:latin typeface="Consolas" panose="020B0609020204030204" pitchFamily="49" charset="0"/>
              </a:rPr>
              <a:t>io_reserva.h</a:t>
            </a:r>
            <a:endParaRPr lang="es-ES" sz="1400" dirty="0">
              <a:latin typeface="Consolas" panose="020B0609020204030204" pitchFamily="49" charset="0"/>
            </a:endParaRPr>
          </a:p>
          <a:p>
            <a:pPr lvl="3"/>
            <a:r>
              <a:rPr lang="es-ES" sz="1000" dirty="0">
                <a:latin typeface="Consolas" panose="020B0609020204030204" pitchFamily="49" charset="0"/>
              </a:rPr>
              <a:t>GPIO_OVERFLOW = 31</a:t>
            </a:r>
          </a:p>
          <a:p>
            <a:pPr lvl="3"/>
            <a:r>
              <a:rPr lang="es-ES" sz="1000" dirty="0">
                <a:latin typeface="Consolas" panose="020B0609020204030204" pitchFamily="49" charset="0"/>
              </a:rPr>
              <a:t>GPIO_OVERFLOW_BITS = 1</a:t>
            </a:r>
          </a:p>
          <a:p>
            <a:pPr lvl="1"/>
            <a:r>
              <a:rPr lang="es-ES" sz="1800" dirty="0">
                <a:latin typeface="Consolas" panose="020B0609020204030204" pitchFamily="49" charset="0"/>
              </a:rPr>
              <a:t>depurar </a:t>
            </a:r>
            <a:r>
              <a:rPr lang="es-ES" sz="1800" dirty="0" err="1">
                <a:latin typeface="Consolas" panose="020B0609020204030204" pitchFamily="49" charset="0"/>
              </a:rPr>
              <a:t>ev</a:t>
            </a:r>
            <a:r>
              <a:rPr lang="es-ES" sz="1800" dirty="0">
                <a:latin typeface="Consolas" panose="020B0609020204030204" pitchFamily="49" charset="0"/>
              </a:rPr>
              <a:t>. </a:t>
            </a:r>
            <a:r>
              <a:rPr lang="es-ES" sz="1800" dirty="0" err="1">
                <a:latin typeface="Consolas" panose="020B0609020204030204" pitchFamily="49" charset="0"/>
              </a:rPr>
              <a:t>asyn</a:t>
            </a:r>
            <a:r>
              <a:rPr lang="es-ES" sz="1800" dirty="0">
                <a:latin typeface="Consolas" panose="020B0609020204030204" pitchFamily="49" charset="0"/>
              </a:rPr>
              <a:t>.</a:t>
            </a:r>
          </a:p>
          <a:p>
            <a:r>
              <a:rPr lang="es-ES" sz="2200" dirty="0" err="1">
                <a:latin typeface="Consolas" panose="020B0609020204030204" pitchFamily="49" charset="0"/>
              </a:rPr>
              <a:t>main</a:t>
            </a:r>
            <a:r>
              <a:rPr lang="es-ES" sz="2200" dirty="0">
                <a:latin typeface="Consolas" panose="020B0609020204030204" pitchFamily="49" charset="0"/>
              </a:rPr>
              <a:t>()</a:t>
            </a:r>
          </a:p>
          <a:p>
            <a:pPr lvl="1"/>
            <a:r>
              <a:rPr lang="es-ES" sz="1800" dirty="0">
                <a:latin typeface="Consolas" panose="020B0609020204030204" pitchFamily="49" charset="0"/>
              </a:rPr>
              <a:t>inicializa sistema</a:t>
            </a:r>
          </a:p>
          <a:p>
            <a:pPr lvl="1"/>
            <a:r>
              <a:rPr lang="es-ES" sz="1800" dirty="0">
                <a:latin typeface="Consolas" panose="020B0609020204030204" pitchFamily="49" charset="0"/>
              </a:rPr>
              <a:t>Salta planificador</a:t>
            </a:r>
          </a:p>
          <a:p>
            <a:r>
              <a:rPr lang="es-ES" sz="2200" dirty="0">
                <a:latin typeface="Consolas" panose="020B0609020204030204" pitchFamily="49" charset="0"/>
              </a:rPr>
              <a:t>planificador()</a:t>
            </a:r>
          </a:p>
          <a:p>
            <a:pPr lvl="1"/>
            <a:r>
              <a:rPr lang="es-ES" sz="1800" dirty="0" err="1">
                <a:latin typeface="Consolas" panose="020B0609020204030204" pitchFamily="49" charset="0"/>
              </a:rPr>
              <a:t>setup</a:t>
            </a:r>
            <a:endParaRPr lang="es-ES" sz="1800" dirty="0">
              <a:latin typeface="Consolas" panose="020B0609020204030204" pitchFamily="49" charset="0"/>
            </a:endParaRPr>
          </a:p>
          <a:p>
            <a:pPr lvl="1"/>
            <a:r>
              <a:rPr lang="es-ES" sz="1800" dirty="0" err="1">
                <a:latin typeface="Consolas" panose="020B0609020204030204" pitchFamily="49" charset="0"/>
              </a:rPr>
              <a:t>while</a:t>
            </a:r>
            <a:r>
              <a:rPr lang="es-ES" sz="1800" dirty="0">
                <a:latin typeface="Consolas" panose="020B0609020204030204" pitchFamily="49" charset="0"/>
              </a:rPr>
              <a:t>(1)</a:t>
            </a:r>
          </a:p>
          <a:p>
            <a:pPr lvl="2"/>
            <a:r>
              <a:rPr lang="es-ES" sz="1400" dirty="0">
                <a:latin typeface="Consolas" panose="020B0609020204030204" pitchFamily="49" charset="0"/>
              </a:rPr>
              <a:t>si hay </a:t>
            </a:r>
            <a:r>
              <a:rPr lang="es-ES" sz="1400" dirty="0" err="1">
                <a:latin typeface="Consolas" panose="020B0609020204030204" pitchFamily="49" charset="0"/>
              </a:rPr>
              <a:t>ev</a:t>
            </a:r>
            <a:r>
              <a:rPr lang="es-ES" sz="1400" dirty="0">
                <a:latin typeface="Consolas" panose="020B0609020204030204" pitchFamily="49" charset="0"/>
              </a:rPr>
              <a:t> -&gt; procesar</a:t>
            </a:r>
          </a:p>
        </p:txBody>
      </p:sp>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a:xfrm>
            <a:off x="719138" y="44450"/>
            <a:ext cx="8224837" cy="865878"/>
          </a:xfrm>
        </p:spPr>
        <p:txBody>
          <a:bodyPr/>
          <a:lstStyle/>
          <a:p>
            <a:r>
              <a:rPr lang="es-ES" altLang="es-ES" dirty="0"/>
              <a:t>Paso 3: Cola de Eventos</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xfrm>
            <a:off x="7131496" y="6385854"/>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16</a:t>
            </a:fld>
            <a:endParaRPr lang="es-ES_tradnl" altLang="es-ES" sz="1400"/>
          </a:p>
        </p:txBody>
      </p:sp>
      <p:grpSp>
        <p:nvGrpSpPr>
          <p:cNvPr id="2" name="Grupo 1"/>
          <p:cNvGrpSpPr/>
          <p:nvPr/>
        </p:nvGrpSpPr>
        <p:grpSpPr>
          <a:xfrm>
            <a:off x="3785549" y="3050433"/>
            <a:ext cx="5247772" cy="3798947"/>
            <a:chOff x="1749388" y="2294349"/>
            <a:chExt cx="5247772" cy="3798947"/>
          </a:xfrm>
        </p:grpSpPr>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1777987" y="2294349"/>
              <a:ext cx="5219173"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sp>
          <p:nvSpPr>
            <p:cNvPr id="11" name="5 Rectángulo">
              <a:extLst>
                <a:ext uri="{FF2B5EF4-FFF2-40B4-BE49-F238E27FC236}">
                  <a16:creationId xmlns:a16="http://schemas.microsoft.com/office/drawing/2014/main" id="{4BA1BE38-5EF4-4142-BB22-4F055F40D866}"/>
                </a:ext>
              </a:extLst>
            </p:cNvPr>
            <p:cNvSpPr/>
            <p:nvPr/>
          </p:nvSpPr>
          <p:spPr bwMode="auto">
            <a:xfrm>
              <a:off x="1853790" y="5264559"/>
              <a:ext cx="1206042"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smtClean="0">
                  <a:latin typeface="Consolas" panose="020B0609020204030204" pitchFamily="49" charset="0"/>
                  <a:cs typeface="Consolas" panose="020B0609020204030204" pitchFamily="49" charset="0"/>
                </a:rPr>
                <a:t>gpio_hal</a:t>
              </a:r>
              <a:endParaRPr lang="es-ES" b="1"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5653392"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5653392"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5652120" y="277698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1749388"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5652120"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grpSp>
          <p:nvGrpSpPr>
            <p:cNvPr id="47" name="Grupo 46"/>
            <p:cNvGrpSpPr/>
            <p:nvPr/>
          </p:nvGrpSpPr>
          <p:grpSpPr>
            <a:xfrm>
              <a:off x="4138268" y="3646639"/>
              <a:ext cx="217708" cy="1581778"/>
              <a:chOff x="2122044" y="3933056"/>
              <a:chExt cx="217708" cy="1581778"/>
            </a:xfrm>
          </p:grpSpPr>
          <p:sp>
            <p:nvSpPr>
              <p:cNvPr id="48" name="Flecha abajo 47"/>
              <p:cNvSpPr/>
              <p:nvPr/>
            </p:nvSpPr>
            <p:spPr>
              <a:xfrm>
                <a:off x="2123728" y="393305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1799693" y="2898372"/>
              <a:ext cx="3637125"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645024"/>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bajo 53"/>
            <p:cNvSpPr/>
            <p:nvPr/>
          </p:nvSpPr>
          <p:spPr>
            <a:xfrm>
              <a:off x="2339752" y="4877142"/>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grpSp>
    </p:spTree>
    <p:extLst>
      <p:ext uri="{BB962C8B-B14F-4D97-AF65-F5344CB8AC3E}">
        <p14:creationId xmlns:p14="http://schemas.microsoft.com/office/powerpoint/2010/main" val="417940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arcador de contenido 2"/>
          <p:cNvSpPr>
            <a:spLocks noGrp="1"/>
          </p:cNvSpPr>
          <p:nvPr>
            <p:ph idx="1"/>
          </p:nvPr>
        </p:nvSpPr>
        <p:spPr>
          <a:xfrm>
            <a:off x="215516" y="872716"/>
            <a:ext cx="9109012" cy="4184942"/>
          </a:xfrm>
        </p:spPr>
        <p:txBody>
          <a:bodyPr/>
          <a:lstStyle/>
          <a:p>
            <a:r>
              <a:rPr lang="es-ES" altLang="es-ES" sz="2200" dirty="0" err="1">
                <a:latin typeface="Consolas" panose="020B0609020204030204" pitchFamily="49" charset="0"/>
              </a:rPr>
              <a:t>temporizador_drv</a:t>
            </a:r>
            <a:r>
              <a:rPr lang="es-ES" altLang="es-ES" sz="2200" dirty="0">
                <a:latin typeface="Consolas" panose="020B0609020204030204" pitchFamily="49" charset="0"/>
              </a:rPr>
              <a:t> </a:t>
            </a:r>
          </a:p>
          <a:p>
            <a:pPr lvl="1"/>
            <a:r>
              <a:rPr lang="es-ES" sz="1800" dirty="0" err="1">
                <a:latin typeface="Consolas" panose="020B0609020204030204" pitchFamily="49" charset="0"/>
              </a:rPr>
              <a:t>temporizador_drv_reloj</a:t>
            </a:r>
            <a:r>
              <a:rPr lang="es-ES" sz="1800" dirty="0">
                <a:latin typeface="Consolas" panose="020B0609020204030204" pitchFamily="49" charset="0"/>
              </a:rPr>
              <a:t> (uint32_t periodo, </a:t>
            </a:r>
            <a:r>
              <a:rPr lang="es-ES" sz="1800" dirty="0" err="1">
                <a:latin typeface="Consolas" panose="020B0609020204030204" pitchFamily="49" charset="0"/>
              </a:rPr>
              <a:t>void</a:t>
            </a:r>
            <a:r>
              <a:rPr lang="es-ES" sz="1800" dirty="0">
                <a:latin typeface="Consolas" panose="020B0609020204030204" pitchFamily="49" charset="0"/>
              </a:rPr>
              <a:t> (*</a:t>
            </a:r>
            <a:r>
              <a:rPr lang="es-ES" sz="1800" dirty="0" err="1">
                <a:latin typeface="Consolas" panose="020B0609020204030204" pitchFamily="49" charset="0"/>
              </a:rPr>
              <a:t>funcion_encolar_evento</a:t>
            </a:r>
            <a:r>
              <a:rPr lang="es-ES" sz="1800" dirty="0">
                <a:latin typeface="Consolas" panose="020B0609020204030204" pitchFamily="49" charset="0"/>
              </a:rPr>
              <a:t>)(), EVENTO_T </a:t>
            </a:r>
            <a:r>
              <a:rPr lang="es-ES" sz="1800" dirty="0" err="1">
                <a:latin typeface="Consolas" panose="020B0609020204030204" pitchFamily="49" charset="0"/>
              </a:rPr>
              <a:t>ID_evento</a:t>
            </a:r>
            <a:r>
              <a:rPr lang="es-ES" sz="1800" dirty="0">
                <a:latin typeface="Consolas" panose="020B0609020204030204" pitchFamily="49" charset="0"/>
              </a:rPr>
              <a:t>)</a:t>
            </a:r>
          </a:p>
          <a:p>
            <a:r>
              <a:rPr lang="es-ES" altLang="es-ES" sz="2000" dirty="0" err="1">
                <a:latin typeface="Consolas" panose="020B0609020204030204" pitchFamily="49" charset="0"/>
              </a:rPr>
              <a:t>temporizador_hal</a:t>
            </a:r>
            <a:r>
              <a:rPr lang="es-ES" altLang="es-ES" sz="2000" dirty="0">
                <a:latin typeface="Consolas" panose="020B0609020204030204" pitchFamily="49" charset="0"/>
              </a:rPr>
              <a:t> (</a:t>
            </a:r>
            <a:r>
              <a:rPr lang="es-ES" altLang="es-ES" sz="2000" dirty="0" err="1">
                <a:solidFill>
                  <a:srgbClr val="FF0000"/>
                </a:solidFill>
                <a:latin typeface="Consolas" panose="020B0609020204030204" pitchFamily="49" charset="0"/>
              </a:rPr>
              <a:t>timer</a:t>
            </a:r>
            <a:r>
              <a:rPr lang="es-ES" altLang="es-ES" sz="2000" dirty="0">
                <a:solidFill>
                  <a:srgbClr val="FF0000"/>
                </a:solidFill>
                <a:latin typeface="Consolas" panose="020B0609020204030204" pitchFamily="49" charset="0"/>
              </a:rPr>
              <a:t> 1</a:t>
            </a:r>
            <a:r>
              <a:rPr lang="es-ES" altLang="es-ES" sz="2000" dirty="0">
                <a:latin typeface="Consolas" panose="020B0609020204030204" pitchFamily="49" charset="0"/>
              </a:rPr>
              <a:t>)</a:t>
            </a:r>
            <a:endParaRPr lang="es-ES" sz="2200" dirty="0">
              <a:latin typeface="Consolas" panose="020B0609020204030204" pitchFamily="49" charset="0"/>
            </a:endParaRPr>
          </a:p>
          <a:p>
            <a:pPr lvl="1"/>
            <a:r>
              <a:rPr lang="es-ES" sz="1800" dirty="0" err="1">
                <a:latin typeface="Consolas" panose="020B0609020204030204" pitchFamily="49" charset="0"/>
              </a:rPr>
              <a:t>temporizador_hal_reloj</a:t>
            </a:r>
            <a:r>
              <a:rPr lang="es-ES" sz="1800" dirty="0">
                <a:latin typeface="Consolas" panose="020B0609020204030204" pitchFamily="49" charset="0"/>
              </a:rPr>
              <a:t> (uint32_t periodo, </a:t>
            </a:r>
            <a:r>
              <a:rPr lang="es-ES" sz="1800" dirty="0" err="1">
                <a:latin typeface="Consolas" panose="020B0609020204030204" pitchFamily="49" charset="0"/>
              </a:rPr>
              <a:t>void</a:t>
            </a:r>
            <a:r>
              <a:rPr lang="es-ES" sz="1800" dirty="0">
                <a:latin typeface="Consolas" panose="020B0609020204030204" pitchFamily="49" charset="0"/>
              </a:rPr>
              <a:t> (*</a:t>
            </a:r>
            <a:r>
              <a:rPr lang="es-ES" sz="1800" dirty="0" err="1">
                <a:latin typeface="Consolas" panose="020B0609020204030204" pitchFamily="49" charset="0"/>
              </a:rPr>
              <a:t>funcion_callback</a:t>
            </a:r>
            <a:r>
              <a:rPr lang="es-ES" sz="1800" dirty="0">
                <a:latin typeface="Consolas" panose="020B0609020204030204" pitchFamily="49" charset="0"/>
              </a:rPr>
              <a:t>)())</a:t>
            </a:r>
          </a:p>
          <a:p>
            <a:r>
              <a:rPr lang="es-ES" sz="2200" dirty="0">
                <a:latin typeface="Consolas" panose="020B0609020204030204" pitchFamily="49" charset="0"/>
              </a:rPr>
              <a:t>encolar evento</a:t>
            </a:r>
          </a:p>
          <a:p>
            <a:pPr lvl="1"/>
            <a:r>
              <a:rPr lang="es-ES" sz="1800" dirty="0" err="1">
                <a:latin typeface="Consolas" panose="020B0609020204030204" pitchFamily="49" charset="0"/>
              </a:rPr>
              <a:t>ID_evento</a:t>
            </a:r>
            <a:r>
              <a:rPr lang="es-ES" sz="1800" dirty="0">
                <a:latin typeface="Consolas" panose="020B0609020204030204" pitchFamily="49" charset="0"/>
              </a:rPr>
              <a:t> del </a:t>
            </a:r>
            <a:br>
              <a:rPr lang="es-ES" sz="1800" dirty="0">
                <a:latin typeface="Consolas" panose="020B0609020204030204" pitchFamily="49" charset="0"/>
              </a:rPr>
            </a:br>
            <a:r>
              <a:rPr lang="es-ES" sz="1800" dirty="0">
                <a:latin typeface="Consolas" panose="020B0609020204030204" pitchFamily="49" charset="0"/>
              </a:rPr>
              <a:t>conjunto EVENTO_T</a:t>
            </a:r>
          </a:p>
          <a:p>
            <a:pPr lvl="1"/>
            <a:r>
              <a:rPr lang="es-ES" sz="1800" dirty="0" err="1">
                <a:latin typeface="Consolas" panose="020B0609020204030204" pitchFamily="49" charset="0"/>
              </a:rPr>
              <a:t>FIFO_encolar</a:t>
            </a:r>
            <a:r>
              <a:rPr lang="es-ES" sz="1800" dirty="0">
                <a:latin typeface="Consolas" panose="020B0609020204030204" pitchFamily="49" charset="0"/>
              </a:rPr>
              <a:t>()</a:t>
            </a:r>
          </a:p>
        </p:txBody>
      </p:sp>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a:xfrm>
            <a:off x="719138" y="44450"/>
            <a:ext cx="8224837" cy="865878"/>
          </a:xfrm>
        </p:spPr>
        <p:txBody>
          <a:bodyPr/>
          <a:lstStyle/>
          <a:p>
            <a:r>
              <a:rPr lang="es-ES" altLang="es-ES" dirty="0"/>
              <a:t>Paso 4: Activación periódica</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xfrm>
            <a:off x="7042150" y="639218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17</a:t>
            </a:fld>
            <a:endParaRPr lang="es-ES_tradnl" altLang="es-ES" sz="1400"/>
          </a:p>
        </p:txBody>
      </p:sp>
      <p:grpSp>
        <p:nvGrpSpPr>
          <p:cNvPr id="2" name="Grupo 1"/>
          <p:cNvGrpSpPr/>
          <p:nvPr/>
        </p:nvGrpSpPr>
        <p:grpSpPr>
          <a:xfrm>
            <a:off x="3696203" y="3050433"/>
            <a:ext cx="5247772" cy="3798947"/>
            <a:chOff x="1749388" y="2294349"/>
            <a:chExt cx="5247772" cy="3798947"/>
          </a:xfrm>
        </p:grpSpPr>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1777987" y="2294349"/>
              <a:ext cx="5219173"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cxnSp>
          <p:nvCxnSpPr>
            <p:cNvPr id="53" name="Conector recto de flecha 52"/>
            <p:cNvCxnSpPr>
              <a:stCxn id="30" idx="1"/>
            </p:cNvCxnSpPr>
            <p:nvPr/>
          </p:nvCxnSpPr>
          <p:spPr>
            <a:xfrm flipH="1" flipV="1">
              <a:off x="2915817" y="4422638"/>
              <a:ext cx="252027" cy="6227"/>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sp>
          <p:nvSpPr>
            <p:cNvPr id="11" name="5 Rectángulo">
              <a:extLst>
                <a:ext uri="{FF2B5EF4-FFF2-40B4-BE49-F238E27FC236}">
                  <a16:creationId xmlns:a16="http://schemas.microsoft.com/office/drawing/2014/main" id="{4BA1BE38-5EF4-4142-BB22-4F055F40D866}"/>
                </a:ext>
              </a:extLst>
            </p:cNvPr>
            <p:cNvSpPr/>
            <p:nvPr/>
          </p:nvSpPr>
          <p:spPr bwMode="auto">
            <a:xfrm>
              <a:off x="1853790" y="5264559"/>
              <a:ext cx="1206042"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smtClean="0">
                  <a:latin typeface="Consolas" panose="020B0609020204030204" pitchFamily="49" charset="0"/>
                  <a:cs typeface="Consolas" panose="020B0609020204030204" pitchFamily="49" charset="0"/>
                </a:rPr>
                <a:t>gpio_hal</a:t>
              </a:r>
              <a:endParaRPr lang="es-ES" b="1"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5653392"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5653392"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5652120" y="277698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1749388"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5652120"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grpSp>
          <p:nvGrpSpPr>
            <p:cNvPr id="47" name="Grupo 46"/>
            <p:cNvGrpSpPr/>
            <p:nvPr/>
          </p:nvGrpSpPr>
          <p:grpSpPr>
            <a:xfrm>
              <a:off x="4138268" y="3646639"/>
              <a:ext cx="217708" cy="1581778"/>
              <a:chOff x="2122044" y="3933056"/>
              <a:chExt cx="217708" cy="1581778"/>
            </a:xfrm>
          </p:grpSpPr>
          <p:sp>
            <p:nvSpPr>
              <p:cNvPr id="48" name="Flecha abajo 47"/>
              <p:cNvSpPr/>
              <p:nvPr/>
            </p:nvSpPr>
            <p:spPr>
              <a:xfrm>
                <a:off x="2123728" y="393305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1799693" y="2898372"/>
              <a:ext cx="3637125"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645024"/>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bajo 53"/>
            <p:cNvSpPr/>
            <p:nvPr/>
          </p:nvSpPr>
          <p:spPr>
            <a:xfrm>
              <a:off x="2339752" y="4877142"/>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cxnSp>
          <p:nvCxnSpPr>
            <p:cNvPr id="58" name="Conector recto de flecha 57"/>
            <p:cNvCxnSpPr/>
            <p:nvPr/>
          </p:nvCxnSpPr>
          <p:spPr>
            <a:xfrm flipH="1" flipV="1">
              <a:off x="3421299" y="4823743"/>
              <a:ext cx="1427" cy="44074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6676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Funciones de </a:t>
            </a:r>
            <a:r>
              <a:rPr lang="es-ES" dirty="0" err="1"/>
              <a:t>Callback</a:t>
            </a:r>
            <a:endParaRPr lang="es-ES" dirty="0"/>
          </a:p>
        </p:txBody>
      </p:sp>
      <p:sp>
        <p:nvSpPr>
          <p:cNvPr id="3" name="Marcador de contenido 2"/>
          <p:cNvSpPr>
            <a:spLocks noGrp="1"/>
          </p:cNvSpPr>
          <p:nvPr>
            <p:ph idx="1"/>
          </p:nvPr>
        </p:nvSpPr>
        <p:spPr>
          <a:xfrm>
            <a:off x="719138" y="1592796"/>
            <a:ext cx="8235950" cy="4428592"/>
          </a:xfrm>
        </p:spPr>
        <p:txBody>
          <a:bodyPr/>
          <a:lstStyle/>
          <a:p>
            <a:r>
              <a:rPr lang="es-ES" sz="2400" dirty="0"/>
              <a:t>Un </a:t>
            </a:r>
            <a:r>
              <a:rPr lang="es-ES" sz="2400" b="1" dirty="0" err="1"/>
              <a:t>callback</a:t>
            </a:r>
            <a:r>
              <a:rPr lang="es-ES" sz="2400" dirty="0"/>
              <a:t> es una llamada que se hace de una función a otra, habiendo recibido la primera la dirección de la función a llamar como parámetro en tiempo de ejecución (en C como un puntero a la función).</a:t>
            </a:r>
          </a:p>
          <a:p>
            <a:r>
              <a:rPr lang="es-ES" sz="2400" dirty="0"/>
              <a:t>Usaremos </a:t>
            </a:r>
            <a:r>
              <a:rPr lang="es-ES" sz="2400" dirty="0" err="1"/>
              <a:t>callback</a:t>
            </a:r>
            <a:r>
              <a:rPr lang="es-ES" sz="2400" dirty="0"/>
              <a:t> para notificar eventos </a:t>
            </a:r>
            <a:r>
              <a:rPr lang="es-ES" sz="2400" dirty="0" smtClean="0"/>
              <a:t>cuando </a:t>
            </a:r>
            <a:r>
              <a:rPr lang="es-ES" sz="2400" dirty="0"/>
              <a:t>se produzcan.</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18</a:t>
            </a:fld>
            <a:endParaRPr lang="es-ES_tradnl" altLang="es-ES"/>
          </a:p>
        </p:txBody>
      </p:sp>
      <p:sp>
        <p:nvSpPr>
          <p:cNvPr id="5" name="CuadroTexto 4"/>
          <p:cNvSpPr txBox="1"/>
          <p:nvPr/>
        </p:nvSpPr>
        <p:spPr>
          <a:xfrm>
            <a:off x="1007604" y="3861048"/>
            <a:ext cx="6876764" cy="2678596"/>
          </a:xfrm>
          <a:prstGeom prst="rect">
            <a:avLst/>
          </a:prstGeom>
          <a:noFill/>
          <a:ln w="12700">
            <a:noFill/>
          </a:ln>
        </p:spPr>
        <p:txBody>
          <a:bodyPr wrap="none" rtlCol="0" anchor="ctr" anchorCtr="0">
            <a:noAutofit/>
          </a:bodyPr>
          <a:lstStyle/>
          <a:p>
            <a:r>
              <a:rPr lang="en-US" dirty="0">
                <a:solidFill>
                  <a:srgbClr val="3333CC"/>
                </a:solidFill>
                <a:latin typeface="Consolas" panose="020B0609020204030204" pitchFamily="49" charset="0"/>
                <a:cs typeface="Consolas" panose="020B0609020204030204" pitchFamily="49" charset="0"/>
              </a:rPr>
              <a:t>void </a:t>
            </a:r>
            <a:r>
              <a:rPr lang="en-US" dirty="0" err="1">
                <a:solidFill>
                  <a:srgbClr val="3333CC"/>
                </a:solidFill>
                <a:latin typeface="Consolas" panose="020B0609020204030204" pitchFamily="49" charset="0"/>
                <a:cs typeface="Consolas" panose="020B0609020204030204" pitchFamily="49" charset="0"/>
              </a:rPr>
              <a:t>function_que_llama</a:t>
            </a:r>
            <a:r>
              <a:rPr lang="en-US" dirty="0">
                <a:solidFill>
                  <a:srgbClr val="3333CC"/>
                </a:solidFill>
                <a:latin typeface="Consolas" panose="020B0609020204030204" pitchFamily="49" charset="0"/>
                <a:cs typeface="Consolas" panose="020B0609020204030204" pitchFamily="49" charset="0"/>
              </a:rPr>
              <a:t>(void (*</a:t>
            </a:r>
            <a:r>
              <a:rPr lang="en-US" dirty="0" err="1">
                <a:solidFill>
                  <a:srgbClr val="3333CC"/>
                </a:solidFill>
                <a:latin typeface="Consolas" panose="020B0609020204030204" pitchFamily="49" charset="0"/>
                <a:cs typeface="Consolas" panose="020B0609020204030204" pitchFamily="49" charset="0"/>
              </a:rPr>
              <a:t>ptr</a:t>
            </a:r>
            <a:r>
              <a:rPr lang="en-US" dirty="0">
                <a:solidFill>
                  <a:srgbClr val="3333CC"/>
                </a:solidFill>
                <a:latin typeface="Consolas" panose="020B0609020204030204" pitchFamily="49" charset="0"/>
                <a:cs typeface="Consolas" panose="020B0609020204030204" pitchFamily="49" charset="0"/>
              </a:rPr>
              <a:t>)()) {</a:t>
            </a:r>
          </a:p>
          <a:p>
            <a:r>
              <a:rPr lang="en-US" dirty="0">
                <a:solidFill>
                  <a:srgbClr val="3333CC"/>
                </a:solidFill>
                <a:latin typeface="Consolas" panose="020B0609020204030204" pitchFamily="49" charset="0"/>
                <a:cs typeface="Consolas" panose="020B0609020204030204" pitchFamily="49" charset="0"/>
              </a:rPr>
              <a:t>    (*</a:t>
            </a:r>
            <a:r>
              <a:rPr lang="en-US" dirty="0" err="1">
                <a:solidFill>
                  <a:srgbClr val="3333CC"/>
                </a:solidFill>
                <a:latin typeface="Consolas" panose="020B0609020204030204" pitchFamily="49" charset="0"/>
                <a:cs typeface="Consolas" panose="020B0609020204030204" pitchFamily="49" charset="0"/>
              </a:rPr>
              <a:t>ptr</a:t>
            </a:r>
            <a:r>
              <a:rPr lang="en-US" dirty="0">
                <a:solidFill>
                  <a:srgbClr val="3333CC"/>
                </a:solidFill>
                <a:latin typeface="Consolas" panose="020B0609020204030204" pitchFamily="49" charset="0"/>
                <a:cs typeface="Consolas" panose="020B0609020204030204" pitchFamily="49" charset="0"/>
              </a:rPr>
              <a:t>) (); // callback to </a:t>
            </a:r>
            <a:r>
              <a:rPr lang="en-US" dirty="0" err="1">
                <a:solidFill>
                  <a:srgbClr val="3333CC"/>
                </a:solidFill>
                <a:latin typeface="Consolas" panose="020B0609020204030204" pitchFamily="49" charset="0"/>
                <a:cs typeface="Consolas" panose="020B0609020204030204" pitchFamily="49" charset="0"/>
              </a:rPr>
              <a:t>función_callback</a:t>
            </a:r>
            <a:endParaRPr lang="en-US" dirty="0">
              <a:solidFill>
                <a:srgbClr val="3333CC"/>
              </a:solidFill>
              <a:latin typeface="Consolas" panose="020B0609020204030204" pitchFamily="49" charset="0"/>
              <a:cs typeface="Consolas" panose="020B0609020204030204" pitchFamily="49" charset="0"/>
            </a:endParaRPr>
          </a:p>
          <a:p>
            <a:r>
              <a:rPr lang="en-US" dirty="0">
                <a:solidFill>
                  <a:srgbClr val="3333CC"/>
                </a:solidFill>
                <a:latin typeface="Consolas" panose="020B0609020204030204" pitchFamily="49" charset="0"/>
                <a:cs typeface="Consolas" panose="020B0609020204030204" pitchFamily="49" charset="0"/>
              </a:rPr>
              <a:t>}</a:t>
            </a:r>
          </a:p>
          <a:p>
            <a:r>
              <a:rPr lang="en-US" dirty="0">
                <a:solidFill>
                  <a:srgbClr val="3333CC"/>
                </a:solidFill>
                <a:latin typeface="Consolas" panose="020B0609020204030204" pitchFamily="49" charset="0"/>
                <a:cs typeface="Consolas" panose="020B0609020204030204" pitchFamily="49" charset="0"/>
              </a:rPr>
              <a:t>  </a:t>
            </a:r>
          </a:p>
          <a:p>
            <a:r>
              <a:rPr lang="en-US" dirty="0">
                <a:solidFill>
                  <a:srgbClr val="3333CC"/>
                </a:solidFill>
                <a:latin typeface="Consolas" panose="020B0609020204030204" pitchFamily="49" charset="0"/>
                <a:cs typeface="Consolas" panose="020B0609020204030204" pitchFamily="49" charset="0"/>
              </a:rPr>
              <a:t>…</a:t>
            </a:r>
          </a:p>
          <a:p>
            <a:r>
              <a:rPr lang="en-US" dirty="0">
                <a:solidFill>
                  <a:srgbClr val="3333CC"/>
                </a:solidFill>
                <a:latin typeface="Consolas" panose="020B0609020204030204" pitchFamily="49" charset="0"/>
                <a:cs typeface="Consolas" panose="020B0609020204030204" pitchFamily="49" charset="0"/>
              </a:rPr>
              <a:t>void (*</a:t>
            </a:r>
            <a:r>
              <a:rPr lang="en-US" dirty="0" err="1">
                <a:solidFill>
                  <a:srgbClr val="3333CC"/>
                </a:solidFill>
                <a:latin typeface="Consolas" panose="020B0609020204030204" pitchFamily="49" charset="0"/>
                <a:cs typeface="Consolas" panose="020B0609020204030204" pitchFamily="49" charset="0"/>
              </a:rPr>
              <a:t>ptr</a:t>
            </a:r>
            <a:r>
              <a:rPr lang="en-US" dirty="0">
                <a:solidFill>
                  <a:srgbClr val="3333CC"/>
                </a:solidFill>
                <a:latin typeface="Consolas" panose="020B0609020204030204" pitchFamily="49" charset="0"/>
                <a:cs typeface="Consolas" panose="020B0609020204030204" pitchFamily="49" charset="0"/>
              </a:rPr>
              <a:t>)() = &amp;</a:t>
            </a:r>
            <a:r>
              <a:rPr lang="en-US" dirty="0" err="1">
                <a:solidFill>
                  <a:srgbClr val="3333CC"/>
                </a:solidFill>
                <a:latin typeface="Consolas" panose="020B0609020204030204" pitchFamily="49" charset="0"/>
                <a:cs typeface="Consolas" panose="020B0609020204030204" pitchFamily="49" charset="0"/>
              </a:rPr>
              <a:t>función_callback</a:t>
            </a:r>
            <a:r>
              <a:rPr lang="en-US" dirty="0">
                <a:solidFill>
                  <a:srgbClr val="3333CC"/>
                </a:solidFill>
                <a:latin typeface="Consolas" panose="020B0609020204030204" pitchFamily="49" charset="0"/>
                <a:cs typeface="Consolas" panose="020B0609020204030204" pitchFamily="49" charset="0"/>
              </a:rPr>
              <a:t>; //</a:t>
            </a:r>
            <a:r>
              <a:rPr lang="en-US" dirty="0" err="1">
                <a:solidFill>
                  <a:srgbClr val="3333CC"/>
                </a:solidFill>
                <a:latin typeface="Consolas" panose="020B0609020204030204" pitchFamily="49" charset="0"/>
                <a:cs typeface="Consolas" panose="020B0609020204030204" pitchFamily="49" charset="0"/>
              </a:rPr>
              <a:t>función</a:t>
            </a:r>
            <a:r>
              <a:rPr lang="en-US" dirty="0">
                <a:solidFill>
                  <a:srgbClr val="3333CC"/>
                </a:solidFill>
                <a:latin typeface="Consolas" panose="020B0609020204030204" pitchFamily="49" charset="0"/>
                <a:cs typeface="Consolas" panose="020B0609020204030204" pitchFamily="49" charset="0"/>
              </a:rPr>
              <a:t> a </a:t>
            </a:r>
            <a:r>
              <a:rPr lang="en-US" dirty="0" err="1">
                <a:solidFill>
                  <a:srgbClr val="3333CC"/>
                </a:solidFill>
                <a:latin typeface="Consolas" panose="020B0609020204030204" pitchFamily="49" charset="0"/>
                <a:cs typeface="Consolas" panose="020B0609020204030204" pitchFamily="49" charset="0"/>
              </a:rPr>
              <a:t>llamar</a:t>
            </a:r>
            <a:endParaRPr lang="en-US" dirty="0">
              <a:solidFill>
                <a:srgbClr val="3333CC"/>
              </a:solidFill>
              <a:latin typeface="Consolas" panose="020B0609020204030204" pitchFamily="49" charset="0"/>
              <a:cs typeface="Consolas" panose="020B0609020204030204" pitchFamily="49" charset="0"/>
            </a:endParaRPr>
          </a:p>
          <a:p>
            <a:r>
              <a:rPr lang="en-US" dirty="0" err="1">
                <a:solidFill>
                  <a:srgbClr val="3333CC"/>
                </a:solidFill>
                <a:latin typeface="Consolas" panose="020B0609020204030204" pitchFamily="49" charset="0"/>
                <a:cs typeface="Consolas" panose="020B0609020204030204" pitchFamily="49" charset="0"/>
              </a:rPr>
              <a:t>function_que_llama</a:t>
            </a:r>
            <a:r>
              <a:rPr lang="en-US" dirty="0">
                <a:solidFill>
                  <a:srgbClr val="3333CC"/>
                </a:solidFill>
                <a:latin typeface="Consolas" panose="020B0609020204030204" pitchFamily="49" charset="0"/>
                <a:cs typeface="Consolas" panose="020B0609020204030204" pitchFamily="49" charset="0"/>
              </a:rPr>
              <a:t>(</a:t>
            </a:r>
            <a:r>
              <a:rPr lang="en-US" dirty="0" err="1">
                <a:solidFill>
                  <a:srgbClr val="3333CC"/>
                </a:solidFill>
                <a:latin typeface="Consolas" panose="020B0609020204030204" pitchFamily="49" charset="0"/>
                <a:cs typeface="Consolas" panose="020B0609020204030204" pitchFamily="49" charset="0"/>
              </a:rPr>
              <a:t>ptr</a:t>
            </a:r>
            <a:r>
              <a:rPr lang="en-US" dirty="0">
                <a:solidFill>
                  <a:srgbClr val="3333CC"/>
                </a:solidFill>
                <a:latin typeface="Consolas" panose="020B0609020204030204" pitchFamily="49" charset="0"/>
                <a:cs typeface="Consolas" panose="020B0609020204030204" pitchFamily="49" charset="0"/>
              </a:rPr>
              <a:t>);</a:t>
            </a:r>
          </a:p>
          <a:p>
            <a:r>
              <a:rPr lang="en-US" dirty="0">
                <a:solidFill>
                  <a:srgbClr val="3333CC"/>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78939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arcador de contenido 2"/>
          <p:cNvSpPr>
            <a:spLocks noGrp="1"/>
          </p:cNvSpPr>
          <p:nvPr>
            <p:ph idx="1"/>
          </p:nvPr>
        </p:nvSpPr>
        <p:spPr>
          <a:xfrm>
            <a:off x="215516" y="872716"/>
            <a:ext cx="9109012" cy="4184942"/>
          </a:xfrm>
        </p:spPr>
        <p:txBody>
          <a:bodyPr/>
          <a:lstStyle/>
          <a:p>
            <a:r>
              <a:rPr lang="es-ES" sz="2400" dirty="0">
                <a:latin typeface="Consolas" panose="020B0609020204030204" pitchFamily="49" charset="0"/>
              </a:rPr>
              <a:t>5) </a:t>
            </a:r>
            <a:r>
              <a:rPr lang="es-ES" sz="2400" dirty="0" err="1">
                <a:latin typeface="Consolas" panose="020B0609020204030204" pitchFamily="49" charset="0"/>
              </a:rPr>
              <a:t>hello_world</a:t>
            </a:r>
            <a:r>
              <a:rPr lang="es-ES" sz="2400" dirty="0">
                <a:latin typeface="Consolas" panose="020B0609020204030204" pitchFamily="49" charset="0"/>
              </a:rPr>
              <a:t> - contador 8 bits de decimas de s.</a:t>
            </a:r>
          </a:p>
          <a:p>
            <a:pPr lvl="1"/>
            <a:r>
              <a:rPr lang="es-ES" sz="1800" dirty="0">
                <a:latin typeface="Consolas" panose="020B0609020204030204" pitchFamily="49" charset="0"/>
              </a:rPr>
              <a:t>En </a:t>
            </a:r>
            <a:r>
              <a:rPr lang="es-ES" sz="1800" dirty="0" err="1" smtClean="0">
                <a:latin typeface="Consolas" panose="020B0609020204030204" pitchFamily="49" charset="0"/>
              </a:rPr>
              <a:t>io_reserva.h</a:t>
            </a:r>
            <a:endParaRPr lang="es-ES" sz="1800" dirty="0">
              <a:latin typeface="Consolas" panose="020B0609020204030204" pitchFamily="49" charset="0"/>
            </a:endParaRPr>
          </a:p>
          <a:p>
            <a:pPr lvl="2"/>
            <a:r>
              <a:rPr lang="es-ES" sz="1400" dirty="0">
                <a:latin typeface="Consolas" panose="020B0609020204030204" pitchFamily="49" charset="0"/>
              </a:rPr>
              <a:t>GPIO_HELLO_WORD = 0</a:t>
            </a:r>
          </a:p>
          <a:p>
            <a:pPr lvl="2"/>
            <a:r>
              <a:rPr lang="es-ES" sz="1400" dirty="0">
                <a:latin typeface="Consolas" panose="020B0609020204030204" pitchFamily="49" charset="0"/>
              </a:rPr>
              <a:t>GPIO_HELLO_WORD_BITS = 8</a:t>
            </a:r>
          </a:p>
          <a:p>
            <a:pPr lvl="1"/>
            <a:r>
              <a:rPr lang="es-ES" sz="1800" dirty="0">
                <a:latin typeface="Consolas" panose="020B0609020204030204" pitchFamily="49" charset="0"/>
              </a:rPr>
              <a:t>planificador: </a:t>
            </a:r>
          </a:p>
          <a:p>
            <a:pPr lvl="2"/>
            <a:r>
              <a:rPr lang="es-ES" sz="1400" dirty="0" err="1">
                <a:latin typeface="Consolas" panose="020B0609020204030204" pitchFamily="49" charset="0"/>
              </a:rPr>
              <a:t>hello_word_inicializar</a:t>
            </a:r>
            <a:r>
              <a:rPr lang="es-ES" sz="1400" dirty="0">
                <a:latin typeface="Consolas" panose="020B0609020204030204" pitchFamily="49" charset="0"/>
              </a:rPr>
              <a:t> pasándole la definición de los </a:t>
            </a:r>
            <a:r>
              <a:rPr lang="es-ES" sz="1400" dirty="0" err="1">
                <a:latin typeface="Consolas" panose="020B0609020204030204" pitchFamily="49" charset="0"/>
              </a:rPr>
              <a:t>pins</a:t>
            </a:r>
            <a:r>
              <a:rPr lang="es-ES" sz="1400" dirty="0">
                <a:latin typeface="Consolas" panose="020B0609020204030204" pitchFamily="49" charset="0"/>
              </a:rPr>
              <a:t> de GPIO</a:t>
            </a:r>
          </a:p>
          <a:p>
            <a:pPr lvl="2"/>
            <a:r>
              <a:rPr lang="es-ES" sz="1400" dirty="0" err="1">
                <a:latin typeface="Consolas" panose="020B0609020204030204" pitchFamily="49" charset="0"/>
              </a:rPr>
              <a:t>hello_word_tick_tack</a:t>
            </a:r>
            <a:r>
              <a:rPr lang="es-ES" sz="1400" dirty="0">
                <a:latin typeface="Consolas" panose="020B0609020204030204" pitchFamily="49" charset="0"/>
              </a:rPr>
              <a:t>() cada </a:t>
            </a:r>
            <a:r>
              <a:rPr lang="es-ES" sz="1400" dirty="0" smtClean="0">
                <a:latin typeface="Consolas" panose="020B0609020204030204" pitchFamily="49" charset="0"/>
              </a:rPr>
              <a:t>10ms </a:t>
            </a:r>
            <a:endParaRPr lang="es-ES" sz="1400" dirty="0">
              <a:latin typeface="Consolas" panose="020B0609020204030204" pitchFamily="49" charset="0"/>
            </a:endParaRPr>
          </a:p>
          <a:p>
            <a:endParaRPr lang="es-ES" sz="2200" dirty="0">
              <a:latin typeface="Consolas" panose="020B0609020204030204" pitchFamily="49" charset="0"/>
            </a:endParaRPr>
          </a:p>
          <a:p>
            <a:r>
              <a:rPr lang="es-ES" sz="2200" dirty="0">
                <a:latin typeface="Consolas" panose="020B0609020204030204" pitchFamily="49" charset="0"/>
              </a:rPr>
              <a:t>5) </a:t>
            </a:r>
            <a:r>
              <a:rPr lang="es-ES" sz="2200" dirty="0" err="1">
                <a:latin typeface="Consolas" panose="020B0609020204030204" pitchFamily="49" charset="0"/>
              </a:rPr>
              <a:t>Logic</a:t>
            </a:r>
            <a:r>
              <a:rPr lang="es-ES" sz="2200" dirty="0">
                <a:latin typeface="Consolas" panose="020B0609020204030204" pitchFamily="49" charset="0"/>
              </a:rPr>
              <a:t> </a:t>
            </a:r>
            <a:r>
              <a:rPr lang="es-ES" sz="2200" dirty="0" err="1">
                <a:latin typeface="Consolas" panose="020B0609020204030204" pitchFamily="49" charset="0"/>
              </a:rPr>
              <a:t>Analyzer</a:t>
            </a:r>
            <a:endParaRPr lang="es-ES" sz="2200" dirty="0">
              <a:latin typeface="Consolas" panose="020B0609020204030204" pitchFamily="49" charset="0"/>
            </a:endParaRPr>
          </a:p>
          <a:p>
            <a:pPr lvl="1"/>
            <a:r>
              <a:rPr lang="es-ES" sz="1800" dirty="0">
                <a:latin typeface="Consolas" panose="020B0609020204030204" pitchFamily="49" charset="0"/>
              </a:rPr>
              <a:t>depurar cola</a:t>
            </a:r>
          </a:p>
          <a:p>
            <a:pPr lvl="1"/>
            <a:r>
              <a:rPr lang="es-ES" sz="1800" dirty="0">
                <a:latin typeface="Consolas" panose="020B0609020204030204" pitchFamily="49" charset="0"/>
              </a:rPr>
              <a:t>test </a:t>
            </a:r>
            <a:r>
              <a:rPr lang="es-ES" sz="1800" dirty="0" err="1">
                <a:latin typeface="Consolas" panose="020B0609020204030204" pitchFamily="49" charset="0"/>
              </a:rPr>
              <a:t>overflow</a:t>
            </a:r>
            <a:endParaRPr lang="es-ES" sz="1800" dirty="0">
              <a:latin typeface="Consolas" panose="020B0609020204030204" pitchFamily="49" charset="0"/>
            </a:endParaRPr>
          </a:p>
          <a:p>
            <a:pPr lvl="1"/>
            <a:r>
              <a:rPr lang="es-ES" sz="1800" dirty="0">
                <a:latin typeface="Consolas" panose="020B0609020204030204" pitchFamily="49" charset="0"/>
              </a:rPr>
              <a:t>test </a:t>
            </a:r>
            <a:r>
              <a:rPr lang="es-ES" sz="1800" dirty="0" err="1">
                <a:latin typeface="Consolas" panose="020B0609020204030204" pitchFamily="49" charset="0"/>
              </a:rPr>
              <a:t>hello_world</a:t>
            </a:r>
            <a:endParaRPr lang="es-ES" sz="1800" dirty="0">
              <a:latin typeface="Consolas" panose="020B0609020204030204" pitchFamily="49" charset="0"/>
            </a:endParaRPr>
          </a:p>
        </p:txBody>
      </p:sp>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a:xfrm>
            <a:off x="719138" y="44450"/>
            <a:ext cx="8224837" cy="865878"/>
          </a:xfrm>
        </p:spPr>
        <p:txBody>
          <a:bodyPr/>
          <a:lstStyle/>
          <a:p>
            <a:r>
              <a:rPr lang="es-ES" altLang="es-ES" dirty="0"/>
              <a:t>Paso 5 y 6: “</a:t>
            </a:r>
            <a:r>
              <a:rPr lang="es-ES" altLang="es-ES" dirty="0" err="1"/>
              <a:t>hello_world</a:t>
            </a:r>
            <a:r>
              <a:rPr lang="es-ES" altLang="es-ES" dirty="0"/>
              <a:t>”</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19</a:t>
            </a:fld>
            <a:endParaRPr lang="es-ES_tradnl" altLang="es-ES" sz="1400"/>
          </a:p>
        </p:txBody>
      </p:sp>
      <p:grpSp>
        <p:nvGrpSpPr>
          <p:cNvPr id="2" name="Grupo 1"/>
          <p:cNvGrpSpPr/>
          <p:nvPr/>
        </p:nvGrpSpPr>
        <p:grpSpPr>
          <a:xfrm>
            <a:off x="3888444" y="3053281"/>
            <a:ext cx="5247772" cy="3798947"/>
            <a:chOff x="1749388" y="2294349"/>
            <a:chExt cx="5247772" cy="3798947"/>
          </a:xfrm>
        </p:grpSpPr>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1777987" y="2294349"/>
              <a:ext cx="5219173"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cxnSp>
          <p:nvCxnSpPr>
            <p:cNvPr id="53" name="Conector recto de flecha 52"/>
            <p:cNvCxnSpPr>
              <a:stCxn id="30" idx="1"/>
            </p:cNvCxnSpPr>
            <p:nvPr/>
          </p:nvCxnSpPr>
          <p:spPr>
            <a:xfrm flipH="1" flipV="1">
              <a:off x="2915817" y="4422638"/>
              <a:ext cx="252027" cy="6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5 Rectángulo">
              <a:extLst>
                <a:ext uri="{FF2B5EF4-FFF2-40B4-BE49-F238E27FC236}">
                  <a16:creationId xmlns:a16="http://schemas.microsoft.com/office/drawing/2014/main" id="{4BA1BE38-5EF4-4142-BB22-4F055F40D866}"/>
                </a:ext>
              </a:extLst>
            </p:cNvPr>
            <p:cNvSpPr/>
            <p:nvPr/>
          </p:nvSpPr>
          <p:spPr bwMode="auto">
            <a:xfrm>
              <a:off x="1853790" y="5264559"/>
              <a:ext cx="1206042"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smtClean="0">
                  <a:latin typeface="Consolas" panose="020B0609020204030204" pitchFamily="49" charset="0"/>
                  <a:cs typeface="Consolas" panose="020B0609020204030204" pitchFamily="49" charset="0"/>
                </a:rPr>
                <a:t>gpio_hal</a:t>
              </a:r>
              <a:endParaRPr lang="es-ES" b="1"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5653392"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5653392"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5704689" y="2447781"/>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1749388"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5652120"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grpSp>
          <p:nvGrpSpPr>
            <p:cNvPr id="47" name="Grupo 46"/>
            <p:cNvGrpSpPr/>
            <p:nvPr/>
          </p:nvGrpSpPr>
          <p:grpSpPr>
            <a:xfrm>
              <a:off x="4138268" y="3646639"/>
              <a:ext cx="217708" cy="1581778"/>
              <a:chOff x="2122044" y="3933056"/>
              <a:chExt cx="217708" cy="1581778"/>
            </a:xfrm>
          </p:grpSpPr>
          <p:sp>
            <p:nvSpPr>
              <p:cNvPr id="48" name="Flecha abajo 47"/>
              <p:cNvSpPr/>
              <p:nvPr/>
            </p:nvSpPr>
            <p:spPr>
              <a:xfrm>
                <a:off x="2123728" y="393305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1799693" y="2898372"/>
              <a:ext cx="3637125"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645024"/>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bajo 53"/>
            <p:cNvSpPr/>
            <p:nvPr/>
          </p:nvSpPr>
          <p:spPr>
            <a:xfrm>
              <a:off x="2339752" y="4877142"/>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cxnSp>
          <p:nvCxnSpPr>
            <p:cNvPr id="58" name="Conector recto de flecha 57"/>
            <p:cNvCxnSpPr/>
            <p:nvPr/>
          </p:nvCxnSpPr>
          <p:spPr>
            <a:xfrm flipH="1" flipV="1">
              <a:off x="3421299" y="4823743"/>
              <a:ext cx="1427" cy="44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8 Rectángulo">
            <a:extLst>
              <a:ext uri="{FF2B5EF4-FFF2-40B4-BE49-F238E27FC236}">
                <a16:creationId xmlns:a16="http://schemas.microsoft.com/office/drawing/2014/main" id="{9D52075E-7FC9-4C48-9E9D-BA6216A67DC5}"/>
              </a:ext>
            </a:extLst>
          </p:cNvPr>
          <p:cNvSpPr/>
          <p:nvPr/>
        </p:nvSpPr>
        <p:spPr bwMode="auto">
          <a:xfrm>
            <a:off x="7812120" y="3844423"/>
            <a:ext cx="1000002"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r>
              <a:rPr lang="es-ES" b="1" dirty="0" err="1">
                <a:latin typeface="Consolas" panose="020B0609020204030204" pitchFamily="49" charset="0"/>
                <a:cs typeface="Consolas" panose="020B0609020204030204" pitchFamily="49" charset="0"/>
              </a:rPr>
              <a:t>hello_world</a:t>
            </a:r>
            <a:endParaRPr lang="es-ES" b="1" dirty="0">
              <a:latin typeface="Consolas" panose="020B0609020204030204" pitchFamily="49" charset="0"/>
              <a:cs typeface="Consolas" panose="020B0609020204030204" pitchFamily="49" charset="0"/>
            </a:endParaRPr>
          </a:p>
        </p:txBody>
      </p:sp>
      <p:cxnSp>
        <p:nvCxnSpPr>
          <p:cNvPr id="28" name="Conector recto de flecha 27"/>
          <p:cNvCxnSpPr>
            <a:stCxn id="23" idx="3"/>
          </p:cNvCxnSpPr>
          <p:nvPr/>
        </p:nvCxnSpPr>
        <p:spPr>
          <a:xfrm>
            <a:off x="7575874" y="4017667"/>
            <a:ext cx="222860" cy="1959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33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F5C5B28C-9942-6D43-9E06-E1B9A3839F52}"/>
              </a:ext>
            </a:extLst>
          </p:cNvPr>
          <p:cNvSpPr>
            <a:spLocks noGrp="1" noChangeArrowheads="1"/>
          </p:cNvSpPr>
          <p:nvPr>
            <p:ph type="title"/>
          </p:nvPr>
        </p:nvSpPr>
        <p:spPr/>
        <p:txBody>
          <a:bodyPr/>
          <a:lstStyle/>
          <a:p>
            <a:r>
              <a:rPr lang="es-ES" altLang="es-ES" dirty="0"/>
              <a:t>Recordatorio: entrega práctica 1</a:t>
            </a:r>
          </a:p>
        </p:txBody>
      </p:sp>
      <p:sp>
        <p:nvSpPr>
          <p:cNvPr id="17410" name="2 Marcador de contenido">
            <a:extLst>
              <a:ext uri="{FF2B5EF4-FFF2-40B4-BE49-F238E27FC236}">
                <a16:creationId xmlns:a16="http://schemas.microsoft.com/office/drawing/2014/main" id="{C85E107C-1769-954E-BD74-267B29D16609}"/>
              </a:ext>
            </a:extLst>
          </p:cNvPr>
          <p:cNvSpPr>
            <a:spLocks noGrp="1" noChangeArrowheads="1"/>
          </p:cNvSpPr>
          <p:nvPr>
            <p:ph idx="1"/>
          </p:nvPr>
        </p:nvSpPr>
        <p:spPr>
          <a:xfrm>
            <a:off x="575556" y="1773238"/>
            <a:ext cx="8379532" cy="4470400"/>
          </a:xfrm>
        </p:spPr>
        <p:txBody>
          <a:bodyPr/>
          <a:lstStyle/>
          <a:p>
            <a:r>
              <a:rPr lang="es-ES" altLang="es-ES" dirty="0"/>
              <a:t>3, 5 y 6 de octubre corrección</a:t>
            </a:r>
          </a:p>
          <a:p>
            <a:pPr lvl="1"/>
            <a:r>
              <a:rPr lang="es-ES" altLang="es-ES" b="1" dirty="0" smtClean="0">
                <a:solidFill>
                  <a:srgbClr val="FF0000"/>
                </a:solidFill>
              </a:rPr>
              <a:t>2 de octubre</a:t>
            </a:r>
            <a:r>
              <a:rPr lang="es-ES" altLang="es-ES" dirty="0" smtClean="0"/>
              <a:t>: Fichero </a:t>
            </a:r>
            <a:r>
              <a:rPr lang="es-ES" altLang="es-ES" dirty="0"/>
              <a:t>.ZIP con el código de todo el proyecto </a:t>
            </a:r>
            <a:r>
              <a:rPr lang="es-ES" altLang="es-ES" dirty="0" smtClean="0"/>
              <a:t>en Moodle 2 de octubre</a:t>
            </a:r>
            <a:endParaRPr lang="es-ES" altLang="es-ES" dirty="0"/>
          </a:p>
          <a:p>
            <a:r>
              <a:rPr lang="es-ES" altLang="es-ES" dirty="0"/>
              <a:t>11 octubre entrega memoria</a:t>
            </a:r>
          </a:p>
          <a:p>
            <a:r>
              <a:rPr lang="es-ES" altLang="es-ES" dirty="0"/>
              <a:t>Extensión memoria:</a:t>
            </a:r>
          </a:p>
          <a:p>
            <a:pPr lvl="1"/>
            <a:r>
              <a:rPr lang="es-ES" altLang="es-ES" dirty="0"/>
              <a:t>aprox. 10 hojas</a:t>
            </a:r>
          </a:p>
          <a:p>
            <a:pPr lvl="1"/>
            <a:r>
              <a:rPr lang="es-ES" altLang="es-ES" dirty="0"/>
              <a:t>4000 palabras</a:t>
            </a:r>
          </a:p>
          <a:p>
            <a:pPr lvl="2"/>
            <a:r>
              <a:rPr lang="es-ES" altLang="es-ES" dirty="0"/>
              <a:t>Sin incluir tabla contenidos, portada y anexos necesarios (código, etc..)</a:t>
            </a:r>
          </a:p>
        </p:txBody>
      </p:sp>
      <p:sp>
        <p:nvSpPr>
          <p:cNvPr id="17411" name="3 Marcador de número de diapositiva">
            <a:extLst>
              <a:ext uri="{FF2B5EF4-FFF2-40B4-BE49-F238E27FC236}">
                <a16:creationId xmlns:a16="http://schemas.microsoft.com/office/drawing/2014/main" id="{2CB64AC6-8ED1-724D-8B97-1F14008817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79B8DCC-34D5-3146-9FA4-1803FCCB3039}" type="slidenum">
              <a:rPr lang="es-ES_tradnl" altLang="es-ES" sz="1400" smtClean="0"/>
              <a:pPr>
                <a:spcBef>
                  <a:spcPct val="0"/>
                </a:spcBef>
                <a:buClrTx/>
                <a:buSzTx/>
                <a:buFontTx/>
                <a:buNone/>
              </a:pPr>
              <a:t>2</a:t>
            </a:fld>
            <a:endParaRPr lang="es-ES_tradnl" altLang="es-ES"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188697" y="99297"/>
            <a:ext cx="1060882" cy="1060882"/>
          </a:xfrm>
          <a:prstGeom prst="rect">
            <a:avLst/>
          </a:prstGeom>
        </p:spPr>
      </p:pic>
      <p:sp>
        <p:nvSpPr>
          <p:cNvPr id="2" name="Título 1"/>
          <p:cNvSpPr>
            <a:spLocks noGrp="1"/>
          </p:cNvSpPr>
          <p:nvPr>
            <p:ph type="title"/>
          </p:nvPr>
        </p:nvSpPr>
        <p:spPr>
          <a:xfrm>
            <a:off x="730251" y="547844"/>
            <a:ext cx="8224837" cy="1462088"/>
          </a:xfrm>
        </p:spPr>
        <p:txBody>
          <a:bodyPr/>
          <a:lstStyle/>
          <a:p>
            <a:r>
              <a:rPr lang="es-ES" dirty="0"/>
              <a:t>Reducir el consumo de energía</a:t>
            </a:r>
          </a:p>
        </p:txBody>
      </p:sp>
      <p:sp>
        <p:nvSpPr>
          <p:cNvPr id="3" name="Marcador de contenido 2"/>
          <p:cNvSpPr>
            <a:spLocks noGrp="1"/>
          </p:cNvSpPr>
          <p:nvPr>
            <p:ph idx="1"/>
          </p:nvPr>
        </p:nvSpPr>
        <p:spPr>
          <a:xfrm>
            <a:off x="719138" y="2204863"/>
            <a:ext cx="8235950" cy="4083223"/>
          </a:xfrm>
        </p:spPr>
        <p:txBody>
          <a:bodyPr/>
          <a:lstStyle/>
          <a:p>
            <a:r>
              <a:rPr lang="es-ES" sz="2400" dirty="0"/>
              <a:t>Cuando el procesador no tiene trabajo se queda esperando en un bucle </a:t>
            </a:r>
            <a:r>
              <a:rPr lang="es-ES" sz="2400" dirty="0" err="1"/>
              <a:t>while</a:t>
            </a:r>
            <a:endParaRPr lang="es-ES" sz="2400" dirty="0"/>
          </a:p>
          <a:p>
            <a:r>
              <a:rPr lang="es-ES" sz="2400" dirty="0"/>
              <a:t>¿Qué sentido tiene consumir energía cuando el procesador no tiene nada que hacer?</a:t>
            </a:r>
          </a:p>
          <a:p>
            <a:r>
              <a:rPr lang="es-ES" sz="2400" dirty="0"/>
              <a:t>En el 2020 el sector TIC fue responsable del 15% de las emisiones de CO</a:t>
            </a:r>
            <a:r>
              <a:rPr lang="es-ES" sz="2400" baseline="-25000" dirty="0"/>
              <a:t>2</a:t>
            </a:r>
            <a:r>
              <a:rPr lang="es-ES" sz="2400" dirty="0"/>
              <a:t>!</a:t>
            </a:r>
          </a:p>
          <a:p>
            <a:r>
              <a:rPr lang="es-ES" sz="2400" b="1" dirty="0"/>
              <a:t>Hay que mejorar la eficiencia energética de nuestros diseños</a:t>
            </a:r>
          </a:p>
          <a:p>
            <a:pPr lvl="1"/>
            <a:endParaRPr lang="es-ES" sz="2000" dirty="0"/>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20</a:t>
            </a:fld>
            <a:endParaRPr lang="es-ES_tradnl" altLang="es-ES"/>
          </a:p>
        </p:txBody>
      </p:sp>
      <p:pic>
        <p:nvPicPr>
          <p:cNvPr id="5" name="Imagen 4"/>
          <p:cNvPicPr>
            <a:picLocks noChangeAspect="1"/>
          </p:cNvPicPr>
          <p:nvPr/>
        </p:nvPicPr>
        <p:blipFill>
          <a:blip r:embed="rId3"/>
          <a:stretch>
            <a:fillRect/>
          </a:stretch>
        </p:blipFill>
        <p:spPr>
          <a:xfrm>
            <a:off x="7840424" y="108924"/>
            <a:ext cx="1115616" cy="1115616"/>
          </a:xfrm>
          <a:prstGeom prst="rect">
            <a:avLst/>
          </a:prstGeom>
        </p:spPr>
      </p:pic>
      <p:pic>
        <p:nvPicPr>
          <p:cNvPr id="6" name="Imagen 5"/>
          <p:cNvPicPr>
            <a:picLocks noChangeAspect="1"/>
          </p:cNvPicPr>
          <p:nvPr/>
        </p:nvPicPr>
        <p:blipFill>
          <a:blip r:embed="rId4"/>
          <a:stretch>
            <a:fillRect/>
          </a:stretch>
        </p:blipFill>
        <p:spPr>
          <a:xfrm>
            <a:off x="3866773" y="54577"/>
            <a:ext cx="1226944" cy="1224311"/>
          </a:xfrm>
          <a:prstGeom prst="rect">
            <a:avLst/>
          </a:prstGeom>
        </p:spPr>
      </p:pic>
    </p:spTree>
    <p:extLst>
      <p:ext uri="{BB962C8B-B14F-4D97-AF65-F5344CB8AC3E}">
        <p14:creationId xmlns:p14="http://schemas.microsoft.com/office/powerpoint/2010/main" val="36054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188697" y="99297"/>
            <a:ext cx="1060882" cy="1060882"/>
          </a:xfrm>
          <a:prstGeom prst="rect">
            <a:avLst/>
          </a:prstGeom>
        </p:spPr>
      </p:pic>
      <p:sp>
        <p:nvSpPr>
          <p:cNvPr id="2" name="Título 1"/>
          <p:cNvSpPr>
            <a:spLocks noGrp="1"/>
          </p:cNvSpPr>
          <p:nvPr>
            <p:ph type="title"/>
          </p:nvPr>
        </p:nvSpPr>
        <p:spPr>
          <a:xfrm>
            <a:off x="188697" y="547843"/>
            <a:ext cx="9099827" cy="1224311"/>
          </a:xfrm>
        </p:spPr>
        <p:txBody>
          <a:bodyPr/>
          <a:lstStyle/>
          <a:p>
            <a:r>
              <a:rPr lang="es-ES" sz="4000" dirty="0"/>
              <a:t>Paso 7: Reducir el consumo de energía</a:t>
            </a:r>
          </a:p>
        </p:txBody>
      </p:sp>
      <p:sp>
        <p:nvSpPr>
          <p:cNvPr id="3" name="Marcador de contenido 2"/>
          <p:cNvSpPr>
            <a:spLocks noGrp="1"/>
          </p:cNvSpPr>
          <p:nvPr>
            <p:ph idx="1"/>
          </p:nvPr>
        </p:nvSpPr>
        <p:spPr>
          <a:xfrm>
            <a:off x="323528" y="1772155"/>
            <a:ext cx="8631560" cy="4515932"/>
          </a:xfrm>
        </p:spPr>
        <p:txBody>
          <a:bodyPr/>
          <a:lstStyle/>
          <a:p>
            <a:r>
              <a:rPr lang="es-ES" sz="2400" dirty="0"/>
              <a:t>En lugar de tirar energía ejecutando un bucle de vamos a utilizar los modos de </a:t>
            </a:r>
            <a:r>
              <a:rPr lang="es-ES" sz="2400" b="1" dirty="0"/>
              <a:t>bajo consumo </a:t>
            </a:r>
            <a:r>
              <a:rPr lang="es-ES" sz="2400" dirty="0"/>
              <a:t>del procesador</a:t>
            </a:r>
          </a:p>
          <a:p>
            <a:pPr marL="538163" lvl="1"/>
            <a:r>
              <a:rPr lang="es-ES" sz="2400" dirty="0"/>
              <a:t>Objetivo:</a:t>
            </a:r>
          </a:p>
          <a:p>
            <a:pPr marL="808038" lvl="2"/>
            <a:r>
              <a:rPr lang="es-ES" sz="2000" dirty="0"/>
              <a:t>Reducir el consumo manteniendo el estado</a:t>
            </a:r>
          </a:p>
          <a:p>
            <a:pPr marL="808038" lvl="2"/>
            <a:r>
              <a:rPr lang="es-ES" sz="2000" dirty="0"/>
              <a:t>Si no hay trabajo entramos en modo </a:t>
            </a:r>
            <a:r>
              <a:rPr lang="es-ES" sz="2000" b="1" dirty="0"/>
              <a:t>idle</a:t>
            </a:r>
            <a:r>
              <a:rPr lang="es-ES" sz="2000" dirty="0"/>
              <a:t> (el procesador para)</a:t>
            </a:r>
          </a:p>
          <a:p>
            <a:pPr marL="808038" lvl="2"/>
            <a:r>
              <a:rPr lang="es-ES" sz="2000" dirty="0">
                <a:solidFill>
                  <a:schemeClr val="bg1">
                    <a:lumMod val="65000"/>
                  </a:schemeClr>
                </a:solidFill>
              </a:rPr>
              <a:t>Si el juego no se usa durante mucho tiempo entramos en </a:t>
            </a:r>
            <a:r>
              <a:rPr lang="es-ES" sz="2000" b="1" dirty="0" err="1">
                <a:solidFill>
                  <a:schemeClr val="bg1">
                    <a:lumMod val="65000"/>
                  </a:schemeClr>
                </a:solidFill>
              </a:rPr>
              <a:t>power-down</a:t>
            </a:r>
            <a:r>
              <a:rPr lang="es-ES" sz="2000" dirty="0">
                <a:solidFill>
                  <a:schemeClr val="bg1">
                    <a:lumMod val="65000"/>
                  </a:schemeClr>
                </a:solidFill>
              </a:rPr>
              <a:t> (el procesador se duerme)</a:t>
            </a:r>
          </a:p>
          <a:p>
            <a:pPr marL="808038" lvl="2"/>
            <a:endParaRPr lang="es-ES" sz="2000" dirty="0">
              <a:solidFill>
                <a:schemeClr val="bg1">
                  <a:lumMod val="65000"/>
                </a:schemeClr>
              </a:solidFill>
            </a:endParaRPr>
          </a:p>
          <a:p>
            <a:pPr marL="7938"/>
            <a:r>
              <a:rPr lang="es-ES" sz="2400" dirty="0"/>
              <a:t>Módulo</a:t>
            </a:r>
            <a:r>
              <a:rPr lang="es-ES" sz="2200" dirty="0" smtClean="0">
                <a:latin typeface="Consolas" panose="020B0609020204030204" pitchFamily="49" charset="0"/>
              </a:rPr>
              <a:t> </a:t>
            </a:r>
            <a:r>
              <a:rPr lang="es-ES" sz="2200" dirty="0" err="1" smtClean="0">
                <a:latin typeface="Consolas" panose="020B0609020204030204" pitchFamily="49" charset="0"/>
              </a:rPr>
              <a:t>power_hal</a:t>
            </a:r>
            <a:endParaRPr lang="es-ES" sz="2200" dirty="0">
              <a:latin typeface="Consolas" panose="020B0609020204030204" pitchFamily="49" charset="0"/>
            </a:endParaRPr>
          </a:p>
          <a:p>
            <a:pPr marL="407988" lvl="1"/>
            <a:r>
              <a:rPr lang="es-ES" sz="1800" dirty="0" err="1" smtClean="0">
                <a:latin typeface="Consolas" panose="020B0609020204030204" pitchFamily="49" charset="0"/>
              </a:rPr>
              <a:t>power_hal_wait</a:t>
            </a:r>
            <a:r>
              <a:rPr lang="es-ES" sz="1800" dirty="0" smtClean="0">
                <a:latin typeface="Consolas" panose="020B0609020204030204" pitchFamily="49" charset="0"/>
              </a:rPr>
              <a:t>()</a:t>
            </a:r>
            <a:endParaRPr lang="es-ES" sz="1800" dirty="0">
              <a:latin typeface="Consolas" panose="020B0609020204030204" pitchFamily="49" charset="0"/>
            </a:endParaRPr>
          </a:p>
          <a:p>
            <a:pPr marL="407988" lvl="1"/>
            <a:r>
              <a:rPr lang="es-ES" sz="1800" dirty="0" err="1">
                <a:solidFill>
                  <a:schemeClr val="bg1">
                    <a:lumMod val="65000"/>
                  </a:schemeClr>
                </a:solidFill>
                <a:latin typeface="Consolas" panose="020B0609020204030204" pitchFamily="49" charset="0"/>
              </a:rPr>
              <a:t>power_hal_deep_sleep</a:t>
            </a:r>
            <a:r>
              <a:rPr lang="es-ES" sz="1800" dirty="0">
                <a:solidFill>
                  <a:schemeClr val="bg1">
                    <a:lumMod val="65000"/>
                  </a:schemeClr>
                </a:solidFill>
                <a:latin typeface="Consolas" panose="020B0609020204030204" pitchFamily="49" charset="0"/>
              </a:rPr>
              <a:t>() </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21</a:t>
            </a:fld>
            <a:endParaRPr lang="es-ES_tradnl" altLang="es-ES"/>
          </a:p>
        </p:txBody>
      </p:sp>
      <p:pic>
        <p:nvPicPr>
          <p:cNvPr id="5" name="Imagen 4"/>
          <p:cNvPicPr>
            <a:picLocks noChangeAspect="1"/>
          </p:cNvPicPr>
          <p:nvPr/>
        </p:nvPicPr>
        <p:blipFill>
          <a:blip r:embed="rId3"/>
          <a:stretch>
            <a:fillRect/>
          </a:stretch>
        </p:blipFill>
        <p:spPr>
          <a:xfrm>
            <a:off x="7840424" y="108924"/>
            <a:ext cx="1115616" cy="1115616"/>
          </a:xfrm>
          <a:prstGeom prst="rect">
            <a:avLst/>
          </a:prstGeom>
        </p:spPr>
      </p:pic>
      <p:pic>
        <p:nvPicPr>
          <p:cNvPr id="6" name="Imagen 5"/>
          <p:cNvPicPr>
            <a:picLocks noChangeAspect="1"/>
          </p:cNvPicPr>
          <p:nvPr/>
        </p:nvPicPr>
        <p:blipFill>
          <a:blip r:embed="rId4"/>
          <a:stretch>
            <a:fillRect/>
          </a:stretch>
        </p:blipFill>
        <p:spPr>
          <a:xfrm>
            <a:off x="3866773" y="54577"/>
            <a:ext cx="1226944" cy="1224311"/>
          </a:xfrm>
          <a:prstGeom prst="rect">
            <a:avLst/>
          </a:prstGeom>
        </p:spPr>
      </p:pic>
    </p:spTree>
    <p:extLst>
      <p:ext uri="{BB962C8B-B14F-4D97-AF65-F5344CB8AC3E}">
        <p14:creationId xmlns:p14="http://schemas.microsoft.com/office/powerpoint/2010/main" val="949500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p:txBody>
          <a:bodyPr/>
          <a:lstStyle/>
          <a:p>
            <a:r>
              <a:rPr lang="es-ES" altLang="es-ES" dirty="0"/>
              <a:t>Arquitectura del sistema</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22</a:t>
            </a:fld>
            <a:endParaRPr lang="es-ES_tradnl" altLang="es-ES" sz="1400"/>
          </a:p>
        </p:txBody>
      </p:sp>
      <p:grpSp>
        <p:nvGrpSpPr>
          <p:cNvPr id="25" name="Grupo 24"/>
          <p:cNvGrpSpPr/>
          <p:nvPr/>
        </p:nvGrpSpPr>
        <p:grpSpPr>
          <a:xfrm>
            <a:off x="647564" y="2294349"/>
            <a:ext cx="7661647" cy="3798947"/>
            <a:chOff x="647564" y="2294349"/>
            <a:chExt cx="7661647" cy="3798947"/>
          </a:xfrm>
        </p:grpSpPr>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676363" y="2294349"/>
              <a:ext cx="6320798"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cxnSp>
          <p:nvCxnSpPr>
            <p:cNvPr id="53" name="Conector recto de flecha 52"/>
            <p:cNvCxnSpPr>
              <a:stCxn id="30" idx="1"/>
            </p:cNvCxnSpPr>
            <p:nvPr/>
          </p:nvCxnSpPr>
          <p:spPr>
            <a:xfrm flipH="1" flipV="1">
              <a:off x="2915817" y="4422638"/>
              <a:ext cx="252027" cy="6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5 Rectángulo">
              <a:extLst>
                <a:ext uri="{FF2B5EF4-FFF2-40B4-BE49-F238E27FC236}">
                  <a16:creationId xmlns:a16="http://schemas.microsoft.com/office/drawing/2014/main" id="{4BA1BE38-5EF4-4142-BB22-4F055F40D866}"/>
                </a:ext>
              </a:extLst>
            </p:cNvPr>
            <p:cNvSpPr/>
            <p:nvPr/>
          </p:nvSpPr>
          <p:spPr bwMode="auto">
            <a:xfrm>
              <a:off x="1853790" y="5264559"/>
              <a:ext cx="1206042"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smtClean="0">
                  <a:latin typeface="Consolas" panose="020B0609020204030204" pitchFamily="49" charset="0"/>
                  <a:cs typeface="Consolas" panose="020B0609020204030204" pitchFamily="49" charset="0"/>
                </a:rPr>
                <a:t>gpio_hal</a:t>
              </a:r>
              <a:endParaRPr lang="es-ES" b="1" dirty="0">
                <a:latin typeface="Consolas" panose="020B0609020204030204" pitchFamily="49" charset="0"/>
                <a:cs typeface="Consolas" panose="020B0609020204030204" pitchFamily="49" charset="0"/>
              </a:endParaRPr>
            </a:p>
          </p:txBody>
        </p:sp>
        <p:sp>
          <p:nvSpPr>
            <p:cNvPr id="18" name="6 Rectángulo">
              <a:extLst>
                <a:ext uri="{FF2B5EF4-FFF2-40B4-BE49-F238E27FC236}">
                  <a16:creationId xmlns:a16="http://schemas.microsoft.com/office/drawing/2014/main" id="{AD9B1F9B-C234-B747-8028-566BD85DDEC2}"/>
                </a:ext>
              </a:extLst>
            </p:cNvPr>
            <p:cNvSpPr/>
            <p:nvPr/>
          </p:nvSpPr>
          <p:spPr bwMode="auto">
            <a:xfrm>
              <a:off x="5558591" y="5264559"/>
              <a:ext cx="1312667"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power_hal</a:t>
              </a:r>
              <a:endParaRPr lang="es-ES" sz="1600" b="1"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7178787"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7178787"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7177515" y="277698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647564"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7177515"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sp>
          <p:nvSpPr>
            <p:cNvPr id="45" name="Flecha abajo 44"/>
            <p:cNvSpPr/>
            <p:nvPr/>
          </p:nvSpPr>
          <p:spPr>
            <a:xfrm>
              <a:off x="6187182" y="3646639"/>
              <a:ext cx="176696" cy="158177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7" name="Grupo 46"/>
            <p:cNvGrpSpPr/>
            <p:nvPr/>
          </p:nvGrpSpPr>
          <p:grpSpPr>
            <a:xfrm>
              <a:off x="4138268" y="3646639"/>
              <a:ext cx="217708" cy="1581778"/>
              <a:chOff x="2122044" y="3933056"/>
              <a:chExt cx="217708" cy="1581778"/>
            </a:xfrm>
          </p:grpSpPr>
          <p:sp>
            <p:nvSpPr>
              <p:cNvPr id="48" name="Flecha abajo 47"/>
              <p:cNvSpPr/>
              <p:nvPr/>
            </p:nvSpPr>
            <p:spPr>
              <a:xfrm>
                <a:off x="2123728" y="393305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1799693" y="2898372"/>
              <a:ext cx="5090512"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645024"/>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bajo 53"/>
            <p:cNvSpPr/>
            <p:nvPr/>
          </p:nvSpPr>
          <p:spPr>
            <a:xfrm>
              <a:off x="2339752" y="4877142"/>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cxnSp>
          <p:nvCxnSpPr>
            <p:cNvPr id="58" name="Conector recto de flecha 57"/>
            <p:cNvCxnSpPr/>
            <p:nvPr/>
          </p:nvCxnSpPr>
          <p:spPr>
            <a:xfrm flipH="1" flipV="1">
              <a:off x="3421299" y="4823743"/>
              <a:ext cx="1427" cy="44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388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p:txBody>
          <a:bodyPr/>
          <a:lstStyle/>
          <a:p>
            <a:r>
              <a:rPr lang="es-ES" altLang="es-ES" dirty="0"/>
              <a:t>Arquitectura del sistema</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23</a:t>
            </a:fld>
            <a:endParaRPr lang="es-ES_tradnl" altLang="es-ES" sz="1400"/>
          </a:p>
        </p:txBody>
      </p:sp>
      <p:grpSp>
        <p:nvGrpSpPr>
          <p:cNvPr id="9" name="Grupo 8"/>
          <p:cNvGrpSpPr/>
          <p:nvPr/>
        </p:nvGrpSpPr>
        <p:grpSpPr>
          <a:xfrm>
            <a:off x="647564" y="2294349"/>
            <a:ext cx="7661647" cy="3798947"/>
            <a:chOff x="647564" y="2294349"/>
            <a:chExt cx="7661647" cy="3798947"/>
          </a:xfrm>
        </p:grpSpPr>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676363" y="2294349"/>
              <a:ext cx="6320798"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cxnSp>
          <p:nvCxnSpPr>
            <p:cNvPr id="53" name="Conector recto de flecha 52"/>
            <p:cNvCxnSpPr>
              <a:stCxn id="30" idx="1"/>
            </p:cNvCxnSpPr>
            <p:nvPr/>
          </p:nvCxnSpPr>
          <p:spPr>
            <a:xfrm flipH="1" flipV="1">
              <a:off x="2915817" y="4422638"/>
              <a:ext cx="252027" cy="6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5 Rectángulo">
              <a:extLst>
                <a:ext uri="{FF2B5EF4-FFF2-40B4-BE49-F238E27FC236}">
                  <a16:creationId xmlns:a16="http://schemas.microsoft.com/office/drawing/2014/main" id="{4BA1BE38-5EF4-4142-BB22-4F055F40D866}"/>
                </a:ext>
              </a:extLst>
            </p:cNvPr>
            <p:cNvSpPr/>
            <p:nvPr/>
          </p:nvSpPr>
          <p:spPr bwMode="auto">
            <a:xfrm>
              <a:off x="777986" y="5264559"/>
              <a:ext cx="2281846"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smtClean="0">
                  <a:latin typeface="Consolas" panose="020B0609020204030204" pitchFamily="49" charset="0"/>
                  <a:cs typeface="Consolas" panose="020B0609020204030204" pitchFamily="49" charset="0"/>
                </a:rPr>
                <a:t>gpio_hal</a:t>
              </a:r>
              <a:endParaRPr lang="es-ES" b="1" dirty="0">
                <a:latin typeface="Consolas" panose="020B0609020204030204" pitchFamily="49" charset="0"/>
                <a:cs typeface="Consolas" panose="020B0609020204030204" pitchFamily="49" charset="0"/>
              </a:endParaRPr>
            </a:p>
          </p:txBody>
        </p:sp>
        <p:sp>
          <p:nvSpPr>
            <p:cNvPr id="18" name="6 Rectángulo">
              <a:extLst>
                <a:ext uri="{FF2B5EF4-FFF2-40B4-BE49-F238E27FC236}">
                  <a16:creationId xmlns:a16="http://schemas.microsoft.com/office/drawing/2014/main" id="{AD9B1F9B-C234-B747-8028-566BD85DDEC2}"/>
                </a:ext>
              </a:extLst>
            </p:cNvPr>
            <p:cNvSpPr/>
            <p:nvPr/>
          </p:nvSpPr>
          <p:spPr bwMode="auto">
            <a:xfrm>
              <a:off x="5558591" y="5264559"/>
              <a:ext cx="1312667"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power_hal</a:t>
              </a:r>
              <a:endParaRPr lang="es-ES" sz="1600" b="1" dirty="0">
                <a:latin typeface="Consolas" panose="020B0609020204030204" pitchFamily="49" charset="0"/>
                <a:cs typeface="Consolas" panose="020B0609020204030204" pitchFamily="49" charset="0"/>
              </a:endParaRPr>
            </a:p>
          </p:txBody>
        </p: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226897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temporizador_drv</a:t>
              </a:r>
              <a:endParaRPr lang="es-ES" b="1" dirty="0">
                <a:latin typeface="Consolas" panose="020B0609020204030204" pitchFamily="49" charset="0"/>
                <a:cs typeface="Consolas" panose="020B0609020204030204" pitchFamily="49" charset="0"/>
              </a:endParaRPr>
            </a:p>
          </p:txBody>
        </p:sp>
        <p:grpSp>
          <p:nvGrpSpPr>
            <p:cNvPr id="7" name="Grupo 6"/>
            <p:cNvGrpSpPr/>
            <p:nvPr/>
          </p:nvGrpSpPr>
          <p:grpSpPr>
            <a:xfrm>
              <a:off x="719138" y="3838697"/>
              <a:ext cx="6171067" cy="1166554"/>
              <a:chOff x="1828491" y="3838697"/>
              <a:chExt cx="5061714" cy="1166554"/>
            </a:xfrm>
          </p:grpSpPr>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grpSp>
        <p:sp>
          <p:nvSpPr>
            <p:cNvPr id="8" name="CuadroTexto 7"/>
            <p:cNvSpPr txBox="1"/>
            <p:nvPr/>
          </p:nvSpPr>
          <p:spPr>
            <a:xfrm>
              <a:off x="7178787"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7178787"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7177515" y="277698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647564"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7177515"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sp>
          <p:nvSpPr>
            <p:cNvPr id="45" name="Flecha abajo 44"/>
            <p:cNvSpPr/>
            <p:nvPr/>
          </p:nvSpPr>
          <p:spPr>
            <a:xfrm>
              <a:off x="6187182" y="3478335"/>
              <a:ext cx="185018" cy="175008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47" name="Grupo 46"/>
            <p:cNvGrpSpPr/>
            <p:nvPr/>
          </p:nvGrpSpPr>
          <p:grpSpPr>
            <a:xfrm>
              <a:off x="4138270" y="3478335"/>
              <a:ext cx="207678" cy="1786154"/>
              <a:chOff x="2122044" y="3933056"/>
              <a:chExt cx="216024" cy="1581778"/>
            </a:xfrm>
          </p:grpSpPr>
          <p:sp>
            <p:nvSpPr>
              <p:cNvPr id="48" name="Flecha abajo 47"/>
              <p:cNvSpPr/>
              <p:nvPr/>
            </p:nvSpPr>
            <p:spPr>
              <a:xfrm>
                <a:off x="2123728" y="3933056"/>
                <a:ext cx="214340" cy="52380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2051719" y="2708920"/>
              <a:ext cx="4838485"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465788"/>
              <a:ext cx="208652" cy="56658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Flecha abajo 53"/>
            <p:cNvSpPr/>
            <p:nvPr/>
          </p:nvSpPr>
          <p:spPr>
            <a:xfrm>
              <a:off x="2339752" y="4877142"/>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226897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err="1">
                  <a:latin typeface="Consolas" panose="020B0609020204030204" pitchFamily="49" charset="0"/>
                  <a:cs typeface="Consolas" panose="020B0609020204030204" pitchFamily="49" charset="0"/>
                </a:rPr>
                <a:t>temporizador_hal</a:t>
              </a:r>
              <a:endParaRPr lang="es-ES" b="1" dirty="0">
                <a:latin typeface="Consolas" panose="020B0609020204030204" pitchFamily="49" charset="0"/>
                <a:cs typeface="Consolas" panose="020B0609020204030204" pitchFamily="49" charset="0"/>
              </a:endParaRP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cxnSp>
          <p:nvCxnSpPr>
            <p:cNvPr id="58" name="Conector recto de flecha 57"/>
            <p:cNvCxnSpPr/>
            <p:nvPr/>
          </p:nvCxnSpPr>
          <p:spPr>
            <a:xfrm flipH="1" flipV="1">
              <a:off x="3421299" y="4823743"/>
              <a:ext cx="1427" cy="44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8 Rectángulo">
              <a:extLst>
                <a:ext uri="{FF2B5EF4-FFF2-40B4-BE49-F238E27FC236}">
                  <a16:creationId xmlns:a16="http://schemas.microsoft.com/office/drawing/2014/main" id="{9D52075E-7FC9-4C48-9E9D-BA6216A67DC5}"/>
                </a:ext>
              </a:extLst>
            </p:cNvPr>
            <p:cNvSpPr/>
            <p:nvPr/>
          </p:nvSpPr>
          <p:spPr bwMode="auto">
            <a:xfrm>
              <a:off x="785291" y="3117972"/>
              <a:ext cx="1000002"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r>
                <a:rPr lang="es-ES" b="1" dirty="0" err="1">
                  <a:latin typeface="Consolas" panose="020B0609020204030204" pitchFamily="49" charset="0"/>
                  <a:cs typeface="Consolas" panose="020B0609020204030204" pitchFamily="49" charset="0"/>
                </a:rPr>
                <a:t>hello_world</a:t>
              </a:r>
              <a:endParaRPr lang="es-ES" b="1" dirty="0">
                <a:latin typeface="Consolas" panose="020B0609020204030204" pitchFamily="49" charset="0"/>
                <a:cs typeface="Consolas" panose="020B0609020204030204" pitchFamily="49" charset="0"/>
              </a:endParaRPr>
            </a:p>
          </p:txBody>
        </p:sp>
        <p:cxnSp>
          <p:nvCxnSpPr>
            <p:cNvPr id="29" name="Conector recto de flecha 28"/>
            <p:cNvCxnSpPr>
              <a:stCxn id="23" idx="1"/>
              <a:endCxn id="28" idx="3"/>
            </p:cNvCxnSpPr>
            <p:nvPr/>
          </p:nvCxnSpPr>
          <p:spPr>
            <a:xfrm flipH="1">
              <a:off x="1785293" y="3069283"/>
              <a:ext cx="266426" cy="409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lecha abajo 32"/>
            <p:cNvSpPr/>
            <p:nvPr/>
          </p:nvSpPr>
          <p:spPr>
            <a:xfrm>
              <a:off x="1197085" y="3838697"/>
              <a:ext cx="180587" cy="13897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188877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0D94912-AC12-5241-96A9-E98F3C66A877}"/>
              </a:ext>
            </a:extLst>
          </p:cNvPr>
          <p:cNvSpPr>
            <a:spLocks noGrp="1" noChangeArrowheads="1"/>
          </p:cNvSpPr>
          <p:nvPr>
            <p:ph type="title"/>
          </p:nvPr>
        </p:nvSpPr>
        <p:spPr>
          <a:xfrm>
            <a:off x="900113" y="214313"/>
            <a:ext cx="8043862" cy="1162050"/>
          </a:xfrm>
        </p:spPr>
        <p:txBody>
          <a:bodyPr/>
          <a:lstStyle/>
          <a:p>
            <a:pPr eaLnBrk="1" hangingPunct="1"/>
            <a:r>
              <a:rPr lang="es-ES_tradnl" altLang="es-ES"/>
              <a:t>Fechas de entrega</a:t>
            </a:r>
          </a:p>
        </p:txBody>
      </p:sp>
      <p:sp>
        <p:nvSpPr>
          <p:cNvPr id="46082" name="Rectangle 3">
            <a:extLst>
              <a:ext uri="{FF2B5EF4-FFF2-40B4-BE49-F238E27FC236}">
                <a16:creationId xmlns:a16="http://schemas.microsoft.com/office/drawing/2014/main" id="{D186F855-1616-7B43-83F2-D01F35B55990}"/>
              </a:ext>
            </a:extLst>
          </p:cNvPr>
          <p:cNvSpPr>
            <a:spLocks noGrp="1" noChangeArrowheads="1"/>
          </p:cNvSpPr>
          <p:nvPr>
            <p:ph type="body" idx="1"/>
          </p:nvPr>
        </p:nvSpPr>
        <p:spPr>
          <a:xfrm>
            <a:off x="512763" y="1989138"/>
            <a:ext cx="8128000" cy="4114800"/>
          </a:xfrm>
        </p:spPr>
        <p:txBody>
          <a:bodyPr/>
          <a:lstStyle/>
          <a:p>
            <a:pPr eaLnBrk="1" hangingPunct="1">
              <a:buSzPct val="75000"/>
              <a:buFont typeface="Arial" panose="020B0604020202020204" pitchFamily="34" charset="0"/>
              <a:buChar char="■"/>
            </a:pPr>
            <a:r>
              <a:rPr lang="es-ES_tradnl" altLang="es-ES" dirty="0"/>
              <a:t>Primera parte: trabajar con el proyecto que os damos hasta paso 3</a:t>
            </a:r>
          </a:p>
          <a:p>
            <a:pPr lvl="1" eaLnBrk="1" hangingPunct="1">
              <a:buSzPct val="75000"/>
              <a:buFont typeface="Arial" panose="020B0604020202020204" pitchFamily="34" charset="0"/>
              <a:buChar char="■"/>
            </a:pPr>
            <a:r>
              <a:rPr lang="es-ES_tradnl" altLang="es-ES" dirty="0" err="1"/>
              <a:t>Feedback</a:t>
            </a:r>
            <a:r>
              <a:rPr lang="es-ES_tradnl" altLang="es-ES" dirty="0"/>
              <a:t> semana del 17 al 20 de Octubre</a:t>
            </a:r>
          </a:p>
          <a:p>
            <a:pPr eaLnBrk="1" hangingPunct="1">
              <a:buSzPct val="75000"/>
              <a:buFont typeface="Arial" panose="020B0604020202020204" pitchFamily="34" charset="0"/>
              <a:buChar char="■"/>
            </a:pPr>
            <a:r>
              <a:rPr lang="es-ES_tradnl" altLang="es-ES" dirty="0"/>
              <a:t>Defensa</a:t>
            </a:r>
          </a:p>
          <a:p>
            <a:pPr lvl="1" eaLnBrk="1" hangingPunct="1">
              <a:buSzPct val="75000"/>
              <a:buFont typeface="Arial" panose="020B0604020202020204" pitchFamily="34" charset="0"/>
              <a:buChar char="■"/>
            </a:pPr>
            <a:r>
              <a:rPr lang="es-ES_tradnl" altLang="es-ES" dirty="0">
                <a:solidFill>
                  <a:schemeClr val="tx1"/>
                </a:solidFill>
              </a:rPr>
              <a:t>Tercera sesión </a:t>
            </a:r>
            <a:r>
              <a:rPr lang="es-ES_tradnl" altLang="es-ES" dirty="0">
                <a:solidFill>
                  <a:srgbClr val="000066"/>
                </a:solidFill>
              </a:rPr>
              <a:t>(semana 8 EINA)</a:t>
            </a:r>
          </a:p>
          <a:p>
            <a:pPr lvl="1" eaLnBrk="1" hangingPunct="1">
              <a:buSzPct val="75000"/>
              <a:buFont typeface="Arial" panose="020B0604020202020204" pitchFamily="34" charset="0"/>
              <a:buChar char="■"/>
            </a:pPr>
            <a:r>
              <a:rPr lang="es-ES_tradnl" altLang="es-ES" dirty="0">
                <a:solidFill>
                  <a:srgbClr val="000066"/>
                </a:solidFill>
              </a:rPr>
              <a:t>Aproximadamente del 24 al 27 de Octubre</a:t>
            </a:r>
          </a:p>
        </p:txBody>
      </p:sp>
      <p:sp>
        <p:nvSpPr>
          <p:cNvPr id="46083" name="Slide Number Placeholder 1">
            <a:extLst>
              <a:ext uri="{FF2B5EF4-FFF2-40B4-BE49-F238E27FC236}">
                <a16:creationId xmlns:a16="http://schemas.microsoft.com/office/drawing/2014/main" id="{B756630D-F86D-5B47-A608-E5174F4CB4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90212DE8-2243-374C-BF01-7331F865891E}" type="slidenum">
              <a:rPr lang="es-ES_tradnl" altLang="es-ES" sz="1400" smtClean="0"/>
              <a:pPr>
                <a:spcBef>
                  <a:spcPct val="0"/>
                </a:spcBef>
                <a:buClrTx/>
                <a:buSzTx/>
                <a:buFontTx/>
                <a:buNone/>
              </a:pPr>
              <a:t>24</a:t>
            </a:fld>
            <a:endParaRPr lang="es-ES_tradnl" altLang="es-E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2673D28D-8B94-9041-89C5-3422061414BB}"/>
              </a:ext>
            </a:extLst>
          </p:cNvPr>
          <p:cNvSpPr>
            <a:spLocks noGrp="1" noChangeArrowheads="1"/>
          </p:cNvSpPr>
          <p:nvPr>
            <p:ph type="title"/>
          </p:nvPr>
        </p:nvSpPr>
        <p:spPr>
          <a:xfrm>
            <a:off x="900113" y="214313"/>
            <a:ext cx="8043862" cy="1162050"/>
          </a:xfrm>
        </p:spPr>
        <p:txBody>
          <a:bodyPr/>
          <a:lstStyle/>
          <a:p>
            <a:pPr eaLnBrk="1" hangingPunct="1"/>
            <a:r>
              <a:rPr lang="es-ES_tradnl" altLang="es-ES"/>
              <a:t>Material disponible</a:t>
            </a:r>
          </a:p>
        </p:txBody>
      </p:sp>
      <p:sp>
        <p:nvSpPr>
          <p:cNvPr id="49154" name="Rectangle 3">
            <a:extLst>
              <a:ext uri="{FF2B5EF4-FFF2-40B4-BE49-F238E27FC236}">
                <a16:creationId xmlns:a16="http://schemas.microsoft.com/office/drawing/2014/main" id="{61399550-1DB8-CE4D-B5E4-04EF033C2386}"/>
              </a:ext>
            </a:extLst>
          </p:cNvPr>
          <p:cNvSpPr>
            <a:spLocks noGrp="1" noChangeArrowheads="1"/>
          </p:cNvSpPr>
          <p:nvPr>
            <p:ph type="body" idx="1"/>
          </p:nvPr>
        </p:nvSpPr>
        <p:spPr>
          <a:xfrm>
            <a:off x="358775" y="1700213"/>
            <a:ext cx="8128000" cy="4897437"/>
          </a:xfrm>
        </p:spPr>
        <p:txBody>
          <a:bodyPr/>
          <a:lstStyle/>
          <a:p>
            <a:pPr eaLnBrk="1" hangingPunct="1">
              <a:spcBef>
                <a:spcPct val="10000"/>
              </a:spcBef>
              <a:buSzPct val="75000"/>
              <a:buFont typeface="Arial" panose="020B0604020202020204" pitchFamily="34" charset="0"/>
              <a:buChar char="■"/>
            </a:pPr>
            <a:r>
              <a:rPr lang="es-ES_tradnl" altLang="es-ES" sz="2800" dirty="0">
                <a:solidFill>
                  <a:srgbClr val="000066"/>
                </a:solidFill>
              </a:rPr>
              <a:t>En Moodle disponéis de:</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Un proyecto </a:t>
            </a:r>
            <a:r>
              <a:rPr lang="es-ES_tradnl" altLang="es-ES" sz="2400" dirty="0" smtClean="0">
                <a:solidFill>
                  <a:srgbClr val="000066"/>
                </a:solidFill>
              </a:rPr>
              <a:t>ejemplo</a:t>
            </a:r>
            <a:endParaRPr lang="es-ES_tradnl" altLang="es-ES" sz="2400" dirty="0">
              <a:solidFill>
                <a:srgbClr val="000066"/>
              </a:solidFill>
            </a:endParaRP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Documentación original de la placa</a:t>
            </a:r>
          </a:p>
          <a:p>
            <a:pPr lvl="1" eaLnBrk="1" hangingPunct="1">
              <a:spcBef>
                <a:spcPct val="10000"/>
              </a:spcBef>
              <a:buSzPct val="75000"/>
              <a:buFont typeface="Arial" panose="020B0604020202020204" pitchFamily="34" charset="0"/>
              <a:buChar char="■"/>
            </a:pPr>
            <a:r>
              <a:rPr lang="es-ES_tradnl" altLang="es-ES" sz="2400" dirty="0" smtClean="0">
                <a:solidFill>
                  <a:srgbClr val="000066"/>
                </a:solidFill>
              </a:rPr>
              <a:t>Guion</a:t>
            </a:r>
            <a:endParaRPr lang="es-ES_tradnl" altLang="es-ES" sz="2400" dirty="0">
              <a:solidFill>
                <a:srgbClr val="000066"/>
              </a:solidFill>
            </a:endParaRPr>
          </a:p>
        </p:txBody>
      </p:sp>
      <p:sp>
        <p:nvSpPr>
          <p:cNvPr id="49155" name="Slide Number Placeholder 1">
            <a:extLst>
              <a:ext uri="{FF2B5EF4-FFF2-40B4-BE49-F238E27FC236}">
                <a16:creationId xmlns:a16="http://schemas.microsoft.com/office/drawing/2014/main" id="{54B56A00-5B2B-044D-9610-7F9F7D0996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32BA61A-D9D8-7748-8437-060FC57C007C}" type="slidenum">
              <a:rPr lang="es-ES_tradnl" altLang="es-ES" sz="1400" smtClean="0"/>
              <a:pPr>
                <a:spcBef>
                  <a:spcPct val="0"/>
                </a:spcBef>
                <a:buClrTx/>
                <a:buSzTx/>
                <a:buFontTx/>
                <a:buNone/>
              </a:pPr>
              <a:t>25</a:t>
            </a:fld>
            <a:endParaRPr lang="es-ES_tradnl" altLang="es-E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332C5978-A0E7-A34E-8853-E12A47C81F36}"/>
              </a:ext>
            </a:extLst>
          </p:cNvPr>
          <p:cNvSpPr txBox="1">
            <a:spLocks noChangeArrowheads="1"/>
          </p:cNvSpPr>
          <p:nvPr/>
        </p:nvSpPr>
        <p:spPr bwMode="auto">
          <a:xfrm>
            <a:off x="800100" y="584684"/>
            <a:ext cx="67691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400050">
              <a:spcBef>
                <a:spcPct val="20000"/>
              </a:spcBef>
              <a:buClr>
                <a:schemeClr val="folHlink"/>
              </a:buClr>
              <a:buSzPct val="6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9pPr>
          </a:lstStyle>
          <a:p>
            <a:pPr>
              <a:spcBef>
                <a:spcPct val="0"/>
              </a:spcBef>
              <a:buClr>
                <a:srgbClr val="FFFFFF"/>
              </a:buClr>
              <a:buSzPct val="100000"/>
              <a:buFont typeface="Times New Roman" panose="02020603050405020304" pitchFamily="18" charset="0"/>
              <a:buNone/>
            </a:pPr>
            <a:r>
              <a:rPr lang="es-ES_tradnl" altLang="es-ES" sz="4200" b="1" dirty="0">
                <a:solidFill>
                  <a:srgbClr val="000066"/>
                </a:solidFill>
              </a:rPr>
              <a:t>Índice</a:t>
            </a:r>
          </a:p>
        </p:txBody>
      </p:sp>
      <p:sp>
        <p:nvSpPr>
          <p:cNvPr id="51202" name="Text Box 2">
            <a:extLst>
              <a:ext uri="{FF2B5EF4-FFF2-40B4-BE49-F238E27FC236}">
                <a16:creationId xmlns:a16="http://schemas.microsoft.com/office/drawing/2014/main" id="{B0F6D49E-4B3E-7D48-8CDD-B212D8DA4D87}"/>
              </a:ext>
            </a:extLst>
          </p:cNvPr>
          <p:cNvSpPr txBox="1">
            <a:spLocks noChangeArrowheads="1"/>
          </p:cNvSpPr>
          <p:nvPr/>
        </p:nvSpPr>
        <p:spPr bwMode="auto">
          <a:xfrm>
            <a:off x="800100" y="1952836"/>
            <a:ext cx="7543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95275" indent="-295275" defTabSz="400050">
              <a:spcBef>
                <a:spcPct val="20000"/>
              </a:spcBef>
              <a:buClr>
                <a:schemeClr val="folHlink"/>
              </a:buClr>
              <a:buSzPct val="6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9pPr>
          </a:lstStyle>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16165D"/>
                </a:solidFill>
              </a:rPr>
              <a:t>Objetivos y descripción de la práctica</a:t>
            </a:r>
          </a:p>
          <a:p>
            <a:pPr>
              <a:spcBef>
                <a:spcPts val="638"/>
              </a:spcBef>
              <a:spcAft>
                <a:spcPts val="638"/>
              </a:spcAft>
              <a:buClr>
                <a:srgbClr val="336699"/>
              </a:buClr>
              <a:buSzPct val="75000"/>
              <a:buFont typeface="Arial" panose="020B0604020202020204" pitchFamily="34" charset="0"/>
              <a:buChar char="■"/>
            </a:pPr>
            <a:r>
              <a:rPr lang="es-ES_tradnl" altLang="es-ES" sz="2500" b="1" dirty="0">
                <a:solidFill>
                  <a:srgbClr val="000066"/>
                </a:solidFill>
              </a:rPr>
              <a:t>Sistema de E/S</a:t>
            </a:r>
          </a:p>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000066"/>
                </a:solidFill>
              </a:rPr>
              <a:t>Ayudas código</a:t>
            </a:r>
          </a:p>
          <a:p>
            <a:pPr>
              <a:spcBef>
                <a:spcPts val="638"/>
              </a:spcBef>
              <a:spcAft>
                <a:spcPts val="638"/>
              </a:spcAft>
              <a:buClr>
                <a:srgbClr val="336699"/>
              </a:buClr>
              <a:buSzPct val="75000"/>
              <a:buFont typeface="Arial" panose="020B0604020202020204" pitchFamily="34" charset="0"/>
              <a:buChar char="■"/>
            </a:pPr>
            <a:endParaRPr lang="es-ES_tradnl" altLang="es-ES" sz="2500" b="1" dirty="0">
              <a:solidFill>
                <a:srgbClr val="000066"/>
              </a:solidFill>
            </a:endParaRPr>
          </a:p>
          <a:p>
            <a:pPr>
              <a:lnSpc>
                <a:spcPct val="93000"/>
              </a:lnSpc>
              <a:spcBef>
                <a:spcPts val="638"/>
              </a:spcBef>
              <a:spcAft>
                <a:spcPts val="638"/>
              </a:spcAft>
              <a:buClr>
                <a:srgbClr val="336699"/>
              </a:buClr>
              <a:buSzPct val="75000"/>
              <a:buFont typeface="Arial" panose="020B0604020202020204" pitchFamily="34" charset="0"/>
              <a:buNone/>
            </a:pPr>
            <a:endParaRPr lang="es-ES_tradnl" altLang="es-ES" sz="2500" b="1" dirty="0">
              <a:solidFill>
                <a:srgbClr val="000066"/>
              </a:solidFill>
            </a:endParaRPr>
          </a:p>
        </p:txBody>
      </p:sp>
      <p:sp>
        <p:nvSpPr>
          <p:cNvPr id="51203" name="Slide Number Placeholder 1">
            <a:extLst>
              <a:ext uri="{FF2B5EF4-FFF2-40B4-BE49-F238E27FC236}">
                <a16:creationId xmlns:a16="http://schemas.microsoft.com/office/drawing/2014/main" id="{C2D421F2-38E0-4B43-BF64-D99ED86B26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D1E3350-5FFB-4D4C-933A-0B24D0681D9C}" type="slidenum">
              <a:rPr lang="es-ES_tradnl" altLang="es-ES" sz="1400" smtClean="0"/>
              <a:pPr>
                <a:spcBef>
                  <a:spcPct val="0"/>
                </a:spcBef>
                <a:buClrTx/>
                <a:buSzTx/>
                <a:buFontTx/>
                <a:buNone/>
              </a:pPr>
              <a:t>26</a:t>
            </a:fld>
            <a:endParaRPr lang="es-ES_tradnl" altLang="es-ES" sz="1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clrChange>
              <a:clrFrom>
                <a:srgbClr val="FFFFFF"/>
              </a:clrFrom>
              <a:clrTo>
                <a:srgbClr val="FFFFFF">
                  <a:alpha val="0"/>
                </a:srgbClr>
              </a:clrTo>
            </a:clrChange>
          </a:blip>
          <a:stretch>
            <a:fillRect/>
          </a:stretch>
        </p:blipFill>
        <p:spPr>
          <a:xfrm>
            <a:off x="3385294" y="620688"/>
            <a:ext cx="5758706" cy="6237312"/>
          </a:xfrm>
          <a:prstGeom prst="rect">
            <a:avLst/>
          </a:prstGeom>
        </p:spPr>
      </p:pic>
      <p:sp>
        <p:nvSpPr>
          <p:cNvPr id="66562" name="1 Título">
            <a:extLst>
              <a:ext uri="{FF2B5EF4-FFF2-40B4-BE49-F238E27FC236}">
                <a16:creationId xmlns:a16="http://schemas.microsoft.com/office/drawing/2014/main" id="{7E758520-EC85-404E-8E28-FC4327E56571}"/>
              </a:ext>
            </a:extLst>
          </p:cNvPr>
          <p:cNvSpPr>
            <a:spLocks noGrp="1" noChangeArrowheads="1"/>
          </p:cNvSpPr>
          <p:nvPr>
            <p:ph type="title" idx="4294967295"/>
          </p:nvPr>
        </p:nvSpPr>
        <p:spPr/>
        <p:txBody>
          <a:bodyPr/>
          <a:lstStyle/>
          <a:p>
            <a:pPr eaLnBrk="1" hangingPunct="1"/>
            <a:r>
              <a:rPr lang="es-ES" altLang="es-ES" dirty="0"/>
              <a:t>Chip principal: </a:t>
            </a:r>
            <a:br>
              <a:rPr lang="es-ES" altLang="es-ES" dirty="0"/>
            </a:br>
            <a:r>
              <a:rPr lang="es-ES" altLang="es-ES" dirty="0"/>
              <a:t>LPC2105</a:t>
            </a:r>
          </a:p>
        </p:txBody>
      </p:sp>
      <p:sp>
        <p:nvSpPr>
          <p:cNvPr id="10244" name="Rectangle 4">
            <a:extLst>
              <a:ext uri="{FF2B5EF4-FFF2-40B4-BE49-F238E27FC236}">
                <a16:creationId xmlns:a16="http://schemas.microsoft.com/office/drawing/2014/main" id="{5F26A4F1-166D-8641-8E5D-A4F734102936}"/>
              </a:ext>
            </a:extLst>
          </p:cNvPr>
          <p:cNvSpPr>
            <a:spLocks noChangeArrowheads="1"/>
          </p:cNvSpPr>
          <p:nvPr/>
        </p:nvSpPr>
        <p:spPr bwMode="auto">
          <a:xfrm>
            <a:off x="5461495" y="1055972"/>
            <a:ext cx="937404" cy="932868"/>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10245" name="Rectangle 5">
            <a:extLst>
              <a:ext uri="{FF2B5EF4-FFF2-40B4-BE49-F238E27FC236}">
                <a16:creationId xmlns:a16="http://schemas.microsoft.com/office/drawing/2014/main" id="{1AE8FCFE-58D6-A443-B803-BCF7473801E4}"/>
              </a:ext>
            </a:extLst>
          </p:cNvPr>
          <p:cNvSpPr>
            <a:spLocks noChangeArrowheads="1"/>
          </p:cNvSpPr>
          <p:nvPr/>
        </p:nvSpPr>
        <p:spPr bwMode="auto">
          <a:xfrm>
            <a:off x="6445067" y="1055971"/>
            <a:ext cx="323177" cy="923362"/>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10247" name="Rectangle 8">
            <a:extLst>
              <a:ext uri="{FF2B5EF4-FFF2-40B4-BE49-F238E27FC236}">
                <a16:creationId xmlns:a16="http://schemas.microsoft.com/office/drawing/2014/main" id="{0E07BE71-2F86-374F-B3F7-D0E9F8E7897C}"/>
              </a:ext>
            </a:extLst>
          </p:cNvPr>
          <p:cNvSpPr>
            <a:spLocks noChangeArrowheads="1"/>
          </p:cNvSpPr>
          <p:nvPr/>
        </p:nvSpPr>
        <p:spPr bwMode="auto">
          <a:xfrm>
            <a:off x="4535997" y="4941167"/>
            <a:ext cx="918654" cy="272183"/>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10248" name="Rectangle 9">
            <a:extLst>
              <a:ext uri="{FF2B5EF4-FFF2-40B4-BE49-F238E27FC236}">
                <a16:creationId xmlns:a16="http://schemas.microsoft.com/office/drawing/2014/main" id="{9AF6B4B1-2C43-9142-ABEE-D56F393F9812}"/>
              </a:ext>
            </a:extLst>
          </p:cNvPr>
          <p:cNvSpPr>
            <a:spLocks noChangeArrowheads="1"/>
          </p:cNvSpPr>
          <p:nvPr/>
        </p:nvSpPr>
        <p:spPr bwMode="auto">
          <a:xfrm>
            <a:off x="6845102" y="5852582"/>
            <a:ext cx="1014082" cy="262467"/>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10250" name="Rectangle 10">
            <a:extLst>
              <a:ext uri="{FF2B5EF4-FFF2-40B4-BE49-F238E27FC236}">
                <a16:creationId xmlns:a16="http://schemas.microsoft.com/office/drawing/2014/main" id="{34B7C605-E8DF-3C4D-B119-6FEC92CFBF61}"/>
              </a:ext>
            </a:extLst>
          </p:cNvPr>
          <p:cNvSpPr>
            <a:spLocks noChangeArrowheads="1"/>
          </p:cNvSpPr>
          <p:nvPr/>
        </p:nvSpPr>
        <p:spPr bwMode="auto">
          <a:xfrm>
            <a:off x="143936" y="2204865"/>
            <a:ext cx="4182287" cy="4307894"/>
          </a:xfrm>
          <a:prstGeom prst="rect">
            <a:avLst/>
          </a:prstGeom>
          <a:noFill/>
          <a:ln>
            <a:noFill/>
          </a:ln>
        </p:spPr>
        <p:txBody>
          <a:bodyPr lIns="89171" tIns="44585" rIns="89171" bIns="44585"/>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buClr>
                <a:srgbClr val="3333CC"/>
              </a:buClr>
              <a:buSzPct val="75000"/>
              <a:buFont typeface="Arial" pitchFamily="34" charset="0"/>
              <a:buChar char="■"/>
              <a:defRPr/>
            </a:pPr>
            <a:r>
              <a:rPr lang="es-ES_tradnl" altLang="es-ES" sz="2310" dirty="0" err="1">
                <a:solidFill>
                  <a:srgbClr val="000000"/>
                </a:solidFill>
              </a:rPr>
              <a:t>System</a:t>
            </a:r>
            <a:r>
              <a:rPr lang="es-ES_tradnl" altLang="es-ES" sz="2310" dirty="0">
                <a:solidFill>
                  <a:srgbClr val="000000"/>
                </a:solidFill>
              </a:rPr>
              <a:t>-</a:t>
            </a:r>
            <a:r>
              <a:rPr lang="es-ES_tradnl" altLang="es-ES" sz="2310" dirty="0" err="1">
                <a:solidFill>
                  <a:srgbClr val="000000"/>
                </a:solidFill>
              </a:rPr>
              <a:t>on</a:t>
            </a:r>
            <a:r>
              <a:rPr lang="es-ES_tradnl" altLang="es-ES" sz="2310" dirty="0">
                <a:solidFill>
                  <a:srgbClr val="000000"/>
                </a:solidFill>
              </a:rPr>
              <a:t>-Chip (</a:t>
            </a:r>
            <a:r>
              <a:rPr lang="es-ES_tradnl" altLang="es-ES" sz="2310" dirty="0" err="1">
                <a:solidFill>
                  <a:srgbClr val="000000"/>
                </a:solidFill>
              </a:rPr>
              <a:t>Soc</a:t>
            </a:r>
            <a:r>
              <a:rPr lang="es-ES_tradnl" altLang="es-ES" sz="2310" dirty="0">
                <a:solidFill>
                  <a:srgbClr val="000000"/>
                </a:solidFill>
              </a:rPr>
              <a:t>):</a:t>
            </a:r>
          </a:p>
          <a:p>
            <a:pPr lvl="1" defTabSz="891884" eaLnBrk="1" hangingPunct="1">
              <a:buClr>
                <a:srgbClr val="FF0000"/>
              </a:buClr>
              <a:buSzPct val="75000"/>
              <a:buFont typeface="Arial" pitchFamily="34" charset="0"/>
              <a:buChar char="■"/>
              <a:defRPr/>
            </a:pPr>
            <a:r>
              <a:rPr lang="es-ES_tradnl" altLang="es-ES" sz="1967" dirty="0">
                <a:solidFill>
                  <a:srgbClr val="3333CC"/>
                </a:solidFill>
              </a:rPr>
              <a:t>Procesador ARM7TDMI</a:t>
            </a:r>
          </a:p>
          <a:p>
            <a:pPr lvl="2" defTabSz="891884" eaLnBrk="1" hangingPunct="1">
              <a:buClr>
                <a:srgbClr val="FF0000"/>
              </a:buClr>
              <a:buSzPct val="75000"/>
              <a:buFont typeface="Arial" pitchFamily="34" charset="0"/>
              <a:buChar char="■"/>
              <a:defRPr/>
            </a:pPr>
            <a:r>
              <a:rPr lang="es-ES_tradnl" altLang="es-ES" sz="1567" dirty="0">
                <a:solidFill>
                  <a:srgbClr val="3333CC"/>
                </a:solidFill>
              </a:rPr>
              <a:t>ISP – Ext Trace</a:t>
            </a:r>
          </a:p>
          <a:p>
            <a:pPr lvl="1" defTabSz="891884" eaLnBrk="1" hangingPunct="1">
              <a:buClr>
                <a:srgbClr val="FF0000"/>
              </a:buClr>
              <a:buSzPct val="75000"/>
              <a:buFont typeface="Arial" pitchFamily="34" charset="0"/>
              <a:buChar char="■"/>
              <a:defRPr/>
            </a:pPr>
            <a:r>
              <a:rPr lang="es-ES_tradnl" altLang="es-ES" sz="1967" dirty="0">
                <a:solidFill>
                  <a:srgbClr val="3333CC"/>
                </a:solidFill>
              </a:rPr>
              <a:t>Controladores y E/S</a:t>
            </a:r>
          </a:p>
          <a:p>
            <a:pPr lvl="2" defTabSz="891884" eaLnBrk="1" hangingPunct="1">
              <a:buClr>
                <a:srgbClr val="FF0000"/>
              </a:buClr>
              <a:buSzPct val="75000"/>
              <a:buFont typeface="Arial" pitchFamily="34" charset="0"/>
              <a:buChar char="■"/>
              <a:defRPr/>
            </a:pPr>
            <a:r>
              <a:rPr lang="es-ES_tradnl" altLang="es-ES" sz="1600" dirty="0">
                <a:solidFill>
                  <a:srgbClr val="3333CC"/>
                </a:solidFill>
              </a:rPr>
              <a:t>GPIO</a:t>
            </a:r>
          </a:p>
          <a:p>
            <a:pPr lvl="2" defTabSz="891884" eaLnBrk="1" hangingPunct="1">
              <a:buClr>
                <a:srgbClr val="FF0000"/>
              </a:buClr>
              <a:buSzPct val="75000"/>
              <a:buFont typeface="Arial" pitchFamily="34" charset="0"/>
              <a:buChar char="■"/>
              <a:defRPr/>
            </a:pPr>
            <a:r>
              <a:rPr lang="es-ES_tradnl" altLang="es-ES" sz="1600" dirty="0">
                <a:solidFill>
                  <a:schemeClr val="bg1">
                    <a:lumMod val="65000"/>
                  </a:schemeClr>
                </a:solidFill>
              </a:rPr>
              <a:t>UART</a:t>
            </a:r>
          </a:p>
          <a:p>
            <a:pPr lvl="2" defTabSz="891884" eaLnBrk="1" hangingPunct="1">
              <a:buClr>
                <a:srgbClr val="FF0000"/>
              </a:buClr>
              <a:buSzPct val="75000"/>
              <a:buFont typeface="Arial" pitchFamily="34" charset="0"/>
              <a:buChar char="■"/>
              <a:defRPr/>
            </a:pPr>
            <a:r>
              <a:rPr lang="es-ES_tradnl" altLang="es-ES" sz="1600" dirty="0" err="1">
                <a:solidFill>
                  <a:srgbClr val="3333CC"/>
                </a:solidFill>
              </a:rPr>
              <a:t>Timers</a:t>
            </a:r>
            <a:endParaRPr lang="es-ES_tradnl" altLang="es-ES" sz="1600" dirty="0">
              <a:solidFill>
                <a:srgbClr val="3333CC"/>
              </a:solidFill>
            </a:endParaRPr>
          </a:p>
          <a:p>
            <a:pPr lvl="2" defTabSz="891884" eaLnBrk="1" hangingPunct="1">
              <a:buClr>
                <a:srgbClr val="FF0000"/>
              </a:buClr>
              <a:buSzPct val="75000"/>
              <a:buFont typeface="Arial" pitchFamily="34" charset="0"/>
              <a:buChar char="■"/>
              <a:defRPr/>
            </a:pPr>
            <a:r>
              <a:rPr lang="es-ES_tradnl" altLang="es-ES" sz="1600" dirty="0" err="1">
                <a:solidFill>
                  <a:srgbClr val="3333CC"/>
                </a:solidFill>
              </a:rPr>
              <a:t>Power</a:t>
            </a:r>
            <a:r>
              <a:rPr lang="es-ES_tradnl" altLang="es-ES" sz="1600" dirty="0">
                <a:solidFill>
                  <a:srgbClr val="3333CC"/>
                </a:solidFill>
              </a:rPr>
              <a:t> control</a:t>
            </a:r>
          </a:p>
          <a:p>
            <a:pPr lvl="1" defTabSz="891884" eaLnBrk="1" hangingPunct="1">
              <a:buClr>
                <a:srgbClr val="FF0000"/>
              </a:buClr>
              <a:buSzPct val="75000"/>
              <a:buFont typeface="Arial" pitchFamily="34" charset="0"/>
              <a:buChar char="■"/>
              <a:defRPr/>
            </a:pPr>
            <a:r>
              <a:rPr lang="es-ES_tradnl" altLang="es-ES" sz="1967" dirty="0">
                <a:solidFill>
                  <a:srgbClr val="3333CC"/>
                </a:solidFill>
              </a:rPr>
              <a:t>Controlador INT. </a:t>
            </a:r>
            <a:r>
              <a:rPr lang="es-ES_tradnl" altLang="es-ES" sz="1967" dirty="0" err="1">
                <a:solidFill>
                  <a:srgbClr val="3333CC"/>
                </a:solidFill>
              </a:rPr>
              <a:t>Vectorizadas</a:t>
            </a:r>
            <a:endParaRPr lang="es-ES_tradnl" altLang="es-ES" sz="1967" dirty="0">
              <a:solidFill>
                <a:srgbClr val="3333CC"/>
              </a:solidFill>
            </a:endParaRPr>
          </a:p>
          <a:p>
            <a:pPr lvl="1" defTabSz="891884" eaLnBrk="1" hangingPunct="1">
              <a:buClr>
                <a:srgbClr val="FF0000"/>
              </a:buClr>
              <a:buSzPct val="75000"/>
              <a:buFont typeface="Arial" pitchFamily="34" charset="0"/>
              <a:buChar char="■"/>
              <a:defRPr/>
            </a:pPr>
            <a:r>
              <a:rPr lang="es-ES_tradnl" altLang="es-ES" sz="1967" dirty="0">
                <a:solidFill>
                  <a:schemeClr val="bg1">
                    <a:lumMod val="65000"/>
                  </a:schemeClr>
                </a:solidFill>
              </a:rPr>
              <a:t>Y muchos más componentes</a:t>
            </a:r>
          </a:p>
          <a:p>
            <a:pPr lvl="1" defTabSz="891884" eaLnBrk="1" hangingPunct="1">
              <a:buClr>
                <a:srgbClr val="FF0000"/>
              </a:buClr>
              <a:buSzPct val="75000"/>
              <a:buFont typeface="Arial" pitchFamily="34" charset="0"/>
              <a:buChar char="■"/>
              <a:defRPr/>
            </a:pPr>
            <a:endParaRPr lang="es-ES_tradnl" altLang="es-ES" sz="1967" dirty="0">
              <a:solidFill>
                <a:srgbClr val="3333CC"/>
              </a:solidFill>
            </a:endParaRPr>
          </a:p>
        </p:txBody>
      </p:sp>
      <p:sp>
        <p:nvSpPr>
          <p:cNvPr id="66570" name="Slide Number Placeholder 1">
            <a:extLst>
              <a:ext uri="{FF2B5EF4-FFF2-40B4-BE49-F238E27FC236}">
                <a16:creationId xmlns:a16="http://schemas.microsoft.com/office/drawing/2014/main" id="{1C74DFE1-B867-8748-B04F-D3108C87DE42}"/>
              </a:ext>
            </a:extLst>
          </p:cNvPr>
          <p:cNvSpPr>
            <a:spLocks noGrp="1"/>
          </p:cNvSpPr>
          <p:nvPr>
            <p:ph type="sldNum" sz="quarter" idx="4294967295"/>
          </p:nvPr>
        </p:nvSpPr>
        <p:spPr bwMode="auto">
          <a:xfrm>
            <a:off x="7041994" y="6083667"/>
            <a:ext cx="1905114" cy="431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53">
                <a:solidFill>
                  <a:schemeClr val="bg1"/>
                </a:solidFill>
                <a:latin typeface="Times New Roman" panose="02020603050405020304" pitchFamily="18" charset="0"/>
                <a:ea typeface="msmincho"/>
                <a:cs typeface="msmincho"/>
              </a:defRPr>
            </a:lvl1pPr>
            <a:lvl2pPr marL="723786" indent="-278380">
              <a:defRPr sz="2053">
                <a:solidFill>
                  <a:schemeClr val="bg1"/>
                </a:solidFill>
                <a:latin typeface="Times New Roman" panose="02020603050405020304" pitchFamily="18" charset="0"/>
                <a:ea typeface="msmincho"/>
                <a:cs typeface="msmincho"/>
              </a:defRPr>
            </a:lvl2pPr>
            <a:lvl3pPr marL="1113517" indent="-222703">
              <a:defRPr sz="2053">
                <a:solidFill>
                  <a:schemeClr val="bg1"/>
                </a:solidFill>
                <a:latin typeface="Times New Roman" panose="02020603050405020304" pitchFamily="18" charset="0"/>
                <a:ea typeface="msmincho"/>
                <a:cs typeface="msmincho"/>
              </a:defRPr>
            </a:lvl3pPr>
            <a:lvl4pPr marL="1560282" indent="-222703">
              <a:defRPr sz="2053">
                <a:solidFill>
                  <a:schemeClr val="bg1"/>
                </a:solidFill>
                <a:latin typeface="Times New Roman" panose="02020603050405020304" pitchFamily="18" charset="0"/>
                <a:ea typeface="msmincho"/>
                <a:cs typeface="msmincho"/>
              </a:defRPr>
            </a:lvl4pPr>
            <a:lvl5pPr marL="2005689" indent="-222703">
              <a:defRPr sz="2053">
                <a:solidFill>
                  <a:schemeClr val="bg1"/>
                </a:solidFill>
                <a:latin typeface="Times New Roman" panose="02020603050405020304" pitchFamily="18" charset="0"/>
                <a:ea typeface="msmincho"/>
                <a:cs typeface="msmincho"/>
              </a:defRPr>
            </a:lvl5pPr>
            <a:lvl6pPr marL="2396778" indent="-222703" defTabSz="389731" eaLnBrk="0" fontAlgn="base" hangingPunct="0">
              <a:spcBef>
                <a:spcPct val="0"/>
              </a:spcBef>
              <a:spcAft>
                <a:spcPct val="0"/>
              </a:spcAft>
              <a:defRPr sz="2053">
                <a:solidFill>
                  <a:schemeClr val="bg1"/>
                </a:solidFill>
                <a:latin typeface="Times New Roman" panose="02020603050405020304" pitchFamily="18" charset="0"/>
                <a:ea typeface="msmincho"/>
                <a:cs typeface="msmincho"/>
              </a:defRPr>
            </a:lvl6pPr>
            <a:lvl7pPr marL="2787867" indent="-222703" defTabSz="389731" eaLnBrk="0" fontAlgn="base" hangingPunct="0">
              <a:spcBef>
                <a:spcPct val="0"/>
              </a:spcBef>
              <a:spcAft>
                <a:spcPct val="0"/>
              </a:spcAft>
              <a:defRPr sz="2053">
                <a:solidFill>
                  <a:schemeClr val="bg1"/>
                </a:solidFill>
                <a:latin typeface="Times New Roman" panose="02020603050405020304" pitchFamily="18" charset="0"/>
                <a:ea typeface="msmincho"/>
                <a:cs typeface="msmincho"/>
              </a:defRPr>
            </a:lvl7pPr>
            <a:lvl8pPr marL="3178956" indent="-222703" defTabSz="389731" eaLnBrk="0" fontAlgn="base" hangingPunct="0">
              <a:spcBef>
                <a:spcPct val="0"/>
              </a:spcBef>
              <a:spcAft>
                <a:spcPct val="0"/>
              </a:spcAft>
              <a:defRPr sz="2053">
                <a:solidFill>
                  <a:schemeClr val="bg1"/>
                </a:solidFill>
                <a:latin typeface="Times New Roman" panose="02020603050405020304" pitchFamily="18" charset="0"/>
                <a:ea typeface="msmincho"/>
                <a:cs typeface="msmincho"/>
              </a:defRPr>
            </a:lvl8pPr>
            <a:lvl9pPr marL="3570044" indent="-222703" defTabSz="389731" eaLnBrk="0" fontAlgn="base" hangingPunct="0">
              <a:spcBef>
                <a:spcPct val="0"/>
              </a:spcBef>
              <a:spcAft>
                <a:spcPct val="0"/>
              </a:spcAft>
              <a:defRPr sz="2053">
                <a:solidFill>
                  <a:schemeClr val="bg1"/>
                </a:solidFill>
                <a:latin typeface="Times New Roman" panose="02020603050405020304" pitchFamily="18" charset="0"/>
                <a:ea typeface="msmincho"/>
                <a:cs typeface="msmincho"/>
              </a:defRPr>
            </a:lvl9pPr>
          </a:lstStyle>
          <a:p>
            <a:fld id="{49E7D546-C20D-4B41-A2FA-89BC31F79D4E}" type="slidenum">
              <a:rPr lang="es-ES_tradnl" altLang="es-ES" sz="1369">
                <a:solidFill>
                  <a:srgbClr val="000000"/>
                </a:solidFill>
                <a:latin typeface="Tahoma" panose="020B0604030504040204" pitchFamily="34" charset="0"/>
              </a:rPr>
              <a:pPr/>
              <a:t>27</a:t>
            </a:fld>
            <a:endParaRPr lang="es-ES_tradnl" altLang="es-ES" sz="1369">
              <a:solidFill>
                <a:srgbClr val="000000"/>
              </a:solidFill>
              <a:latin typeface="Tahoma" panose="020B0604030504040204" pitchFamily="34" charset="0"/>
            </a:endParaRPr>
          </a:p>
        </p:txBody>
      </p:sp>
      <p:sp>
        <p:nvSpPr>
          <p:cNvPr id="13" name="Rectangle 8">
            <a:extLst>
              <a:ext uri="{FF2B5EF4-FFF2-40B4-BE49-F238E27FC236}">
                <a16:creationId xmlns:a16="http://schemas.microsoft.com/office/drawing/2014/main" id="{0E07BE71-2F86-374F-B3F7-D0E9F8E7897C}"/>
              </a:ext>
            </a:extLst>
          </p:cNvPr>
          <p:cNvSpPr>
            <a:spLocks noChangeArrowheads="1"/>
          </p:cNvSpPr>
          <p:nvPr/>
        </p:nvSpPr>
        <p:spPr bwMode="auto">
          <a:xfrm>
            <a:off x="4535996" y="4365104"/>
            <a:ext cx="925499" cy="360040"/>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12" name="Rectangle 8">
            <a:extLst>
              <a:ext uri="{FF2B5EF4-FFF2-40B4-BE49-F238E27FC236}">
                <a16:creationId xmlns:a16="http://schemas.microsoft.com/office/drawing/2014/main" id="{0E07BE71-2F86-374F-B3F7-D0E9F8E7897C}"/>
              </a:ext>
            </a:extLst>
          </p:cNvPr>
          <p:cNvSpPr>
            <a:spLocks noChangeArrowheads="1"/>
          </p:cNvSpPr>
          <p:nvPr/>
        </p:nvSpPr>
        <p:spPr bwMode="auto">
          <a:xfrm>
            <a:off x="7423150" y="1712382"/>
            <a:ext cx="723900" cy="336551"/>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Tree>
    <p:extLst>
      <p:ext uri="{BB962C8B-B14F-4D97-AF65-F5344CB8AC3E}">
        <p14:creationId xmlns:p14="http://schemas.microsoft.com/office/powerpoint/2010/main" val="1763274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1 Título">
            <a:extLst>
              <a:ext uri="{FF2B5EF4-FFF2-40B4-BE49-F238E27FC236}">
                <a16:creationId xmlns:a16="http://schemas.microsoft.com/office/drawing/2014/main" id="{D1C985A2-10A7-E94D-AB09-4A1BA940F364}"/>
              </a:ext>
            </a:extLst>
          </p:cNvPr>
          <p:cNvSpPr>
            <a:spLocks noGrp="1" noChangeArrowheads="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Espacio de direcciones del LPC2105</a:t>
            </a:r>
          </a:p>
        </p:txBody>
      </p:sp>
      <p:sp>
        <p:nvSpPr>
          <p:cNvPr id="76802" name="2 Marcador de contenido">
            <a:extLst>
              <a:ext uri="{FF2B5EF4-FFF2-40B4-BE49-F238E27FC236}">
                <a16:creationId xmlns:a16="http://schemas.microsoft.com/office/drawing/2014/main" id="{D209A4A8-C1FB-C549-9D2F-140ED1F729D5}"/>
              </a:ext>
            </a:extLst>
          </p:cNvPr>
          <p:cNvSpPr>
            <a:spLocks noGrp="1" noChangeArrowheads="1"/>
          </p:cNvSpPr>
          <p:nvPr>
            <p:ph idx="4294967295"/>
          </p:nvPr>
        </p:nvSpPr>
        <p:spPr>
          <a:xfrm>
            <a:off x="179241" y="1969274"/>
            <a:ext cx="8235575" cy="4007119"/>
          </a:xfrm>
        </p:spPr>
        <p:txBody>
          <a:bodyPr vert="horz" wrap="square" lIns="0" tIns="0" rIns="0" bIns="0" numCol="1" anchor="t" anchorCtr="0" compatLnSpc="1">
            <a:prstTxWarp prst="textNoShape">
              <a:avLst/>
            </a:prstTxWarp>
          </a:bodyPr>
          <a:lstStyle/>
          <a:p>
            <a:pPr marL="332698" indent="-332698" defTabSz="445407" eaLnBrk="1" hangingPunct="1"/>
            <a:r>
              <a:rPr lang="es-ES" altLang="es-ES" sz="2800" dirty="0"/>
              <a:t>Direcciones de 32 bits (4GB)</a:t>
            </a:r>
          </a:p>
          <a:p>
            <a:pPr marL="332698" indent="-332698" defTabSz="445407" eaLnBrk="1" hangingPunct="1"/>
            <a:r>
              <a:rPr lang="es-ES" altLang="es-ES" sz="2737" dirty="0"/>
              <a:t>Espacio dividido zonas</a:t>
            </a:r>
          </a:p>
          <a:p>
            <a:pPr marL="722428" lvl="1" indent="-277021" defTabSz="445407" eaLnBrk="1" hangingPunct="1"/>
            <a:r>
              <a:rPr lang="en-US" altLang="es-ES" sz="1967" dirty="0"/>
              <a:t>128 kB Flash memory system</a:t>
            </a:r>
          </a:p>
          <a:p>
            <a:pPr marL="1110801" lvl="2" indent="-277021" defTabSz="445407" eaLnBrk="1" hangingPunct="1"/>
            <a:r>
              <a:rPr lang="es-ES" altLang="es-ES" sz="1540" dirty="0"/>
              <a:t>Código y datos</a:t>
            </a:r>
          </a:p>
          <a:p>
            <a:pPr marL="722428" lvl="1" indent="-277021" defTabSz="445407" eaLnBrk="1" hangingPunct="1"/>
            <a:r>
              <a:rPr lang="en-US" altLang="es-ES" sz="1967" dirty="0"/>
              <a:t>32 kB RAM </a:t>
            </a:r>
            <a:r>
              <a:rPr lang="es-ES" altLang="es-ES" sz="1967" dirty="0"/>
              <a:t>estática</a:t>
            </a:r>
          </a:p>
          <a:p>
            <a:pPr marL="1110801" lvl="2" indent="-277021" defTabSz="445407" eaLnBrk="1" hangingPunct="1"/>
            <a:r>
              <a:rPr lang="en-US" altLang="es-ES" sz="1540" dirty="0" err="1"/>
              <a:t>Accesible</a:t>
            </a:r>
            <a:r>
              <a:rPr lang="en-US" altLang="es-ES" sz="1540" dirty="0"/>
              <a:t> </a:t>
            </a:r>
            <a:r>
              <a:rPr lang="en-US" altLang="es-ES" sz="1540" dirty="0" err="1"/>
              <a:t>como</a:t>
            </a:r>
            <a:r>
              <a:rPr lang="en-US" altLang="es-ES" sz="1540" dirty="0"/>
              <a:t> 8, 16 o 32 bits</a:t>
            </a:r>
          </a:p>
          <a:p>
            <a:pPr marL="722428" lvl="1" indent="-277021" defTabSz="445407" eaLnBrk="1" hangingPunct="1"/>
            <a:r>
              <a:rPr lang="es-ES" altLang="es-ES" sz="1967" b="1" dirty="0"/>
              <a:t>Vector Interrupciones</a:t>
            </a:r>
            <a:endParaRPr lang="en-US" altLang="es-ES" sz="1967" dirty="0"/>
          </a:p>
          <a:p>
            <a:pPr marL="722428" lvl="1" indent="-277021" defTabSz="445407" eaLnBrk="1" hangingPunct="1"/>
            <a:r>
              <a:rPr lang="es-ES" altLang="es-ES" sz="2310" dirty="0"/>
              <a:t>Registros E/S					    </a:t>
            </a:r>
          </a:p>
        </p:txBody>
      </p:sp>
      <p:sp>
        <p:nvSpPr>
          <p:cNvPr id="76803" name="Slide Number Placeholder 1">
            <a:extLst>
              <a:ext uri="{FF2B5EF4-FFF2-40B4-BE49-F238E27FC236}">
                <a16:creationId xmlns:a16="http://schemas.microsoft.com/office/drawing/2014/main" id="{19BB3711-47ED-0D42-B727-A25A62C7DF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itchFamily="2" charset="2"/>
              <a:buChar char="n"/>
              <a:defRPr sz="1967">
                <a:solidFill>
                  <a:schemeClr val="tx1"/>
                </a:solidFill>
                <a:latin typeface="Tahoma" panose="020B0604030504040204" pitchFamily="34" charset="0"/>
              </a:defRPr>
            </a:lvl9pPr>
          </a:lstStyle>
          <a:p>
            <a:pPr>
              <a:spcBef>
                <a:spcPct val="0"/>
              </a:spcBef>
              <a:buClrTx/>
              <a:buSzTx/>
              <a:buFontTx/>
              <a:buNone/>
            </a:pPr>
            <a:fld id="{139667DD-99FA-654D-A051-2CB04CBA8308}" type="slidenum">
              <a:rPr lang="es-ES_tradnl" altLang="es-ES" sz="1369">
                <a:solidFill>
                  <a:srgbClr val="000000"/>
                </a:solidFill>
              </a:rPr>
              <a:pPr>
                <a:spcBef>
                  <a:spcPct val="0"/>
                </a:spcBef>
                <a:buClrTx/>
                <a:buSzTx/>
                <a:buFontTx/>
                <a:buNone/>
              </a:pPr>
              <a:t>28</a:t>
            </a:fld>
            <a:endParaRPr lang="es-ES_tradnl" altLang="es-ES" sz="1369">
              <a:solidFill>
                <a:srgbClr val="000000"/>
              </a:solidFill>
            </a:endParaRPr>
          </a:p>
        </p:txBody>
      </p:sp>
      <p:pic>
        <p:nvPicPr>
          <p:cNvPr id="76804" name="Imagen 1">
            <a:extLst>
              <a:ext uri="{FF2B5EF4-FFF2-40B4-BE49-F238E27FC236}">
                <a16:creationId xmlns:a16="http://schemas.microsoft.com/office/drawing/2014/main" id="{383C4D4C-E925-6F46-89FC-14A11244F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5892" y="1828054"/>
            <a:ext cx="3455818" cy="468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9AF6B4B1-2C43-9142-ABEE-D56F393F9812}"/>
              </a:ext>
            </a:extLst>
          </p:cNvPr>
          <p:cNvSpPr>
            <a:spLocks noChangeArrowheads="1"/>
          </p:cNvSpPr>
          <p:nvPr/>
        </p:nvSpPr>
        <p:spPr bwMode="auto">
          <a:xfrm>
            <a:off x="5652120" y="6345324"/>
            <a:ext cx="2342530" cy="170150"/>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
        <p:nvSpPr>
          <p:cNvPr id="7" name="Rectangle 9">
            <a:extLst>
              <a:ext uri="{FF2B5EF4-FFF2-40B4-BE49-F238E27FC236}">
                <a16:creationId xmlns:a16="http://schemas.microsoft.com/office/drawing/2014/main" id="{9AF6B4B1-2C43-9142-ABEE-D56F393F9812}"/>
              </a:ext>
            </a:extLst>
          </p:cNvPr>
          <p:cNvSpPr>
            <a:spLocks noChangeArrowheads="1"/>
          </p:cNvSpPr>
          <p:nvPr/>
        </p:nvSpPr>
        <p:spPr bwMode="auto">
          <a:xfrm>
            <a:off x="5639253" y="1884198"/>
            <a:ext cx="2342530" cy="608697"/>
          </a:xfrm>
          <a:prstGeom prst="rect">
            <a:avLst/>
          </a:prstGeom>
          <a:noFill/>
          <a:ln w="1905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Tree>
    <p:extLst>
      <p:ext uri="{BB962C8B-B14F-4D97-AF65-F5344CB8AC3E}">
        <p14:creationId xmlns:p14="http://schemas.microsoft.com/office/powerpoint/2010/main" val="2879188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a:extLst>
              <a:ext uri="{FF2B5EF4-FFF2-40B4-BE49-F238E27FC236}">
                <a16:creationId xmlns:a16="http://schemas.microsoft.com/office/drawing/2014/main" id="{FAAFEEAF-BD81-C74F-B2F6-BB33632E4980}"/>
              </a:ext>
            </a:extLst>
          </p:cNvPr>
          <p:cNvSpPr>
            <a:spLocks noGrp="1" noChangeArrowheads="1"/>
          </p:cNvSpPr>
          <p:nvPr>
            <p:ph type="title" idx="4294967295"/>
          </p:nvPr>
        </p:nvSpPr>
        <p:spPr/>
        <p:txBody>
          <a:bodyPr lIns="0" tIns="0" rIns="0" bIns="0" anchor="ctr"/>
          <a:lstStyle/>
          <a:p>
            <a:pPr eaLnBrk="1" hangingPunct="1"/>
            <a:r>
              <a:rPr lang="es-ES" altLang="es-ES"/>
              <a:t>Sistema de E/S del S3C44B0X </a:t>
            </a:r>
          </a:p>
        </p:txBody>
      </p:sp>
      <p:sp>
        <p:nvSpPr>
          <p:cNvPr id="53250" name="2 Marcador de contenido">
            <a:extLst>
              <a:ext uri="{FF2B5EF4-FFF2-40B4-BE49-F238E27FC236}">
                <a16:creationId xmlns:a16="http://schemas.microsoft.com/office/drawing/2014/main" id="{A4F88A7E-2219-0A4A-9E32-7CB53F1D7EFA}"/>
              </a:ext>
            </a:extLst>
          </p:cNvPr>
          <p:cNvSpPr>
            <a:spLocks noGrp="1" noChangeArrowheads="1"/>
          </p:cNvSpPr>
          <p:nvPr>
            <p:ph idx="4294967295"/>
          </p:nvPr>
        </p:nvSpPr>
        <p:spPr>
          <a:xfrm>
            <a:off x="468313" y="1773238"/>
            <a:ext cx="8235950" cy="4716102"/>
          </a:xfrm>
        </p:spPr>
        <p:txBody>
          <a:bodyPr lIns="0" tIns="0" rIns="0" bIns="0"/>
          <a:lstStyle/>
          <a:p>
            <a:pPr marL="341313" indent="-341313" defTabSz="457200" eaLnBrk="1" hangingPunct="1"/>
            <a:r>
              <a:rPr lang="es-ES" altLang="es-ES" sz="2800" dirty="0"/>
              <a:t>Puertos de E/S</a:t>
            </a:r>
          </a:p>
          <a:p>
            <a:pPr marL="741363" lvl="1" indent="-284163" defTabSz="457200" eaLnBrk="1" hangingPunct="1"/>
            <a:r>
              <a:rPr lang="es-ES" altLang="es-ES" sz="2400" dirty="0"/>
              <a:t>E/S mapeada en memoria (ARM7TDMI):</a:t>
            </a:r>
          </a:p>
          <a:p>
            <a:pPr lvl="2" defTabSz="457200" eaLnBrk="1" hangingPunct="1"/>
            <a:r>
              <a:rPr lang="es-ES" altLang="es-ES" sz="2000" dirty="0"/>
              <a:t>Los registros que controlan a los distintos elementos de la placa tienen asignados una dirección de memoria</a:t>
            </a:r>
          </a:p>
          <a:p>
            <a:pPr lvl="2" defTabSz="457200" eaLnBrk="1" hangingPunct="1"/>
            <a:r>
              <a:rPr lang="es-ES" altLang="es-ES" sz="2000" dirty="0"/>
              <a:t>La entrada/salida se gestiona escribiendo/leyendo en esas direcciones</a:t>
            </a:r>
          </a:p>
          <a:p>
            <a:pPr lvl="2" defTabSz="457200" eaLnBrk="1" hangingPunct="1"/>
            <a:endParaRPr lang="es-ES" altLang="es-ES" sz="2000" dirty="0"/>
          </a:p>
          <a:p>
            <a:pPr marL="741363" lvl="1" indent="-284163" defTabSz="457200" eaLnBrk="1" hangingPunct="1"/>
            <a:r>
              <a:rPr lang="es-ES" altLang="es-ES" sz="2400" dirty="0"/>
              <a:t>Ocupa el último tramo [0xE000_0000-0xFFFF_FFFF]</a:t>
            </a:r>
          </a:p>
          <a:p>
            <a:pPr marL="1141413" lvl="2" indent="-284163" defTabSz="457200" eaLnBrk="1" hangingPunct="1"/>
            <a:r>
              <a:rPr lang="es-ES" altLang="es-ES" sz="2000" dirty="0"/>
              <a:t>AHB tienen reservado el último tramo [0xFFE0_0000 - 0xFFFF_FFFF]</a:t>
            </a:r>
          </a:p>
          <a:p>
            <a:pPr marL="1141413" lvl="2" indent="-284163" defTabSz="457200" eaLnBrk="1" hangingPunct="1"/>
            <a:r>
              <a:rPr lang="es-ES" altLang="es-ES" sz="2000" dirty="0"/>
              <a:t>El resto de dispositivos periféricos suelen estar ubicados en el APB [0xE000_0000 - 0xE01F_FFFF]</a:t>
            </a:r>
          </a:p>
        </p:txBody>
      </p:sp>
      <p:sp>
        <p:nvSpPr>
          <p:cNvPr id="53251" name="Slide Number Placeholder 1">
            <a:extLst>
              <a:ext uri="{FF2B5EF4-FFF2-40B4-BE49-F238E27FC236}">
                <a16:creationId xmlns:a16="http://schemas.microsoft.com/office/drawing/2014/main" id="{599CFFBB-EF89-8E47-8CC7-32906B65C7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947449F-22ED-B046-83DB-4F4F72660784}" type="slidenum">
              <a:rPr lang="es-ES_tradnl" altLang="es-ES" sz="1400" smtClean="0"/>
              <a:pPr>
                <a:spcBef>
                  <a:spcPct val="0"/>
                </a:spcBef>
                <a:buClrTx/>
                <a:buSzTx/>
                <a:buFontTx/>
                <a:buNone/>
              </a:pPr>
              <a:t>29</a:t>
            </a:fld>
            <a:endParaRPr lang="es-ES_tradnl" altLang="es-ES" sz="140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3 Título">
            <a:extLst>
              <a:ext uri="{FF2B5EF4-FFF2-40B4-BE49-F238E27FC236}">
                <a16:creationId xmlns:a16="http://schemas.microsoft.com/office/drawing/2014/main" id="{8A586AF3-1442-5547-AB5C-A6E1E04F2FAB}"/>
              </a:ext>
            </a:extLst>
          </p:cNvPr>
          <p:cNvSpPr>
            <a:spLocks noGrp="1" noChangeArrowheads="1"/>
          </p:cNvSpPr>
          <p:nvPr>
            <p:ph type="title"/>
          </p:nvPr>
        </p:nvSpPr>
        <p:spPr/>
        <p:txBody>
          <a:bodyPr/>
          <a:lstStyle/>
          <a:p>
            <a:r>
              <a:rPr lang="es-ES" altLang="es-ES"/>
              <a:t>P1</a:t>
            </a:r>
          </a:p>
        </p:txBody>
      </p:sp>
      <p:sp>
        <p:nvSpPr>
          <p:cNvPr id="18434" name="4 Marcador de contenido">
            <a:extLst>
              <a:ext uri="{FF2B5EF4-FFF2-40B4-BE49-F238E27FC236}">
                <a16:creationId xmlns:a16="http://schemas.microsoft.com/office/drawing/2014/main" id="{A6F2624B-743A-7940-86A6-2AF5855FE41A}"/>
              </a:ext>
            </a:extLst>
          </p:cNvPr>
          <p:cNvSpPr>
            <a:spLocks noGrp="1" noChangeArrowheads="1"/>
          </p:cNvSpPr>
          <p:nvPr>
            <p:ph idx="1"/>
          </p:nvPr>
        </p:nvSpPr>
        <p:spPr>
          <a:xfrm>
            <a:off x="719138" y="1700213"/>
            <a:ext cx="8235950" cy="4248150"/>
          </a:xfrm>
        </p:spPr>
        <p:txBody>
          <a:bodyPr/>
          <a:lstStyle/>
          <a:p>
            <a:r>
              <a:rPr lang="es-ES" altLang="es-ES" sz="2800"/>
              <a:t>globalmente… buen trabajo</a:t>
            </a:r>
          </a:p>
          <a:p>
            <a:pPr lvl="1"/>
            <a:r>
              <a:rPr lang="es-ES" altLang="es-ES" sz="2400"/>
              <a:t>pequeñas correcciones</a:t>
            </a:r>
          </a:p>
          <a:p>
            <a:pPr lvl="2"/>
            <a:r>
              <a:rPr lang="es-ES" altLang="es-ES" sz="2000"/>
              <a:t>marco pila aoc1…</a:t>
            </a:r>
          </a:p>
          <a:p>
            <a:pPr lvl="1"/>
            <a:r>
              <a:rPr lang="es-ES" altLang="es-ES" sz="2400"/>
              <a:t>septiembre…</a:t>
            </a:r>
          </a:p>
          <a:p>
            <a:r>
              <a:rPr lang="es-ES" altLang="es-ES" sz="2800"/>
              <a:t>memoria</a:t>
            </a:r>
          </a:p>
          <a:p>
            <a:pPr lvl="1"/>
            <a:r>
              <a:rPr lang="es-ES" altLang="es-ES" sz="2400"/>
              <a:t>clara, concisa, completa</a:t>
            </a:r>
          </a:p>
          <a:p>
            <a:pPr lvl="1"/>
            <a:r>
              <a:rPr lang="es-ES" altLang="es-ES" sz="2400"/>
              <a:t>mirar apartados y contenidos</a:t>
            </a:r>
          </a:p>
          <a:p>
            <a:pPr lvl="1"/>
            <a:r>
              <a:rPr lang="es-ES" altLang="es-ES" sz="2400"/>
              <a:t>lunes, 30 de octubre de 2017, 23:55</a:t>
            </a:r>
          </a:p>
          <a:p>
            <a:pPr lvl="1"/>
            <a:r>
              <a:rPr lang="es-ES" altLang="es-ES" sz="2400"/>
              <a:t>2 ficheros</a:t>
            </a:r>
          </a:p>
          <a:p>
            <a:pPr lvl="2"/>
            <a:r>
              <a:rPr lang="es-ES" altLang="es-ES" sz="2000"/>
              <a:t>nip_nip.pdf</a:t>
            </a:r>
          </a:p>
          <a:p>
            <a:pPr lvl="2"/>
            <a:r>
              <a:rPr lang="es-ES" altLang="es-ES" sz="2000"/>
              <a:t>fuentes y resto</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540567" y="1983340"/>
            <a:ext cx="5472608" cy="3929936"/>
          </a:xfrm>
          <a:prstGeom prst="rect">
            <a:avLst/>
          </a:prstGeom>
        </p:spPr>
      </p:pic>
      <p:sp>
        <p:nvSpPr>
          <p:cNvPr id="4" name="Título 3"/>
          <p:cNvSpPr>
            <a:spLocks noGrp="1"/>
          </p:cNvSpPr>
          <p:nvPr>
            <p:ph type="title"/>
          </p:nvPr>
        </p:nvSpPr>
        <p:spPr/>
        <p:txBody>
          <a:bodyPr/>
          <a:lstStyle/>
          <a:p>
            <a:r>
              <a:rPr lang="es-ES" dirty="0"/>
              <a:t>@E/S</a:t>
            </a:r>
          </a:p>
        </p:txBody>
      </p:sp>
      <p:sp>
        <p:nvSpPr>
          <p:cNvPr id="2" name="Marcador de número de diapositiva 1"/>
          <p:cNvSpPr>
            <a:spLocks noGrp="1"/>
          </p:cNvSpPr>
          <p:nvPr>
            <p:ph type="sldNum" sz="quarter" idx="10"/>
          </p:nvPr>
        </p:nvSpPr>
        <p:spPr/>
        <p:txBody>
          <a:bodyPr/>
          <a:lstStyle/>
          <a:p>
            <a:pPr>
              <a:defRPr/>
            </a:pPr>
            <a:fld id="{BAB1A748-927E-9C4A-B675-E22843FD0235}" type="slidenum">
              <a:rPr lang="es-ES_tradnl" altLang="es-ES" smtClean="0"/>
              <a:pPr>
                <a:defRPr/>
              </a:pPr>
              <a:t>30</a:t>
            </a:fld>
            <a:endParaRPr lang="es-ES_tradnl" altLang="es-ES"/>
          </a:p>
        </p:txBody>
      </p:sp>
      <p:pic>
        <p:nvPicPr>
          <p:cNvPr id="3" name="Imagen 2"/>
          <p:cNvPicPr>
            <a:picLocks noChangeAspect="1"/>
          </p:cNvPicPr>
          <p:nvPr/>
        </p:nvPicPr>
        <p:blipFill>
          <a:blip r:embed="rId4"/>
          <a:stretch>
            <a:fillRect/>
          </a:stretch>
        </p:blipFill>
        <p:spPr>
          <a:xfrm>
            <a:off x="4564868" y="368660"/>
            <a:ext cx="6019800" cy="6200775"/>
          </a:xfrm>
          <a:prstGeom prst="rect">
            <a:avLst/>
          </a:prstGeom>
        </p:spPr>
      </p:pic>
    </p:spTree>
    <p:extLst>
      <p:ext uri="{BB962C8B-B14F-4D97-AF65-F5344CB8AC3E}">
        <p14:creationId xmlns:p14="http://schemas.microsoft.com/office/powerpoint/2010/main" val="2327769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ítulo 1">
            <a:extLst>
              <a:ext uri="{FF2B5EF4-FFF2-40B4-BE49-F238E27FC236}">
                <a16:creationId xmlns:a16="http://schemas.microsoft.com/office/drawing/2014/main" id="{E450A3F3-FDF5-1043-A458-39E04164EE34}"/>
              </a:ext>
            </a:extLst>
          </p:cNvPr>
          <p:cNvSpPr>
            <a:spLocks noGrp="1" noChangeArrowheads="1"/>
          </p:cNvSpPr>
          <p:nvPr>
            <p:ph type="title"/>
          </p:nvPr>
        </p:nvSpPr>
        <p:spPr/>
        <p:txBody>
          <a:bodyPr/>
          <a:lstStyle/>
          <a:p>
            <a:r>
              <a:rPr lang="es-ES" altLang="es-ES" sz="4619" b="1">
                <a:latin typeface="Consolas" panose="020B0609020204030204" pitchFamily="49" charset="0"/>
                <a:cs typeface="Consolas" panose="020B0609020204030204" pitchFamily="49" charset="0"/>
              </a:rPr>
              <a:t>LPC210x.H</a:t>
            </a:r>
            <a:endParaRPr lang="es-ES" altLang="en-US"/>
          </a:p>
        </p:txBody>
      </p:sp>
      <p:sp>
        <p:nvSpPr>
          <p:cNvPr id="89090" name="Marcador de contenido 2">
            <a:extLst>
              <a:ext uri="{FF2B5EF4-FFF2-40B4-BE49-F238E27FC236}">
                <a16:creationId xmlns:a16="http://schemas.microsoft.com/office/drawing/2014/main" id="{F04DDD8E-B9DB-0C45-B31F-2ECE5DF23B20}"/>
              </a:ext>
            </a:extLst>
          </p:cNvPr>
          <p:cNvSpPr>
            <a:spLocks noGrp="1" noChangeArrowheads="1"/>
          </p:cNvSpPr>
          <p:nvPr>
            <p:ph idx="1"/>
          </p:nvPr>
        </p:nvSpPr>
        <p:spPr/>
        <p:txBody>
          <a:bodyPr/>
          <a:lstStyle/>
          <a:p>
            <a:r>
              <a:rPr lang="es-ES" altLang="es-ES" dirty="0"/>
              <a:t>Fichero cabecera del fabricante Macros para usar nombres simbólicos</a:t>
            </a:r>
          </a:p>
          <a:p>
            <a:pPr lvl="1"/>
            <a:r>
              <a:rPr lang="es-ES" altLang="en-US" dirty="0"/>
              <a:t>Controlador de Interrupciones </a:t>
            </a:r>
            <a:r>
              <a:rPr lang="es-ES" altLang="en-US" dirty="0" err="1"/>
              <a:t>vectorizadas</a:t>
            </a:r>
            <a:endParaRPr lang="es-ES" altLang="en-US" dirty="0"/>
          </a:p>
          <a:p>
            <a:pPr lvl="1"/>
            <a:r>
              <a:rPr lang="es-ES" altLang="en-US" dirty="0"/>
              <a:t>GPIO</a:t>
            </a:r>
          </a:p>
          <a:p>
            <a:pPr lvl="1"/>
            <a:r>
              <a:rPr lang="es-ES" altLang="en-US" dirty="0" err="1"/>
              <a:t>Perifericos</a:t>
            </a:r>
            <a:endParaRPr lang="es-ES" altLang="en-US" dirty="0"/>
          </a:p>
          <a:p>
            <a:pPr lvl="1"/>
            <a:endParaRPr lang="es-ES" altLang="en-US" dirty="0"/>
          </a:p>
        </p:txBody>
      </p:sp>
      <p:sp>
        <p:nvSpPr>
          <p:cNvPr id="89091" name="Marcador de número de diapositiva 3">
            <a:extLst>
              <a:ext uri="{FF2B5EF4-FFF2-40B4-BE49-F238E27FC236}">
                <a16:creationId xmlns:a16="http://schemas.microsoft.com/office/drawing/2014/main" id="{F50C6E08-587D-2C4D-BBBE-5C197B79E8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7C2C013-C36B-9A4D-98DA-7F5468C3EB5E}" type="slidenum">
              <a:rPr lang="es-ES_tradnl" altLang="es-ES"/>
              <a:pPr/>
              <a:t>31</a:t>
            </a:fld>
            <a:endParaRPr lang="es-ES_tradnl" altLang="es-ES"/>
          </a:p>
        </p:txBody>
      </p:sp>
      <p:sp>
        <p:nvSpPr>
          <p:cNvPr id="89092" name="CuadroTexto 4">
            <a:extLst>
              <a:ext uri="{FF2B5EF4-FFF2-40B4-BE49-F238E27FC236}">
                <a16:creationId xmlns:a16="http://schemas.microsoft.com/office/drawing/2014/main" id="{11F5BFC7-422F-784F-9F1D-55B1392058E0}"/>
              </a:ext>
            </a:extLst>
          </p:cNvPr>
          <p:cNvSpPr txBox="1">
            <a:spLocks noChangeArrowheads="1"/>
          </p:cNvSpPr>
          <p:nvPr/>
        </p:nvSpPr>
        <p:spPr bwMode="auto">
          <a:xfrm>
            <a:off x="1184077" y="4333352"/>
            <a:ext cx="3757269" cy="23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r>
              <a:rPr lang="es-ES" altLang="en-US" sz="1540" b="1" dirty="0">
                <a:latin typeface="Consolas" panose="020B0609020204030204" pitchFamily="49" charset="0"/>
                <a:cs typeface="Consolas" panose="020B0609020204030204" pitchFamily="49" charset="0"/>
              </a:rPr>
              <a:t>#</a:t>
            </a:r>
            <a:r>
              <a:rPr lang="es-ES" altLang="en-US" sz="1540" b="1" dirty="0" err="1">
                <a:latin typeface="Consolas" panose="020B0609020204030204" pitchFamily="49" charset="0"/>
                <a:cs typeface="Consolas" panose="020B0609020204030204" pitchFamily="49" charset="0"/>
              </a:rPr>
              <a:t>ifndef</a:t>
            </a:r>
            <a:r>
              <a:rPr lang="es-ES" altLang="en-US" sz="1540" b="1" dirty="0">
                <a:latin typeface="Consolas" panose="020B0609020204030204" pitchFamily="49" charset="0"/>
                <a:cs typeface="Consolas" panose="020B0609020204030204" pitchFamily="49" charset="0"/>
              </a:rPr>
              <a:t> __LPC210x_H</a:t>
            </a:r>
          </a:p>
          <a:p>
            <a:r>
              <a:rPr lang="es-ES" altLang="en-US" sz="1540" b="1" dirty="0">
                <a:latin typeface="Consolas" panose="020B0609020204030204" pitchFamily="49" charset="0"/>
                <a:cs typeface="Consolas" panose="020B0609020204030204" pitchFamily="49" charset="0"/>
              </a:rPr>
              <a:t>#define __LPC210x_H</a:t>
            </a:r>
          </a:p>
          <a:p>
            <a:endParaRPr lang="es-ES" altLang="en-US" sz="1540" b="1" dirty="0">
              <a:latin typeface="Consolas" panose="020B0609020204030204" pitchFamily="49" charset="0"/>
              <a:cs typeface="Consolas" panose="020B0609020204030204" pitchFamily="49" charset="0"/>
            </a:endParaRPr>
          </a:p>
          <a:p>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Vectored</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Interrupt</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Controller</a:t>
            </a:r>
            <a:r>
              <a:rPr lang="es-ES" altLang="en-US" sz="1540" b="1" dirty="0">
                <a:latin typeface="Consolas" panose="020B0609020204030204" pitchFamily="49" charset="0"/>
                <a:cs typeface="Consolas" panose="020B0609020204030204" pitchFamily="49" charset="0"/>
              </a:rPr>
              <a:t> (VIC) */</a:t>
            </a:r>
          </a:p>
          <a:p>
            <a:r>
              <a:rPr lang="es-ES" altLang="en-US" sz="1540" b="1" dirty="0">
                <a:latin typeface="Consolas" panose="020B0609020204030204" pitchFamily="49" charset="0"/>
                <a:cs typeface="Consolas" panose="020B0609020204030204" pitchFamily="49" charset="0"/>
              </a:rPr>
              <a:t>#define </a:t>
            </a:r>
            <a:r>
              <a:rPr lang="es-ES" altLang="en-US" sz="1540" b="1" dirty="0" err="1">
                <a:latin typeface="Consolas" panose="020B0609020204030204" pitchFamily="49" charset="0"/>
                <a:cs typeface="Consolas" panose="020B0609020204030204" pitchFamily="49" charset="0"/>
              </a:rPr>
              <a:t>VICIRQStatus</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volatile</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unsigned</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long</a:t>
            </a:r>
            <a:r>
              <a:rPr lang="es-ES" altLang="en-US" sz="1540" b="1" dirty="0">
                <a:latin typeface="Consolas" panose="020B0609020204030204" pitchFamily="49" charset="0"/>
                <a:cs typeface="Consolas" panose="020B0609020204030204" pitchFamily="49" charset="0"/>
              </a:rPr>
              <a:t> *) 0xFFFFF000))</a:t>
            </a:r>
          </a:p>
          <a:p>
            <a:r>
              <a:rPr lang="es-ES" altLang="en-US" sz="1540" b="1" dirty="0">
                <a:latin typeface="Consolas" panose="020B0609020204030204" pitchFamily="49" charset="0"/>
                <a:cs typeface="Consolas" panose="020B0609020204030204" pitchFamily="49" charset="0"/>
              </a:rPr>
              <a:t>#define </a:t>
            </a:r>
            <a:r>
              <a:rPr lang="es-ES" altLang="en-US" sz="1540" b="1" dirty="0" err="1">
                <a:latin typeface="Consolas" panose="020B0609020204030204" pitchFamily="49" charset="0"/>
                <a:cs typeface="Consolas" panose="020B0609020204030204" pitchFamily="49" charset="0"/>
              </a:rPr>
              <a:t>VICFIQStatus</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volatile</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unsigned</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long</a:t>
            </a:r>
            <a:r>
              <a:rPr lang="es-ES" altLang="en-US" sz="1540" b="1" dirty="0">
                <a:latin typeface="Consolas" panose="020B0609020204030204" pitchFamily="49" charset="0"/>
                <a:cs typeface="Consolas" panose="020B0609020204030204" pitchFamily="49" charset="0"/>
              </a:rPr>
              <a:t> *) 0xFFFFF004))</a:t>
            </a:r>
          </a:p>
          <a:p>
            <a:r>
              <a:rPr lang="es-ES" altLang="en-US" sz="1540" b="1" dirty="0">
                <a:latin typeface="Consolas" panose="020B0609020204030204" pitchFamily="49" charset="0"/>
                <a:cs typeface="Consolas" panose="020B0609020204030204" pitchFamily="49" charset="0"/>
              </a:rPr>
              <a:t>…</a:t>
            </a:r>
          </a:p>
          <a:p>
            <a:r>
              <a:rPr lang="es-ES" altLang="en-US" sz="1540" b="1" dirty="0">
                <a:latin typeface="Consolas" panose="020B0609020204030204" pitchFamily="49" charset="0"/>
                <a:cs typeface="Consolas" panose="020B0609020204030204" pitchFamily="49" charset="0"/>
              </a:rPr>
              <a:t>/* General </a:t>
            </a:r>
            <a:r>
              <a:rPr lang="es-ES" altLang="en-US" sz="1540" b="1" dirty="0" err="1">
                <a:latin typeface="Consolas" panose="020B0609020204030204" pitchFamily="49" charset="0"/>
                <a:cs typeface="Consolas" panose="020B0609020204030204" pitchFamily="49" charset="0"/>
              </a:rPr>
              <a:t>Purpose</a:t>
            </a:r>
            <a:r>
              <a:rPr lang="es-ES" altLang="en-US" sz="1540" b="1" dirty="0">
                <a:latin typeface="Consolas" panose="020B0609020204030204" pitchFamily="49" charset="0"/>
                <a:cs typeface="Consolas" panose="020B0609020204030204" pitchFamily="49" charset="0"/>
              </a:rPr>
              <a:t> Input/Output (GPIO) */</a:t>
            </a:r>
          </a:p>
          <a:p>
            <a:r>
              <a:rPr lang="es-ES" altLang="en-US" sz="1540" b="1" dirty="0">
                <a:latin typeface="Consolas" panose="020B0609020204030204" pitchFamily="49" charset="0"/>
                <a:cs typeface="Consolas" panose="020B0609020204030204" pitchFamily="49" charset="0"/>
              </a:rPr>
              <a:t>#define IOPIN          (*((</a:t>
            </a:r>
            <a:r>
              <a:rPr lang="es-ES" altLang="en-US" sz="1540" b="1" dirty="0" err="1">
                <a:latin typeface="Consolas" panose="020B0609020204030204" pitchFamily="49" charset="0"/>
                <a:cs typeface="Consolas" panose="020B0609020204030204" pitchFamily="49" charset="0"/>
              </a:rPr>
              <a:t>volatile</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unsigned</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long</a:t>
            </a:r>
            <a:r>
              <a:rPr lang="es-ES" altLang="en-US" sz="1540" b="1" dirty="0">
                <a:latin typeface="Consolas" panose="020B0609020204030204" pitchFamily="49" charset="0"/>
                <a:cs typeface="Consolas" panose="020B0609020204030204" pitchFamily="49" charset="0"/>
              </a:rPr>
              <a:t> *) 0xE0028000))</a:t>
            </a:r>
          </a:p>
          <a:p>
            <a:r>
              <a:rPr lang="es-ES" altLang="en-US" sz="1540" b="1" dirty="0">
                <a:latin typeface="Consolas" panose="020B0609020204030204" pitchFamily="49" charset="0"/>
                <a:cs typeface="Consolas" panose="020B0609020204030204" pitchFamily="49" charset="0"/>
              </a:rPr>
              <a:t>#define IOSET          (*((</a:t>
            </a:r>
            <a:r>
              <a:rPr lang="es-ES" altLang="en-US" sz="1540" b="1" dirty="0" err="1">
                <a:latin typeface="Consolas" panose="020B0609020204030204" pitchFamily="49" charset="0"/>
                <a:cs typeface="Consolas" panose="020B0609020204030204" pitchFamily="49" charset="0"/>
              </a:rPr>
              <a:t>volatile</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unsigned</a:t>
            </a:r>
            <a:r>
              <a:rPr lang="es-ES" altLang="en-US" sz="1540" b="1" dirty="0">
                <a:latin typeface="Consolas" panose="020B0609020204030204" pitchFamily="49" charset="0"/>
                <a:cs typeface="Consolas" panose="020B0609020204030204" pitchFamily="49" charset="0"/>
              </a:rPr>
              <a:t> </a:t>
            </a:r>
            <a:r>
              <a:rPr lang="es-ES" altLang="en-US" sz="1540" b="1" dirty="0" err="1">
                <a:latin typeface="Consolas" panose="020B0609020204030204" pitchFamily="49" charset="0"/>
                <a:cs typeface="Consolas" panose="020B0609020204030204" pitchFamily="49" charset="0"/>
              </a:rPr>
              <a:t>long</a:t>
            </a:r>
            <a:r>
              <a:rPr lang="es-ES" altLang="en-US" sz="1540" b="1" dirty="0">
                <a:latin typeface="Consolas" panose="020B0609020204030204" pitchFamily="49" charset="0"/>
                <a:cs typeface="Consolas" panose="020B0609020204030204" pitchFamily="49" charset="0"/>
              </a:rPr>
              <a:t> *) 0xE0028004))</a:t>
            </a:r>
          </a:p>
        </p:txBody>
      </p:sp>
    </p:spTree>
    <p:extLst>
      <p:ext uri="{BB962C8B-B14F-4D97-AF65-F5344CB8AC3E}">
        <p14:creationId xmlns:p14="http://schemas.microsoft.com/office/powerpoint/2010/main" val="1590780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Interrupciones</a:t>
            </a:r>
          </a:p>
        </p:txBody>
      </p:sp>
      <p:sp>
        <p:nvSpPr>
          <p:cNvPr id="3" name="Marcador de contenido 2"/>
          <p:cNvSpPr>
            <a:spLocks noGrp="1"/>
          </p:cNvSpPr>
          <p:nvPr>
            <p:ph idx="1"/>
          </p:nvPr>
        </p:nvSpPr>
        <p:spPr/>
        <p:txBody>
          <a:bodyPr/>
          <a:lstStyle/>
          <a:p>
            <a:r>
              <a:rPr lang="es-ES" dirty="0"/>
              <a:t>FIQ</a:t>
            </a:r>
          </a:p>
          <a:p>
            <a:r>
              <a:rPr lang="es-ES" dirty="0"/>
              <a:t>IRQ</a:t>
            </a:r>
          </a:p>
          <a:p>
            <a:r>
              <a:rPr lang="es-ES" dirty="0"/>
              <a:t>Modos del procesador</a:t>
            </a:r>
          </a:p>
          <a:p>
            <a:pPr lvl="1"/>
            <a:r>
              <a:rPr lang="es-ES" dirty="0"/>
              <a:t>CPRS</a:t>
            </a:r>
          </a:p>
          <a:p>
            <a:endParaRPr lang="es-ES" dirty="0"/>
          </a:p>
          <a:p>
            <a:r>
              <a:rPr lang="es-ES" dirty="0" err="1"/>
              <a:t>Reset</a:t>
            </a:r>
            <a:endParaRPr lang="es-ES" dirty="0"/>
          </a:p>
          <a:p>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32</a:t>
            </a:fld>
            <a:endParaRPr lang="es-ES_tradnl" altLang="es-ES"/>
          </a:p>
        </p:txBody>
      </p:sp>
      <p:pic>
        <p:nvPicPr>
          <p:cNvPr id="82950" name="Picture 6" descr="Embedded Development] Introduction to ARM Chip (ARM Chip Type | ARM  Processor Operating Mode | ARM Register | ARM Addressing)... - Programmer  Sou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908" y="3789040"/>
            <a:ext cx="4997425" cy="269672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4">
            <a:clrChange>
              <a:clrFrom>
                <a:srgbClr val="FFFFFF"/>
              </a:clrFrom>
              <a:clrTo>
                <a:srgbClr val="FFFFFF">
                  <a:alpha val="0"/>
                </a:srgbClr>
              </a:clrTo>
            </a:clrChange>
          </a:blip>
          <a:stretch>
            <a:fillRect/>
          </a:stretch>
        </p:blipFill>
        <p:spPr>
          <a:xfrm>
            <a:off x="2382058" y="3392996"/>
            <a:ext cx="6485581" cy="811637"/>
          </a:xfrm>
          <a:prstGeom prst="rect">
            <a:avLst/>
          </a:prstGeom>
        </p:spPr>
      </p:pic>
      <p:sp>
        <p:nvSpPr>
          <p:cNvPr id="9" name="CuadroTexto 8"/>
          <p:cNvSpPr txBox="1"/>
          <p:nvPr/>
        </p:nvSpPr>
        <p:spPr>
          <a:xfrm>
            <a:off x="6408204" y="2647341"/>
            <a:ext cx="2052228" cy="914400"/>
          </a:xfrm>
          <a:prstGeom prst="rect">
            <a:avLst/>
          </a:prstGeom>
          <a:noFill/>
          <a:ln w="12700">
            <a:noFill/>
          </a:ln>
        </p:spPr>
        <p:txBody>
          <a:bodyPr wrap="none" rtlCol="0" anchor="ctr" anchorCtr="0">
            <a:noAutofit/>
          </a:bodyPr>
          <a:lstStyle/>
          <a:p>
            <a:r>
              <a:rPr lang="es-ES" dirty="0">
                <a:solidFill>
                  <a:srgbClr val="0070C0"/>
                </a:solidFill>
                <a:latin typeface="Consolas" panose="020B0609020204030204" pitchFamily="49" charset="0"/>
                <a:cs typeface="Consolas" panose="020B0609020204030204" pitchFamily="49" charset="0"/>
              </a:rPr>
              <a:t>I = 1 </a:t>
            </a:r>
            <a:r>
              <a:rPr lang="es-ES" dirty="0" err="1">
                <a:solidFill>
                  <a:srgbClr val="0070C0"/>
                </a:solidFill>
                <a:latin typeface="Consolas" panose="020B0609020204030204" pitchFamily="49" charset="0"/>
                <a:cs typeface="Consolas" panose="020B0609020204030204" pitchFamily="49" charset="0"/>
              </a:rPr>
              <a:t>disables</a:t>
            </a:r>
            <a:r>
              <a:rPr lang="es-ES" dirty="0">
                <a:solidFill>
                  <a:srgbClr val="0070C0"/>
                </a:solidFill>
                <a:latin typeface="Consolas" panose="020B0609020204030204" pitchFamily="49" charset="0"/>
                <a:cs typeface="Consolas" panose="020B0609020204030204" pitchFamily="49" charset="0"/>
              </a:rPr>
              <a:t> IRQ</a:t>
            </a:r>
          </a:p>
          <a:p>
            <a:r>
              <a:rPr lang="es-ES" dirty="0">
                <a:solidFill>
                  <a:srgbClr val="0070C0"/>
                </a:solidFill>
                <a:latin typeface="Consolas" panose="020B0609020204030204" pitchFamily="49" charset="0"/>
                <a:cs typeface="Consolas" panose="020B0609020204030204" pitchFamily="49" charset="0"/>
              </a:rPr>
              <a:t>F = 1 </a:t>
            </a:r>
            <a:r>
              <a:rPr lang="es-ES" dirty="0" err="1">
                <a:solidFill>
                  <a:srgbClr val="0070C0"/>
                </a:solidFill>
                <a:latin typeface="Consolas" panose="020B0609020204030204" pitchFamily="49" charset="0"/>
                <a:cs typeface="Consolas" panose="020B0609020204030204" pitchFamily="49" charset="0"/>
              </a:rPr>
              <a:t>disables</a:t>
            </a:r>
            <a:r>
              <a:rPr lang="es-ES" dirty="0">
                <a:solidFill>
                  <a:srgbClr val="0070C0"/>
                </a:solidFill>
                <a:latin typeface="Consolas" panose="020B0609020204030204" pitchFamily="49" charset="0"/>
                <a:cs typeface="Consolas" panose="020B0609020204030204" pitchFamily="49" charset="0"/>
              </a:rPr>
              <a:t> FIQ</a:t>
            </a:r>
          </a:p>
        </p:txBody>
      </p:sp>
    </p:spTree>
    <p:extLst>
      <p:ext uri="{BB962C8B-B14F-4D97-AF65-F5344CB8AC3E}">
        <p14:creationId xmlns:p14="http://schemas.microsoft.com/office/powerpoint/2010/main" val="457420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title" idx="4294967295"/>
          </p:nvPr>
        </p:nvSpPr>
        <p:spPr/>
        <p:txBody>
          <a:bodyPr/>
          <a:lstStyle/>
          <a:p>
            <a:r>
              <a:rPr lang="es-ES_tradnl" altLang="es-ES"/>
              <a:t>Registros y modos</a:t>
            </a:r>
          </a:p>
        </p:txBody>
      </p:sp>
      <p:sp>
        <p:nvSpPr>
          <p:cNvPr id="113668" name="Rectangle 5"/>
          <p:cNvSpPr>
            <a:spLocks noChangeArrowheads="1"/>
          </p:cNvSpPr>
          <p:nvPr/>
        </p:nvSpPr>
        <p:spPr bwMode="gray">
          <a:xfrm>
            <a:off x="1933255" y="2320552"/>
            <a:ext cx="837815" cy="1724514"/>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User</a:t>
            </a:r>
            <a:br>
              <a:rPr lang="en-US" altLang="es-ES" sz="1112">
                <a:solidFill>
                  <a:srgbClr val="FFFFFF"/>
                </a:solidFill>
              </a:rPr>
            </a:br>
            <a:r>
              <a:rPr lang="en-US" altLang="es-ES" sz="1112">
                <a:solidFill>
                  <a:srgbClr val="FFFFFF"/>
                </a:solidFill>
              </a:rPr>
              <a:t>mode</a:t>
            </a:r>
            <a:br>
              <a:rPr lang="en-US" altLang="es-ES" sz="1112">
                <a:solidFill>
                  <a:srgbClr val="FFFFFF"/>
                </a:solidFill>
              </a:rPr>
            </a:br>
            <a:r>
              <a:rPr lang="en-US" altLang="es-ES" sz="1112">
                <a:solidFill>
                  <a:srgbClr val="FFFFFF"/>
                </a:solidFill>
              </a:rPr>
              <a:t>r0-r7,</a:t>
            </a:r>
            <a:br>
              <a:rPr lang="en-US" altLang="es-ES" sz="1112">
                <a:solidFill>
                  <a:srgbClr val="FFFFFF"/>
                </a:solidFill>
              </a:rPr>
            </a:br>
            <a:r>
              <a:rPr lang="en-US" altLang="es-ES" sz="1112">
                <a:solidFill>
                  <a:srgbClr val="FFFFFF"/>
                </a:solidFill>
              </a:rPr>
              <a:t>r15,</a:t>
            </a:r>
            <a:br>
              <a:rPr lang="en-US" altLang="es-ES" sz="1112">
                <a:solidFill>
                  <a:srgbClr val="FFFFFF"/>
                </a:solidFill>
              </a:rPr>
            </a:br>
            <a:r>
              <a:rPr lang="en-US" altLang="es-ES" sz="1112">
                <a:solidFill>
                  <a:srgbClr val="FFFFFF"/>
                </a:solidFill>
              </a:rPr>
              <a:t>and</a:t>
            </a:r>
            <a:br>
              <a:rPr lang="en-US" altLang="es-ES" sz="1112">
                <a:solidFill>
                  <a:srgbClr val="FFFFFF"/>
                </a:solidFill>
              </a:rPr>
            </a:br>
            <a:r>
              <a:rPr lang="en-US" altLang="es-ES" sz="1112">
                <a:solidFill>
                  <a:srgbClr val="FFFFFF"/>
                </a:solidFill>
              </a:rPr>
              <a:t>cpsr</a:t>
            </a:r>
          </a:p>
        </p:txBody>
      </p:sp>
      <p:sp>
        <p:nvSpPr>
          <p:cNvPr id="113669" name="Rectangle 6"/>
          <p:cNvSpPr>
            <a:spLocks noChangeArrowheads="1"/>
          </p:cNvSpPr>
          <p:nvPr/>
        </p:nvSpPr>
        <p:spPr bwMode="gray">
          <a:xfrm>
            <a:off x="1933255" y="5555034"/>
            <a:ext cx="837815" cy="214546"/>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70" name="Rectangle 7"/>
          <p:cNvSpPr>
            <a:spLocks noChangeArrowheads="1"/>
          </p:cNvSpPr>
          <p:nvPr/>
        </p:nvSpPr>
        <p:spPr bwMode="gray">
          <a:xfrm>
            <a:off x="1933255" y="5913516"/>
            <a:ext cx="837815" cy="215903"/>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71" name="Rectangle 8"/>
          <p:cNvSpPr>
            <a:spLocks noChangeArrowheads="1"/>
          </p:cNvSpPr>
          <p:nvPr/>
        </p:nvSpPr>
        <p:spPr bwMode="gray">
          <a:xfrm>
            <a:off x="1933255" y="4045066"/>
            <a:ext cx="837815" cy="214546"/>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r8</a:t>
            </a:r>
            <a:endParaRPr lang="en-US" altLang="es-ES" sz="1369">
              <a:solidFill>
                <a:srgbClr val="FFFFFF"/>
              </a:solidFill>
            </a:endParaRPr>
          </a:p>
        </p:txBody>
      </p:sp>
      <p:sp>
        <p:nvSpPr>
          <p:cNvPr id="113672" name="Rectangle 9"/>
          <p:cNvSpPr>
            <a:spLocks noChangeArrowheads="1"/>
          </p:cNvSpPr>
          <p:nvPr/>
        </p:nvSpPr>
        <p:spPr bwMode="gray">
          <a:xfrm>
            <a:off x="1933255" y="4259611"/>
            <a:ext cx="837815" cy="217262"/>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r9</a:t>
            </a:r>
            <a:endParaRPr lang="en-US" altLang="es-ES" sz="1369">
              <a:solidFill>
                <a:srgbClr val="FFFFFF"/>
              </a:solidFill>
            </a:endParaRPr>
          </a:p>
        </p:txBody>
      </p:sp>
      <p:sp>
        <p:nvSpPr>
          <p:cNvPr id="113673" name="Rectangle 10"/>
          <p:cNvSpPr>
            <a:spLocks noChangeArrowheads="1"/>
          </p:cNvSpPr>
          <p:nvPr/>
        </p:nvSpPr>
        <p:spPr bwMode="gray">
          <a:xfrm>
            <a:off x="1933255" y="4476873"/>
            <a:ext cx="837815" cy="214546"/>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r10</a:t>
            </a:r>
            <a:endParaRPr lang="en-US" altLang="es-ES" sz="1369">
              <a:solidFill>
                <a:srgbClr val="FFFFFF"/>
              </a:solidFill>
            </a:endParaRPr>
          </a:p>
        </p:txBody>
      </p:sp>
      <p:sp>
        <p:nvSpPr>
          <p:cNvPr id="113674" name="Rectangle 11"/>
          <p:cNvSpPr>
            <a:spLocks noChangeArrowheads="1"/>
          </p:cNvSpPr>
          <p:nvPr/>
        </p:nvSpPr>
        <p:spPr bwMode="gray">
          <a:xfrm>
            <a:off x="1933255" y="4691419"/>
            <a:ext cx="837815" cy="215903"/>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r11</a:t>
            </a:r>
            <a:endParaRPr lang="en-US" altLang="es-ES" sz="1369">
              <a:solidFill>
                <a:srgbClr val="FFFFFF"/>
              </a:solidFill>
            </a:endParaRPr>
          </a:p>
        </p:txBody>
      </p:sp>
      <p:sp>
        <p:nvSpPr>
          <p:cNvPr id="113675" name="Rectangle 12"/>
          <p:cNvSpPr>
            <a:spLocks noChangeArrowheads="1"/>
          </p:cNvSpPr>
          <p:nvPr/>
        </p:nvSpPr>
        <p:spPr bwMode="gray">
          <a:xfrm>
            <a:off x="1933255" y="4907323"/>
            <a:ext cx="837815" cy="215904"/>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r12</a:t>
            </a:r>
            <a:endParaRPr lang="en-US" altLang="es-ES" sz="1369">
              <a:solidFill>
                <a:srgbClr val="FFFFFF"/>
              </a:solidFill>
            </a:endParaRPr>
          </a:p>
        </p:txBody>
      </p:sp>
      <p:sp>
        <p:nvSpPr>
          <p:cNvPr id="113676" name="Rectangle 13"/>
          <p:cNvSpPr>
            <a:spLocks noChangeArrowheads="1"/>
          </p:cNvSpPr>
          <p:nvPr/>
        </p:nvSpPr>
        <p:spPr bwMode="gray">
          <a:xfrm>
            <a:off x="1933255" y="5123227"/>
            <a:ext cx="837815" cy="214546"/>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r13 (sp)</a:t>
            </a:r>
            <a:endParaRPr lang="en-US" altLang="es-ES" sz="1369">
              <a:solidFill>
                <a:srgbClr val="FFFFFF"/>
              </a:solidFill>
            </a:endParaRPr>
          </a:p>
        </p:txBody>
      </p:sp>
      <p:sp>
        <p:nvSpPr>
          <p:cNvPr id="113677" name="Rectangle 14"/>
          <p:cNvSpPr>
            <a:spLocks noChangeArrowheads="1"/>
          </p:cNvSpPr>
          <p:nvPr/>
        </p:nvSpPr>
        <p:spPr bwMode="gray">
          <a:xfrm>
            <a:off x="1933255" y="5337772"/>
            <a:ext cx="837815" cy="217262"/>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r14 (lr)</a:t>
            </a:r>
            <a:endParaRPr lang="en-US" altLang="es-ES" sz="1369">
              <a:solidFill>
                <a:srgbClr val="FFFFFF"/>
              </a:solidFill>
            </a:endParaRPr>
          </a:p>
        </p:txBody>
      </p:sp>
      <p:sp>
        <p:nvSpPr>
          <p:cNvPr id="113678" name="Rectangle 15"/>
          <p:cNvSpPr>
            <a:spLocks noChangeArrowheads="1"/>
          </p:cNvSpPr>
          <p:nvPr/>
        </p:nvSpPr>
        <p:spPr bwMode="gray">
          <a:xfrm>
            <a:off x="1933255" y="6129420"/>
            <a:ext cx="837815" cy="215904"/>
          </a:xfrm>
          <a:prstGeom prst="rect">
            <a:avLst/>
          </a:prstGeom>
          <a:solidFill>
            <a:schemeClr val="bg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spsr</a:t>
            </a:r>
            <a:endParaRPr lang="en-US" altLang="es-ES" sz="1369">
              <a:solidFill>
                <a:srgbClr val="FFFFFF"/>
              </a:solidFill>
            </a:endParaRPr>
          </a:p>
        </p:txBody>
      </p:sp>
      <p:sp>
        <p:nvSpPr>
          <p:cNvPr id="113679" name="Rectangle 16"/>
          <p:cNvSpPr>
            <a:spLocks noChangeArrowheads="1"/>
          </p:cNvSpPr>
          <p:nvPr/>
        </p:nvSpPr>
        <p:spPr bwMode="gray">
          <a:xfrm>
            <a:off x="1933255" y="1888856"/>
            <a:ext cx="837815" cy="33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dirty="0">
                <a:solidFill>
                  <a:schemeClr val="bg2">
                    <a:lumMod val="50000"/>
                    <a:lumOff val="50000"/>
                  </a:schemeClr>
                </a:solidFill>
              </a:rPr>
              <a:t>FIQ</a:t>
            </a:r>
          </a:p>
        </p:txBody>
      </p:sp>
      <p:grpSp>
        <p:nvGrpSpPr>
          <p:cNvPr id="113680" name="Group 77"/>
          <p:cNvGrpSpPr>
            <a:grpSpLocks/>
          </p:cNvGrpSpPr>
          <p:nvPr/>
        </p:nvGrpSpPr>
        <p:grpSpPr bwMode="auto">
          <a:xfrm>
            <a:off x="713874" y="2320551"/>
            <a:ext cx="837815" cy="3808868"/>
            <a:chOff x="336" y="960"/>
            <a:chExt cx="528" cy="2544"/>
          </a:xfrm>
        </p:grpSpPr>
        <p:sp>
          <p:nvSpPr>
            <p:cNvPr id="113712" name="Rectangle 18"/>
            <p:cNvSpPr>
              <a:spLocks noChangeArrowheads="1"/>
            </p:cNvSpPr>
            <p:nvPr/>
          </p:nvSpPr>
          <p:spPr bwMode="gray">
            <a:xfrm>
              <a:off x="336" y="2112"/>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r8</a:t>
              </a:r>
              <a:endParaRPr lang="en-US" altLang="es-ES" sz="1369">
                <a:solidFill>
                  <a:srgbClr val="FFFFFF"/>
                </a:solidFill>
              </a:endParaRPr>
            </a:p>
          </p:txBody>
        </p:sp>
        <p:sp>
          <p:nvSpPr>
            <p:cNvPr id="113713" name="Rectangle 19"/>
            <p:cNvSpPr>
              <a:spLocks noChangeArrowheads="1"/>
            </p:cNvSpPr>
            <p:nvPr/>
          </p:nvSpPr>
          <p:spPr bwMode="gray">
            <a:xfrm>
              <a:off x="336" y="2256"/>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r9</a:t>
              </a:r>
              <a:endParaRPr lang="en-US" altLang="es-ES" sz="1369">
                <a:solidFill>
                  <a:srgbClr val="FFFFFF"/>
                </a:solidFill>
              </a:endParaRPr>
            </a:p>
          </p:txBody>
        </p:sp>
        <p:sp>
          <p:nvSpPr>
            <p:cNvPr id="113714" name="Rectangle 20"/>
            <p:cNvSpPr>
              <a:spLocks noChangeArrowheads="1"/>
            </p:cNvSpPr>
            <p:nvPr/>
          </p:nvSpPr>
          <p:spPr bwMode="gray">
            <a:xfrm>
              <a:off x="336" y="2400"/>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r10</a:t>
              </a:r>
              <a:endParaRPr lang="en-US" altLang="es-ES" sz="1369">
                <a:solidFill>
                  <a:srgbClr val="FFFFFF"/>
                </a:solidFill>
              </a:endParaRPr>
            </a:p>
          </p:txBody>
        </p:sp>
        <p:sp>
          <p:nvSpPr>
            <p:cNvPr id="113715" name="Rectangle 21"/>
            <p:cNvSpPr>
              <a:spLocks noChangeArrowheads="1"/>
            </p:cNvSpPr>
            <p:nvPr/>
          </p:nvSpPr>
          <p:spPr bwMode="gray">
            <a:xfrm>
              <a:off x="336" y="2544"/>
              <a:ext cx="528" cy="141"/>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r11</a:t>
              </a:r>
              <a:endParaRPr lang="en-US" altLang="es-ES" sz="1369">
                <a:solidFill>
                  <a:srgbClr val="FFFFFF"/>
                </a:solidFill>
              </a:endParaRPr>
            </a:p>
          </p:txBody>
        </p:sp>
        <p:sp>
          <p:nvSpPr>
            <p:cNvPr id="113716" name="Rectangle 22"/>
            <p:cNvSpPr>
              <a:spLocks noChangeArrowheads="1"/>
            </p:cNvSpPr>
            <p:nvPr/>
          </p:nvSpPr>
          <p:spPr bwMode="gray">
            <a:xfrm>
              <a:off x="336" y="2688"/>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r12</a:t>
              </a:r>
              <a:endParaRPr lang="en-US" altLang="es-ES" sz="1369">
                <a:solidFill>
                  <a:srgbClr val="FFFFFF"/>
                </a:solidFill>
              </a:endParaRPr>
            </a:p>
          </p:txBody>
        </p:sp>
        <p:sp>
          <p:nvSpPr>
            <p:cNvPr id="113717" name="Rectangle 23"/>
            <p:cNvSpPr>
              <a:spLocks noChangeArrowheads="1"/>
            </p:cNvSpPr>
            <p:nvPr/>
          </p:nvSpPr>
          <p:spPr bwMode="gray">
            <a:xfrm>
              <a:off x="336" y="2832"/>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r13 (sp)</a:t>
              </a:r>
              <a:endParaRPr lang="en-US" altLang="es-ES" sz="1369">
                <a:solidFill>
                  <a:srgbClr val="FFFFFF"/>
                </a:solidFill>
              </a:endParaRPr>
            </a:p>
          </p:txBody>
        </p:sp>
        <p:sp>
          <p:nvSpPr>
            <p:cNvPr id="113718" name="Rectangle 24"/>
            <p:cNvSpPr>
              <a:spLocks noChangeArrowheads="1"/>
            </p:cNvSpPr>
            <p:nvPr/>
          </p:nvSpPr>
          <p:spPr bwMode="gray">
            <a:xfrm>
              <a:off x="336" y="2976"/>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r14 (lr)</a:t>
              </a:r>
              <a:endParaRPr lang="en-US" altLang="es-ES" sz="1369">
                <a:solidFill>
                  <a:srgbClr val="FFFFFF"/>
                </a:solidFill>
              </a:endParaRPr>
            </a:p>
          </p:txBody>
        </p:sp>
        <p:sp>
          <p:nvSpPr>
            <p:cNvPr id="113719" name="Rectangle 25"/>
            <p:cNvSpPr>
              <a:spLocks noChangeArrowheads="1"/>
            </p:cNvSpPr>
            <p:nvPr/>
          </p:nvSpPr>
          <p:spPr bwMode="gray">
            <a:xfrm>
              <a:off x="336" y="3120"/>
              <a:ext cx="528" cy="141"/>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r15 (pc)</a:t>
              </a:r>
              <a:endParaRPr lang="en-US" altLang="es-ES" sz="1369">
                <a:solidFill>
                  <a:srgbClr val="FFFFFF"/>
                </a:solidFill>
              </a:endParaRPr>
            </a:p>
          </p:txBody>
        </p:sp>
        <p:sp>
          <p:nvSpPr>
            <p:cNvPr id="113720" name="Rectangle 26"/>
            <p:cNvSpPr>
              <a:spLocks noChangeArrowheads="1"/>
            </p:cNvSpPr>
            <p:nvPr/>
          </p:nvSpPr>
          <p:spPr bwMode="gray">
            <a:xfrm>
              <a:off x="336" y="3360"/>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cpsr</a:t>
              </a:r>
              <a:endParaRPr lang="en-US" altLang="es-ES" sz="1369">
                <a:solidFill>
                  <a:srgbClr val="FFFFFF"/>
                </a:solidFill>
              </a:endParaRPr>
            </a:p>
          </p:txBody>
        </p:sp>
        <p:sp>
          <p:nvSpPr>
            <p:cNvPr id="113721" name="Rectangle 27"/>
            <p:cNvSpPr>
              <a:spLocks noChangeArrowheads="1"/>
            </p:cNvSpPr>
            <p:nvPr/>
          </p:nvSpPr>
          <p:spPr bwMode="gray">
            <a:xfrm>
              <a:off x="336" y="960"/>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r0</a:t>
              </a:r>
              <a:endParaRPr lang="en-US" altLang="es-ES" sz="1369">
                <a:solidFill>
                  <a:srgbClr val="FFFFFF"/>
                </a:solidFill>
              </a:endParaRPr>
            </a:p>
          </p:txBody>
        </p:sp>
        <p:sp>
          <p:nvSpPr>
            <p:cNvPr id="113722" name="Rectangle 28"/>
            <p:cNvSpPr>
              <a:spLocks noChangeArrowheads="1"/>
            </p:cNvSpPr>
            <p:nvPr/>
          </p:nvSpPr>
          <p:spPr bwMode="gray">
            <a:xfrm>
              <a:off x="336" y="1104"/>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a:t>
              </a:r>
              <a:endParaRPr lang="en-US" altLang="es-ES" sz="1369">
                <a:solidFill>
                  <a:srgbClr val="FFFFFF"/>
                </a:solidFill>
              </a:endParaRPr>
            </a:p>
          </p:txBody>
        </p:sp>
        <p:sp>
          <p:nvSpPr>
            <p:cNvPr id="113723" name="Rectangle 29"/>
            <p:cNvSpPr>
              <a:spLocks noChangeArrowheads="1"/>
            </p:cNvSpPr>
            <p:nvPr/>
          </p:nvSpPr>
          <p:spPr bwMode="gray">
            <a:xfrm>
              <a:off x="336" y="1248"/>
              <a:ext cx="528" cy="141"/>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r2</a:t>
              </a:r>
              <a:endParaRPr lang="en-US" altLang="es-ES" sz="1369">
                <a:solidFill>
                  <a:srgbClr val="FFFFFF"/>
                </a:solidFill>
              </a:endParaRPr>
            </a:p>
          </p:txBody>
        </p:sp>
        <p:sp>
          <p:nvSpPr>
            <p:cNvPr id="113724" name="Rectangle 30"/>
            <p:cNvSpPr>
              <a:spLocks noChangeArrowheads="1"/>
            </p:cNvSpPr>
            <p:nvPr/>
          </p:nvSpPr>
          <p:spPr bwMode="gray">
            <a:xfrm>
              <a:off x="336" y="1392"/>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r3</a:t>
              </a:r>
              <a:endParaRPr lang="en-US" altLang="es-ES" sz="1369">
                <a:solidFill>
                  <a:srgbClr val="FFFFFF"/>
                </a:solidFill>
              </a:endParaRPr>
            </a:p>
          </p:txBody>
        </p:sp>
        <p:sp>
          <p:nvSpPr>
            <p:cNvPr id="113725" name="Rectangle 31"/>
            <p:cNvSpPr>
              <a:spLocks noChangeArrowheads="1"/>
            </p:cNvSpPr>
            <p:nvPr/>
          </p:nvSpPr>
          <p:spPr bwMode="gray">
            <a:xfrm>
              <a:off x="336" y="1536"/>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dirty="0">
                  <a:solidFill>
                    <a:srgbClr val="FFFFFF"/>
                  </a:solidFill>
                </a:rPr>
                <a:t>r4</a:t>
              </a:r>
              <a:endParaRPr lang="en-US" altLang="es-ES" sz="1369" dirty="0">
                <a:solidFill>
                  <a:srgbClr val="FFFFFF"/>
                </a:solidFill>
              </a:endParaRPr>
            </a:p>
          </p:txBody>
        </p:sp>
        <p:sp>
          <p:nvSpPr>
            <p:cNvPr id="113726" name="Rectangle 32"/>
            <p:cNvSpPr>
              <a:spLocks noChangeArrowheads="1"/>
            </p:cNvSpPr>
            <p:nvPr/>
          </p:nvSpPr>
          <p:spPr bwMode="gray">
            <a:xfrm>
              <a:off x="336" y="1680"/>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r5</a:t>
              </a:r>
              <a:endParaRPr lang="en-US" altLang="es-ES" sz="1369">
                <a:solidFill>
                  <a:srgbClr val="FFFFFF"/>
                </a:solidFill>
              </a:endParaRPr>
            </a:p>
          </p:txBody>
        </p:sp>
        <p:sp>
          <p:nvSpPr>
            <p:cNvPr id="113727" name="Rectangle 33"/>
            <p:cNvSpPr>
              <a:spLocks noChangeArrowheads="1"/>
            </p:cNvSpPr>
            <p:nvPr/>
          </p:nvSpPr>
          <p:spPr bwMode="gray">
            <a:xfrm>
              <a:off x="336" y="1824"/>
              <a:ext cx="528" cy="141"/>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r6</a:t>
              </a:r>
              <a:endParaRPr lang="en-US" altLang="es-ES" sz="1369">
                <a:solidFill>
                  <a:srgbClr val="FFFFFF"/>
                </a:solidFill>
              </a:endParaRPr>
            </a:p>
          </p:txBody>
        </p:sp>
        <p:sp>
          <p:nvSpPr>
            <p:cNvPr id="113728" name="Rectangle 34"/>
            <p:cNvSpPr>
              <a:spLocks noChangeArrowheads="1"/>
            </p:cNvSpPr>
            <p:nvPr/>
          </p:nvSpPr>
          <p:spPr bwMode="gray">
            <a:xfrm>
              <a:off x="336" y="1968"/>
              <a:ext cx="528" cy="144"/>
            </a:xfrm>
            <a:prstGeom prst="rect">
              <a:avLst/>
            </a:prstGeom>
            <a:solidFill>
              <a:schemeClr val="tx2"/>
            </a:solidFill>
            <a:ln w="12700">
              <a:solidFill>
                <a:schemeClr val="tx1"/>
              </a:solidFill>
              <a:miter lim="800000"/>
              <a:headEnd/>
              <a:tailEnd/>
            </a:ln>
          </p:spPr>
          <p:txBody>
            <a:bodyPr wrap="none"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r7</a:t>
              </a:r>
              <a:endParaRPr lang="en-US" altLang="es-ES" sz="1369">
                <a:solidFill>
                  <a:srgbClr val="FFFFFF"/>
                </a:solidFill>
              </a:endParaRPr>
            </a:p>
          </p:txBody>
        </p:sp>
      </p:grpSp>
      <p:sp>
        <p:nvSpPr>
          <p:cNvPr id="113681" name="Rectangle 35"/>
          <p:cNvSpPr>
            <a:spLocks noChangeArrowheads="1"/>
          </p:cNvSpPr>
          <p:nvPr/>
        </p:nvSpPr>
        <p:spPr bwMode="gray">
          <a:xfrm>
            <a:off x="713874" y="1888856"/>
            <a:ext cx="837815" cy="33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dirty="0">
                <a:solidFill>
                  <a:schemeClr val="tx1"/>
                </a:solidFill>
              </a:rPr>
              <a:t>User</a:t>
            </a:r>
          </a:p>
        </p:txBody>
      </p:sp>
      <p:sp>
        <p:nvSpPr>
          <p:cNvPr id="113682" name="Rectangle 37"/>
          <p:cNvSpPr>
            <a:spLocks noChangeArrowheads="1"/>
          </p:cNvSpPr>
          <p:nvPr/>
        </p:nvSpPr>
        <p:spPr bwMode="gray">
          <a:xfrm>
            <a:off x="3075237" y="5123227"/>
            <a:ext cx="839173" cy="214546"/>
          </a:xfrm>
          <a:prstGeom prst="rect">
            <a:avLst/>
          </a:prstGeom>
          <a:solidFill>
            <a:schemeClr val="folHlink"/>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r13 (sp)</a:t>
            </a:r>
            <a:endParaRPr lang="en-US" altLang="es-ES" sz="1369">
              <a:solidFill>
                <a:srgbClr val="FFFFFF"/>
              </a:solidFill>
            </a:endParaRPr>
          </a:p>
        </p:txBody>
      </p:sp>
      <p:sp>
        <p:nvSpPr>
          <p:cNvPr id="113683" name="Rectangle 38"/>
          <p:cNvSpPr>
            <a:spLocks noChangeArrowheads="1"/>
          </p:cNvSpPr>
          <p:nvPr/>
        </p:nvSpPr>
        <p:spPr bwMode="gray">
          <a:xfrm>
            <a:off x="3075237" y="5337772"/>
            <a:ext cx="839173" cy="217262"/>
          </a:xfrm>
          <a:prstGeom prst="rect">
            <a:avLst/>
          </a:prstGeom>
          <a:solidFill>
            <a:schemeClr val="folHlink"/>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r14 (lr)</a:t>
            </a:r>
            <a:endParaRPr lang="en-US" altLang="es-ES" sz="1369">
              <a:solidFill>
                <a:srgbClr val="FFFFFF"/>
              </a:solidFill>
            </a:endParaRPr>
          </a:p>
        </p:txBody>
      </p:sp>
      <p:sp>
        <p:nvSpPr>
          <p:cNvPr id="113684" name="Rectangle 39"/>
          <p:cNvSpPr>
            <a:spLocks noChangeArrowheads="1"/>
          </p:cNvSpPr>
          <p:nvPr/>
        </p:nvSpPr>
        <p:spPr bwMode="gray">
          <a:xfrm>
            <a:off x="3075237" y="6129420"/>
            <a:ext cx="839173" cy="215904"/>
          </a:xfrm>
          <a:prstGeom prst="rect">
            <a:avLst/>
          </a:prstGeom>
          <a:solidFill>
            <a:schemeClr val="folHlink"/>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spsr</a:t>
            </a:r>
          </a:p>
        </p:txBody>
      </p:sp>
      <p:sp>
        <p:nvSpPr>
          <p:cNvPr id="113685" name="Rectangle 40"/>
          <p:cNvSpPr>
            <a:spLocks noChangeArrowheads="1"/>
          </p:cNvSpPr>
          <p:nvPr/>
        </p:nvSpPr>
        <p:spPr bwMode="gray">
          <a:xfrm>
            <a:off x="3058941" y="1896871"/>
            <a:ext cx="837816" cy="32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a:solidFill>
                  <a:schemeClr val="tx1"/>
                </a:solidFill>
              </a:rPr>
              <a:t>IRQ</a:t>
            </a:r>
            <a:endParaRPr lang="en-US" altLang="es-ES" sz="1967">
              <a:solidFill>
                <a:schemeClr val="tx1"/>
              </a:solidFill>
            </a:endParaRPr>
          </a:p>
        </p:txBody>
      </p:sp>
      <p:sp>
        <p:nvSpPr>
          <p:cNvPr id="113686" name="Rectangle 41"/>
          <p:cNvSpPr>
            <a:spLocks noChangeArrowheads="1"/>
          </p:cNvSpPr>
          <p:nvPr/>
        </p:nvSpPr>
        <p:spPr bwMode="gray">
          <a:xfrm>
            <a:off x="3075237" y="5555034"/>
            <a:ext cx="839173" cy="214546"/>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87" name="Rectangle 42"/>
          <p:cNvSpPr>
            <a:spLocks noChangeArrowheads="1"/>
          </p:cNvSpPr>
          <p:nvPr/>
        </p:nvSpPr>
        <p:spPr bwMode="gray">
          <a:xfrm>
            <a:off x="3075237" y="5913516"/>
            <a:ext cx="839173" cy="215903"/>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88" name="Rectangle 43"/>
          <p:cNvSpPr>
            <a:spLocks noChangeArrowheads="1"/>
          </p:cNvSpPr>
          <p:nvPr/>
        </p:nvSpPr>
        <p:spPr bwMode="gray">
          <a:xfrm>
            <a:off x="3075237" y="2320551"/>
            <a:ext cx="839173" cy="2802675"/>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User</a:t>
            </a:r>
            <a:br>
              <a:rPr lang="en-US" altLang="es-ES" sz="1112">
                <a:solidFill>
                  <a:srgbClr val="FFFFFF"/>
                </a:solidFill>
              </a:rPr>
            </a:br>
            <a:r>
              <a:rPr lang="en-US" altLang="es-ES" sz="1112">
                <a:solidFill>
                  <a:srgbClr val="FFFFFF"/>
                </a:solidFill>
              </a:rPr>
              <a:t>mode</a:t>
            </a:r>
            <a:br>
              <a:rPr lang="en-US" altLang="es-ES" sz="1112">
                <a:solidFill>
                  <a:srgbClr val="FFFFFF"/>
                </a:solidFill>
              </a:rPr>
            </a:br>
            <a:r>
              <a:rPr lang="en-US" altLang="es-ES" sz="1112">
                <a:solidFill>
                  <a:srgbClr val="FFFFFF"/>
                </a:solidFill>
              </a:rPr>
              <a:t>r0-r12,</a:t>
            </a:r>
            <a:br>
              <a:rPr lang="en-US" altLang="es-ES" sz="1112">
                <a:solidFill>
                  <a:srgbClr val="FFFFFF"/>
                </a:solidFill>
              </a:rPr>
            </a:br>
            <a:r>
              <a:rPr lang="en-US" altLang="es-ES" sz="1112">
                <a:solidFill>
                  <a:srgbClr val="FFFFFF"/>
                </a:solidFill>
              </a:rPr>
              <a:t>r15,</a:t>
            </a:r>
            <a:br>
              <a:rPr lang="en-US" altLang="es-ES" sz="1112">
                <a:solidFill>
                  <a:srgbClr val="FFFFFF"/>
                </a:solidFill>
              </a:rPr>
            </a:br>
            <a:r>
              <a:rPr lang="en-US" altLang="es-ES" sz="1112">
                <a:solidFill>
                  <a:srgbClr val="FFFFFF"/>
                </a:solidFill>
              </a:rPr>
              <a:t>and</a:t>
            </a:r>
            <a:br>
              <a:rPr lang="en-US" altLang="es-ES" sz="1112">
                <a:solidFill>
                  <a:srgbClr val="FFFFFF"/>
                </a:solidFill>
              </a:rPr>
            </a:br>
            <a:r>
              <a:rPr lang="en-US" altLang="es-ES" sz="1112">
                <a:solidFill>
                  <a:srgbClr val="FFFFFF"/>
                </a:solidFill>
              </a:rPr>
              <a:t>cpsr</a:t>
            </a:r>
          </a:p>
        </p:txBody>
      </p:sp>
      <p:sp>
        <p:nvSpPr>
          <p:cNvPr id="113689" name="Rectangle 45"/>
          <p:cNvSpPr>
            <a:spLocks noChangeArrowheads="1"/>
          </p:cNvSpPr>
          <p:nvPr/>
        </p:nvSpPr>
        <p:spPr bwMode="gray">
          <a:xfrm>
            <a:off x="5437956" y="5123227"/>
            <a:ext cx="837816" cy="214546"/>
          </a:xfrm>
          <a:prstGeom prst="rect">
            <a:avLst/>
          </a:prstGeom>
          <a:solidFill>
            <a:schemeClr val="accent1"/>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r13 (sp)</a:t>
            </a:r>
            <a:endParaRPr lang="en-US" altLang="es-ES" sz="1198">
              <a:solidFill>
                <a:srgbClr val="FFFFFF"/>
              </a:solidFill>
              <a:latin typeface="Arial" panose="020B0604020202020204" pitchFamily="34" charset="0"/>
            </a:endParaRPr>
          </a:p>
        </p:txBody>
      </p:sp>
      <p:sp>
        <p:nvSpPr>
          <p:cNvPr id="113690" name="Rectangle 46"/>
          <p:cNvSpPr>
            <a:spLocks noChangeArrowheads="1"/>
          </p:cNvSpPr>
          <p:nvPr/>
        </p:nvSpPr>
        <p:spPr bwMode="gray">
          <a:xfrm>
            <a:off x="5437956" y="5337772"/>
            <a:ext cx="837816" cy="217262"/>
          </a:xfrm>
          <a:prstGeom prst="rect">
            <a:avLst/>
          </a:prstGeom>
          <a:solidFill>
            <a:schemeClr val="accent1"/>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r14 (lr)</a:t>
            </a:r>
            <a:endParaRPr lang="en-US" altLang="es-ES" sz="1198">
              <a:solidFill>
                <a:srgbClr val="FFFFFF"/>
              </a:solidFill>
              <a:latin typeface="Arial" panose="020B0604020202020204" pitchFamily="34" charset="0"/>
            </a:endParaRPr>
          </a:p>
        </p:txBody>
      </p:sp>
      <p:sp>
        <p:nvSpPr>
          <p:cNvPr id="113691" name="Rectangle 47"/>
          <p:cNvSpPr>
            <a:spLocks noChangeArrowheads="1"/>
          </p:cNvSpPr>
          <p:nvPr/>
        </p:nvSpPr>
        <p:spPr bwMode="gray">
          <a:xfrm>
            <a:off x="5437956" y="6129420"/>
            <a:ext cx="837816" cy="215904"/>
          </a:xfrm>
          <a:prstGeom prst="rect">
            <a:avLst/>
          </a:prstGeom>
          <a:solidFill>
            <a:schemeClr val="accent1"/>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spsr</a:t>
            </a:r>
          </a:p>
        </p:txBody>
      </p:sp>
      <p:sp>
        <p:nvSpPr>
          <p:cNvPr id="113692" name="Rectangle 48"/>
          <p:cNvSpPr>
            <a:spLocks noChangeArrowheads="1"/>
          </p:cNvSpPr>
          <p:nvPr/>
        </p:nvSpPr>
        <p:spPr bwMode="gray">
          <a:xfrm>
            <a:off x="5363274" y="1896326"/>
            <a:ext cx="915215" cy="3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dirty="0" err="1">
                <a:solidFill>
                  <a:schemeClr val="bg2">
                    <a:lumMod val="50000"/>
                    <a:lumOff val="50000"/>
                  </a:schemeClr>
                </a:solidFill>
              </a:rPr>
              <a:t>Undef</a:t>
            </a:r>
            <a:endParaRPr lang="en-US" altLang="es-ES" sz="1967" dirty="0">
              <a:solidFill>
                <a:schemeClr val="bg2">
                  <a:lumMod val="50000"/>
                  <a:lumOff val="50000"/>
                </a:schemeClr>
              </a:solidFill>
              <a:latin typeface="Times New Roman" panose="02020603050405020304" pitchFamily="18" charset="0"/>
            </a:endParaRPr>
          </a:p>
        </p:txBody>
      </p:sp>
      <p:sp>
        <p:nvSpPr>
          <p:cNvPr id="113693" name="Rectangle 49"/>
          <p:cNvSpPr>
            <a:spLocks noChangeArrowheads="1"/>
          </p:cNvSpPr>
          <p:nvPr/>
        </p:nvSpPr>
        <p:spPr bwMode="gray">
          <a:xfrm>
            <a:off x="5437956" y="5555034"/>
            <a:ext cx="837816" cy="214546"/>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94" name="Rectangle 50"/>
          <p:cNvSpPr>
            <a:spLocks noChangeArrowheads="1"/>
          </p:cNvSpPr>
          <p:nvPr/>
        </p:nvSpPr>
        <p:spPr bwMode="gray">
          <a:xfrm>
            <a:off x="5437956" y="5913516"/>
            <a:ext cx="837816" cy="215903"/>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695" name="Rectangle 51"/>
          <p:cNvSpPr>
            <a:spLocks noChangeArrowheads="1"/>
          </p:cNvSpPr>
          <p:nvPr/>
        </p:nvSpPr>
        <p:spPr bwMode="gray">
          <a:xfrm>
            <a:off x="5437956" y="2320551"/>
            <a:ext cx="837816" cy="2802675"/>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User</a:t>
            </a:r>
            <a:br>
              <a:rPr lang="en-US" altLang="es-ES" sz="1112">
                <a:solidFill>
                  <a:srgbClr val="FFFFFF"/>
                </a:solidFill>
              </a:rPr>
            </a:br>
            <a:r>
              <a:rPr lang="en-US" altLang="es-ES" sz="1112">
                <a:solidFill>
                  <a:srgbClr val="FFFFFF"/>
                </a:solidFill>
              </a:rPr>
              <a:t>mode</a:t>
            </a:r>
            <a:br>
              <a:rPr lang="en-US" altLang="es-ES" sz="1112">
                <a:solidFill>
                  <a:srgbClr val="FFFFFF"/>
                </a:solidFill>
              </a:rPr>
            </a:br>
            <a:r>
              <a:rPr lang="en-US" altLang="es-ES" sz="1112">
                <a:solidFill>
                  <a:srgbClr val="FFFFFF"/>
                </a:solidFill>
              </a:rPr>
              <a:t>r0-r12,</a:t>
            </a:r>
            <a:br>
              <a:rPr lang="en-US" altLang="es-ES" sz="1112">
                <a:solidFill>
                  <a:srgbClr val="FFFFFF"/>
                </a:solidFill>
              </a:rPr>
            </a:br>
            <a:r>
              <a:rPr lang="en-US" altLang="es-ES" sz="1112">
                <a:solidFill>
                  <a:srgbClr val="FFFFFF"/>
                </a:solidFill>
              </a:rPr>
              <a:t>r15,</a:t>
            </a:r>
            <a:br>
              <a:rPr lang="en-US" altLang="es-ES" sz="1112">
                <a:solidFill>
                  <a:srgbClr val="FFFFFF"/>
                </a:solidFill>
              </a:rPr>
            </a:br>
            <a:r>
              <a:rPr lang="en-US" altLang="es-ES" sz="1112">
                <a:solidFill>
                  <a:srgbClr val="FFFFFF"/>
                </a:solidFill>
              </a:rPr>
              <a:t>and</a:t>
            </a:r>
            <a:br>
              <a:rPr lang="en-US" altLang="es-ES" sz="1112">
                <a:solidFill>
                  <a:srgbClr val="FFFFFF"/>
                </a:solidFill>
              </a:rPr>
            </a:br>
            <a:r>
              <a:rPr lang="en-US" altLang="es-ES" sz="1112">
                <a:solidFill>
                  <a:srgbClr val="FFFFFF"/>
                </a:solidFill>
              </a:rPr>
              <a:t>cpsr</a:t>
            </a:r>
          </a:p>
        </p:txBody>
      </p:sp>
      <p:sp>
        <p:nvSpPr>
          <p:cNvPr id="113696" name="Rectangle 53"/>
          <p:cNvSpPr>
            <a:spLocks noChangeArrowheads="1"/>
          </p:cNvSpPr>
          <p:nvPr/>
        </p:nvSpPr>
        <p:spPr bwMode="gray">
          <a:xfrm>
            <a:off x="4294618" y="5123227"/>
            <a:ext cx="839173" cy="214546"/>
          </a:xfrm>
          <a:prstGeom prst="rect">
            <a:avLst/>
          </a:prstGeom>
          <a:solidFill>
            <a:schemeClr val="accent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r13 (sp)</a:t>
            </a:r>
          </a:p>
        </p:txBody>
      </p:sp>
      <p:sp>
        <p:nvSpPr>
          <p:cNvPr id="113697" name="Rectangle 54"/>
          <p:cNvSpPr>
            <a:spLocks noChangeArrowheads="1"/>
          </p:cNvSpPr>
          <p:nvPr/>
        </p:nvSpPr>
        <p:spPr bwMode="gray">
          <a:xfrm>
            <a:off x="4294618" y="5337772"/>
            <a:ext cx="839173" cy="217262"/>
          </a:xfrm>
          <a:prstGeom prst="rect">
            <a:avLst/>
          </a:prstGeom>
          <a:solidFill>
            <a:schemeClr val="accent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r14 (lr)</a:t>
            </a:r>
          </a:p>
        </p:txBody>
      </p:sp>
      <p:sp>
        <p:nvSpPr>
          <p:cNvPr id="113698" name="Rectangle 55"/>
          <p:cNvSpPr>
            <a:spLocks noChangeArrowheads="1"/>
          </p:cNvSpPr>
          <p:nvPr/>
        </p:nvSpPr>
        <p:spPr bwMode="gray">
          <a:xfrm>
            <a:off x="4294618" y="6129420"/>
            <a:ext cx="839173" cy="215904"/>
          </a:xfrm>
          <a:prstGeom prst="rect">
            <a:avLst/>
          </a:prstGeom>
          <a:solidFill>
            <a:schemeClr val="accent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spsr</a:t>
            </a:r>
          </a:p>
        </p:txBody>
      </p:sp>
      <p:sp>
        <p:nvSpPr>
          <p:cNvPr id="113699" name="Rectangle 56"/>
          <p:cNvSpPr>
            <a:spLocks noChangeArrowheads="1"/>
          </p:cNvSpPr>
          <p:nvPr/>
        </p:nvSpPr>
        <p:spPr bwMode="gray">
          <a:xfrm>
            <a:off x="4325849" y="1896871"/>
            <a:ext cx="836457" cy="32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a:solidFill>
                  <a:schemeClr val="tx1"/>
                </a:solidFill>
              </a:rPr>
              <a:t>SVC</a:t>
            </a:r>
            <a:endParaRPr lang="en-US" altLang="es-ES" sz="1967">
              <a:solidFill>
                <a:schemeClr val="tx1"/>
              </a:solidFill>
            </a:endParaRPr>
          </a:p>
        </p:txBody>
      </p:sp>
      <p:sp>
        <p:nvSpPr>
          <p:cNvPr id="113700" name="Rectangle 57"/>
          <p:cNvSpPr>
            <a:spLocks noChangeArrowheads="1"/>
          </p:cNvSpPr>
          <p:nvPr/>
        </p:nvSpPr>
        <p:spPr bwMode="gray">
          <a:xfrm>
            <a:off x="4294618" y="5555034"/>
            <a:ext cx="839173" cy="214546"/>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701" name="Rectangle 58"/>
          <p:cNvSpPr>
            <a:spLocks noChangeArrowheads="1"/>
          </p:cNvSpPr>
          <p:nvPr/>
        </p:nvSpPr>
        <p:spPr bwMode="gray">
          <a:xfrm>
            <a:off x="4294618" y="5913516"/>
            <a:ext cx="839173" cy="215903"/>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702" name="Rectangle 59"/>
          <p:cNvSpPr>
            <a:spLocks noChangeArrowheads="1"/>
          </p:cNvSpPr>
          <p:nvPr/>
        </p:nvSpPr>
        <p:spPr bwMode="gray">
          <a:xfrm>
            <a:off x="4294618" y="2320551"/>
            <a:ext cx="839173" cy="2802675"/>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User</a:t>
            </a:r>
            <a:br>
              <a:rPr lang="en-US" altLang="es-ES" sz="1112">
                <a:solidFill>
                  <a:srgbClr val="FFFFFF"/>
                </a:solidFill>
              </a:rPr>
            </a:br>
            <a:r>
              <a:rPr lang="en-US" altLang="es-ES" sz="1112">
                <a:solidFill>
                  <a:srgbClr val="FFFFFF"/>
                </a:solidFill>
              </a:rPr>
              <a:t>mode</a:t>
            </a:r>
            <a:br>
              <a:rPr lang="en-US" altLang="es-ES" sz="1112">
                <a:solidFill>
                  <a:srgbClr val="FFFFFF"/>
                </a:solidFill>
              </a:rPr>
            </a:br>
            <a:r>
              <a:rPr lang="en-US" altLang="es-ES" sz="1112">
                <a:solidFill>
                  <a:srgbClr val="FFFFFF"/>
                </a:solidFill>
              </a:rPr>
              <a:t>r0-r12,</a:t>
            </a:r>
            <a:br>
              <a:rPr lang="en-US" altLang="es-ES" sz="1112">
                <a:solidFill>
                  <a:srgbClr val="FFFFFF"/>
                </a:solidFill>
              </a:rPr>
            </a:br>
            <a:r>
              <a:rPr lang="en-US" altLang="es-ES" sz="1112">
                <a:solidFill>
                  <a:srgbClr val="FFFFFF"/>
                </a:solidFill>
              </a:rPr>
              <a:t>r15,</a:t>
            </a:r>
            <a:br>
              <a:rPr lang="en-US" altLang="es-ES" sz="1112">
                <a:solidFill>
                  <a:srgbClr val="FFFFFF"/>
                </a:solidFill>
              </a:rPr>
            </a:br>
            <a:r>
              <a:rPr lang="en-US" altLang="es-ES" sz="1112">
                <a:solidFill>
                  <a:srgbClr val="FFFFFF"/>
                </a:solidFill>
              </a:rPr>
              <a:t>and</a:t>
            </a:r>
            <a:br>
              <a:rPr lang="en-US" altLang="es-ES" sz="1112">
                <a:solidFill>
                  <a:srgbClr val="FFFFFF"/>
                </a:solidFill>
              </a:rPr>
            </a:br>
            <a:r>
              <a:rPr lang="en-US" altLang="es-ES" sz="1112">
                <a:solidFill>
                  <a:srgbClr val="FFFFFF"/>
                </a:solidFill>
              </a:rPr>
              <a:t>cpsr</a:t>
            </a:r>
          </a:p>
        </p:txBody>
      </p:sp>
      <p:sp>
        <p:nvSpPr>
          <p:cNvPr id="113703" name="Rectangle 61"/>
          <p:cNvSpPr>
            <a:spLocks noChangeArrowheads="1"/>
          </p:cNvSpPr>
          <p:nvPr/>
        </p:nvSpPr>
        <p:spPr bwMode="gray">
          <a:xfrm>
            <a:off x="6657337" y="5123227"/>
            <a:ext cx="837816" cy="214546"/>
          </a:xfrm>
          <a:prstGeom prst="rect">
            <a:avLst/>
          </a:prstGeom>
          <a:solidFill>
            <a:srgbClr val="DDDDDD"/>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r13 (sp)</a:t>
            </a:r>
          </a:p>
        </p:txBody>
      </p:sp>
      <p:sp>
        <p:nvSpPr>
          <p:cNvPr id="113704" name="Rectangle 62"/>
          <p:cNvSpPr>
            <a:spLocks noChangeArrowheads="1"/>
          </p:cNvSpPr>
          <p:nvPr/>
        </p:nvSpPr>
        <p:spPr bwMode="gray">
          <a:xfrm>
            <a:off x="6657337" y="5337772"/>
            <a:ext cx="837816" cy="217262"/>
          </a:xfrm>
          <a:prstGeom prst="rect">
            <a:avLst/>
          </a:prstGeom>
          <a:solidFill>
            <a:srgbClr val="DDDDDD"/>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r14 (lr)</a:t>
            </a:r>
          </a:p>
        </p:txBody>
      </p:sp>
      <p:sp>
        <p:nvSpPr>
          <p:cNvPr id="113705" name="Rectangle 63"/>
          <p:cNvSpPr>
            <a:spLocks noChangeArrowheads="1"/>
          </p:cNvSpPr>
          <p:nvPr/>
        </p:nvSpPr>
        <p:spPr bwMode="gray">
          <a:xfrm>
            <a:off x="6657337" y="6129420"/>
            <a:ext cx="837816" cy="215904"/>
          </a:xfrm>
          <a:prstGeom prst="rect">
            <a:avLst/>
          </a:prstGeom>
          <a:solidFill>
            <a:srgbClr val="DDDDDD"/>
          </a:solidFill>
          <a:ln w="12700">
            <a:solidFill>
              <a:schemeClr val="tx1"/>
            </a:solidFill>
            <a:miter lim="800000"/>
            <a:headEnd/>
            <a:tailEnd/>
          </a:ln>
        </p:spPr>
        <p:txBody>
          <a:bodyPr wrap="none" lIns="71202" tIns="35600" rIns="71202" bIns="35600" anchor="ctr"/>
          <a:lstStyle>
            <a:lvl1pPr defTabSz="485775">
              <a:defRPr sz="2400">
                <a:solidFill>
                  <a:schemeClr val="bg1"/>
                </a:solidFill>
                <a:latin typeface="Times New Roman" panose="02020603050405020304" pitchFamily="18" charset="0"/>
                <a:ea typeface="msmincho"/>
                <a:cs typeface="msmincho"/>
              </a:defRPr>
            </a:lvl1pPr>
            <a:lvl2pPr marL="742950" indent="-285750" defTabSz="485775">
              <a:defRPr sz="2400">
                <a:solidFill>
                  <a:schemeClr val="bg1"/>
                </a:solidFill>
                <a:latin typeface="Times New Roman" panose="02020603050405020304" pitchFamily="18" charset="0"/>
                <a:ea typeface="msmincho"/>
                <a:cs typeface="msmincho"/>
              </a:defRPr>
            </a:lvl2pPr>
            <a:lvl3pPr marL="1143000" indent="-228600" defTabSz="485775">
              <a:defRPr sz="2400">
                <a:solidFill>
                  <a:schemeClr val="bg1"/>
                </a:solidFill>
                <a:latin typeface="Times New Roman" panose="02020603050405020304" pitchFamily="18" charset="0"/>
                <a:ea typeface="msmincho"/>
                <a:cs typeface="msmincho"/>
              </a:defRPr>
            </a:lvl3pPr>
            <a:lvl4pPr marL="1600200" indent="-228600" defTabSz="485775">
              <a:defRPr sz="2400">
                <a:solidFill>
                  <a:schemeClr val="bg1"/>
                </a:solidFill>
                <a:latin typeface="Times New Roman" panose="02020603050405020304" pitchFamily="18" charset="0"/>
                <a:ea typeface="msmincho"/>
                <a:cs typeface="msmincho"/>
              </a:defRPr>
            </a:lvl4pPr>
            <a:lvl5pPr marL="2057400" indent="-228600" defTabSz="485775">
              <a:defRPr sz="2400">
                <a:solidFill>
                  <a:schemeClr val="bg1"/>
                </a:solidFill>
                <a:latin typeface="Times New Roman" panose="02020603050405020304" pitchFamily="18" charset="0"/>
                <a:ea typeface="msmincho"/>
                <a:cs typeface="msmincho"/>
              </a:defRPr>
            </a:lvl5pPr>
            <a:lvl6pPr marL="25146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6pPr>
            <a:lvl7pPr marL="29718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7pPr>
            <a:lvl8pPr marL="34290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8pPr>
            <a:lvl9pPr marL="3886200" indent="-228600" defTabSz="485775" eaLnBrk="0" fontAlgn="base" hangingPunct="0">
              <a:spcBef>
                <a:spcPct val="0"/>
              </a:spcBef>
              <a:spcAft>
                <a:spcPct val="0"/>
              </a:spcAft>
              <a:defRPr sz="2400">
                <a:solidFill>
                  <a:schemeClr val="bg1"/>
                </a:solidFill>
                <a:latin typeface="Times New Roman" panose="02020603050405020304" pitchFamily="18" charset="0"/>
                <a:ea typeface="msmincho"/>
                <a:cs typeface="msmincho"/>
              </a:defRPr>
            </a:lvl9pPr>
          </a:lstStyle>
          <a:p>
            <a:pPr algn="ctr">
              <a:lnSpc>
                <a:spcPct val="103000"/>
              </a:lnSpc>
              <a:buClr>
                <a:srgbClr val="FFFFFF"/>
              </a:buClr>
              <a:buSzPct val="100000"/>
            </a:pPr>
            <a:r>
              <a:rPr lang="en-US" altLang="es-ES" sz="1112">
                <a:solidFill>
                  <a:srgbClr val="FFFFFF"/>
                </a:solidFill>
                <a:latin typeface="Arial" panose="020B0604020202020204" pitchFamily="34" charset="0"/>
              </a:rPr>
              <a:t>spsr</a:t>
            </a:r>
          </a:p>
        </p:txBody>
      </p:sp>
      <p:sp>
        <p:nvSpPr>
          <p:cNvPr id="113706" name="Rectangle 64"/>
          <p:cNvSpPr>
            <a:spLocks noChangeArrowheads="1"/>
          </p:cNvSpPr>
          <p:nvPr/>
        </p:nvSpPr>
        <p:spPr bwMode="gray">
          <a:xfrm>
            <a:off x="6646475" y="1896326"/>
            <a:ext cx="913857" cy="3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419" tIns="46437" rIns="94419" bIns="46437" anchor="ctr">
            <a:spAutoFit/>
          </a:bodyP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 typeface="Arial" panose="020B0604020202020204" pitchFamily="34" charset="0"/>
              <a:buNone/>
            </a:pPr>
            <a:r>
              <a:rPr lang="en-US" altLang="es-ES" sz="1540" dirty="0">
                <a:solidFill>
                  <a:schemeClr val="bg2">
                    <a:lumMod val="50000"/>
                    <a:lumOff val="50000"/>
                  </a:schemeClr>
                </a:solidFill>
              </a:rPr>
              <a:t>Abort</a:t>
            </a:r>
            <a:endParaRPr lang="en-US" altLang="es-ES" sz="1967" dirty="0">
              <a:solidFill>
                <a:schemeClr val="bg2">
                  <a:lumMod val="50000"/>
                  <a:lumOff val="50000"/>
                </a:schemeClr>
              </a:solidFill>
              <a:latin typeface="Times New Roman" panose="02020603050405020304" pitchFamily="18" charset="0"/>
            </a:endParaRPr>
          </a:p>
        </p:txBody>
      </p:sp>
      <p:sp>
        <p:nvSpPr>
          <p:cNvPr id="113707" name="Rectangle 65"/>
          <p:cNvSpPr>
            <a:spLocks noChangeArrowheads="1"/>
          </p:cNvSpPr>
          <p:nvPr/>
        </p:nvSpPr>
        <p:spPr bwMode="gray">
          <a:xfrm>
            <a:off x="6657337" y="5555034"/>
            <a:ext cx="837816" cy="214546"/>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708" name="Rectangle 66"/>
          <p:cNvSpPr>
            <a:spLocks noChangeArrowheads="1"/>
          </p:cNvSpPr>
          <p:nvPr/>
        </p:nvSpPr>
        <p:spPr bwMode="gray">
          <a:xfrm>
            <a:off x="6657337" y="5913516"/>
            <a:ext cx="837816" cy="215903"/>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endParaRPr lang="es-ES" altLang="es-ES" sz="1112">
              <a:solidFill>
                <a:srgbClr val="FFFFFF"/>
              </a:solidFill>
            </a:endParaRPr>
          </a:p>
        </p:txBody>
      </p:sp>
      <p:sp>
        <p:nvSpPr>
          <p:cNvPr id="113709" name="Rectangle 67"/>
          <p:cNvSpPr>
            <a:spLocks noChangeArrowheads="1"/>
          </p:cNvSpPr>
          <p:nvPr/>
        </p:nvSpPr>
        <p:spPr bwMode="gray">
          <a:xfrm>
            <a:off x="6657337" y="2320551"/>
            <a:ext cx="837816" cy="2802675"/>
          </a:xfrm>
          <a:prstGeom prst="rect">
            <a:avLst/>
          </a:prstGeom>
          <a:solidFill>
            <a:schemeClr val="tx2"/>
          </a:solidFill>
          <a:ln w="12700">
            <a:solidFill>
              <a:schemeClr val="tx1"/>
            </a:solidFill>
            <a:miter lim="800000"/>
            <a:headEnd/>
            <a:tailEnd/>
          </a:ln>
        </p:spPr>
        <p:txBody>
          <a:bodyPr wrap="none" lIns="89159" tIns="44578" rIns="89159" bIns="44578" anchor="ctr"/>
          <a:lstStyle>
            <a:lvl1pPr defTabSz="400050">
              <a:lnSpc>
                <a:spcPct val="120000"/>
              </a:lnSpc>
              <a:spcBef>
                <a:spcPts val="700"/>
              </a:spcBef>
              <a:spcAft>
                <a:spcPts val="700"/>
              </a:spcAft>
              <a:buClr>
                <a:srgbClr val="336699"/>
              </a:buClr>
              <a:buSzPct val="75000"/>
              <a:buFont typeface="Arial" panose="020B0604020202020204" pitchFamily="34" charset="0"/>
              <a:buChar char="■"/>
              <a:defRPr sz="3200">
                <a:solidFill>
                  <a:srgbClr val="000066"/>
                </a:solidFill>
                <a:latin typeface="Arial" panose="020B0604020202020204" pitchFamily="34" charset="0"/>
                <a:ea typeface="msmincho"/>
                <a:cs typeface="msmincho"/>
              </a:defRPr>
            </a:lvl1pPr>
            <a:lvl2pPr marL="742950" indent="-285750" defTabSz="400050">
              <a:lnSpc>
                <a:spcPct val="120000"/>
              </a:lnSpc>
              <a:spcBef>
                <a:spcPts val="700"/>
              </a:spcBef>
              <a:spcAft>
                <a:spcPts val="700"/>
              </a:spcAft>
              <a:buClr>
                <a:srgbClr val="008000"/>
              </a:buClr>
              <a:buSzPct val="75000"/>
              <a:buFont typeface="Arial" panose="020B0604020202020204" pitchFamily="34" charset="0"/>
              <a:buChar char="■"/>
              <a:defRPr sz="2900">
                <a:solidFill>
                  <a:srgbClr val="000066"/>
                </a:solidFill>
                <a:latin typeface="Arial" panose="020B0604020202020204" pitchFamily="34" charset="0"/>
                <a:ea typeface="msmincho"/>
                <a:cs typeface="msmincho"/>
              </a:defRPr>
            </a:lvl2pPr>
            <a:lvl3pPr marL="1143000" indent="-228600" defTabSz="400050">
              <a:lnSpc>
                <a:spcPct val="120000"/>
              </a:lnSpc>
              <a:spcBef>
                <a:spcPts val="700"/>
              </a:spcBef>
              <a:spcAft>
                <a:spcPts val="700"/>
              </a:spcAft>
              <a:buClr>
                <a:srgbClr val="DC2300"/>
              </a:buClr>
              <a:buSzPct val="75000"/>
              <a:buFont typeface="Arial" panose="020B0604020202020204" pitchFamily="34" charset="0"/>
              <a:buChar char="■"/>
              <a:defRPr sz="2400">
                <a:solidFill>
                  <a:srgbClr val="000066"/>
                </a:solidFill>
                <a:latin typeface="Arial" panose="020B0604020202020204" pitchFamily="34" charset="0"/>
                <a:ea typeface="msmincho"/>
                <a:cs typeface="msmincho"/>
              </a:defRPr>
            </a:lvl3pPr>
            <a:lvl4pPr marL="16002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4pPr>
            <a:lvl5pPr marL="2057400" indent="-228600" defTabSz="40005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5pPr>
            <a:lvl6pPr marL="25146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6pPr>
            <a:lvl7pPr marL="29718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7pPr>
            <a:lvl8pPr marL="34290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8pPr>
            <a:lvl9pPr marL="3886200" indent="-228600" defTabSz="400050" eaLnBrk="0" fontAlgn="base" hangingPunct="0">
              <a:lnSpc>
                <a:spcPct val="120000"/>
              </a:lnSpc>
              <a:spcBef>
                <a:spcPts val="700"/>
              </a:spcBef>
              <a:spcAft>
                <a:spcPts val="700"/>
              </a:spcAft>
              <a:buClr>
                <a:srgbClr val="000066"/>
              </a:buClr>
              <a:buSzPct val="75000"/>
              <a:buFont typeface="Arial" panose="020B0604020202020204" pitchFamily="34" charset="0"/>
              <a:buChar char="■"/>
              <a:defRPr>
                <a:solidFill>
                  <a:srgbClr val="000066"/>
                </a:solidFill>
                <a:latin typeface="Arial" panose="020B0604020202020204" pitchFamily="34" charset="0"/>
                <a:ea typeface="msmincho"/>
                <a:cs typeface="msmincho"/>
              </a:defRPr>
            </a:lvl9pPr>
          </a:lstStyle>
          <a:p>
            <a:pPr algn="ctr">
              <a:lnSpc>
                <a:spcPct val="103000"/>
              </a:lnSpc>
              <a:spcBef>
                <a:spcPct val="0"/>
              </a:spcBef>
              <a:spcAft>
                <a:spcPct val="0"/>
              </a:spcAft>
              <a:buClr>
                <a:srgbClr val="FFFFFF"/>
              </a:buClr>
              <a:buSzPct val="100000"/>
              <a:buFontTx/>
              <a:buNone/>
            </a:pPr>
            <a:r>
              <a:rPr lang="en-US" altLang="es-ES" sz="1112">
                <a:solidFill>
                  <a:srgbClr val="FFFFFF"/>
                </a:solidFill>
              </a:rPr>
              <a:t>User</a:t>
            </a:r>
            <a:br>
              <a:rPr lang="en-US" altLang="es-ES" sz="1112">
                <a:solidFill>
                  <a:srgbClr val="FFFFFF"/>
                </a:solidFill>
              </a:rPr>
            </a:br>
            <a:r>
              <a:rPr lang="en-US" altLang="es-ES" sz="1112">
                <a:solidFill>
                  <a:srgbClr val="FFFFFF"/>
                </a:solidFill>
              </a:rPr>
              <a:t>mode</a:t>
            </a:r>
            <a:br>
              <a:rPr lang="en-US" altLang="es-ES" sz="1112">
                <a:solidFill>
                  <a:srgbClr val="FFFFFF"/>
                </a:solidFill>
              </a:rPr>
            </a:br>
            <a:r>
              <a:rPr lang="en-US" altLang="es-ES" sz="1112">
                <a:solidFill>
                  <a:srgbClr val="FFFFFF"/>
                </a:solidFill>
              </a:rPr>
              <a:t>r0-r12,</a:t>
            </a:r>
            <a:br>
              <a:rPr lang="en-US" altLang="es-ES" sz="1112">
                <a:solidFill>
                  <a:srgbClr val="FFFFFF"/>
                </a:solidFill>
              </a:rPr>
            </a:br>
            <a:r>
              <a:rPr lang="en-US" altLang="es-ES" sz="1112">
                <a:solidFill>
                  <a:srgbClr val="FFFFFF"/>
                </a:solidFill>
              </a:rPr>
              <a:t>r15,</a:t>
            </a:r>
            <a:br>
              <a:rPr lang="en-US" altLang="es-ES" sz="1112">
                <a:solidFill>
                  <a:srgbClr val="FFFFFF"/>
                </a:solidFill>
              </a:rPr>
            </a:br>
            <a:r>
              <a:rPr lang="en-US" altLang="es-ES" sz="1112">
                <a:solidFill>
                  <a:srgbClr val="FFFFFF"/>
                </a:solidFill>
              </a:rPr>
              <a:t>and</a:t>
            </a:r>
            <a:br>
              <a:rPr lang="en-US" altLang="es-ES" sz="1112">
                <a:solidFill>
                  <a:srgbClr val="FFFFFF"/>
                </a:solidFill>
              </a:rPr>
            </a:br>
            <a:r>
              <a:rPr lang="en-US" altLang="es-ES" sz="1112">
                <a:solidFill>
                  <a:srgbClr val="FFFFFF"/>
                </a:solidFill>
              </a:rPr>
              <a:t>cpsr</a:t>
            </a:r>
          </a:p>
        </p:txBody>
      </p:sp>
    </p:spTree>
    <p:extLst>
      <p:ext uri="{BB962C8B-B14F-4D97-AF65-F5344CB8AC3E}">
        <p14:creationId xmlns:p14="http://schemas.microsoft.com/office/powerpoint/2010/main" val="1196174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VIC – </a:t>
            </a:r>
            <a:r>
              <a:rPr lang="es-ES" dirty="0" err="1"/>
              <a:t>Vectored</a:t>
            </a:r>
            <a:r>
              <a:rPr lang="es-ES" dirty="0"/>
              <a:t> </a:t>
            </a:r>
            <a:r>
              <a:rPr lang="es-ES" dirty="0" err="1"/>
              <a:t>Int</a:t>
            </a:r>
            <a:r>
              <a:rPr lang="es-ES" dirty="0"/>
              <a:t>. </a:t>
            </a:r>
            <a:r>
              <a:rPr lang="es-ES" dirty="0" err="1"/>
              <a:t>Controller</a:t>
            </a:r>
            <a:endParaRPr lang="es-ES" dirty="0"/>
          </a:p>
        </p:txBody>
      </p:sp>
      <p:sp>
        <p:nvSpPr>
          <p:cNvPr id="3" name="Marcador de contenido 2"/>
          <p:cNvSpPr>
            <a:spLocks noGrp="1"/>
          </p:cNvSpPr>
          <p:nvPr>
            <p:ph idx="1"/>
          </p:nvPr>
        </p:nvSpPr>
        <p:spPr/>
        <p:txBody>
          <a:bodyPr/>
          <a:lstStyle/>
          <a:p>
            <a:r>
              <a:rPr lang="es-ES" dirty="0"/>
              <a:t>Cap. 5</a:t>
            </a:r>
          </a:p>
          <a:p>
            <a:r>
              <a:rPr lang="es-ES" dirty="0"/>
              <a:t>32 </a:t>
            </a:r>
            <a:r>
              <a:rPr lang="es-ES" dirty="0" err="1"/>
              <a:t>Int</a:t>
            </a:r>
            <a:r>
              <a:rPr lang="es-ES" dirty="0"/>
              <a:t> </a:t>
            </a:r>
            <a:r>
              <a:rPr lang="es-ES" dirty="0" err="1"/>
              <a:t>request</a:t>
            </a:r>
            <a:endParaRPr lang="es-ES" dirty="0"/>
          </a:p>
          <a:p>
            <a:pPr lvl="1"/>
            <a:r>
              <a:rPr lang="es-ES" dirty="0"/>
              <a:t>FIQ</a:t>
            </a:r>
          </a:p>
          <a:p>
            <a:pPr lvl="1"/>
            <a:r>
              <a:rPr lang="es-ES" dirty="0"/>
              <a:t>16 </a:t>
            </a:r>
            <a:r>
              <a:rPr lang="es-ES" dirty="0" err="1"/>
              <a:t>Vect</a:t>
            </a:r>
            <a:r>
              <a:rPr lang="es-ES" dirty="0"/>
              <a:t>. IRQ</a:t>
            </a:r>
          </a:p>
          <a:p>
            <a:pPr lvl="1"/>
            <a:r>
              <a:rPr lang="es-ES" dirty="0"/>
              <a:t>Non </a:t>
            </a:r>
            <a:r>
              <a:rPr lang="es-ES" dirty="0" err="1"/>
              <a:t>Vect</a:t>
            </a:r>
            <a:r>
              <a:rPr lang="es-ES" dirty="0"/>
              <a:t>. IRQ</a:t>
            </a:r>
          </a:p>
          <a:p>
            <a:pPr lvl="1"/>
            <a:endParaRPr lang="es-ES" dirty="0"/>
          </a:p>
          <a:p>
            <a:r>
              <a:rPr lang="es-ES" dirty="0"/>
              <a:t>Prioridades</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34</a:t>
            </a:fld>
            <a:endParaRPr lang="es-ES_tradnl" altLang="es-ES"/>
          </a:p>
        </p:txBody>
      </p:sp>
      <p:pic>
        <p:nvPicPr>
          <p:cNvPr id="5" name="Imagen 4"/>
          <p:cNvPicPr>
            <a:picLocks noChangeAspect="1"/>
          </p:cNvPicPr>
          <p:nvPr/>
        </p:nvPicPr>
        <p:blipFill>
          <a:blip r:embed="rId3">
            <a:clrChange>
              <a:clrFrom>
                <a:srgbClr val="FFFFFF"/>
              </a:clrFrom>
              <a:clrTo>
                <a:srgbClr val="FFFFFF">
                  <a:alpha val="0"/>
                </a:srgbClr>
              </a:clrTo>
            </a:clrChange>
          </a:blip>
          <a:stretch>
            <a:fillRect/>
          </a:stretch>
        </p:blipFill>
        <p:spPr>
          <a:xfrm>
            <a:off x="3743907" y="1556792"/>
            <a:ext cx="5322969" cy="5144046"/>
          </a:xfrm>
          <a:prstGeom prst="rect">
            <a:avLst/>
          </a:prstGeom>
        </p:spPr>
      </p:pic>
    </p:spTree>
    <p:extLst>
      <p:ext uri="{BB962C8B-B14F-4D97-AF65-F5344CB8AC3E}">
        <p14:creationId xmlns:p14="http://schemas.microsoft.com/office/powerpoint/2010/main" val="2896113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VIC</a:t>
            </a:r>
          </a:p>
        </p:txBody>
      </p:sp>
      <p:sp>
        <p:nvSpPr>
          <p:cNvPr id="3" name="Marcador de contenido 2"/>
          <p:cNvSpPr>
            <a:spLocks noGrp="1"/>
          </p:cNvSpPr>
          <p:nvPr>
            <p:ph idx="1"/>
          </p:nvPr>
        </p:nvSpPr>
        <p:spPr>
          <a:xfrm>
            <a:off x="719138" y="1664804"/>
            <a:ext cx="8235950" cy="4248150"/>
          </a:xfrm>
        </p:spPr>
        <p:txBody>
          <a:bodyPr/>
          <a:lstStyle/>
          <a:p>
            <a:r>
              <a:rPr lang="es-ES" dirty="0"/>
              <a:t>Registros</a:t>
            </a:r>
          </a:p>
          <a:p>
            <a:pPr lvl="1"/>
            <a:r>
              <a:rPr lang="es-ES" sz="2400" dirty="0" err="1"/>
              <a:t>VICIntSelec</a:t>
            </a:r>
            <a:endParaRPr lang="es-ES" sz="2400" dirty="0"/>
          </a:p>
          <a:p>
            <a:pPr lvl="1"/>
            <a:r>
              <a:rPr lang="es-ES" sz="2400" dirty="0" err="1"/>
              <a:t>VICIntEnable</a:t>
            </a:r>
            <a:endParaRPr lang="es-ES" sz="2400" dirty="0"/>
          </a:p>
          <a:p>
            <a:pPr lvl="1"/>
            <a:r>
              <a:rPr lang="es-ES" sz="2400" dirty="0" err="1"/>
              <a:t>VICIntEnCl</a:t>
            </a:r>
            <a:endParaRPr lang="es-ES" sz="2400" dirty="0"/>
          </a:p>
          <a:p>
            <a:pPr lvl="1"/>
            <a:r>
              <a:rPr lang="es-ES" sz="2400" dirty="0" err="1"/>
              <a:t>VICVectAddr</a:t>
            </a:r>
            <a:endParaRPr lang="es-ES" sz="2400" dirty="0"/>
          </a:p>
          <a:p>
            <a:pPr lvl="1"/>
            <a:r>
              <a:rPr lang="es-ES" sz="2400" dirty="0" err="1"/>
              <a:t>VICDefVectAddr</a:t>
            </a:r>
            <a:r>
              <a:rPr lang="es-ES" sz="2400" dirty="0"/>
              <a:t> </a:t>
            </a:r>
          </a:p>
          <a:p>
            <a:pPr lvl="1"/>
            <a:r>
              <a:rPr lang="es-ES" sz="2400" dirty="0" err="1"/>
              <a:t>VICVectAddr</a:t>
            </a:r>
            <a:r>
              <a:rPr lang="es-ES" sz="2400" baseline="-25000" dirty="0" err="1"/>
              <a:t>x</a:t>
            </a:r>
            <a:endParaRPr lang="es-ES" sz="2400" baseline="-25000" dirty="0"/>
          </a:p>
          <a:p>
            <a:pPr lvl="1"/>
            <a:r>
              <a:rPr lang="es-ES" sz="2400" dirty="0" err="1"/>
              <a:t>VICVectCntl</a:t>
            </a:r>
            <a:r>
              <a:rPr lang="es-ES" sz="2400" baseline="-25000" dirty="0" err="1"/>
              <a:t>x</a:t>
            </a:r>
            <a:r>
              <a:rPr lang="es-ES" sz="2400" dirty="0"/>
              <a:t> </a:t>
            </a:r>
          </a:p>
          <a:p>
            <a:pPr lvl="1"/>
            <a:r>
              <a:rPr lang="es-ES" sz="2400" dirty="0"/>
              <a:t>…</a:t>
            </a:r>
            <a:endParaRPr lang="es-ES" dirty="0">
              <a:solidFill>
                <a:srgbClr val="FF0000"/>
              </a:solidFill>
            </a:endParaRP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35</a:t>
            </a:fld>
            <a:endParaRPr lang="es-ES_tradnl" altLang="es-ES"/>
          </a:p>
        </p:txBody>
      </p:sp>
      <p:pic>
        <p:nvPicPr>
          <p:cNvPr id="5" name="Imagen 4"/>
          <p:cNvPicPr>
            <a:picLocks noChangeAspect="1"/>
          </p:cNvPicPr>
          <p:nvPr/>
        </p:nvPicPr>
        <p:blipFill>
          <a:blip r:embed="rId2"/>
          <a:stretch>
            <a:fillRect/>
          </a:stretch>
        </p:blipFill>
        <p:spPr>
          <a:xfrm>
            <a:off x="3871664" y="2125663"/>
            <a:ext cx="4876800" cy="3895725"/>
          </a:xfrm>
          <a:prstGeom prst="rect">
            <a:avLst/>
          </a:prstGeom>
        </p:spPr>
      </p:pic>
    </p:spTree>
    <p:extLst>
      <p:ext uri="{BB962C8B-B14F-4D97-AF65-F5344CB8AC3E}">
        <p14:creationId xmlns:p14="http://schemas.microsoft.com/office/powerpoint/2010/main" val="2475784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Tabla Vectores</a:t>
            </a:r>
          </a:p>
        </p:txBody>
      </p:sp>
      <p:sp>
        <p:nvSpPr>
          <p:cNvPr id="3" name="Marcador de contenido 2"/>
          <p:cNvSpPr>
            <a:spLocks noGrp="1"/>
          </p:cNvSpPr>
          <p:nvPr>
            <p:ph idx="1"/>
          </p:nvPr>
        </p:nvSpPr>
        <p:spPr>
          <a:xfrm>
            <a:off x="719138" y="1700808"/>
            <a:ext cx="8235950" cy="4248150"/>
          </a:xfrm>
        </p:spPr>
        <p:txBody>
          <a:bodyPr/>
          <a:lstStyle/>
          <a:p>
            <a:pPr marL="0" indent="0">
              <a:buNone/>
            </a:pP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Exception</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Vectors</a:t>
            </a:r>
            <a:r>
              <a:rPr lang="es-ES" sz="1400" dirty="0">
                <a:solidFill>
                  <a:srgbClr val="0070C0"/>
                </a:solidFill>
                <a:latin typeface="Consolas" panose="020B0609020204030204" pitchFamily="49" charset="0"/>
                <a:cs typeface="Consolas" panose="020B0609020204030204" pitchFamily="49" charset="0"/>
              </a:rPr>
              <a:t> ;  </a:t>
            </a:r>
            <a:r>
              <a:rPr lang="es-ES" sz="1400" dirty="0" err="1">
                <a:solidFill>
                  <a:srgbClr val="0070C0"/>
                </a:solidFill>
                <a:latin typeface="Consolas" panose="020B0609020204030204" pitchFamily="49" charset="0"/>
                <a:cs typeface="Consolas" panose="020B0609020204030204" pitchFamily="49" charset="0"/>
              </a:rPr>
              <a:t>Mapped</a:t>
            </a:r>
            <a:r>
              <a:rPr lang="es-ES" sz="1400" dirty="0">
                <a:solidFill>
                  <a:srgbClr val="0070C0"/>
                </a:solidFill>
                <a:latin typeface="Consolas" panose="020B0609020204030204" pitchFamily="49" charset="0"/>
                <a:cs typeface="Consolas" panose="020B0609020204030204" pitchFamily="49" charset="0"/>
              </a:rPr>
              <a:t> to </a:t>
            </a:r>
            <a:r>
              <a:rPr lang="es-ES" sz="1400" dirty="0" err="1">
                <a:solidFill>
                  <a:srgbClr val="0070C0"/>
                </a:solidFill>
                <a:latin typeface="Consolas" panose="020B0609020204030204" pitchFamily="49" charset="0"/>
                <a:cs typeface="Consolas" panose="020B0609020204030204" pitchFamily="49" charset="0"/>
              </a:rPr>
              <a:t>Address</a:t>
            </a:r>
            <a:r>
              <a:rPr lang="es-ES" sz="1400" dirty="0">
                <a:solidFill>
                  <a:srgbClr val="0070C0"/>
                </a:solidFill>
                <a:latin typeface="Consolas" panose="020B0609020204030204" pitchFamily="49" charset="0"/>
                <a:cs typeface="Consolas" panose="020B0609020204030204" pitchFamily="49" charset="0"/>
              </a:rPr>
              <a:t> 0.</a:t>
            </a:r>
          </a:p>
          <a:p>
            <a:pPr marL="0" indent="0">
              <a:buNone/>
            </a:pP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Absolute</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addressing</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mode</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must</a:t>
            </a:r>
            <a:r>
              <a:rPr lang="es-ES" sz="1400" dirty="0">
                <a:solidFill>
                  <a:srgbClr val="0070C0"/>
                </a:solidFill>
                <a:latin typeface="Consolas" panose="020B0609020204030204" pitchFamily="49" charset="0"/>
                <a:cs typeface="Consolas" panose="020B0609020204030204" pitchFamily="49" charset="0"/>
              </a:rPr>
              <a:t> be </a:t>
            </a:r>
            <a:r>
              <a:rPr lang="es-ES" sz="1400" dirty="0" err="1">
                <a:solidFill>
                  <a:srgbClr val="0070C0"/>
                </a:solidFill>
                <a:latin typeface="Consolas" panose="020B0609020204030204" pitchFamily="49" charset="0"/>
                <a:cs typeface="Consolas" panose="020B0609020204030204" pitchFamily="49" charset="0"/>
              </a:rPr>
              <a:t>used</a:t>
            </a:r>
            <a:r>
              <a:rPr lang="es-ES" sz="1400" dirty="0">
                <a:solidFill>
                  <a:srgbClr val="0070C0"/>
                </a:solidFill>
                <a:latin typeface="Consolas" panose="020B0609020204030204" pitchFamily="49" charset="0"/>
                <a:cs typeface="Consolas" panose="020B0609020204030204" pitchFamily="49" charset="0"/>
              </a:rPr>
              <a:t>.</a:t>
            </a:r>
          </a:p>
          <a:p>
            <a:pPr marL="0" indent="0">
              <a:buNone/>
            </a:pP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Dummy</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Handlers</a:t>
            </a:r>
            <a:r>
              <a:rPr lang="es-ES" sz="1400" dirty="0">
                <a:solidFill>
                  <a:srgbClr val="0070C0"/>
                </a:solidFill>
                <a:latin typeface="Consolas" panose="020B0609020204030204" pitchFamily="49" charset="0"/>
                <a:cs typeface="Consolas" panose="020B0609020204030204" pitchFamily="49" charset="0"/>
              </a:rPr>
              <a:t> are </a:t>
            </a:r>
            <a:r>
              <a:rPr lang="es-ES" sz="1400" dirty="0" err="1">
                <a:solidFill>
                  <a:srgbClr val="0070C0"/>
                </a:solidFill>
                <a:latin typeface="Consolas" panose="020B0609020204030204" pitchFamily="49" charset="0"/>
                <a:cs typeface="Consolas" panose="020B0609020204030204" pitchFamily="49" charset="0"/>
              </a:rPr>
              <a:t>implemented</a:t>
            </a:r>
            <a:r>
              <a:rPr lang="es-ES" sz="1400" dirty="0">
                <a:solidFill>
                  <a:srgbClr val="0070C0"/>
                </a:solidFill>
                <a:latin typeface="Consolas" panose="020B0609020204030204" pitchFamily="49" charset="0"/>
                <a:cs typeface="Consolas" panose="020B0609020204030204" pitchFamily="49" charset="0"/>
              </a:rPr>
              <a:t> as </a:t>
            </a:r>
            <a:r>
              <a:rPr lang="es-ES" sz="1400" dirty="0" err="1">
                <a:solidFill>
                  <a:srgbClr val="0070C0"/>
                </a:solidFill>
                <a:latin typeface="Consolas" panose="020B0609020204030204" pitchFamily="49" charset="0"/>
                <a:cs typeface="Consolas" panose="020B0609020204030204" pitchFamily="49" charset="0"/>
              </a:rPr>
              <a:t>infinite</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loops</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which</a:t>
            </a:r>
            <a:r>
              <a:rPr lang="es-ES" sz="1400" dirty="0">
                <a:solidFill>
                  <a:srgbClr val="0070C0"/>
                </a:solidFill>
                <a:latin typeface="Consolas" panose="020B0609020204030204" pitchFamily="49" charset="0"/>
                <a:cs typeface="Consolas" panose="020B0609020204030204" pitchFamily="49" charset="0"/>
              </a:rPr>
              <a:t> can be </a:t>
            </a:r>
            <a:r>
              <a:rPr lang="es-ES" sz="1400" dirty="0" err="1">
                <a:solidFill>
                  <a:srgbClr val="0070C0"/>
                </a:solidFill>
                <a:latin typeface="Consolas" panose="020B0609020204030204" pitchFamily="49" charset="0"/>
                <a:cs typeface="Consolas" panose="020B0609020204030204" pitchFamily="49" charset="0"/>
              </a:rPr>
              <a:t>modified</a:t>
            </a:r>
            <a:r>
              <a:rPr lang="es-ES" sz="1400" dirty="0">
                <a:solidFill>
                  <a:srgbClr val="0070C0"/>
                </a:solidFill>
                <a:latin typeface="Consolas" panose="020B0609020204030204" pitchFamily="49" charset="0"/>
                <a:cs typeface="Consolas" panose="020B0609020204030204" pitchFamily="49" charset="0"/>
              </a:rPr>
              <a:t>.</a:t>
            </a:r>
          </a:p>
          <a:p>
            <a:pPr marL="0" indent="0">
              <a:buNone/>
            </a:pPr>
            <a:r>
              <a:rPr lang="es-ES" sz="1400" dirty="0" err="1">
                <a:solidFill>
                  <a:srgbClr val="0070C0"/>
                </a:solidFill>
                <a:latin typeface="Consolas" panose="020B0609020204030204" pitchFamily="49" charset="0"/>
                <a:cs typeface="Consolas" panose="020B0609020204030204" pitchFamily="49" charset="0"/>
              </a:rPr>
              <a:t>Vectors</a:t>
            </a: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Reset_Addr</a:t>
            </a:r>
            <a:r>
              <a:rPr lang="es-ES" sz="1400" dirty="0">
                <a:solidFill>
                  <a:srgbClr val="0070C0"/>
                </a:solidFill>
                <a:latin typeface="Consolas" panose="020B0609020204030204" pitchFamily="49" charset="0"/>
                <a:cs typeface="Consolas" panose="020B0609020204030204" pitchFamily="49" charset="0"/>
              </a:rPr>
              <a:t>         </a:t>
            </a: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Undef_Addr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SWI_Addr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PAbt_Addr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DAbt_Addr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NOP                            ; </a:t>
            </a:r>
            <a:r>
              <a:rPr lang="es-ES" sz="1400" dirty="0" err="1">
                <a:solidFill>
                  <a:srgbClr val="0070C0"/>
                </a:solidFill>
                <a:latin typeface="Consolas" panose="020B0609020204030204" pitchFamily="49" charset="0"/>
                <a:cs typeface="Consolas" panose="020B0609020204030204" pitchFamily="49" charset="0"/>
              </a:rPr>
              <a:t>Reserved</a:t>
            </a:r>
            <a:r>
              <a:rPr lang="es-ES" sz="1400" dirty="0">
                <a:solidFill>
                  <a:srgbClr val="0070C0"/>
                </a:solidFill>
                <a:latin typeface="Consolas" panose="020B0609020204030204" pitchFamily="49" charset="0"/>
                <a:cs typeface="Consolas" panose="020B0609020204030204" pitchFamily="49" charset="0"/>
              </a:rPr>
              <a:t> Vector </a:t>
            </a: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IRQ_Addr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LDR     PC, [PC, #-0x0FF0]     ; Vector </a:t>
            </a:r>
            <a:r>
              <a:rPr lang="es-ES" sz="1400" dirty="0" err="1">
                <a:solidFill>
                  <a:srgbClr val="0070C0"/>
                </a:solidFill>
                <a:latin typeface="Consolas" panose="020B0609020204030204" pitchFamily="49" charset="0"/>
                <a:cs typeface="Consolas" panose="020B0609020204030204" pitchFamily="49" charset="0"/>
              </a:rPr>
              <a:t>from</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VicVectAddr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LDR     PC, </a:t>
            </a:r>
            <a:r>
              <a:rPr lang="es-ES" sz="1400" dirty="0" err="1">
                <a:solidFill>
                  <a:srgbClr val="0070C0"/>
                </a:solidFill>
                <a:latin typeface="Consolas" panose="020B0609020204030204" pitchFamily="49" charset="0"/>
                <a:cs typeface="Consolas" panose="020B0609020204030204" pitchFamily="49" charset="0"/>
              </a:rPr>
              <a:t>FIQ_Addr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Reset_Addr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Reset_Handler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Undef_Addr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Undef_Handler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SWI_Addr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SWI_Handler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PAbt_Addr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PAbt_Handler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DAbt_Addr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DAbt_Handler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a:solidFill>
                  <a:srgbClr val="0070C0"/>
                </a:solidFill>
                <a:latin typeface="Consolas" panose="020B0609020204030204" pitchFamily="49" charset="0"/>
                <a:cs typeface="Consolas" panose="020B0609020204030204" pitchFamily="49" charset="0"/>
              </a:rPr>
              <a:t>                DCD     0                      ; </a:t>
            </a:r>
            <a:r>
              <a:rPr lang="es-ES" sz="1400" dirty="0" err="1">
                <a:solidFill>
                  <a:srgbClr val="0070C0"/>
                </a:solidFill>
                <a:latin typeface="Consolas" panose="020B0609020204030204" pitchFamily="49" charset="0"/>
                <a:cs typeface="Consolas" panose="020B0609020204030204" pitchFamily="49" charset="0"/>
              </a:rPr>
              <a:t>Reserved</a:t>
            </a:r>
            <a:r>
              <a:rPr lang="es-ES" sz="1400" dirty="0">
                <a:solidFill>
                  <a:srgbClr val="0070C0"/>
                </a:solidFill>
                <a:latin typeface="Consolas" panose="020B0609020204030204" pitchFamily="49" charset="0"/>
                <a:cs typeface="Consolas" panose="020B0609020204030204" pitchFamily="49" charset="0"/>
              </a:rPr>
              <a:t> </a:t>
            </a:r>
            <a:r>
              <a:rPr lang="es-ES" sz="1400" dirty="0" err="1">
                <a:solidFill>
                  <a:srgbClr val="0070C0"/>
                </a:solidFill>
                <a:latin typeface="Consolas" panose="020B0609020204030204" pitchFamily="49" charset="0"/>
                <a:cs typeface="Consolas" panose="020B0609020204030204" pitchFamily="49" charset="0"/>
              </a:rPr>
              <a:t>Address</a:t>
            </a:r>
            <a:r>
              <a:rPr lang="es-ES" sz="1400" dirty="0">
                <a:solidFill>
                  <a:srgbClr val="0070C0"/>
                </a:solidFill>
                <a:latin typeface="Consolas" panose="020B0609020204030204" pitchFamily="49" charset="0"/>
                <a:cs typeface="Consolas" panose="020B0609020204030204" pitchFamily="49" charset="0"/>
              </a:rPr>
              <a:t> </a:t>
            </a:r>
          </a:p>
          <a:p>
            <a:pPr marL="0" indent="0">
              <a:buNone/>
            </a:pPr>
            <a:r>
              <a:rPr lang="es-ES" sz="1400" dirty="0" err="1">
                <a:solidFill>
                  <a:srgbClr val="0070C0"/>
                </a:solidFill>
                <a:latin typeface="Consolas" panose="020B0609020204030204" pitchFamily="49" charset="0"/>
                <a:cs typeface="Consolas" panose="020B0609020204030204" pitchFamily="49" charset="0"/>
              </a:rPr>
              <a:t>IRQ_Addr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IRQ_Handler</a:t>
            </a:r>
            <a:endParaRPr lang="es-ES" sz="1400" dirty="0">
              <a:solidFill>
                <a:srgbClr val="0070C0"/>
              </a:solidFill>
              <a:latin typeface="Consolas" panose="020B0609020204030204" pitchFamily="49" charset="0"/>
              <a:cs typeface="Consolas" panose="020B0609020204030204" pitchFamily="49" charset="0"/>
            </a:endParaRPr>
          </a:p>
          <a:p>
            <a:pPr marL="0" indent="0">
              <a:buNone/>
            </a:pPr>
            <a:r>
              <a:rPr lang="es-ES" sz="1400" dirty="0" err="1">
                <a:solidFill>
                  <a:srgbClr val="0070C0"/>
                </a:solidFill>
                <a:latin typeface="Consolas" panose="020B0609020204030204" pitchFamily="49" charset="0"/>
                <a:cs typeface="Consolas" panose="020B0609020204030204" pitchFamily="49" charset="0"/>
              </a:rPr>
              <a:t>FIQ_Addr</a:t>
            </a:r>
            <a:r>
              <a:rPr lang="es-ES" sz="1400" dirty="0">
                <a:solidFill>
                  <a:srgbClr val="0070C0"/>
                </a:solidFill>
                <a:latin typeface="Consolas" panose="020B0609020204030204" pitchFamily="49" charset="0"/>
                <a:cs typeface="Consolas" panose="020B0609020204030204" pitchFamily="49" charset="0"/>
              </a:rPr>
              <a:t>        DCD     </a:t>
            </a:r>
            <a:r>
              <a:rPr lang="es-ES" sz="1400" dirty="0" err="1">
                <a:solidFill>
                  <a:srgbClr val="0070C0"/>
                </a:solidFill>
                <a:latin typeface="Consolas" panose="020B0609020204030204" pitchFamily="49" charset="0"/>
                <a:cs typeface="Consolas" panose="020B0609020204030204" pitchFamily="49" charset="0"/>
              </a:rPr>
              <a:t>FIQ_Handler</a:t>
            </a:r>
            <a:endParaRPr lang="es-ES" sz="1400" dirty="0">
              <a:solidFill>
                <a:srgbClr val="0070C0"/>
              </a:solidFill>
              <a:latin typeface="Consolas" panose="020B0609020204030204" pitchFamily="49" charset="0"/>
              <a:cs typeface="Consolas" panose="020B0609020204030204" pitchFamily="49" charset="0"/>
            </a:endParaRP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36</a:t>
            </a:fld>
            <a:endParaRPr lang="es-ES_tradnl" altLang="es-ES"/>
          </a:p>
        </p:txBody>
      </p:sp>
    </p:spTree>
    <p:extLst>
      <p:ext uri="{BB962C8B-B14F-4D97-AF65-F5344CB8AC3E}">
        <p14:creationId xmlns:p14="http://schemas.microsoft.com/office/powerpoint/2010/main" val="336606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2 Marcador de contenido"/>
          <p:cNvSpPr>
            <a:spLocks noGrp="1"/>
          </p:cNvSpPr>
          <p:nvPr>
            <p:ph idx="4294967295"/>
          </p:nvPr>
        </p:nvSpPr>
        <p:spPr>
          <a:xfrm>
            <a:off x="395145" y="1867432"/>
            <a:ext cx="8522089" cy="4414486"/>
          </a:xfrm>
        </p:spPr>
        <p:txBody>
          <a:bodyPr vert="horz" wrap="square" lIns="0" tIns="0" rIns="0" bIns="0" numCol="1" anchor="t" anchorCtr="0" compatLnSpc="1">
            <a:prstTxWarp prst="textNoShape">
              <a:avLst/>
            </a:prstTxWarp>
          </a:bodyPr>
          <a:lstStyle/>
          <a:p>
            <a:pPr marL="332698" indent="-332698" defTabSz="445407" eaLnBrk="1" hangingPunct="1"/>
            <a:r>
              <a:rPr lang="es-ES" altLang="es-ES" sz="2737" dirty="0"/>
              <a:t>Funcionamiento simplificado </a:t>
            </a:r>
            <a:r>
              <a:rPr lang="es-ES" altLang="es-ES" sz="2737" dirty="0" err="1"/>
              <a:t>int</a:t>
            </a:r>
            <a:r>
              <a:rPr lang="es-ES" altLang="es-ES" sz="2737" dirty="0"/>
              <a:t>. </a:t>
            </a:r>
            <a:r>
              <a:rPr lang="es-ES" altLang="es-ES" sz="2737" dirty="0" err="1"/>
              <a:t>vectorizadas</a:t>
            </a:r>
            <a:r>
              <a:rPr lang="es-ES" altLang="es-ES" sz="2737" dirty="0"/>
              <a:t>:</a:t>
            </a:r>
          </a:p>
          <a:p>
            <a:pPr marL="732748" lvl="1" indent="-332698" defTabSz="445407" eaLnBrk="1" hangingPunct="1"/>
            <a:r>
              <a:rPr lang="es-ES" altLang="es-ES" sz="2337" dirty="0"/>
              <a:t>VIC provoca la señal IRQ al micro</a:t>
            </a:r>
          </a:p>
          <a:p>
            <a:pPr marL="732748" lvl="1" indent="-332698" defTabSz="445407" eaLnBrk="1" hangingPunct="1"/>
            <a:r>
              <a:rPr lang="es-ES" altLang="es-ES" sz="2337" dirty="0"/>
              <a:t>VIC provee la @ de la RSI (de la más prioritaria o default)</a:t>
            </a:r>
          </a:p>
          <a:p>
            <a:pPr marL="732748" lvl="1" indent="-332698" defTabSz="445407" eaLnBrk="1" hangingPunct="1"/>
            <a:r>
              <a:rPr lang="es-ES" altLang="es-ES" sz="2337" dirty="0"/>
              <a:t>Se ejecuta RSI con I inhabilitadas.</a:t>
            </a:r>
            <a:endParaRPr lang="es-ES" altLang="es-ES" sz="1937" dirty="0"/>
          </a:p>
          <a:p>
            <a:pPr marL="732748" lvl="1" indent="-332698" defTabSz="445407" eaLnBrk="1" hangingPunct="1"/>
            <a:r>
              <a:rPr lang="es-ES" altLang="es-ES" sz="2337" dirty="0"/>
              <a:t>Se avisa al VIC que se ha acabado la RSI de esa prioridad</a:t>
            </a:r>
          </a:p>
          <a:p>
            <a:pPr marL="732748" lvl="1" indent="-332698" defTabSz="445407" eaLnBrk="1" hangingPunct="1"/>
            <a:r>
              <a:rPr lang="es-ES" altLang="es-ES" sz="2337" dirty="0" err="1"/>
              <a:t>End</a:t>
            </a:r>
            <a:r>
              <a:rPr lang="es-ES" altLang="es-ES" sz="2337" dirty="0"/>
              <a:t> Of I</a:t>
            </a:r>
          </a:p>
          <a:p>
            <a:pPr marL="732748" lvl="1" indent="-332698" defTabSz="445407" eaLnBrk="1" hangingPunct="1"/>
            <a:endParaRPr lang="es-ES" altLang="es-ES" sz="2337" dirty="0"/>
          </a:p>
          <a:p>
            <a:pPr marL="732748" lvl="1" indent="-332698" defTabSz="445407" eaLnBrk="1" hangingPunct="1"/>
            <a:endParaRPr lang="es-ES" altLang="es-ES" sz="2337" dirty="0"/>
          </a:p>
          <a:p>
            <a:pPr marL="732748" lvl="1" indent="-332698" defTabSz="445407" eaLnBrk="1" hangingPunct="1"/>
            <a:r>
              <a:rPr lang="es-ES" altLang="es-ES" sz="2337" dirty="0"/>
              <a:t>Cambio de modo, </a:t>
            </a:r>
            <a:r>
              <a:rPr lang="es-ES" altLang="es-ES" sz="2337" dirty="0" err="1"/>
              <a:t>cspr</a:t>
            </a:r>
            <a:r>
              <a:rPr lang="es-ES" altLang="es-ES" sz="2337" dirty="0"/>
              <a:t> …. PC….</a:t>
            </a:r>
          </a:p>
          <a:p>
            <a:pPr marL="732748" lvl="1" indent="-332698" defTabSz="445407" eaLnBrk="1" hangingPunct="1"/>
            <a:r>
              <a:rPr lang="es-ES" altLang="es-ES" sz="2337" dirty="0">
                <a:solidFill>
                  <a:schemeClr val="tx1"/>
                </a:solidFill>
              </a:rPr>
              <a:t>¿</a:t>
            </a:r>
            <a:r>
              <a:rPr lang="es-ES" altLang="es-ES" sz="2337" dirty="0">
                <a:solidFill>
                  <a:srgbClr val="FF0000"/>
                </a:solidFill>
              </a:rPr>
              <a:t>Anidadas</a:t>
            </a:r>
            <a:r>
              <a:rPr lang="es-ES" altLang="es-ES" sz="2337" dirty="0">
                <a:solidFill>
                  <a:schemeClr val="tx1"/>
                </a:solidFill>
              </a:rPr>
              <a:t>?</a:t>
            </a:r>
            <a:endParaRPr lang="es-ES" altLang="es-ES" sz="1967" dirty="0">
              <a:solidFill>
                <a:schemeClr val="tx1"/>
              </a:solidFill>
            </a:endParaRPr>
          </a:p>
        </p:txBody>
      </p:sp>
      <p:sp>
        <p:nvSpPr>
          <p:cNvPr id="102403"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Controlador de interrupciones</a:t>
            </a:r>
          </a:p>
        </p:txBody>
      </p:sp>
      <p:sp>
        <p:nvSpPr>
          <p:cNvPr id="10240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23220E54-EA1D-4F94-A8CB-077543072189}" type="slidenum">
              <a:rPr lang="es-ES_tradnl" altLang="es-ES" sz="1369">
                <a:solidFill>
                  <a:srgbClr val="000000"/>
                </a:solidFill>
              </a:rPr>
              <a:pPr>
                <a:spcBef>
                  <a:spcPct val="0"/>
                </a:spcBef>
                <a:buClrTx/>
                <a:buSzTx/>
                <a:buFontTx/>
                <a:buNone/>
              </a:pPr>
              <a:t>37</a:t>
            </a:fld>
            <a:endParaRPr lang="es-ES_tradnl" altLang="es-ES" sz="1369">
              <a:solidFill>
                <a:srgbClr val="000000"/>
              </a:solidFill>
            </a:endParaRPr>
          </a:p>
        </p:txBody>
      </p:sp>
    </p:spTree>
    <p:extLst>
      <p:ext uri="{BB962C8B-B14F-4D97-AF65-F5344CB8AC3E}">
        <p14:creationId xmlns:p14="http://schemas.microsoft.com/office/powerpoint/2010/main" val="2799013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arcador de contenido"/>
          <p:cNvSpPr>
            <a:spLocks noGrp="1"/>
          </p:cNvSpPr>
          <p:nvPr>
            <p:ph idx="4294967295"/>
          </p:nvPr>
        </p:nvSpPr>
        <p:spPr>
          <a:xfrm>
            <a:off x="359533" y="1900021"/>
            <a:ext cx="8701638" cy="4269192"/>
          </a:xfrm>
        </p:spPr>
        <p:txBody>
          <a:bodyPr vert="horz" wrap="square" lIns="0" tIns="0" rIns="0" bIns="0" numCol="1" anchor="t" anchorCtr="0" compatLnSpc="1">
            <a:prstTxWarp prst="textNoShape">
              <a:avLst/>
            </a:prstTxWarp>
          </a:bodyPr>
          <a:lstStyle/>
          <a:p>
            <a:pPr marL="332698" indent="-332698" defTabSz="445407" eaLnBrk="1" hangingPunct="1"/>
            <a:r>
              <a:rPr lang="es-ES" altLang="es-ES" sz="2737" dirty="0"/>
              <a:t>Código de ejemplo para </a:t>
            </a:r>
            <a:r>
              <a:rPr lang="es-ES" altLang="es-ES" sz="2737" dirty="0" err="1"/>
              <a:t>int</a:t>
            </a:r>
            <a:r>
              <a:rPr lang="es-ES" altLang="es-ES" sz="2737" dirty="0"/>
              <a:t>. </a:t>
            </a:r>
            <a:r>
              <a:rPr lang="es-ES" altLang="es-ES" sz="2737" dirty="0" err="1"/>
              <a:t>vectorizadas</a:t>
            </a:r>
            <a:r>
              <a:rPr lang="es-ES" altLang="es-ES" sz="2737" dirty="0"/>
              <a:t>:</a:t>
            </a:r>
          </a:p>
          <a:p>
            <a:pPr marL="0" indent="0" defTabSz="445407" eaLnBrk="1" hangingPunct="1">
              <a:buNone/>
            </a:pPr>
            <a:r>
              <a:rPr lang="en-US" altLang="es-ES" sz="2139" dirty="0" err="1">
                <a:solidFill>
                  <a:srgbClr val="FF0000"/>
                </a:solidFill>
                <a:latin typeface="Consolas" panose="020B0609020204030204" pitchFamily="49" charset="0"/>
                <a:cs typeface="Consolas" panose="020B0609020204030204" pitchFamily="49" charset="0"/>
              </a:rPr>
              <a:t>Inicialización</a:t>
            </a:r>
            <a:endParaRPr lang="en-US" altLang="es-ES" sz="2139" dirty="0">
              <a:solidFill>
                <a:srgbClr val="FF0000"/>
              </a:solidFill>
              <a:latin typeface="Consolas" panose="020B0609020204030204" pitchFamily="49" charset="0"/>
              <a:cs typeface="Consolas" panose="020B0609020204030204" pitchFamily="49" charset="0"/>
            </a:endParaRPr>
          </a:p>
          <a:p>
            <a:pPr marL="358775" indent="-90488" defTabSz="445407" eaLnBrk="1" hangingPunct="1">
              <a:buNone/>
            </a:pPr>
            <a:r>
              <a:rPr lang="en-US" altLang="es-ES" sz="2000" dirty="0">
                <a:solidFill>
                  <a:schemeClr val="folHlink"/>
                </a:solidFill>
                <a:latin typeface="Consolas" panose="020B0609020204030204" pitchFamily="49" charset="0"/>
                <a:cs typeface="Consolas" panose="020B0609020204030204" pitchFamily="49" charset="0"/>
              </a:rPr>
              <a:t>VICVectAddr0 = (unsigned long)F_RSI;//set int. vector in 0</a:t>
            </a:r>
            <a:endParaRPr lang="es-ES" altLang="es-ES" sz="2000" dirty="0">
              <a:solidFill>
                <a:schemeClr val="folHlink"/>
              </a:solidFill>
              <a:latin typeface="Consolas" panose="020B0609020204030204" pitchFamily="49" charset="0"/>
              <a:cs typeface="Consolas" panose="020B0609020204030204" pitchFamily="49" charset="0"/>
            </a:endParaRPr>
          </a:p>
          <a:p>
            <a:pPr marL="358775" lvl="1" indent="-90488" defTabSz="445407" eaLnBrk="1" hangingPunct="1">
              <a:buNone/>
            </a:pPr>
            <a:r>
              <a:rPr lang="es-ES" altLang="es-ES" sz="2000" dirty="0"/>
              <a:t>	…</a:t>
            </a:r>
          </a:p>
          <a:p>
            <a:pPr marL="358775" lvl="1" indent="-90488" defTabSz="445407" eaLnBrk="1" hangingPunct="1">
              <a:buNone/>
            </a:pPr>
            <a:r>
              <a:rPr lang="es-ES" altLang="es-ES" sz="2000" dirty="0" err="1">
                <a:latin typeface="Consolas" panose="020B0609020204030204" pitchFamily="49" charset="0"/>
                <a:ea typeface="+mn-ea"/>
                <a:cs typeface="Consolas" panose="020B0609020204030204" pitchFamily="49" charset="0"/>
              </a:rPr>
              <a:t>VICIntSelect</a:t>
            </a:r>
            <a:r>
              <a:rPr lang="es-ES" altLang="es-ES" sz="2000" dirty="0">
                <a:latin typeface="Consolas" panose="020B0609020204030204" pitchFamily="49" charset="0"/>
                <a:ea typeface="+mn-ea"/>
                <a:cs typeface="Consolas" panose="020B0609020204030204" pitchFamily="49" charset="0"/>
              </a:rPr>
              <a:t> = …; //tipo interrupción, IRQ (0) o FIQ (1)</a:t>
            </a:r>
          </a:p>
          <a:p>
            <a:pPr marL="358775" lvl="1" indent="-90488" defTabSz="445407" eaLnBrk="1" hangingPunct="1">
              <a:buNone/>
            </a:pPr>
            <a:r>
              <a:rPr lang="es-ES" altLang="es-ES" sz="2000" dirty="0">
                <a:latin typeface="Consolas" panose="020B0609020204030204" pitchFamily="49" charset="0"/>
                <a:ea typeface="+mn-ea"/>
                <a:cs typeface="Consolas" panose="020B0609020204030204" pitchFamily="49" charset="0"/>
              </a:rPr>
              <a:t>VICVectCntl0 = 0x20 | 4;  //ejemplo… IRQ slot </a:t>
            </a:r>
            <a:r>
              <a:rPr lang="es-ES" altLang="es-ES" sz="2000" dirty="0" err="1">
                <a:latin typeface="Consolas" panose="020B0609020204030204" pitchFamily="49" charset="0"/>
                <a:ea typeface="+mn-ea"/>
                <a:cs typeface="Consolas" panose="020B0609020204030204" pitchFamily="49" charset="0"/>
              </a:rPr>
              <a:t>enable</a:t>
            </a:r>
            <a:r>
              <a:rPr lang="es-ES" altLang="es-ES" sz="2000" dirty="0">
                <a:latin typeface="Consolas" panose="020B0609020204030204" pitchFamily="49" charset="0"/>
                <a:ea typeface="+mn-ea"/>
                <a:cs typeface="Consolas" panose="020B0609020204030204" pitchFamily="49" charset="0"/>
              </a:rPr>
              <a:t> + #                </a:t>
            </a:r>
          </a:p>
          <a:p>
            <a:pPr marL="358775" lvl="1" indent="-90488" defTabSz="445407" eaLnBrk="1" hangingPunct="1">
              <a:buNone/>
            </a:pPr>
            <a:r>
              <a:rPr lang="es-ES" altLang="es-ES" sz="2000" dirty="0" err="1">
                <a:latin typeface="Consolas" panose="020B0609020204030204" pitchFamily="49" charset="0"/>
                <a:ea typeface="+mn-ea"/>
                <a:cs typeface="Consolas" panose="020B0609020204030204" pitchFamily="49" charset="0"/>
              </a:rPr>
              <a:t>VICIntEnable</a:t>
            </a:r>
            <a:r>
              <a:rPr lang="es-ES" altLang="es-ES" sz="2000" dirty="0">
                <a:latin typeface="Consolas" panose="020B0609020204030204" pitchFamily="49" charset="0"/>
                <a:ea typeface="+mn-ea"/>
                <a:cs typeface="Consolas" panose="020B0609020204030204" pitchFamily="49" charset="0"/>
              </a:rPr>
              <a:t> = </a:t>
            </a:r>
            <a:r>
              <a:rPr lang="es-ES" altLang="es-ES" sz="2000" dirty="0" err="1">
                <a:latin typeface="Consolas" panose="020B0609020204030204" pitchFamily="49" charset="0"/>
                <a:ea typeface="+mn-ea"/>
                <a:cs typeface="Consolas" panose="020B0609020204030204" pitchFamily="49" charset="0"/>
              </a:rPr>
              <a:t>VICIntEnable</a:t>
            </a:r>
            <a:r>
              <a:rPr lang="es-ES" altLang="es-ES" sz="2000" dirty="0">
                <a:latin typeface="Consolas" panose="020B0609020204030204" pitchFamily="49" charset="0"/>
                <a:ea typeface="+mn-ea"/>
                <a:cs typeface="Consolas" panose="020B0609020204030204" pitchFamily="49" charset="0"/>
              </a:rPr>
              <a:t> | 0x00000010;//</a:t>
            </a:r>
            <a:r>
              <a:rPr lang="es-ES" altLang="es-ES" sz="2000" dirty="0" err="1">
                <a:latin typeface="Consolas" panose="020B0609020204030204" pitchFamily="49" charset="0"/>
                <a:ea typeface="+mn-ea"/>
                <a:cs typeface="Consolas" panose="020B0609020204030204" pitchFamily="49" charset="0"/>
              </a:rPr>
              <a:t>Enable</a:t>
            </a:r>
            <a:r>
              <a:rPr lang="es-ES" altLang="es-ES" sz="2000" dirty="0">
                <a:latin typeface="Consolas" panose="020B0609020204030204" pitchFamily="49" charset="0"/>
                <a:ea typeface="+mn-ea"/>
                <a:cs typeface="Consolas" panose="020B0609020204030204" pitchFamily="49" charset="0"/>
              </a:rPr>
              <a:t> </a:t>
            </a:r>
            <a:r>
              <a:rPr lang="es-ES" altLang="es-ES" sz="2000" dirty="0" err="1">
                <a:latin typeface="Consolas" panose="020B0609020204030204" pitchFamily="49" charset="0"/>
                <a:ea typeface="+mn-ea"/>
                <a:cs typeface="Consolas" panose="020B0609020204030204" pitchFamily="49" charset="0"/>
              </a:rPr>
              <a:t>Int</a:t>
            </a:r>
            <a:endParaRPr lang="es-ES" altLang="es-ES" sz="2000" dirty="0">
              <a:latin typeface="Consolas" panose="020B0609020204030204" pitchFamily="49" charset="0"/>
              <a:ea typeface="+mn-ea"/>
              <a:cs typeface="Consolas" panose="020B0609020204030204" pitchFamily="49" charset="0"/>
            </a:endParaRPr>
          </a:p>
          <a:p>
            <a:pPr marL="722428" lvl="1" indent="-277021" defTabSz="445407" eaLnBrk="1" hangingPunct="1">
              <a:buNone/>
            </a:pPr>
            <a:r>
              <a:rPr lang="es-ES" altLang="es-ES" sz="2139" dirty="0">
                <a:solidFill>
                  <a:srgbClr val="FF0000"/>
                </a:solidFill>
                <a:latin typeface="Consolas" panose="020B0609020204030204" pitchFamily="49" charset="0"/>
                <a:ea typeface="+mn-ea"/>
                <a:cs typeface="Consolas" panose="020B0609020204030204" pitchFamily="49" charset="0"/>
              </a:rPr>
              <a:t>	</a:t>
            </a:r>
          </a:p>
          <a:p>
            <a:pPr marL="1588" lvl="1" indent="-1588" defTabSz="445407" eaLnBrk="1" hangingPunct="1">
              <a:buNone/>
            </a:pPr>
            <a:r>
              <a:rPr lang="es-ES" altLang="es-ES" sz="2139" dirty="0">
                <a:solidFill>
                  <a:srgbClr val="FF0000"/>
                </a:solidFill>
                <a:latin typeface="Consolas" panose="020B0609020204030204" pitchFamily="49" charset="0"/>
                <a:ea typeface="+mn-ea"/>
                <a:cs typeface="Consolas" panose="020B0609020204030204" pitchFamily="49" charset="0"/>
              </a:rPr>
              <a:t>F_RSI()</a:t>
            </a:r>
          </a:p>
          <a:p>
            <a:pPr marL="268288" lvl="1" indent="0" defTabSz="445407" eaLnBrk="1" hangingPunct="1">
              <a:buNone/>
            </a:pPr>
            <a:r>
              <a:rPr lang="es-ES" altLang="es-ES" sz="2000" dirty="0">
                <a:latin typeface="Consolas" panose="020B0609020204030204" pitchFamily="49" charset="0"/>
                <a:ea typeface="+mn-ea"/>
                <a:cs typeface="Consolas" panose="020B0609020204030204" pitchFamily="49" charset="0"/>
              </a:rPr>
              <a:t>Atiende al periférico</a:t>
            </a:r>
          </a:p>
          <a:p>
            <a:pPr marL="268288" lvl="1" indent="0" defTabSz="445407" eaLnBrk="1" hangingPunct="1">
              <a:buNone/>
            </a:pPr>
            <a:r>
              <a:rPr lang="es-ES" altLang="es-ES" sz="2000" dirty="0">
                <a:latin typeface="Consolas" panose="020B0609020204030204" pitchFamily="49" charset="0"/>
                <a:ea typeface="+mn-ea"/>
                <a:cs typeface="Consolas" panose="020B0609020204030204" pitchFamily="49" charset="0"/>
              </a:rPr>
              <a:t>Limpia </a:t>
            </a:r>
            <a:r>
              <a:rPr lang="es-ES" altLang="es-ES" sz="2000" dirty="0" err="1">
                <a:latin typeface="Consolas" panose="020B0609020204030204" pitchFamily="49" charset="0"/>
                <a:ea typeface="+mn-ea"/>
                <a:cs typeface="Consolas" panose="020B0609020204030204" pitchFamily="49" charset="0"/>
              </a:rPr>
              <a:t>flag</a:t>
            </a:r>
            <a:r>
              <a:rPr lang="es-ES" altLang="es-ES" sz="2000" dirty="0">
                <a:latin typeface="Consolas" panose="020B0609020204030204" pitchFamily="49" charset="0"/>
                <a:ea typeface="+mn-ea"/>
                <a:cs typeface="Consolas" panose="020B0609020204030204" pitchFamily="49" charset="0"/>
              </a:rPr>
              <a:t> de solicitud de </a:t>
            </a:r>
            <a:r>
              <a:rPr lang="es-ES" altLang="es-ES" sz="2000" dirty="0" err="1">
                <a:latin typeface="Consolas" panose="020B0609020204030204" pitchFamily="49" charset="0"/>
                <a:ea typeface="+mn-ea"/>
                <a:cs typeface="Consolas" panose="020B0609020204030204" pitchFamily="49" charset="0"/>
              </a:rPr>
              <a:t>Int</a:t>
            </a:r>
            <a:r>
              <a:rPr lang="es-ES" altLang="es-ES" sz="2000" dirty="0">
                <a:latin typeface="Consolas" panose="020B0609020204030204" pitchFamily="49" charset="0"/>
                <a:ea typeface="+mn-ea"/>
                <a:cs typeface="Consolas" panose="020B0609020204030204" pitchFamily="49" charset="0"/>
              </a:rPr>
              <a:t>. periférico</a:t>
            </a:r>
          </a:p>
          <a:p>
            <a:pPr marL="268288" lvl="1" indent="0" defTabSz="445407" eaLnBrk="1" hangingPunct="1">
              <a:buNone/>
            </a:pPr>
            <a:r>
              <a:rPr lang="es-ES" altLang="es-ES" sz="2000" dirty="0" err="1">
                <a:latin typeface="Consolas" panose="020B0609020204030204" pitchFamily="49" charset="0"/>
                <a:ea typeface="+mn-ea"/>
                <a:cs typeface="Consolas" panose="020B0609020204030204" pitchFamily="49" charset="0"/>
              </a:rPr>
              <a:t>VICVectAddr</a:t>
            </a:r>
            <a:r>
              <a:rPr lang="es-ES" altLang="es-ES" sz="2000" dirty="0">
                <a:latin typeface="Consolas" panose="020B0609020204030204" pitchFamily="49" charset="0"/>
                <a:ea typeface="+mn-ea"/>
                <a:cs typeface="Consolas" panose="020B0609020204030204" pitchFamily="49" charset="0"/>
              </a:rPr>
              <a:t> = 0; //</a:t>
            </a:r>
            <a:r>
              <a:rPr lang="es-ES" altLang="es-ES" sz="2000" dirty="0">
                <a:latin typeface="Consolas" panose="020B0609020204030204" pitchFamily="49" charset="0"/>
                <a:cs typeface="Consolas" panose="020B0609020204030204" pitchFamily="49" charset="0"/>
              </a:rPr>
              <a:t>Reconoce Interrupción (prioridades)</a:t>
            </a:r>
            <a:endParaRPr lang="es-ES" altLang="es-ES" sz="2000" dirty="0">
              <a:latin typeface="Consolas" panose="020B0609020204030204" pitchFamily="49" charset="0"/>
              <a:ea typeface="+mn-ea"/>
              <a:cs typeface="Consolas" panose="020B0609020204030204" pitchFamily="49" charset="0"/>
            </a:endParaRPr>
          </a:p>
          <a:p>
            <a:pPr marL="268288" lvl="1" indent="0" defTabSz="445407" eaLnBrk="1" hangingPunct="1">
              <a:buNone/>
            </a:pPr>
            <a:r>
              <a:rPr lang="es-ES" altLang="es-ES" sz="2000" dirty="0">
                <a:latin typeface="Consolas" panose="020B0609020204030204" pitchFamily="49" charset="0"/>
                <a:ea typeface="+mn-ea"/>
                <a:cs typeface="Consolas" panose="020B0609020204030204" pitchFamily="49" charset="0"/>
              </a:rPr>
              <a:t>Retorna EOI</a:t>
            </a:r>
          </a:p>
        </p:txBody>
      </p:sp>
      <p:sp>
        <p:nvSpPr>
          <p:cNvPr id="104451"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Controlador de interrupciones</a:t>
            </a:r>
          </a:p>
        </p:txBody>
      </p:sp>
      <p:sp>
        <p:nvSpPr>
          <p:cNvPr id="10445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B4FCCDA7-FDC9-4CC7-8C90-0B4EB1723934}" type="slidenum">
              <a:rPr lang="es-ES_tradnl" altLang="es-ES" sz="1369">
                <a:solidFill>
                  <a:srgbClr val="000000"/>
                </a:solidFill>
              </a:rPr>
              <a:pPr>
                <a:spcBef>
                  <a:spcPct val="0"/>
                </a:spcBef>
                <a:buClrTx/>
                <a:buSzTx/>
                <a:buFontTx/>
                <a:buNone/>
              </a:pPr>
              <a:t>38</a:t>
            </a:fld>
            <a:endParaRPr lang="es-ES_tradnl" altLang="es-ES" sz="1369">
              <a:solidFill>
                <a:srgbClr val="000000"/>
              </a:solidFill>
            </a:endParaRPr>
          </a:p>
        </p:txBody>
      </p:sp>
    </p:spTree>
    <p:extLst>
      <p:ext uri="{BB962C8B-B14F-4D97-AF65-F5344CB8AC3E}">
        <p14:creationId xmlns:p14="http://schemas.microsoft.com/office/powerpoint/2010/main" val="31650519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2"/>
          <p:cNvSpPr>
            <a:spLocks noGrp="1"/>
          </p:cNvSpPr>
          <p:nvPr>
            <p:ph type="title"/>
          </p:nvPr>
        </p:nvSpPr>
        <p:spPr/>
        <p:txBody>
          <a:bodyPr/>
          <a:lstStyle/>
          <a:p>
            <a:r>
              <a:rPr lang="en-US" altLang="es-ES"/>
              <a:t>Declaración de funciones para gestionar interrupciones en C</a:t>
            </a:r>
          </a:p>
        </p:txBody>
      </p:sp>
      <p:sp>
        <p:nvSpPr>
          <p:cNvPr id="106499" name="Content Placeholder 3"/>
          <p:cNvSpPr>
            <a:spLocks noGrp="1"/>
          </p:cNvSpPr>
          <p:nvPr>
            <p:ph idx="1"/>
          </p:nvPr>
        </p:nvSpPr>
        <p:spPr>
          <a:xfrm>
            <a:off x="719680" y="1867432"/>
            <a:ext cx="8235575" cy="4216234"/>
          </a:xfrm>
        </p:spPr>
        <p:txBody>
          <a:bodyPr/>
          <a:lstStyle/>
          <a:p>
            <a:r>
              <a:rPr lang="en-US" altLang="es-ES" dirty="0" err="1">
                <a:latin typeface="Consolas" panose="020B0609020204030204" pitchFamily="49" charset="0"/>
                <a:cs typeface="Consolas" panose="020B0609020204030204" pitchFamily="49" charset="0"/>
              </a:rPr>
              <a:t>Keil</a:t>
            </a:r>
            <a:r>
              <a:rPr lang="en-US" altLang="es-ES" dirty="0"/>
              <a:t> dispone de un </a:t>
            </a:r>
            <a:r>
              <a:rPr lang="en-US" altLang="es-ES" dirty="0" err="1"/>
              <a:t>atributo</a:t>
            </a:r>
            <a:r>
              <a:rPr lang="en-US" altLang="es-ES" dirty="0"/>
              <a:t> de </a:t>
            </a:r>
            <a:r>
              <a:rPr lang="en-US" altLang="es-ES" dirty="0" err="1"/>
              <a:t>función</a:t>
            </a:r>
            <a:r>
              <a:rPr lang="en-US" altLang="es-ES" dirty="0"/>
              <a:t> para </a:t>
            </a:r>
            <a:r>
              <a:rPr lang="en-US" altLang="es-ES" dirty="0" err="1"/>
              <a:t>especificar</a:t>
            </a:r>
            <a:r>
              <a:rPr lang="en-US" altLang="es-ES" dirty="0"/>
              <a:t> </a:t>
            </a:r>
            <a:r>
              <a:rPr lang="en-US" altLang="es-ES" dirty="0" err="1"/>
              <a:t>su</a:t>
            </a:r>
            <a:r>
              <a:rPr lang="en-US" altLang="es-ES" dirty="0"/>
              <a:t> </a:t>
            </a:r>
            <a:r>
              <a:rPr lang="en-US" altLang="es-ES" dirty="0" err="1"/>
              <a:t>uso</a:t>
            </a:r>
            <a:r>
              <a:rPr lang="en-US" altLang="es-ES" dirty="0"/>
              <a:t> </a:t>
            </a:r>
            <a:r>
              <a:rPr lang="en-US" altLang="es-ES" dirty="0" err="1"/>
              <a:t>como</a:t>
            </a:r>
            <a:r>
              <a:rPr lang="en-US" altLang="es-ES" dirty="0"/>
              <a:t> gestor de </a:t>
            </a:r>
            <a:r>
              <a:rPr lang="en-US" altLang="es-ES" dirty="0" err="1"/>
              <a:t>interrupciones</a:t>
            </a:r>
            <a:endParaRPr lang="en-US" altLang="es-ES" dirty="0"/>
          </a:p>
          <a:p>
            <a:pPr lvl="1"/>
            <a:endParaRPr lang="en-US" altLang="es-ES" sz="2400" dirty="0">
              <a:latin typeface="Consolas" panose="020B0609020204030204" pitchFamily="49" charset="0"/>
              <a:cs typeface="Consolas" panose="020B0609020204030204" pitchFamily="49" charset="0"/>
            </a:endParaRPr>
          </a:p>
          <a:p>
            <a:pPr lvl="1"/>
            <a:r>
              <a:rPr lang="en-US" altLang="es-ES" sz="2400" dirty="0">
                <a:latin typeface="Consolas" panose="020B0609020204030204" pitchFamily="49" charset="0"/>
                <a:cs typeface="Consolas" panose="020B0609020204030204" pitchFamily="49" charset="0"/>
              </a:rPr>
              <a:t>void f(void) </a:t>
            </a:r>
            <a:r>
              <a:rPr lang="en-US" altLang="es-ES" sz="2400" b="1" dirty="0">
                <a:latin typeface="Consolas" panose="020B0609020204030204" pitchFamily="49" charset="0"/>
                <a:cs typeface="Consolas" panose="020B0609020204030204" pitchFamily="49" charset="0"/>
              </a:rPr>
              <a:t>__</a:t>
            </a:r>
            <a:r>
              <a:rPr lang="en-US" altLang="es-ES" sz="2400" b="1" dirty="0" err="1">
                <a:latin typeface="Consolas" panose="020B0609020204030204" pitchFamily="49" charset="0"/>
                <a:cs typeface="Consolas" panose="020B0609020204030204" pitchFamily="49" charset="0"/>
              </a:rPr>
              <a:t>irq</a:t>
            </a:r>
            <a:r>
              <a:rPr lang="en-US" altLang="es-ES" sz="2400" dirty="0">
                <a:latin typeface="Consolas" panose="020B0609020204030204" pitchFamily="49" charset="0"/>
                <a:cs typeface="Consolas" panose="020B0609020204030204" pitchFamily="49" charset="0"/>
              </a:rPr>
              <a:t>; </a:t>
            </a:r>
          </a:p>
          <a:p>
            <a:endParaRPr lang="en-US" altLang="es-ES" dirty="0">
              <a:cs typeface="Consolas" panose="020B0609020204030204" pitchFamily="49" charset="0"/>
            </a:endParaRPr>
          </a:p>
          <a:p>
            <a:r>
              <a:rPr lang="en-US" altLang="es-ES" dirty="0">
                <a:cs typeface="Consolas" panose="020B0609020204030204" pitchFamily="49" charset="0"/>
              </a:rPr>
              <a:t>¿</a:t>
            </a:r>
            <a:r>
              <a:rPr lang="en-US" altLang="es-ES" dirty="0" err="1">
                <a:cs typeface="Consolas" panose="020B0609020204030204" pitchFamily="49" charset="0"/>
              </a:rPr>
              <a:t>Cuál</a:t>
            </a:r>
            <a:r>
              <a:rPr lang="en-US" altLang="es-ES" dirty="0">
                <a:cs typeface="Consolas" panose="020B0609020204030204" pitchFamily="49" charset="0"/>
              </a:rPr>
              <a:t> sera la </a:t>
            </a:r>
            <a:r>
              <a:rPr lang="en-US" altLang="es-ES" dirty="0" err="1">
                <a:cs typeface="Consolas" panose="020B0609020204030204" pitchFamily="49" charset="0"/>
              </a:rPr>
              <a:t>diferencia</a:t>
            </a:r>
            <a:r>
              <a:rPr lang="en-US" altLang="es-ES" dirty="0">
                <a:cs typeface="Consolas" panose="020B0609020204030204" pitchFamily="49" charset="0"/>
              </a:rPr>
              <a:t> del </a:t>
            </a:r>
            <a:r>
              <a:rPr lang="en-US" altLang="es-ES" dirty="0" err="1">
                <a:cs typeface="Consolas" panose="020B0609020204030204" pitchFamily="49" charset="0"/>
              </a:rPr>
              <a:t>bloque</a:t>
            </a:r>
            <a:r>
              <a:rPr lang="en-US" altLang="es-ES" dirty="0">
                <a:cs typeface="Consolas" panose="020B0609020204030204" pitchFamily="49" charset="0"/>
              </a:rPr>
              <a:t> de </a:t>
            </a:r>
            <a:r>
              <a:rPr lang="en-US" altLang="es-ES" dirty="0" err="1">
                <a:cs typeface="Consolas" panose="020B0609020204030204" pitchFamily="49" charset="0"/>
              </a:rPr>
              <a:t>activación</a:t>
            </a:r>
            <a:r>
              <a:rPr lang="en-US" altLang="es-ES" dirty="0">
                <a:cs typeface="Consolas" panose="020B0609020204030204" pitchFamily="49" charset="0"/>
              </a:rPr>
              <a:t> </a:t>
            </a:r>
            <a:r>
              <a:rPr lang="en-US" altLang="es-ES" dirty="0" err="1">
                <a:cs typeface="Consolas" panose="020B0609020204030204" pitchFamily="49" charset="0"/>
              </a:rPr>
              <a:t>en</a:t>
            </a:r>
            <a:r>
              <a:rPr lang="en-US" altLang="es-ES" dirty="0">
                <a:cs typeface="Consolas" panose="020B0609020204030204" pitchFamily="49" charset="0"/>
              </a:rPr>
              <a:t> </a:t>
            </a:r>
            <a:r>
              <a:rPr lang="en-US" altLang="es-ES" dirty="0" err="1">
                <a:cs typeface="Consolas" panose="020B0609020204030204" pitchFamily="49" charset="0"/>
              </a:rPr>
              <a:t>estas</a:t>
            </a:r>
            <a:r>
              <a:rPr lang="en-US" altLang="es-ES" dirty="0">
                <a:cs typeface="Consolas" panose="020B0609020204030204" pitchFamily="49" charset="0"/>
              </a:rPr>
              <a:t> </a:t>
            </a:r>
            <a:r>
              <a:rPr lang="en-US" altLang="es-ES" dirty="0" err="1">
                <a:cs typeface="Consolas" panose="020B0609020204030204" pitchFamily="49" charset="0"/>
              </a:rPr>
              <a:t>funciones</a:t>
            </a:r>
            <a:r>
              <a:rPr lang="en-US" altLang="es-ES" dirty="0">
                <a:cs typeface="Consolas" panose="020B0609020204030204" pitchFamily="49" charset="0"/>
              </a:rPr>
              <a:t>?</a:t>
            </a:r>
          </a:p>
        </p:txBody>
      </p:sp>
      <p:sp>
        <p:nvSpPr>
          <p:cNvPr id="1065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4875"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7046"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8135"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922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80313"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1402"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39DF2AE3-2BCD-4999-B17D-EC11EC7F601F}" type="slidenum">
              <a:rPr lang="es-ES_tradnl" altLang="es-ES" sz="1369"/>
              <a:pPr>
                <a:spcBef>
                  <a:spcPct val="0"/>
                </a:spcBef>
                <a:buClrTx/>
                <a:buSzTx/>
                <a:buFontTx/>
                <a:buNone/>
              </a:pPr>
              <a:t>39</a:t>
            </a:fld>
            <a:endParaRPr lang="es-ES_tradnl" altLang="es-ES" sz="1369"/>
          </a:p>
        </p:txBody>
      </p:sp>
    </p:spTree>
    <p:extLst>
      <p:ext uri="{BB962C8B-B14F-4D97-AF65-F5344CB8AC3E}">
        <p14:creationId xmlns:p14="http://schemas.microsoft.com/office/powerpoint/2010/main" val="3033085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E1F17919-8299-4C48-AEF5-1A2ED6B1C93F}"/>
              </a:ext>
            </a:extLst>
          </p:cNvPr>
          <p:cNvSpPr txBox="1">
            <a:spLocks noChangeArrowheads="1"/>
          </p:cNvSpPr>
          <p:nvPr/>
        </p:nvSpPr>
        <p:spPr bwMode="auto">
          <a:xfrm>
            <a:off x="575556" y="620688"/>
            <a:ext cx="72771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400050">
              <a:spcBef>
                <a:spcPct val="20000"/>
              </a:spcBef>
              <a:buClr>
                <a:schemeClr val="folHlink"/>
              </a:buClr>
              <a:buSzPct val="6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9pPr>
          </a:lstStyle>
          <a:p>
            <a:pPr>
              <a:spcBef>
                <a:spcPct val="0"/>
              </a:spcBef>
              <a:buClr>
                <a:srgbClr val="FFFFFF"/>
              </a:buClr>
              <a:buSzPct val="100000"/>
              <a:buFont typeface="Times New Roman" panose="02020603050405020304" pitchFamily="18" charset="0"/>
              <a:buNone/>
            </a:pPr>
            <a:r>
              <a:rPr lang="es-ES_tradnl" altLang="es-ES" sz="4200" b="1" dirty="0">
                <a:solidFill>
                  <a:srgbClr val="000066"/>
                </a:solidFill>
              </a:rPr>
              <a:t>Índice</a:t>
            </a:r>
          </a:p>
        </p:txBody>
      </p:sp>
      <p:sp>
        <p:nvSpPr>
          <p:cNvPr id="19458" name="Text Box 2">
            <a:extLst>
              <a:ext uri="{FF2B5EF4-FFF2-40B4-BE49-F238E27FC236}">
                <a16:creationId xmlns:a16="http://schemas.microsoft.com/office/drawing/2014/main" id="{9C5CF6BA-C074-2446-AEBA-AE93838F82C0}"/>
              </a:ext>
            </a:extLst>
          </p:cNvPr>
          <p:cNvSpPr txBox="1">
            <a:spLocks noChangeArrowheads="1"/>
          </p:cNvSpPr>
          <p:nvPr/>
        </p:nvSpPr>
        <p:spPr bwMode="auto">
          <a:xfrm>
            <a:off x="586580" y="1988840"/>
            <a:ext cx="7543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95275" indent="-295275" defTabSz="400050">
              <a:spcBef>
                <a:spcPct val="20000"/>
              </a:spcBef>
              <a:buClr>
                <a:schemeClr val="folHlink"/>
              </a:buClr>
              <a:buSzPct val="6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9pPr>
          </a:lstStyle>
          <a:p>
            <a:pPr>
              <a:spcBef>
                <a:spcPts val="638"/>
              </a:spcBef>
              <a:spcAft>
                <a:spcPts val="638"/>
              </a:spcAft>
              <a:buClr>
                <a:srgbClr val="336699"/>
              </a:buClr>
              <a:buSzPct val="75000"/>
              <a:buFont typeface="Arial" panose="020B0604020202020204" pitchFamily="34" charset="0"/>
              <a:buChar char="■"/>
            </a:pPr>
            <a:r>
              <a:rPr lang="es-ES_tradnl" altLang="es-ES" sz="2500" b="1" dirty="0">
                <a:solidFill>
                  <a:srgbClr val="16165D"/>
                </a:solidFill>
              </a:rPr>
              <a:t>Objetivos y descripción de la práctica 2</a:t>
            </a:r>
          </a:p>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000066"/>
                </a:solidFill>
              </a:rPr>
              <a:t>Sistema de E/S de la placa LPC2105</a:t>
            </a:r>
          </a:p>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000066"/>
                </a:solidFill>
              </a:rPr>
              <a:t>Ayudas código</a:t>
            </a:r>
          </a:p>
          <a:p>
            <a:pPr>
              <a:lnSpc>
                <a:spcPct val="93000"/>
              </a:lnSpc>
              <a:spcBef>
                <a:spcPts val="638"/>
              </a:spcBef>
              <a:spcAft>
                <a:spcPts val="638"/>
              </a:spcAft>
              <a:buClr>
                <a:srgbClr val="336699"/>
              </a:buClr>
              <a:buSzPct val="75000"/>
              <a:buFont typeface="Arial" panose="020B0604020202020204" pitchFamily="34" charset="0"/>
              <a:buChar char="■"/>
            </a:pPr>
            <a:endParaRPr lang="es-ES_tradnl" altLang="es-ES" sz="2500" dirty="0">
              <a:solidFill>
                <a:srgbClr val="000066"/>
              </a:solidFill>
            </a:endParaRPr>
          </a:p>
        </p:txBody>
      </p:sp>
      <p:sp>
        <p:nvSpPr>
          <p:cNvPr id="19459" name="Slide Number Placeholder 1">
            <a:extLst>
              <a:ext uri="{FF2B5EF4-FFF2-40B4-BE49-F238E27FC236}">
                <a16:creationId xmlns:a16="http://schemas.microsoft.com/office/drawing/2014/main" id="{401CB7CF-428F-1F45-8536-1193F9EE53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C250E709-AFBC-2449-9A34-6AC13E2D04DC}" type="slidenum">
              <a:rPr lang="es-ES_tradnl" altLang="es-ES" sz="1400" smtClean="0"/>
              <a:pPr>
                <a:spcBef>
                  <a:spcPct val="0"/>
                </a:spcBef>
                <a:buClrTx/>
                <a:buSzTx/>
                <a:buFontTx/>
                <a:buNone/>
              </a:pPr>
              <a:t>4</a:t>
            </a:fld>
            <a:endParaRPr lang="es-ES_tradnl" altLang="es-ES" sz="1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781" y="1211574"/>
            <a:ext cx="4713220" cy="480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9571" name="Rectangle 1"/>
          <p:cNvSpPr>
            <a:spLocks noGrp="1" noChangeArrowheads="1"/>
          </p:cNvSpPr>
          <p:nvPr>
            <p:ph type="title" idx="4294967295"/>
          </p:nvPr>
        </p:nvSpPr>
        <p:spPr>
          <a:xfrm>
            <a:off x="836458" y="407706"/>
            <a:ext cx="7719579" cy="833742"/>
          </a:xfrm>
        </p:spPr>
        <p:txBody>
          <a:bodyPr vert="horz" wrap="square" lIns="0" tIns="0" rIns="0" bIns="0" numCol="1" anchor="ctr" anchorCtr="0" compatLnSpc="1">
            <a:prstTxWarp prst="textNoShape">
              <a:avLst/>
            </a:prstTxWarp>
          </a:bodyPr>
          <a:lstStyle/>
          <a:p>
            <a:pPr defTabSz="437259" eaLnBrk="1" hangingPunct="1">
              <a:tabLst>
                <a:tab pos="0" algn="l"/>
                <a:tab pos="435902" algn="l"/>
                <a:tab pos="874518" algn="l"/>
                <a:tab pos="1309061" algn="l"/>
                <a:tab pos="1749036" algn="l"/>
                <a:tab pos="2189011" algn="l"/>
                <a:tab pos="2626270" algn="l"/>
                <a:tab pos="3064888" algn="l"/>
                <a:tab pos="3503505" algn="l"/>
                <a:tab pos="3940764" algn="l"/>
                <a:tab pos="4379381" algn="l"/>
                <a:tab pos="4816640" algn="l"/>
                <a:tab pos="5249825" algn="l"/>
                <a:tab pos="5688443" algn="l"/>
                <a:tab pos="6127059" algn="l"/>
                <a:tab pos="6567034" algn="l"/>
                <a:tab pos="7004293" algn="l"/>
                <a:tab pos="7444268" algn="l"/>
                <a:tab pos="7884243" algn="l"/>
                <a:tab pos="8322861" algn="l"/>
                <a:tab pos="8760120" algn="l"/>
                <a:tab pos="9175652" algn="l"/>
              </a:tabLst>
            </a:pPr>
            <a:r>
              <a:rPr lang="es-ES_tradnl" altLang="es-ES"/>
              <a:t>Recordatorio: Marco de pila</a:t>
            </a:r>
          </a:p>
        </p:txBody>
      </p:sp>
      <p:sp>
        <p:nvSpPr>
          <p:cNvPr id="109572" name="Rectangle 2"/>
          <p:cNvSpPr>
            <a:spLocks noGrp="1" noChangeArrowheads="1"/>
          </p:cNvSpPr>
          <p:nvPr>
            <p:ph type="body" idx="4294967295"/>
          </p:nvPr>
        </p:nvSpPr>
        <p:spPr>
          <a:xfrm>
            <a:off x="386999" y="1927179"/>
            <a:ext cx="7209013" cy="2304332"/>
          </a:xfrm>
        </p:spPr>
        <p:txBody>
          <a:bodyPr vert="horz" wrap="square" lIns="0" tIns="0" rIns="0" bIns="0" numCol="1" anchor="t" anchorCtr="0" compatLnSpc="1">
            <a:prstTxWarp prst="textNoShape">
              <a:avLst/>
            </a:prstTxWarp>
          </a:bodyPr>
          <a:lstStyle/>
          <a:p>
            <a:pPr marL="327266" indent="-327266" defTabSz="437259" eaLnBrk="1" hangingPunct="1">
              <a:buSzPct val="75000"/>
              <a:buFont typeface="Arial" panose="020B0604020202020204" pitchFamily="34" charset="0"/>
              <a:buChar char="■"/>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r>
              <a:rPr lang="es-ES_tradnl" altLang="es-ES" sz="2310"/>
              <a:t>Estructura de una rutina:</a:t>
            </a:r>
          </a:p>
          <a:p>
            <a:pPr marL="718355" lvl="1" indent="-272948" defTabSz="437259" eaLnBrk="1" hangingPunct="1">
              <a:buClr>
                <a:srgbClr val="008000"/>
              </a:buClr>
              <a:buSzPct val="75000"/>
              <a:buFont typeface="Arial" panose="020B0604020202020204" pitchFamily="34" charset="0"/>
              <a:buChar char="■"/>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r>
              <a:rPr lang="es-ES_tradnl" altLang="es-ES" sz="1967"/>
              <a:t>Prólogo</a:t>
            </a:r>
          </a:p>
          <a:p>
            <a:pPr marL="327266" indent="-327266" defTabSz="437259" eaLnBrk="1" hangingPunct="1">
              <a:buClrTx/>
              <a:buSzTx/>
              <a:buNone/>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endParaRPr lang="es-ES_tradnl" altLang="es-ES" sz="2310"/>
          </a:p>
          <a:p>
            <a:pPr marL="327266" indent="-327266" defTabSz="437259" eaLnBrk="1" hangingPunct="1">
              <a:buClrTx/>
              <a:buSzTx/>
              <a:buNone/>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endParaRPr lang="es-ES_tradnl" altLang="es-ES" sz="2310"/>
          </a:p>
          <a:p>
            <a:pPr marL="327266" indent="-327266" defTabSz="437259" eaLnBrk="1" hangingPunct="1">
              <a:buClrTx/>
              <a:buSzTx/>
              <a:buNone/>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endParaRPr lang="es-ES_tradnl" altLang="es-ES" sz="2310"/>
          </a:p>
          <a:p>
            <a:pPr marL="327266" indent="-327266" defTabSz="437259" eaLnBrk="1" hangingPunct="1">
              <a:buClrTx/>
              <a:buSzTx/>
              <a:buNone/>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endParaRPr lang="es-ES_tradnl" altLang="es-ES" sz="2310"/>
          </a:p>
          <a:p>
            <a:pPr marL="718355" lvl="1" indent="-272948" defTabSz="437259" eaLnBrk="1" hangingPunct="1">
              <a:buClr>
                <a:srgbClr val="008000"/>
              </a:buClr>
              <a:buSzPct val="75000"/>
              <a:buFont typeface="Arial" panose="020B0604020202020204" pitchFamily="34" charset="0"/>
              <a:buChar char="■"/>
              <a:tabLst>
                <a:tab pos="327266" algn="l"/>
                <a:tab pos="429111" algn="l"/>
                <a:tab pos="867729" algn="l"/>
                <a:tab pos="1306345" algn="l"/>
                <a:tab pos="1743605" algn="l"/>
                <a:tab pos="2182222" algn="l"/>
                <a:tab pos="2620839" algn="l"/>
                <a:tab pos="3058098" algn="l"/>
                <a:tab pos="3492641" algn="l"/>
                <a:tab pos="3931258" algn="l"/>
                <a:tab pos="4371233" algn="l"/>
                <a:tab pos="4809850" algn="l"/>
                <a:tab pos="5249825" algn="l"/>
                <a:tab pos="5687084" algn="l"/>
                <a:tab pos="6125702" algn="l"/>
                <a:tab pos="6562961" algn="l"/>
                <a:tab pos="6993430" algn="l"/>
                <a:tab pos="7432047" algn="l"/>
                <a:tab pos="7872022" algn="l"/>
                <a:tab pos="8309281" algn="l"/>
                <a:tab pos="8749256" algn="l"/>
              </a:tabLst>
            </a:pPr>
            <a:r>
              <a:rPr lang="es-ES_tradnl" altLang="es-ES" sz="1967"/>
              <a:t>Epílogo:</a:t>
            </a:r>
          </a:p>
        </p:txBody>
      </p:sp>
      <p:sp>
        <p:nvSpPr>
          <p:cNvPr id="50181" name="Text Box 3"/>
          <p:cNvSpPr txBox="1">
            <a:spLocks noChangeArrowheads="1"/>
          </p:cNvSpPr>
          <p:nvPr/>
        </p:nvSpPr>
        <p:spPr bwMode="auto">
          <a:xfrm>
            <a:off x="260715" y="2752773"/>
            <a:ext cx="7887956" cy="136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877" tIns="38438" rIns="76877" bIns="38438"/>
          <a:lstStyle>
            <a:lvl1pPr defTabSz="393700">
              <a:spcBef>
                <a:spcPct val="20000"/>
              </a:spcBef>
              <a:buClr>
                <a:schemeClr val="folHlink"/>
              </a:buClr>
              <a:buSzPct val="6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3200">
                <a:solidFill>
                  <a:schemeClr val="tx1"/>
                </a:solidFill>
                <a:latin typeface="Tahoma" pitchFamily="34" charset="0"/>
              </a:defRPr>
            </a:lvl1pPr>
            <a:lvl2pPr marL="742950" indent="-285750" defTabSz="393700">
              <a:spcBef>
                <a:spcPct val="20000"/>
              </a:spcBef>
              <a:buClr>
                <a:schemeClr val="hlink"/>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800">
                <a:solidFill>
                  <a:schemeClr val="folHlink"/>
                </a:solidFill>
                <a:latin typeface="Tahoma" pitchFamily="34" charset="0"/>
              </a:defRPr>
            </a:lvl2pPr>
            <a:lvl3pPr marL="1143000" indent="-228600" defTabSz="393700">
              <a:spcBef>
                <a:spcPct val="20000"/>
              </a:spcBef>
              <a:buClr>
                <a:schemeClr val="folHlink"/>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400">
                <a:solidFill>
                  <a:schemeClr val="tx1"/>
                </a:solidFill>
                <a:latin typeface="Tahoma" pitchFamily="34" charset="0"/>
              </a:defRPr>
            </a:lvl3pPr>
            <a:lvl4pPr marL="1600200" indent="-228600" defTabSz="393700">
              <a:spcBef>
                <a:spcPct val="20000"/>
              </a:spcBef>
              <a:buClr>
                <a:schemeClr val="accent2"/>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4pPr>
            <a:lvl5pPr marL="2057400" indent="-228600" defTabSz="393700">
              <a:spcBef>
                <a:spcPct val="20000"/>
              </a:spcBef>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5pPr>
            <a:lvl6pPr marL="25146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6pPr>
            <a:lvl7pPr marL="29718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7pPr>
            <a:lvl8pPr marL="34290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8pPr>
            <a:lvl9pPr marL="38862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9pPr>
          </a:lstStyle>
          <a:p>
            <a:pPr>
              <a:lnSpc>
                <a:spcPct val="103000"/>
              </a:lnSpc>
              <a:spcBef>
                <a:spcPct val="0"/>
              </a:spcBef>
              <a:buClr>
                <a:srgbClr val="000000"/>
              </a:buClr>
              <a:buSzPct val="100000"/>
              <a:buFont typeface="Times New Roman" pitchFamily="18" charset="0"/>
              <a:buNone/>
              <a:defRPr/>
            </a:pPr>
            <a:r>
              <a:rPr lang="es-ES_tradnl" altLang="es-ES" sz="1796" b="1" dirty="0">
                <a:solidFill>
                  <a:srgbClr val="000000"/>
                </a:solidFill>
                <a:latin typeface="Bitstream Vera Sans Mono" pitchFamily="33" charset="0"/>
              </a:rPr>
              <a:t>MOV     	IP, SP</a:t>
            </a:r>
          </a:p>
          <a:p>
            <a:pPr>
              <a:lnSpc>
                <a:spcPct val="103000"/>
              </a:lnSpc>
              <a:spcBef>
                <a:spcPct val="0"/>
              </a:spcBef>
              <a:buClr>
                <a:srgbClr val="000000"/>
              </a:buClr>
              <a:buSzPct val="100000"/>
              <a:buFont typeface="Times New Roman" pitchFamily="18" charset="0"/>
              <a:buNone/>
              <a:defRPr/>
            </a:pPr>
            <a:r>
              <a:rPr lang="es-ES_tradnl" altLang="es-ES" sz="1796" b="1" dirty="0">
                <a:solidFill>
                  <a:srgbClr val="000000"/>
                </a:solidFill>
                <a:latin typeface="Bitstream Vera Sans Mono" pitchFamily="33" charset="0"/>
              </a:rPr>
              <a:t>STMDB  	SP!, {r4-r10,FP,IP,LR,PC} </a:t>
            </a:r>
          </a:p>
          <a:p>
            <a:pPr>
              <a:lnSpc>
                <a:spcPct val="103000"/>
              </a:lnSpc>
              <a:spcBef>
                <a:spcPct val="0"/>
              </a:spcBef>
              <a:buClr>
                <a:srgbClr val="000000"/>
              </a:buClr>
              <a:buSzPct val="100000"/>
              <a:buFont typeface="Times New Roman" pitchFamily="18" charset="0"/>
              <a:buNone/>
              <a:defRPr/>
            </a:pPr>
            <a:r>
              <a:rPr lang="es-ES_tradnl" altLang="es-ES" sz="1796" b="1" dirty="0">
                <a:solidFill>
                  <a:srgbClr val="000000"/>
                </a:solidFill>
                <a:latin typeface="Bitstream Vera Sans Mono" pitchFamily="33" charset="0"/>
              </a:rPr>
              <a:t>SUB     	FP, IP, #4</a:t>
            </a:r>
          </a:p>
          <a:p>
            <a:pPr>
              <a:lnSpc>
                <a:spcPct val="103000"/>
              </a:lnSpc>
              <a:spcBef>
                <a:spcPct val="0"/>
              </a:spcBef>
              <a:buClr>
                <a:srgbClr val="000000"/>
              </a:buClr>
              <a:buSzPct val="100000"/>
              <a:buFont typeface="Times New Roman" pitchFamily="18" charset="0"/>
              <a:buNone/>
              <a:defRPr/>
            </a:pPr>
            <a:r>
              <a:rPr lang="es-ES_tradnl" altLang="es-ES" sz="1796" b="1" dirty="0">
                <a:solidFill>
                  <a:srgbClr val="000000"/>
                </a:solidFill>
                <a:latin typeface="Bitstream Vera Sans Mono" pitchFamily="33" charset="0"/>
              </a:rPr>
              <a:t>SUB     	SP, #</a:t>
            </a:r>
            <a:r>
              <a:rPr lang="es-ES_tradnl" altLang="es-ES" sz="1796" b="1" dirty="0" err="1">
                <a:solidFill>
                  <a:srgbClr val="000000"/>
                </a:solidFill>
                <a:latin typeface="Bitstream Vera Sans Mono" pitchFamily="33" charset="0"/>
              </a:rPr>
              <a:t>SpaceForLocalVaribles</a:t>
            </a:r>
            <a:endParaRPr lang="es-ES_tradnl" altLang="es-ES" sz="1796" b="1" dirty="0">
              <a:solidFill>
                <a:srgbClr val="000000"/>
              </a:solidFill>
              <a:latin typeface="Bitstream Vera Sans Mono" pitchFamily="33" charset="0"/>
            </a:endParaRPr>
          </a:p>
        </p:txBody>
      </p:sp>
      <p:sp>
        <p:nvSpPr>
          <p:cNvPr id="50182" name="Text Box 4"/>
          <p:cNvSpPr txBox="1">
            <a:spLocks noChangeArrowheads="1"/>
          </p:cNvSpPr>
          <p:nvPr/>
        </p:nvSpPr>
        <p:spPr bwMode="auto">
          <a:xfrm>
            <a:off x="321820" y="4845275"/>
            <a:ext cx="6205536" cy="4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877" tIns="38438" rIns="76877" bIns="38438"/>
          <a:lstStyle>
            <a:lvl1pPr defTabSz="393700">
              <a:spcBef>
                <a:spcPct val="20000"/>
              </a:spcBef>
              <a:buClr>
                <a:schemeClr val="folHlink"/>
              </a:buClr>
              <a:buSzPct val="6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3200">
                <a:solidFill>
                  <a:schemeClr val="tx1"/>
                </a:solidFill>
                <a:latin typeface="Tahoma" pitchFamily="34" charset="0"/>
              </a:defRPr>
            </a:lvl1pPr>
            <a:lvl2pPr marL="742950" indent="-285750" defTabSz="393700">
              <a:spcBef>
                <a:spcPct val="20000"/>
              </a:spcBef>
              <a:buClr>
                <a:schemeClr val="hlink"/>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800">
                <a:solidFill>
                  <a:schemeClr val="folHlink"/>
                </a:solidFill>
                <a:latin typeface="Tahoma" pitchFamily="34" charset="0"/>
              </a:defRPr>
            </a:lvl2pPr>
            <a:lvl3pPr marL="1143000" indent="-228600" defTabSz="393700">
              <a:spcBef>
                <a:spcPct val="20000"/>
              </a:spcBef>
              <a:buClr>
                <a:schemeClr val="folHlink"/>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400">
                <a:solidFill>
                  <a:schemeClr val="tx1"/>
                </a:solidFill>
                <a:latin typeface="Tahoma" pitchFamily="34" charset="0"/>
              </a:defRPr>
            </a:lvl3pPr>
            <a:lvl4pPr marL="1600200" indent="-228600" defTabSz="393700">
              <a:spcBef>
                <a:spcPct val="20000"/>
              </a:spcBef>
              <a:buClr>
                <a:schemeClr val="accent2"/>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4pPr>
            <a:lvl5pPr marL="2057400" indent="-228600" defTabSz="393700">
              <a:spcBef>
                <a:spcPct val="20000"/>
              </a:spcBef>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5pPr>
            <a:lvl6pPr marL="25146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6pPr>
            <a:lvl7pPr marL="29718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7pPr>
            <a:lvl8pPr marL="34290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8pPr>
            <a:lvl9pPr marL="3886200" indent="-228600" defTabSz="39370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Lst>
              <a:defRPr sz="2000">
                <a:solidFill>
                  <a:schemeClr val="tx1"/>
                </a:solidFill>
                <a:latin typeface="Tahoma" pitchFamily="34" charset="0"/>
              </a:defRPr>
            </a:lvl9pPr>
          </a:lstStyle>
          <a:p>
            <a:pPr>
              <a:lnSpc>
                <a:spcPct val="103000"/>
              </a:lnSpc>
              <a:spcBef>
                <a:spcPct val="0"/>
              </a:spcBef>
              <a:buClr>
                <a:srgbClr val="000000"/>
              </a:buClr>
              <a:buSzPct val="100000"/>
              <a:buFont typeface="Times New Roman" pitchFamily="18" charset="0"/>
              <a:buNone/>
              <a:defRPr/>
            </a:pPr>
            <a:r>
              <a:rPr lang="es-ES_tradnl" altLang="es-ES" sz="1796" b="1" dirty="0">
                <a:solidFill>
                  <a:srgbClr val="000000"/>
                </a:solidFill>
                <a:latin typeface="Bitstream Vera Sans Mono" pitchFamily="33" charset="0"/>
              </a:rPr>
              <a:t>LDMDB  	FP, {r4-r10,FP,SP,PC}</a:t>
            </a:r>
          </a:p>
        </p:txBody>
      </p:sp>
      <p:sp>
        <p:nvSpPr>
          <p:cNvPr id="1095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F809B454-4FED-4567-8114-DF47AE65EEA1}" type="slidenum">
              <a:rPr lang="es-ES_tradnl" altLang="es-ES" sz="1369">
                <a:solidFill>
                  <a:srgbClr val="000000"/>
                </a:solidFill>
              </a:rPr>
              <a:pPr>
                <a:spcBef>
                  <a:spcPct val="0"/>
                </a:spcBef>
                <a:buClrTx/>
                <a:buSzTx/>
                <a:buFontTx/>
                <a:buNone/>
              </a:pPr>
              <a:t>40</a:t>
            </a:fld>
            <a:endParaRPr lang="es-ES_tradnl" altLang="es-ES" sz="1369">
              <a:solidFill>
                <a:srgbClr val="000000"/>
              </a:solidFill>
            </a:endParaRPr>
          </a:p>
        </p:txBody>
      </p:sp>
    </p:spTree>
    <p:extLst>
      <p:ext uri="{BB962C8B-B14F-4D97-AF65-F5344CB8AC3E}">
        <p14:creationId xmlns:p14="http://schemas.microsoft.com/office/powerpoint/2010/main" val="839310868"/>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Grp="1" noChangeArrowheads="1"/>
          </p:cNvSpPr>
          <p:nvPr>
            <p:ph type="title" idx="4294967295"/>
          </p:nvPr>
        </p:nvSpPr>
        <p:spPr>
          <a:xfrm>
            <a:off x="429092" y="379190"/>
            <a:ext cx="7719579" cy="833742"/>
          </a:xfrm>
        </p:spPr>
        <p:txBody>
          <a:bodyPr vert="horz" wrap="square" lIns="0" tIns="0" rIns="0" bIns="0" numCol="1" anchor="ctr" anchorCtr="0" compatLnSpc="1">
            <a:prstTxWarp prst="textNoShape">
              <a:avLst/>
            </a:prstTxWarp>
          </a:bodyPr>
          <a:lstStyle/>
          <a:p>
            <a:pPr defTabSz="437259" eaLnBrk="1" hangingPunct="1">
              <a:tabLst>
                <a:tab pos="0" algn="l"/>
                <a:tab pos="435902" algn="l"/>
                <a:tab pos="874518" algn="l"/>
                <a:tab pos="1309061" algn="l"/>
                <a:tab pos="1749036" algn="l"/>
                <a:tab pos="2189011" algn="l"/>
                <a:tab pos="2626270" algn="l"/>
                <a:tab pos="3064888" algn="l"/>
                <a:tab pos="3503505" algn="l"/>
                <a:tab pos="3940764" algn="l"/>
                <a:tab pos="4379381" algn="l"/>
                <a:tab pos="4816640" algn="l"/>
                <a:tab pos="5249825" algn="l"/>
                <a:tab pos="5688443" algn="l"/>
                <a:tab pos="6127059" algn="l"/>
                <a:tab pos="6567034" algn="l"/>
                <a:tab pos="7004293" algn="l"/>
                <a:tab pos="7444268" algn="l"/>
                <a:tab pos="7884243" algn="l"/>
                <a:tab pos="8322861" algn="l"/>
                <a:tab pos="8760120" algn="l"/>
                <a:tab pos="9175652" algn="l"/>
              </a:tabLst>
            </a:pPr>
            <a:r>
              <a:rPr lang="es-ES_tradnl" altLang="es-ES"/>
              <a:t>Marco de pila para excepciones</a:t>
            </a:r>
          </a:p>
        </p:txBody>
      </p:sp>
      <p:sp>
        <p:nvSpPr>
          <p:cNvPr id="51203" name="1 CuadroTexto"/>
          <p:cNvSpPr txBox="1">
            <a:spLocks noChangeArrowheads="1"/>
          </p:cNvSpPr>
          <p:nvPr/>
        </p:nvSpPr>
        <p:spPr bwMode="auto">
          <a:xfrm>
            <a:off x="503776" y="1933969"/>
            <a:ext cx="7669337" cy="39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1313" indent="-341313" defTabSz="45720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1363" indent="-284163" defTabSz="45720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defTabSz="4572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defTabSz="4572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defTabSz="4572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defTabSz="4572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defTabSz="4572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defTabSz="4572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defTabSz="4572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buClr>
                <a:srgbClr val="3333CC"/>
              </a:buClr>
              <a:defRPr/>
            </a:pPr>
            <a:r>
              <a:rPr lang="es-ES" altLang="es-ES" sz="2737" dirty="0">
                <a:solidFill>
                  <a:srgbClr val="000000"/>
                </a:solidFill>
              </a:rPr>
              <a:t>La gestión es muy parecida:</a:t>
            </a:r>
          </a:p>
          <a:p>
            <a:pPr eaLnBrk="1" hangingPunct="1">
              <a:buClr>
                <a:srgbClr val="3333CC"/>
              </a:buClr>
              <a:defRPr/>
            </a:pPr>
            <a:r>
              <a:rPr lang="es-ES" altLang="es-ES" sz="2737" dirty="0">
                <a:solidFill>
                  <a:srgbClr val="000000"/>
                </a:solidFill>
              </a:rPr>
              <a:t>Prólogos y epílogos casi idénticos al anterior</a:t>
            </a:r>
          </a:p>
          <a:p>
            <a:pPr eaLnBrk="1" hangingPunct="1">
              <a:buClr>
                <a:srgbClr val="3333CC"/>
              </a:buClr>
              <a:defRPr/>
            </a:pPr>
            <a:r>
              <a:rPr lang="es-ES" altLang="es-ES" sz="2737" dirty="0">
                <a:solidFill>
                  <a:srgbClr val="000000"/>
                </a:solidFill>
              </a:rPr>
              <a:t>Diferencias: </a:t>
            </a:r>
          </a:p>
          <a:p>
            <a:pPr lvl="1" eaLnBrk="1" hangingPunct="1">
              <a:buClr>
                <a:srgbClr val="FF0000"/>
              </a:buClr>
              <a:defRPr/>
            </a:pPr>
            <a:r>
              <a:rPr lang="es-ES" altLang="es-ES" sz="1967" dirty="0">
                <a:solidFill>
                  <a:srgbClr val="3333CC"/>
                </a:solidFill>
              </a:rPr>
              <a:t>Antes de guardar LR hay que restarle 4 (8 para las excepciones </a:t>
            </a:r>
            <a:r>
              <a:rPr lang="es-ES" altLang="es-ES" sz="1967" dirty="0" err="1">
                <a:solidFill>
                  <a:srgbClr val="3333CC"/>
                </a:solidFill>
              </a:rPr>
              <a:t>abort</a:t>
            </a:r>
            <a:r>
              <a:rPr lang="es-ES" altLang="es-ES" sz="1967" dirty="0">
                <a:solidFill>
                  <a:srgbClr val="3333CC"/>
                </a:solidFill>
              </a:rPr>
              <a:t>) </a:t>
            </a:r>
            <a:r>
              <a:rPr lang="es-ES" altLang="es-ES" sz="1967" b="1" dirty="0">
                <a:solidFill>
                  <a:srgbClr val="FF0000"/>
                </a:solidFill>
              </a:rPr>
              <a:t>¿Por qué?</a:t>
            </a:r>
          </a:p>
          <a:p>
            <a:pPr lvl="1" eaLnBrk="1" hangingPunct="1">
              <a:buClr>
                <a:srgbClr val="FF0000"/>
              </a:buClr>
              <a:defRPr/>
            </a:pPr>
            <a:r>
              <a:rPr lang="es-ES" altLang="es-ES" sz="1967" dirty="0">
                <a:solidFill>
                  <a:srgbClr val="3333CC"/>
                </a:solidFill>
              </a:rPr>
              <a:t>Hay que guardar todos los registros:</a:t>
            </a:r>
            <a:r>
              <a:rPr lang="es-ES" altLang="es-ES" sz="1967" b="1" dirty="0">
                <a:solidFill>
                  <a:srgbClr val="FF0000"/>
                </a:solidFill>
              </a:rPr>
              <a:t> también IP y r0-r3!</a:t>
            </a:r>
          </a:p>
          <a:p>
            <a:pPr lvl="1" eaLnBrk="1" hangingPunct="1">
              <a:buClr>
                <a:srgbClr val="FF0000"/>
              </a:buClr>
              <a:defRPr/>
            </a:pPr>
            <a:r>
              <a:rPr lang="es-ES" altLang="es-ES" sz="1967" dirty="0">
                <a:solidFill>
                  <a:srgbClr val="3333CC"/>
                </a:solidFill>
              </a:rPr>
              <a:t>Al entrar y al salir el procesador cambia de modo:</a:t>
            </a:r>
          </a:p>
          <a:p>
            <a:pPr lvl="2">
              <a:buClr>
                <a:srgbClr val="3333CC"/>
              </a:buClr>
              <a:defRPr/>
            </a:pPr>
            <a:r>
              <a:rPr lang="es-ES" altLang="es-ES" sz="1967" dirty="0">
                <a:solidFill>
                  <a:srgbClr val="000000"/>
                </a:solidFill>
              </a:rPr>
              <a:t>En la entrada el procesador cambia de forma automática en función del tipo de excepción</a:t>
            </a:r>
          </a:p>
          <a:p>
            <a:pPr lvl="2">
              <a:buClr>
                <a:srgbClr val="3333CC"/>
              </a:buClr>
              <a:defRPr/>
            </a:pPr>
            <a:r>
              <a:rPr lang="es-ES" altLang="es-ES" sz="1967" dirty="0">
                <a:solidFill>
                  <a:srgbClr val="000000"/>
                </a:solidFill>
              </a:rPr>
              <a:t>Al terminar para volver al modo anterior hay que añadir “^” a la instrucción de retorno</a:t>
            </a:r>
          </a:p>
        </p:txBody>
      </p:sp>
      <p:sp>
        <p:nvSpPr>
          <p:cNvPr id="11162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A8079584-B2F8-4C48-81C3-91C472C970A1}" type="slidenum">
              <a:rPr lang="es-ES_tradnl" altLang="es-ES" sz="1369">
                <a:solidFill>
                  <a:srgbClr val="000000"/>
                </a:solidFill>
              </a:rPr>
              <a:pPr>
                <a:spcBef>
                  <a:spcPct val="0"/>
                </a:spcBef>
                <a:buClrTx/>
                <a:buSzTx/>
                <a:buFontTx/>
                <a:buNone/>
              </a:pPr>
              <a:t>41</a:t>
            </a:fld>
            <a:endParaRPr lang="es-ES_tradnl" altLang="es-ES" sz="1369">
              <a:solidFill>
                <a:srgbClr val="000000"/>
              </a:solidFill>
            </a:endParaRPr>
          </a:p>
        </p:txBody>
      </p:sp>
    </p:spTree>
    <p:extLst>
      <p:ext uri="{BB962C8B-B14F-4D97-AF65-F5344CB8AC3E}">
        <p14:creationId xmlns:p14="http://schemas.microsoft.com/office/powerpoint/2010/main" val="253101346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Notificación</a:t>
            </a:r>
          </a:p>
        </p:txBody>
      </p:sp>
      <p:sp>
        <p:nvSpPr>
          <p:cNvPr id="4" name="Marcador de contenido 3"/>
          <p:cNvSpPr>
            <a:spLocks noGrp="1"/>
          </p:cNvSpPr>
          <p:nvPr>
            <p:ph idx="1"/>
          </p:nvPr>
        </p:nvSpPr>
        <p:spPr/>
        <p:txBody>
          <a:bodyPr/>
          <a:lstStyle/>
          <a:p>
            <a:r>
              <a:rPr lang="es-ES" dirty="0"/>
              <a:t>RSI y programa principal necesitan comunicarse</a:t>
            </a:r>
          </a:p>
          <a:p>
            <a:pPr lvl="1"/>
            <a:r>
              <a:rPr lang="es-ES" dirty="0"/>
              <a:t>Variable compartida + función de acceso</a:t>
            </a:r>
          </a:p>
          <a:p>
            <a:pPr lvl="2"/>
            <a:r>
              <a:rPr lang="es-ES" dirty="0"/>
              <a:t>visible desde las dos funciones del mismo modulo</a:t>
            </a:r>
          </a:p>
          <a:p>
            <a:pPr lvl="2"/>
            <a:r>
              <a:rPr lang="es-ES" dirty="0"/>
              <a:t>cambia fuera flujo normal de ejecución</a:t>
            </a:r>
          </a:p>
          <a:p>
            <a:pPr marL="914400" lvl="2" indent="0">
              <a:buNone/>
            </a:pPr>
            <a:r>
              <a:rPr lang="es-ES" b="1" dirty="0" err="1">
                <a:solidFill>
                  <a:srgbClr val="3333CC"/>
                </a:solidFill>
                <a:latin typeface="Consolas" panose="020B0609020204030204" pitchFamily="49" charset="0"/>
                <a:cs typeface="Consolas" panose="020B0609020204030204" pitchFamily="49" charset="0"/>
              </a:rPr>
              <a:t>static</a:t>
            </a:r>
            <a:r>
              <a:rPr lang="es-ES" dirty="0">
                <a:solidFill>
                  <a:srgbClr val="3333CC"/>
                </a:solidFill>
                <a:latin typeface="Consolas" panose="020B0609020204030204" pitchFamily="49" charset="0"/>
                <a:cs typeface="Consolas" panose="020B0609020204030204" pitchFamily="49" charset="0"/>
              </a:rPr>
              <a:t> </a:t>
            </a:r>
            <a:r>
              <a:rPr lang="es-ES" b="1" dirty="0" err="1">
                <a:solidFill>
                  <a:srgbClr val="002060"/>
                </a:solidFill>
                <a:latin typeface="Consolas" panose="020B0609020204030204" pitchFamily="49" charset="0"/>
                <a:cs typeface="Consolas" panose="020B0609020204030204" pitchFamily="49" charset="0"/>
              </a:rPr>
              <a:t>volatile</a:t>
            </a:r>
            <a:r>
              <a:rPr lang="es-ES" dirty="0">
                <a:solidFill>
                  <a:srgbClr val="3333CC"/>
                </a:solidFill>
                <a:latin typeface="Consolas" panose="020B0609020204030204" pitchFamily="49" charset="0"/>
                <a:cs typeface="Consolas" panose="020B0609020204030204" pitchFamily="49" charset="0"/>
              </a:rPr>
              <a:t> uint32_t </a:t>
            </a:r>
            <a:r>
              <a:rPr lang="es-ES" dirty="0" err="1">
                <a:solidFill>
                  <a:srgbClr val="3333CC"/>
                </a:solidFill>
                <a:latin typeface="Consolas" panose="020B0609020204030204" pitchFamily="49" charset="0"/>
                <a:cs typeface="Consolas" panose="020B0609020204030204" pitchFamily="49" charset="0"/>
              </a:rPr>
              <a:t>var_compartida</a:t>
            </a:r>
            <a:r>
              <a:rPr lang="es-ES" dirty="0">
                <a:solidFill>
                  <a:srgbClr val="3333CC"/>
                </a:solidFill>
                <a:latin typeface="Consolas" panose="020B0609020204030204" pitchFamily="49" charset="0"/>
                <a:cs typeface="Consolas" panose="020B0609020204030204" pitchFamily="49" charset="0"/>
              </a:rPr>
              <a:t>;</a:t>
            </a:r>
          </a:p>
          <a:p>
            <a:pPr marL="914400" lvl="2" indent="0">
              <a:buNone/>
            </a:pPr>
            <a:endParaRPr lang="es-ES" dirty="0">
              <a:solidFill>
                <a:srgbClr val="3333CC"/>
              </a:solidFill>
              <a:latin typeface="Consolas" panose="020B0609020204030204" pitchFamily="49" charset="0"/>
              <a:cs typeface="Consolas" panose="020B0609020204030204" pitchFamily="49" charset="0"/>
            </a:endParaRPr>
          </a:p>
          <a:p>
            <a:pPr lvl="1"/>
            <a:r>
              <a:rPr lang="es-ES" b="1" dirty="0"/>
              <a:t>Apilando evento en planificador</a:t>
            </a:r>
          </a:p>
          <a:p>
            <a:pPr lvl="1"/>
            <a:r>
              <a:rPr lang="es-ES" dirty="0" err="1"/>
              <a:t>Callback</a:t>
            </a:r>
            <a:endParaRPr lang="es-ES" dirty="0"/>
          </a:p>
          <a:p>
            <a:pPr lvl="2"/>
            <a:r>
              <a:rPr lang="es-ES" dirty="0"/>
              <a:t>función de </a:t>
            </a:r>
            <a:r>
              <a:rPr lang="es-ES" dirty="0" err="1"/>
              <a:t>callback</a:t>
            </a:r>
            <a:r>
              <a:rPr lang="es-ES" dirty="0"/>
              <a:t> se ejecuta en modo I</a:t>
            </a:r>
          </a:p>
        </p:txBody>
      </p:sp>
      <p:sp>
        <p:nvSpPr>
          <p:cNvPr id="2" name="Marcador de número de diapositiva 1"/>
          <p:cNvSpPr>
            <a:spLocks noGrp="1"/>
          </p:cNvSpPr>
          <p:nvPr>
            <p:ph type="sldNum" sz="quarter" idx="10"/>
          </p:nvPr>
        </p:nvSpPr>
        <p:spPr/>
        <p:txBody>
          <a:bodyPr/>
          <a:lstStyle/>
          <a:p>
            <a:pPr>
              <a:defRPr/>
            </a:pPr>
            <a:fld id="{BAB1A748-927E-9C4A-B675-E22843FD0235}" type="slidenum">
              <a:rPr lang="es-ES_tradnl" altLang="es-ES" smtClean="0"/>
              <a:pPr>
                <a:defRPr/>
              </a:pPr>
              <a:t>42</a:t>
            </a:fld>
            <a:endParaRPr lang="es-ES_tradnl" altLang="es-ES"/>
          </a:p>
        </p:txBody>
      </p:sp>
    </p:spTree>
    <p:extLst>
      <p:ext uri="{BB962C8B-B14F-4D97-AF65-F5344CB8AC3E}">
        <p14:creationId xmlns:p14="http://schemas.microsoft.com/office/powerpoint/2010/main" val="265260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1200" y="-301340"/>
            <a:ext cx="8224837" cy="1462088"/>
          </a:xfrm>
        </p:spPr>
        <p:txBody>
          <a:bodyPr/>
          <a:lstStyle/>
          <a:p>
            <a:r>
              <a:rPr lang="es-ES" dirty="0"/>
              <a:t>PLL - </a:t>
            </a:r>
            <a:r>
              <a:rPr lang="es-ES" dirty="0" err="1"/>
              <a:t>Phase</a:t>
            </a:r>
            <a:r>
              <a:rPr lang="es-ES" dirty="0"/>
              <a:t> </a:t>
            </a:r>
            <a:r>
              <a:rPr lang="es-ES" dirty="0" err="1"/>
              <a:t>Locked</a:t>
            </a:r>
            <a:r>
              <a:rPr lang="es-ES" dirty="0"/>
              <a:t> </a:t>
            </a:r>
            <a:r>
              <a:rPr lang="es-ES" dirty="0" err="1"/>
              <a:t>Loop</a:t>
            </a:r>
            <a:endParaRPr lang="es-ES" dirty="0"/>
          </a:p>
        </p:txBody>
      </p:sp>
      <p:sp>
        <p:nvSpPr>
          <p:cNvPr id="3" name="Marcador de contenido 2"/>
          <p:cNvSpPr>
            <a:spLocks noGrp="1"/>
          </p:cNvSpPr>
          <p:nvPr>
            <p:ph idx="1"/>
          </p:nvPr>
        </p:nvSpPr>
        <p:spPr>
          <a:xfrm>
            <a:off x="351594" y="1160748"/>
            <a:ext cx="8595556" cy="4514850"/>
          </a:xfrm>
        </p:spPr>
        <p:txBody>
          <a:bodyPr/>
          <a:lstStyle/>
          <a:p>
            <a:r>
              <a:rPr lang="es-ES" dirty="0"/>
              <a:t>CCLK - CPU </a:t>
            </a:r>
            <a:r>
              <a:rPr lang="es-ES" dirty="0" err="1"/>
              <a:t>clock</a:t>
            </a:r>
            <a:endParaRPr lang="es-ES" dirty="0"/>
          </a:p>
          <a:p>
            <a:pPr lvl="1"/>
            <a:r>
              <a:rPr lang="es-ES" dirty="0"/>
              <a:t>60 MHz </a:t>
            </a:r>
            <a:r>
              <a:rPr lang="es-ES" dirty="0" err="1"/>
              <a:t>startup</a:t>
            </a:r>
            <a:endParaRPr lang="es-ES" dirty="0"/>
          </a:p>
          <a:p>
            <a:pPr lvl="2"/>
            <a:r>
              <a:rPr lang="es-ES" dirty="0" err="1"/>
              <a:t>OjO</a:t>
            </a:r>
            <a:r>
              <a:rPr lang="es-ES" dirty="0"/>
              <a:t> - </a:t>
            </a:r>
            <a:r>
              <a:rPr lang="es-ES" dirty="0" err="1"/>
              <a:t>PowerDown</a:t>
            </a:r>
            <a:r>
              <a:rPr lang="es-ES" dirty="0"/>
              <a:t> lo vuelve a 12MHz</a:t>
            </a:r>
          </a:p>
          <a:p>
            <a:r>
              <a:rPr lang="es-ES" dirty="0"/>
              <a:t>PCLK – </a:t>
            </a:r>
            <a:r>
              <a:rPr lang="es-ES" dirty="0" err="1"/>
              <a:t>Peripheral</a:t>
            </a:r>
            <a:r>
              <a:rPr lang="es-ES" dirty="0"/>
              <a:t> </a:t>
            </a:r>
            <a:r>
              <a:rPr lang="es-ES" dirty="0" err="1"/>
              <a:t>Clock</a:t>
            </a:r>
            <a:r>
              <a:rPr lang="es-ES" dirty="0"/>
              <a:t> </a:t>
            </a:r>
          </a:p>
          <a:p>
            <a:pPr lvl="1"/>
            <a:r>
              <a:rPr lang="es-ES" dirty="0"/>
              <a:t>CPU/VPB</a:t>
            </a:r>
          </a:p>
          <a:p>
            <a:pPr lvl="2"/>
            <a:r>
              <a:rPr lang="es-ES" dirty="0"/>
              <a:t>VPB </a:t>
            </a:r>
            <a:r>
              <a:rPr lang="es-ES" dirty="0" err="1"/>
              <a:t>Divider</a:t>
            </a:r>
            <a:r>
              <a:rPr lang="es-ES" dirty="0"/>
              <a:t> (4)</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43</a:t>
            </a:fld>
            <a:endParaRPr lang="es-ES_tradnl" altLang="es-ES"/>
          </a:p>
        </p:txBody>
      </p:sp>
      <p:pic>
        <p:nvPicPr>
          <p:cNvPr id="5" name="Imagen 4"/>
          <p:cNvPicPr>
            <a:picLocks noChangeAspect="1"/>
          </p:cNvPicPr>
          <p:nvPr/>
        </p:nvPicPr>
        <p:blipFill>
          <a:blip r:embed="rId2"/>
          <a:stretch>
            <a:fillRect/>
          </a:stretch>
        </p:blipFill>
        <p:spPr>
          <a:xfrm>
            <a:off x="5178823" y="2852936"/>
            <a:ext cx="3965177" cy="3537012"/>
          </a:xfrm>
          <a:prstGeom prst="rect">
            <a:avLst/>
          </a:prstGeom>
        </p:spPr>
      </p:pic>
    </p:spTree>
    <p:extLst>
      <p:ext uri="{BB962C8B-B14F-4D97-AF65-F5344CB8AC3E}">
        <p14:creationId xmlns:p14="http://schemas.microsoft.com/office/powerpoint/2010/main" val="1302030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Timer</a:t>
            </a:r>
            <a:r>
              <a:rPr lang="es-ES" dirty="0"/>
              <a:t> Cap.14</a:t>
            </a:r>
          </a:p>
        </p:txBody>
      </p:sp>
      <p:sp>
        <p:nvSpPr>
          <p:cNvPr id="3" name="Marcador de contenido 2"/>
          <p:cNvSpPr>
            <a:spLocks noGrp="1"/>
          </p:cNvSpPr>
          <p:nvPr>
            <p:ph idx="1"/>
          </p:nvPr>
        </p:nvSpPr>
        <p:spPr/>
        <p:txBody>
          <a:bodyPr/>
          <a:lstStyle/>
          <a:p>
            <a:r>
              <a:rPr lang="es-ES" dirty="0"/>
              <a:t>2 </a:t>
            </a:r>
            <a:r>
              <a:rPr lang="es-ES" dirty="0" err="1"/>
              <a:t>timers</a:t>
            </a:r>
            <a:r>
              <a:rPr lang="es-ES" dirty="0"/>
              <a:t>/</a:t>
            </a:r>
            <a:r>
              <a:rPr lang="es-ES" dirty="0" err="1"/>
              <a:t>counter</a:t>
            </a:r>
            <a:endParaRPr lang="es-ES" dirty="0"/>
          </a:p>
          <a:p>
            <a:r>
              <a:rPr lang="es-ES" dirty="0"/>
              <a:t>32 bits</a:t>
            </a:r>
          </a:p>
          <a:p>
            <a:r>
              <a:rPr lang="es-ES" dirty="0" err="1"/>
              <a:t>preescalado</a:t>
            </a:r>
            <a:r>
              <a:rPr lang="es-ES" dirty="0"/>
              <a:t> 32 bits</a:t>
            </a:r>
          </a:p>
          <a:p>
            <a:r>
              <a:rPr lang="es-ES" dirty="0"/>
              <a:t>4 match</a:t>
            </a:r>
          </a:p>
          <a:p>
            <a:pPr lvl="1"/>
            <a:r>
              <a:rPr lang="es-ES" dirty="0"/>
              <a:t>continúa + IRQ</a:t>
            </a:r>
          </a:p>
          <a:p>
            <a:pPr lvl="1"/>
            <a:r>
              <a:rPr lang="es-ES" dirty="0"/>
              <a:t>stop + IRQ</a:t>
            </a:r>
          </a:p>
          <a:p>
            <a:pPr lvl="1"/>
            <a:r>
              <a:rPr lang="es-ES" dirty="0" err="1"/>
              <a:t>reset</a:t>
            </a:r>
            <a:r>
              <a:rPr lang="es-ES" dirty="0"/>
              <a:t> + IRQ</a:t>
            </a:r>
          </a:p>
          <a:p>
            <a:r>
              <a:rPr lang="es-ES" dirty="0" err="1"/>
              <a:t>Interval</a:t>
            </a:r>
            <a:r>
              <a:rPr lang="es-ES" dirty="0"/>
              <a:t> </a:t>
            </a:r>
            <a:r>
              <a:rPr lang="es-ES" dirty="0" err="1"/>
              <a:t>Timer</a:t>
            </a:r>
            <a:endParaRPr lang="es-ES" dirty="0"/>
          </a:p>
          <a:p>
            <a:pPr lvl="1"/>
            <a:r>
              <a:rPr lang="es-ES" dirty="0"/>
              <a:t>PCLK </a:t>
            </a:r>
            <a:r>
              <a:rPr lang="es-ES" dirty="0">
                <a:solidFill>
                  <a:srgbClr val="FF0000"/>
                </a:solidFill>
              </a:rPr>
              <a:t>(¿3Mhz?)</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44</a:t>
            </a:fld>
            <a:endParaRPr lang="es-ES_tradnl" altLang="es-ES"/>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4606830" y="116632"/>
            <a:ext cx="4238932" cy="6300700"/>
          </a:xfrm>
          <a:prstGeom prst="rect">
            <a:avLst/>
          </a:prstGeom>
        </p:spPr>
      </p:pic>
    </p:spTree>
    <p:extLst>
      <p:ext uri="{BB962C8B-B14F-4D97-AF65-F5344CB8AC3E}">
        <p14:creationId xmlns:p14="http://schemas.microsoft.com/office/powerpoint/2010/main" val="20086529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8" name="30 CuadroTexto"/>
          <p:cNvSpPr txBox="1">
            <a:spLocks noChangeArrowheads="1"/>
          </p:cNvSpPr>
          <p:nvPr/>
        </p:nvSpPr>
        <p:spPr bwMode="auto">
          <a:xfrm>
            <a:off x="2633347" y="3013528"/>
            <a:ext cx="826952" cy="43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dirty="0" err="1">
                <a:solidFill>
                  <a:srgbClr val="3333CC"/>
                </a:solidFill>
                <a:latin typeface="Consolas" pitchFamily="49" charset="0"/>
                <a:cs typeface="Consolas" pitchFamily="49" charset="0"/>
              </a:rPr>
              <a:t>tick</a:t>
            </a:r>
            <a:endParaRPr lang="es-ES" altLang="es-ES" sz="1796" b="1" dirty="0">
              <a:solidFill>
                <a:srgbClr val="3333CC"/>
              </a:solidFill>
              <a:latin typeface="Consolas" pitchFamily="49" charset="0"/>
              <a:cs typeface="Consolas" pitchFamily="49" charset="0"/>
            </a:endParaRPr>
          </a:p>
        </p:txBody>
      </p:sp>
      <p:sp>
        <p:nvSpPr>
          <p:cNvPr id="117762"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Temporizadores</a:t>
            </a:r>
          </a:p>
        </p:txBody>
      </p:sp>
      <p:sp>
        <p:nvSpPr>
          <p:cNvPr id="117763" name="2 Marcador de contenido"/>
          <p:cNvSpPr>
            <a:spLocks noGrp="1"/>
          </p:cNvSpPr>
          <p:nvPr>
            <p:ph idx="4294967295"/>
          </p:nvPr>
        </p:nvSpPr>
        <p:spPr>
          <a:xfrm>
            <a:off x="468471" y="1867432"/>
            <a:ext cx="4681989" cy="509207"/>
          </a:xfrm>
        </p:spPr>
        <p:txBody>
          <a:bodyPr vert="horz" wrap="square" lIns="0" tIns="0" rIns="0" bIns="0" numCol="1" anchor="t" anchorCtr="0" compatLnSpc="1">
            <a:prstTxWarp prst="textNoShape">
              <a:avLst/>
            </a:prstTxWarp>
          </a:bodyPr>
          <a:lstStyle/>
          <a:p>
            <a:pPr marL="332698" indent="-332698" defTabSz="445407" eaLnBrk="1" hangingPunct="1"/>
            <a:r>
              <a:rPr lang="es-ES" altLang="es-ES" sz="2737" dirty="0"/>
              <a:t>Comportamiento básico</a:t>
            </a:r>
          </a:p>
          <a:p>
            <a:pPr marL="722428" lvl="1" indent="-277021" defTabSz="445407" eaLnBrk="1" hangingPunct="1"/>
            <a:endParaRPr lang="es-ES" altLang="es-ES" sz="2310" dirty="0"/>
          </a:p>
        </p:txBody>
      </p:sp>
      <p:sp>
        <p:nvSpPr>
          <p:cNvPr id="54277" name="7 CuadroTexto"/>
          <p:cNvSpPr txBox="1">
            <a:spLocks noChangeArrowheads="1"/>
          </p:cNvSpPr>
          <p:nvPr/>
        </p:nvSpPr>
        <p:spPr bwMode="auto">
          <a:xfrm>
            <a:off x="3457581" y="3174318"/>
            <a:ext cx="1258759" cy="3489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endParaRPr lang="es-ES" altLang="es-ES" sz="1796" b="1" dirty="0">
              <a:solidFill>
                <a:srgbClr val="000000"/>
              </a:solidFill>
              <a:latin typeface="Consolas" pitchFamily="49" charset="0"/>
              <a:cs typeface="Consolas" pitchFamily="49" charset="0"/>
            </a:endParaRPr>
          </a:p>
        </p:txBody>
      </p:sp>
      <p:sp>
        <p:nvSpPr>
          <p:cNvPr id="54278" name="8 CuadroTexto"/>
          <p:cNvSpPr txBox="1">
            <a:spLocks noChangeArrowheads="1"/>
          </p:cNvSpPr>
          <p:nvPr/>
        </p:nvSpPr>
        <p:spPr bwMode="auto">
          <a:xfrm>
            <a:off x="3457581" y="4160143"/>
            <a:ext cx="1258759" cy="3489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800" b="1" dirty="0" err="1">
                <a:solidFill>
                  <a:srgbClr val="000000"/>
                </a:solidFill>
                <a:latin typeface="Consolas" pitchFamily="49" charset="0"/>
                <a:cs typeface="Consolas" pitchFamily="49" charset="0"/>
              </a:rPr>
              <a:t>TxMRy</a:t>
            </a:r>
            <a:endParaRPr lang="es-ES" altLang="es-ES" sz="1796" b="1" dirty="0">
              <a:solidFill>
                <a:srgbClr val="000000"/>
              </a:solidFill>
              <a:latin typeface="Consolas" pitchFamily="49" charset="0"/>
              <a:cs typeface="Consolas" pitchFamily="49" charset="0"/>
            </a:endParaRPr>
          </a:p>
        </p:txBody>
      </p:sp>
      <p:sp>
        <p:nvSpPr>
          <p:cNvPr id="54279" name="9 CuadroTexto"/>
          <p:cNvSpPr txBox="1">
            <a:spLocks noChangeArrowheads="1"/>
          </p:cNvSpPr>
          <p:nvPr/>
        </p:nvSpPr>
        <p:spPr bwMode="auto">
          <a:xfrm>
            <a:off x="5040875" y="2537470"/>
            <a:ext cx="1260118" cy="1971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dirty="0" err="1">
                <a:solidFill>
                  <a:srgbClr val="FF0000"/>
                </a:solidFill>
                <a:latin typeface="Consolas" pitchFamily="49" charset="0"/>
                <a:cs typeface="Consolas" pitchFamily="49" charset="0"/>
              </a:rPr>
              <a:t>TxIR</a:t>
            </a:r>
            <a:endParaRPr lang="es-ES" altLang="es-ES" sz="1796" b="1" dirty="0">
              <a:solidFill>
                <a:srgbClr val="FF0000"/>
              </a:solidFill>
              <a:latin typeface="Consolas" pitchFamily="49" charset="0"/>
              <a:cs typeface="Consolas" pitchFamily="49" charset="0"/>
            </a:endParaRPr>
          </a:p>
          <a:p>
            <a:pPr algn="ctr" defTabSz="892152">
              <a:spcBef>
                <a:spcPct val="0"/>
              </a:spcBef>
              <a:buClrTx/>
              <a:buSzTx/>
              <a:buNone/>
              <a:defRPr/>
            </a:pPr>
            <a:r>
              <a:rPr lang="es-ES" altLang="es-ES" sz="1796" b="1" dirty="0" err="1">
                <a:solidFill>
                  <a:srgbClr val="FF0000"/>
                </a:solidFill>
                <a:latin typeface="Consolas" pitchFamily="49" charset="0"/>
                <a:cs typeface="Consolas" pitchFamily="49" charset="0"/>
              </a:rPr>
              <a:t>TxMCR</a:t>
            </a:r>
            <a:endParaRPr lang="es-ES" altLang="es-ES" sz="1796" b="1" dirty="0">
              <a:solidFill>
                <a:srgbClr val="FF0000"/>
              </a:solidFill>
              <a:latin typeface="Consolas" pitchFamily="49" charset="0"/>
              <a:cs typeface="Consolas" pitchFamily="49" charset="0"/>
            </a:endParaRPr>
          </a:p>
        </p:txBody>
      </p:sp>
      <p:sp>
        <p:nvSpPr>
          <p:cNvPr id="4" name="3 Elipse"/>
          <p:cNvSpPr/>
          <p:nvPr/>
        </p:nvSpPr>
        <p:spPr>
          <a:xfrm>
            <a:off x="3924694" y="3693030"/>
            <a:ext cx="323177" cy="305525"/>
          </a:xfrm>
          <a:prstGeom prst="ellipse">
            <a:avLst/>
          </a:prstGeom>
        </p:spPr>
        <p:style>
          <a:lnRef idx="2">
            <a:schemeClr val="dk1"/>
          </a:lnRef>
          <a:fillRef idx="1">
            <a:schemeClr val="lt1"/>
          </a:fillRef>
          <a:effectRef idx="0">
            <a:schemeClr val="dk1"/>
          </a:effectRef>
          <a:fontRef idx="minor">
            <a:schemeClr val="dk1"/>
          </a:fontRef>
        </p:style>
        <p:txBody>
          <a:bodyPr lIns="89184" tIns="44592" rIns="89184" bIns="44592" anchor="ctr"/>
          <a:lstStyle/>
          <a:p>
            <a:pPr algn="ctr" defTabSz="892152">
              <a:defRPr/>
            </a:pPr>
            <a:r>
              <a:rPr lang="es-ES" sz="1796" dirty="0">
                <a:solidFill>
                  <a:srgbClr val="000000"/>
                </a:solidFill>
              </a:rPr>
              <a:t>=</a:t>
            </a:r>
          </a:p>
        </p:txBody>
      </p:sp>
      <p:cxnSp>
        <p:nvCxnSpPr>
          <p:cNvPr id="7" name="6 Conector recto de flecha"/>
          <p:cNvCxnSpPr>
            <a:stCxn id="281" idx="6"/>
            <a:endCxn id="54277" idx="1"/>
          </p:cNvCxnSpPr>
          <p:nvPr/>
        </p:nvCxnSpPr>
        <p:spPr>
          <a:xfrm>
            <a:off x="2440256" y="3345851"/>
            <a:ext cx="1017325" cy="295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 name="13 Conector recto de flecha"/>
          <p:cNvCxnSpPr>
            <a:stCxn id="4" idx="6"/>
          </p:cNvCxnSpPr>
          <p:nvPr/>
        </p:nvCxnSpPr>
        <p:spPr>
          <a:xfrm>
            <a:off x="4247871" y="3845113"/>
            <a:ext cx="793005"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 name="18 Conector recto de flecha"/>
          <p:cNvCxnSpPr>
            <a:stCxn id="54277" idx="2"/>
            <a:endCxn id="4" idx="0"/>
          </p:cNvCxnSpPr>
          <p:nvPr/>
        </p:nvCxnSpPr>
        <p:spPr>
          <a:xfrm>
            <a:off x="4086282" y="3523296"/>
            <a:ext cx="0" cy="1697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22 Conector recto de flecha"/>
          <p:cNvCxnSpPr>
            <a:stCxn id="54278" idx="0"/>
            <a:endCxn id="4" idx="4"/>
          </p:cNvCxnSpPr>
          <p:nvPr/>
        </p:nvCxnSpPr>
        <p:spPr>
          <a:xfrm flipV="1">
            <a:off x="4086282" y="3998555"/>
            <a:ext cx="0" cy="16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9" name="28 Conector recto de flecha"/>
          <p:cNvCxnSpPr/>
          <p:nvPr/>
        </p:nvCxnSpPr>
        <p:spPr>
          <a:xfrm>
            <a:off x="6300993" y="3523295"/>
            <a:ext cx="791647"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4287" name="25 CuadroTexto"/>
          <p:cNvSpPr txBox="1">
            <a:spLocks noChangeArrowheads="1"/>
          </p:cNvSpPr>
          <p:nvPr/>
        </p:nvSpPr>
        <p:spPr bwMode="auto">
          <a:xfrm>
            <a:off x="6913399" y="3285665"/>
            <a:ext cx="826953" cy="4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a:solidFill>
                  <a:srgbClr val="000000"/>
                </a:solidFill>
                <a:latin typeface="Consolas" pitchFamily="49" charset="0"/>
                <a:cs typeface="Consolas" pitchFamily="49" charset="0"/>
              </a:rPr>
              <a:t>INT</a:t>
            </a:r>
          </a:p>
        </p:txBody>
      </p:sp>
      <p:grpSp>
        <p:nvGrpSpPr>
          <p:cNvPr id="117777" name="Group 129"/>
          <p:cNvGrpSpPr>
            <a:grpSpLocks/>
          </p:cNvGrpSpPr>
          <p:nvPr/>
        </p:nvGrpSpPr>
        <p:grpSpPr bwMode="auto">
          <a:xfrm flipH="1" flipV="1">
            <a:off x="1839936" y="4720350"/>
            <a:ext cx="1299496" cy="1150128"/>
            <a:chOff x="528" y="1440"/>
            <a:chExt cx="819" cy="768"/>
          </a:xfrm>
        </p:grpSpPr>
        <p:grpSp>
          <p:nvGrpSpPr>
            <p:cNvPr id="117893" name="Group 130"/>
            <p:cNvGrpSpPr>
              <a:grpSpLocks/>
            </p:cNvGrpSpPr>
            <p:nvPr/>
          </p:nvGrpSpPr>
          <p:grpSpPr bwMode="auto">
            <a:xfrm>
              <a:off x="528" y="1453"/>
              <a:ext cx="819" cy="755"/>
              <a:chOff x="528" y="1453"/>
              <a:chExt cx="819" cy="755"/>
            </a:xfrm>
          </p:grpSpPr>
          <p:grpSp>
            <p:nvGrpSpPr>
              <p:cNvPr id="117895" name="Group 131"/>
              <p:cNvGrpSpPr>
                <a:grpSpLocks/>
              </p:cNvGrpSpPr>
              <p:nvPr/>
            </p:nvGrpSpPr>
            <p:grpSpPr bwMode="auto">
              <a:xfrm>
                <a:off x="528" y="1830"/>
                <a:ext cx="432" cy="378"/>
                <a:chOff x="528" y="1200"/>
                <a:chExt cx="1152" cy="1008"/>
              </a:xfrm>
            </p:grpSpPr>
            <p:sp>
              <p:nvSpPr>
                <p:cNvPr id="48279"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0"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1"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2"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3"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4"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5"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6"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7"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8"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89"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90"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91"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92"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93"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17896" name="Group 147"/>
              <p:cNvGrpSpPr>
                <a:grpSpLocks/>
              </p:cNvGrpSpPr>
              <p:nvPr/>
            </p:nvGrpSpPr>
            <p:grpSpPr bwMode="auto">
              <a:xfrm>
                <a:off x="915" y="1453"/>
                <a:ext cx="432" cy="378"/>
                <a:chOff x="528" y="1200"/>
                <a:chExt cx="1152" cy="1008"/>
              </a:xfrm>
            </p:grpSpPr>
            <p:sp>
              <p:nvSpPr>
                <p:cNvPr id="2"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65"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66"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67"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68"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69"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0"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1"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2"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3"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4"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5"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6"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7"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48278"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3"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cxnSp>
        <p:nvCxnSpPr>
          <p:cNvPr id="28" name="27 Conector recto"/>
          <p:cNvCxnSpPr/>
          <p:nvPr/>
        </p:nvCxnSpPr>
        <p:spPr>
          <a:xfrm>
            <a:off x="1839936" y="5870478"/>
            <a:ext cx="554832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4294" name="192 CuadroTexto"/>
          <p:cNvSpPr txBox="1">
            <a:spLocks noChangeArrowheads="1"/>
          </p:cNvSpPr>
          <p:nvPr/>
        </p:nvSpPr>
        <p:spPr bwMode="auto">
          <a:xfrm>
            <a:off x="800242" y="4517850"/>
            <a:ext cx="828310" cy="43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369" b="1" dirty="0" err="1">
                <a:solidFill>
                  <a:srgbClr val="000000"/>
                </a:solidFill>
                <a:latin typeface="Consolas" pitchFamily="49" charset="0"/>
                <a:cs typeface="Consolas" pitchFamily="49" charset="0"/>
              </a:rPr>
              <a:t>TxMRy</a:t>
            </a:r>
            <a:endParaRPr lang="es-ES" altLang="es-ES" sz="1369" b="1" dirty="0">
              <a:solidFill>
                <a:srgbClr val="000000"/>
              </a:solidFill>
              <a:latin typeface="Consolas" pitchFamily="49" charset="0"/>
              <a:cs typeface="Consolas" pitchFamily="49" charset="0"/>
            </a:endParaRPr>
          </a:p>
        </p:txBody>
      </p:sp>
      <p:sp>
        <p:nvSpPr>
          <p:cNvPr id="54295" name="193 CuadroTexto"/>
          <p:cNvSpPr txBox="1">
            <a:spLocks noChangeArrowheads="1"/>
          </p:cNvSpPr>
          <p:nvPr/>
        </p:nvSpPr>
        <p:spPr bwMode="auto">
          <a:xfrm>
            <a:off x="3666092" y="3123927"/>
            <a:ext cx="828310" cy="43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800" b="1" dirty="0" err="1">
                <a:solidFill>
                  <a:srgbClr val="000000"/>
                </a:solidFill>
                <a:latin typeface="Consolas" pitchFamily="49" charset="0"/>
                <a:cs typeface="Consolas" pitchFamily="49" charset="0"/>
              </a:rPr>
              <a:t>TxTC</a:t>
            </a:r>
            <a:endParaRPr lang="es-ES" altLang="es-ES" sz="1800" b="1" dirty="0">
              <a:solidFill>
                <a:srgbClr val="000000"/>
              </a:solidFill>
              <a:latin typeface="Consolas" pitchFamily="49" charset="0"/>
              <a:cs typeface="Consolas" pitchFamily="49" charset="0"/>
            </a:endParaRPr>
          </a:p>
        </p:txBody>
      </p:sp>
      <p:sp>
        <p:nvSpPr>
          <p:cNvPr id="54296" name="194 CuadroTexto"/>
          <p:cNvSpPr txBox="1">
            <a:spLocks noChangeArrowheads="1"/>
          </p:cNvSpPr>
          <p:nvPr/>
        </p:nvSpPr>
        <p:spPr bwMode="auto">
          <a:xfrm>
            <a:off x="6732396" y="5870478"/>
            <a:ext cx="826953" cy="4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369" b="1">
                <a:solidFill>
                  <a:srgbClr val="000000"/>
                </a:solidFill>
                <a:latin typeface="Consolas" pitchFamily="49" charset="0"/>
                <a:cs typeface="Consolas" pitchFamily="49" charset="0"/>
              </a:rPr>
              <a:t>Tiempo</a:t>
            </a:r>
          </a:p>
        </p:txBody>
      </p:sp>
      <p:sp>
        <p:nvSpPr>
          <p:cNvPr id="54297" name="195 CuadroTexto"/>
          <p:cNvSpPr txBox="1">
            <a:spLocks noChangeArrowheads="1"/>
          </p:cNvSpPr>
          <p:nvPr/>
        </p:nvSpPr>
        <p:spPr bwMode="auto">
          <a:xfrm>
            <a:off x="6959372" y="4817594"/>
            <a:ext cx="826952" cy="43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369" b="1" dirty="0" err="1">
                <a:solidFill>
                  <a:srgbClr val="000000"/>
                </a:solidFill>
                <a:latin typeface="Consolas" pitchFamily="49" charset="0"/>
                <a:cs typeface="Consolas" pitchFamily="49" charset="0"/>
              </a:rPr>
              <a:t>tick</a:t>
            </a:r>
            <a:endParaRPr lang="es-ES" altLang="es-ES" sz="1369" b="1" dirty="0">
              <a:solidFill>
                <a:srgbClr val="000000"/>
              </a:solidFill>
              <a:latin typeface="Consolas" pitchFamily="49" charset="0"/>
              <a:cs typeface="Consolas" pitchFamily="49" charset="0"/>
            </a:endParaRPr>
          </a:p>
        </p:txBody>
      </p:sp>
      <p:cxnSp>
        <p:nvCxnSpPr>
          <p:cNvPr id="86" name="85 Conector recto de flecha"/>
          <p:cNvCxnSpPr/>
          <p:nvPr/>
        </p:nvCxnSpPr>
        <p:spPr>
          <a:xfrm flipH="1">
            <a:off x="6577642" y="5062537"/>
            <a:ext cx="514638" cy="1643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99" name="199 CuadroTexto"/>
          <p:cNvSpPr txBox="1">
            <a:spLocks noChangeArrowheads="1"/>
          </p:cNvSpPr>
          <p:nvPr/>
        </p:nvSpPr>
        <p:spPr bwMode="auto">
          <a:xfrm>
            <a:off x="1504019" y="2617024"/>
            <a:ext cx="1592800" cy="3476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dirty="0" err="1">
                <a:solidFill>
                  <a:srgbClr val="000000"/>
                </a:solidFill>
                <a:latin typeface="Consolas" pitchFamily="49" charset="0"/>
                <a:cs typeface="Consolas" pitchFamily="49" charset="0"/>
              </a:rPr>
              <a:t>TxPC</a:t>
            </a:r>
            <a:endParaRPr lang="es-ES" altLang="es-ES" sz="1796" b="1" dirty="0">
              <a:solidFill>
                <a:srgbClr val="000000"/>
              </a:solidFill>
              <a:latin typeface="Consolas" pitchFamily="49" charset="0"/>
              <a:cs typeface="Consolas" pitchFamily="49" charset="0"/>
            </a:endParaRPr>
          </a:p>
        </p:txBody>
      </p:sp>
      <p:sp>
        <p:nvSpPr>
          <p:cNvPr id="54300" name="201 CuadroTexto"/>
          <p:cNvSpPr txBox="1">
            <a:spLocks noChangeArrowheads="1"/>
          </p:cNvSpPr>
          <p:nvPr/>
        </p:nvSpPr>
        <p:spPr bwMode="auto">
          <a:xfrm>
            <a:off x="538959" y="2545016"/>
            <a:ext cx="829668" cy="43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dirty="0">
                <a:solidFill>
                  <a:srgbClr val="000000"/>
                </a:solidFill>
                <a:latin typeface="Consolas" pitchFamily="49" charset="0"/>
                <a:cs typeface="Consolas" pitchFamily="49" charset="0"/>
              </a:rPr>
              <a:t>PCLK</a:t>
            </a:r>
          </a:p>
        </p:txBody>
      </p:sp>
      <p:cxnSp>
        <p:nvCxnSpPr>
          <p:cNvPr id="203" name="202 Conector recto de flecha"/>
          <p:cNvCxnSpPr>
            <a:endCxn id="54299" idx="1"/>
          </p:cNvCxnSpPr>
          <p:nvPr/>
        </p:nvCxnSpPr>
        <p:spPr>
          <a:xfrm>
            <a:off x="1254847" y="2786081"/>
            <a:ext cx="249172" cy="475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177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72ECFD1D-7962-4047-9025-86B437937B95}" type="slidenum">
              <a:rPr lang="es-ES_tradnl" altLang="es-ES" sz="1369">
                <a:solidFill>
                  <a:srgbClr val="000000"/>
                </a:solidFill>
              </a:rPr>
              <a:pPr>
                <a:spcBef>
                  <a:spcPct val="0"/>
                </a:spcBef>
                <a:buClrTx/>
                <a:buSzTx/>
                <a:buFontTx/>
                <a:buNone/>
              </a:pPr>
              <a:t>45</a:t>
            </a:fld>
            <a:endParaRPr lang="es-ES_tradnl" altLang="es-ES" sz="1369">
              <a:solidFill>
                <a:srgbClr val="000000"/>
              </a:solidFill>
            </a:endParaRPr>
          </a:p>
        </p:txBody>
      </p:sp>
      <p:grpSp>
        <p:nvGrpSpPr>
          <p:cNvPr id="167" name="Group 129"/>
          <p:cNvGrpSpPr>
            <a:grpSpLocks/>
          </p:cNvGrpSpPr>
          <p:nvPr/>
        </p:nvGrpSpPr>
        <p:grpSpPr bwMode="auto">
          <a:xfrm flipH="1" flipV="1">
            <a:off x="3141770" y="4720350"/>
            <a:ext cx="1299496" cy="1150128"/>
            <a:chOff x="528" y="1440"/>
            <a:chExt cx="819" cy="768"/>
          </a:xfrm>
        </p:grpSpPr>
        <p:grpSp>
          <p:nvGrpSpPr>
            <p:cNvPr id="168" name="Group 130"/>
            <p:cNvGrpSpPr>
              <a:grpSpLocks/>
            </p:cNvGrpSpPr>
            <p:nvPr/>
          </p:nvGrpSpPr>
          <p:grpSpPr bwMode="auto">
            <a:xfrm>
              <a:off x="528" y="1453"/>
              <a:ext cx="819" cy="755"/>
              <a:chOff x="528" y="1453"/>
              <a:chExt cx="819" cy="755"/>
            </a:xfrm>
          </p:grpSpPr>
          <p:grpSp>
            <p:nvGrpSpPr>
              <p:cNvPr id="170" name="Group 131"/>
              <p:cNvGrpSpPr>
                <a:grpSpLocks/>
              </p:cNvGrpSpPr>
              <p:nvPr/>
            </p:nvGrpSpPr>
            <p:grpSpPr bwMode="auto">
              <a:xfrm>
                <a:off x="528" y="1830"/>
                <a:ext cx="432" cy="378"/>
                <a:chOff x="528" y="1200"/>
                <a:chExt cx="1152" cy="1008"/>
              </a:xfrm>
            </p:grpSpPr>
            <p:sp>
              <p:nvSpPr>
                <p:cNvPr id="187"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8"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9"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0"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1"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2"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3"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4"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5"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6"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7"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8"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99"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0"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1"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171" name="Group 147"/>
              <p:cNvGrpSpPr>
                <a:grpSpLocks/>
              </p:cNvGrpSpPr>
              <p:nvPr/>
            </p:nvGrpSpPr>
            <p:grpSpPr bwMode="auto">
              <a:xfrm>
                <a:off x="915" y="1453"/>
                <a:ext cx="432" cy="378"/>
                <a:chOff x="528" y="1200"/>
                <a:chExt cx="1152" cy="1008"/>
              </a:xfrm>
            </p:grpSpPr>
            <p:sp>
              <p:nvSpPr>
                <p:cNvPr id="172"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3"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4"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5"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6"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7"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8"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79"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0"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1"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2"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3"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4"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5"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186"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169"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202" name="Group 129"/>
          <p:cNvGrpSpPr>
            <a:grpSpLocks/>
          </p:cNvGrpSpPr>
          <p:nvPr/>
        </p:nvGrpSpPr>
        <p:grpSpPr bwMode="auto">
          <a:xfrm flipH="1" flipV="1">
            <a:off x="4445383" y="4745847"/>
            <a:ext cx="1299496" cy="1150128"/>
            <a:chOff x="528" y="1440"/>
            <a:chExt cx="819" cy="768"/>
          </a:xfrm>
        </p:grpSpPr>
        <p:grpSp>
          <p:nvGrpSpPr>
            <p:cNvPr id="204" name="Group 130"/>
            <p:cNvGrpSpPr>
              <a:grpSpLocks/>
            </p:cNvGrpSpPr>
            <p:nvPr/>
          </p:nvGrpSpPr>
          <p:grpSpPr bwMode="auto">
            <a:xfrm>
              <a:off x="528" y="1453"/>
              <a:ext cx="819" cy="755"/>
              <a:chOff x="528" y="1453"/>
              <a:chExt cx="819" cy="755"/>
            </a:xfrm>
          </p:grpSpPr>
          <p:grpSp>
            <p:nvGrpSpPr>
              <p:cNvPr id="206" name="Group 131"/>
              <p:cNvGrpSpPr>
                <a:grpSpLocks/>
              </p:cNvGrpSpPr>
              <p:nvPr/>
            </p:nvGrpSpPr>
            <p:grpSpPr bwMode="auto">
              <a:xfrm>
                <a:off x="528" y="1830"/>
                <a:ext cx="432" cy="378"/>
                <a:chOff x="528" y="1200"/>
                <a:chExt cx="1152" cy="1008"/>
              </a:xfrm>
            </p:grpSpPr>
            <p:sp>
              <p:nvSpPr>
                <p:cNvPr id="223"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4"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5"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6"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7"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8"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9"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0"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1"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2"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3"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4"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5"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6"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37"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207" name="Group 147"/>
              <p:cNvGrpSpPr>
                <a:grpSpLocks/>
              </p:cNvGrpSpPr>
              <p:nvPr/>
            </p:nvGrpSpPr>
            <p:grpSpPr bwMode="auto">
              <a:xfrm>
                <a:off x="915" y="1453"/>
                <a:ext cx="432" cy="378"/>
                <a:chOff x="528" y="1200"/>
                <a:chExt cx="1152" cy="1008"/>
              </a:xfrm>
            </p:grpSpPr>
            <p:sp>
              <p:nvSpPr>
                <p:cNvPr id="208"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09"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0"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1"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2"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3"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4"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5"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6"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7"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8"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19"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0"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1"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22"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205"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238" name="Group 129"/>
          <p:cNvGrpSpPr>
            <a:grpSpLocks/>
          </p:cNvGrpSpPr>
          <p:nvPr/>
        </p:nvGrpSpPr>
        <p:grpSpPr bwMode="auto">
          <a:xfrm flipH="1" flipV="1">
            <a:off x="5747217" y="4745847"/>
            <a:ext cx="1299496" cy="1150128"/>
            <a:chOff x="528" y="1440"/>
            <a:chExt cx="819" cy="768"/>
          </a:xfrm>
        </p:grpSpPr>
        <p:grpSp>
          <p:nvGrpSpPr>
            <p:cNvPr id="239" name="Group 130"/>
            <p:cNvGrpSpPr>
              <a:grpSpLocks/>
            </p:cNvGrpSpPr>
            <p:nvPr/>
          </p:nvGrpSpPr>
          <p:grpSpPr bwMode="auto">
            <a:xfrm>
              <a:off x="528" y="1453"/>
              <a:ext cx="819" cy="755"/>
              <a:chOff x="528" y="1453"/>
              <a:chExt cx="819" cy="755"/>
            </a:xfrm>
          </p:grpSpPr>
          <p:grpSp>
            <p:nvGrpSpPr>
              <p:cNvPr id="241" name="Group 131"/>
              <p:cNvGrpSpPr>
                <a:grpSpLocks/>
              </p:cNvGrpSpPr>
              <p:nvPr/>
            </p:nvGrpSpPr>
            <p:grpSpPr bwMode="auto">
              <a:xfrm>
                <a:off x="528" y="1830"/>
                <a:ext cx="432" cy="378"/>
                <a:chOff x="528" y="1200"/>
                <a:chExt cx="1152" cy="1008"/>
              </a:xfrm>
            </p:grpSpPr>
            <p:sp>
              <p:nvSpPr>
                <p:cNvPr id="258" name="Line 132"/>
                <p:cNvSpPr>
                  <a:spLocks noChangeShapeType="1"/>
                </p:cNvSpPr>
                <p:nvPr/>
              </p:nvSpPr>
              <p:spPr bwMode="auto">
                <a:xfrm>
                  <a:off x="528" y="2208"/>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9" name="Line 133"/>
                <p:cNvSpPr>
                  <a:spLocks noChangeShapeType="1"/>
                </p:cNvSpPr>
                <p:nvPr/>
              </p:nvSpPr>
              <p:spPr bwMode="auto">
                <a:xfrm>
                  <a:off x="672" y="2063"/>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0" name="Line 134"/>
                <p:cNvSpPr>
                  <a:spLocks noChangeShapeType="1"/>
                </p:cNvSpPr>
                <p:nvPr/>
              </p:nvSpPr>
              <p:spPr bwMode="auto">
                <a:xfrm>
                  <a:off x="672" y="2063"/>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1" name="Line 135"/>
                <p:cNvSpPr>
                  <a:spLocks noChangeShapeType="1"/>
                </p:cNvSpPr>
                <p:nvPr/>
              </p:nvSpPr>
              <p:spPr bwMode="auto">
                <a:xfrm>
                  <a:off x="816"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2" name="Line 136"/>
                <p:cNvSpPr>
                  <a:spLocks noChangeShapeType="1"/>
                </p:cNvSpPr>
                <p:nvPr/>
              </p:nvSpPr>
              <p:spPr bwMode="auto">
                <a:xfrm>
                  <a:off x="816"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3" name="Line 137"/>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4" name="Line 138"/>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5" name="Line 139"/>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6" name="Line 140"/>
                <p:cNvSpPr>
                  <a:spLocks noChangeShapeType="1"/>
                </p:cNvSpPr>
                <p:nvPr/>
              </p:nvSpPr>
              <p:spPr bwMode="auto">
                <a:xfrm>
                  <a:off x="1103" y="1633"/>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7" name="Line 141"/>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8" name="Line 142"/>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69" name="Line 143"/>
                <p:cNvSpPr>
                  <a:spLocks noChangeShapeType="1"/>
                </p:cNvSpPr>
                <p:nvPr/>
              </p:nvSpPr>
              <p:spPr bwMode="auto">
                <a:xfrm>
                  <a:off x="1393" y="1350"/>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70" name="Line 144"/>
                <p:cNvSpPr>
                  <a:spLocks noChangeShapeType="1"/>
                </p:cNvSpPr>
                <p:nvPr/>
              </p:nvSpPr>
              <p:spPr bwMode="auto">
                <a:xfrm>
                  <a:off x="1393" y="134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71" name="Line 145"/>
                <p:cNvSpPr>
                  <a:spLocks noChangeShapeType="1"/>
                </p:cNvSpPr>
                <p:nvPr/>
              </p:nvSpPr>
              <p:spPr bwMode="auto">
                <a:xfrm>
                  <a:off x="1537" y="1200"/>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72" name="Line 146"/>
                <p:cNvSpPr>
                  <a:spLocks noChangeShapeType="1"/>
                </p:cNvSpPr>
                <p:nvPr/>
              </p:nvSpPr>
              <p:spPr bwMode="auto">
                <a:xfrm>
                  <a:off x="1537" y="120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nvGrpSpPr>
              <p:cNvPr id="242" name="Group 147"/>
              <p:cNvGrpSpPr>
                <a:grpSpLocks/>
              </p:cNvGrpSpPr>
              <p:nvPr/>
            </p:nvGrpSpPr>
            <p:grpSpPr bwMode="auto">
              <a:xfrm>
                <a:off x="915" y="1453"/>
                <a:ext cx="432" cy="378"/>
                <a:chOff x="528" y="1200"/>
                <a:chExt cx="1152" cy="1008"/>
              </a:xfrm>
            </p:grpSpPr>
            <p:sp>
              <p:nvSpPr>
                <p:cNvPr id="243" name="Line 148"/>
                <p:cNvSpPr>
                  <a:spLocks noChangeShapeType="1"/>
                </p:cNvSpPr>
                <p:nvPr/>
              </p:nvSpPr>
              <p:spPr bwMode="auto">
                <a:xfrm>
                  <a:off x="528" y="220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4" name="Line 149"/>
                <p:cNvSpPr>
                  <a:spLocks noChangeShapeType="1"/>
                </p:cNvSpPr>
                <p:nvPr/>
              </p:nvSpPr>
              <p:spPr bwMode="auto">
                <a:xfrm>
                  <a:off x="671" y="2062"/>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5" name="Line 150"/>
                <p:cNvSpPr>
                  <a:spLocks noChangeShapeType="1"/>
                </p:cNvSpPr>
                <p:nvPr/>
              </p:nvSpPr>
              <p:spPr bwMode="auto">
                <a:xfrm>
                  <a:off x="671" y="206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6" name="Line 151"/>
                <p:cNvSpPr>
                  <a:spLocks noChangeShapeType="1"/>
                </p:cNvSpPr>
                <p:nvPr/>
              </p:nvSpPr>
              <p:spPr bwMode="auto">
                <a:xfrm>
                  <a:off x="815" y="1925"/>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7" name="Line 152"/>
                <p:cNvSpPr>
                  <a:spLocks noChangeShapeType="1"/>
                </p:cNvSpPr>
                <p:nvPr/>
              </p:nvSpPr>
              <p:spPr bwMode="auto">
                <a:xfrm>
                  <a:off x="815" y="1920"/>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8" name="Line 153"/>
                <p:cNvSpPr>
                  <a:spLocks noChangeShapeType="1"/>
                </p:cNvSpPr>
                <p:nvPr/>
              </p:nvSpPr>
              <p:spPr bwMode="auto">
                <a:xfrm>
                  <a:off x="959" y="1775"/>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49" name="Line 154"/>
                <p:cNvSpPr>
                  <a:spLocks noChangeShapeType="1"/>
                </p:cNvSpPr>
                <p:nvPr/>
              </p:nvSpPr>
              <p:spPr bwMode="auto">
                <a:xfrm>
                  <a:off x="959" y="1775"/>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0" name="Line 155"/>
                <p:cNvSpPr>
                  <a:spLocks noChangeShapeType="1"/>
                </p:cNvSpPr>
                <p:nvPr/>
              </p:nvSpPr>
              <p:spPr bwMode="auto">
                <a:xfrm>
                  <a:off x="1103" y="1637"/>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1" name="Line 156"/>
                <p:cNvSpPr>
                  <a:spLocks noChangeShapeType="1"/>
                </p:cNvSpPr>
                <p:nvPr/>
              </p:nvSpPr>
              <p:spPr bwMode="auto">
                <a:xfrm>
                  <a:off x="1103" y="1632"/>
                  <a:ext cx="1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2" name="Line 157"/>
                <p:cNvSpPr>
                  <a:spLocks noChangeShapeType="1"/>
                </p:cNvSpPr>
                <p:nvPr/>
              </p:nvSpPr>
              <p:spPr bwMode="auto">
                <a:xfrm>
                  <a:off x="1249" y="1487"/>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3" name="Line 158"/>
                <p:cNvSpPr>
                  <a:spLocks noChangeShapeType="1"/>
                </p:cNvSpPr>
                <p:nvPr/>
              </p:nvSpPr>
              <p:spPr bwMode="auto">
                <a:xfrm>
                  <a:off x="1249" y="1487"/>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4" name="Line 159"/>
                <p:cNvSpPr>
                  <a:spLocks noChangeShapeType="1"/>
                </p:cNvSpPr>
                <p:nvPr/>
              </p:nvSpPr>
              <p:spPr bwMode="auto">
                <a:xfrm>
                  <a:off x="1392" y="1349"/>
                  <a:ext cx="0" cy="1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5" name="Line 160"/>
                <p:cNvSpPr>
                  <a:spLocks noChangeShapeType="1"/>
                </p:cNvSpPr>
                <p:nvPr/>
              </p:nvSpPr>
              <p:spPr bwMode="auto">
                <a:xfrm>
                  <a:off x="1392" y="13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6" name="Line 161"/>
                <p:cNvSpPr>
                  <a:spLocks noChangeShapeType="1"/>
                </p:cNvSpPr>
                <p:nvPr/>
              </p:nvSpPr>
              <p:spPr bwMode="auto">
                <a:xfrm>
                  <a:off x="1536" y="1199"/>
                  <a:ext cx="0" cy="1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sp>
              <p:nvSpPr>
                <p:cNvPr id="257" name="Line 162"/>
                <p:cNvSpPr>
                  <a:spLocks noChangeShapeType="1"/>
                </p:cNvSpPr>
                <p:nvPr/>
              </p:nvSpPr>
              <p:spPr bwMode="auto">
                <a:xfrm>
                  <a:off x="1536" y="1199"/>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grpSp>
        <p:sp>
          <p:nvSpPr>
            <p:cNvPr id="240" name="Line 163"/>
            <p:cNvSpPr>
              <a:spLocks noChangeShapeType="1"/>
            </p:cNvSpPr>
            <p:nvPr/>
          </p:nvSpPr>
          <p:spPr bwMode="auto">
            <a:xfrm>
              <a:off x="1344" y="1440"/>
              <a:ext cx="0" cy="7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892152">
                <a:defRPr/>
              </a:pPr>
              <a:endParaRPr lang="en-US" sz="1796">
                <a:solidFill>
                  <a:srgbClr val="000000"/>
                </a:solidFill>
                <a:latin typeface="Tahoma" charset="0"/>
              </a:endParaRPr>
            </a:p>
          </p:txBody>
        </p:sp>
      </p:grpSp>
      <p:cxnSp>
        <p:nvCxnSpPr>
          <p:cNvPr id="16" name="Conector recto 15"/>
          <p:cNvCxnSpPr>
            <a:stCxn id="54294" idx="3"/>
          </p:cNvCxnSpPr>
          <p:nvPr/>
        </p:nvCxnSpPr>
        <p:spPr>
          <a:xfrm flipV="1">
            <a:off x="1628552" y="4720350"/>
            <a:ext cx="5625350" cy="12725"/>
          </a:xfrm>
          <a:prstGeom prst="line">
            <a:avLst/>
          </a:prstGeom>
        </p:spPr>
        <p:style>
          <a:lnRef idx="1">
            <a:schemeClr val="accent1"/>
          </a:lnRef>
          <a:fillRef idx="0">
            <a:schemeClr val="accent1"/>
          </a:fillRef>
          <a:effectRef idx="0">
            <a:schemeClr val="accent1"/>
          </a:effectRef>
          <a:fontRef idx="minor">
            <a:schemeClr val="tx1"/>
          </a:fontRef>
        </p:style>
      </p:cxnSp>
      <p:sp>
        <p:nvSpPr>
          <p:cNvPr id="277" name="193 CuadroTexto"/>
          <p:cNvSpPr txBox="1">
            <a:spLocks noChangeArrowheads="1"/>
          </p:cNvSpPr>
          <p:nvPr/>
        </p:nvSpPr>
        <p:spPr bwMode="auto">
          <a:xfrm>
            <a:off x="1086621" y="5452089"/>
            <a:ext cx="828310" cy="43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800" b="1" dirty="0" err="1">
                <a:solidFill>
                  <a:srgbClr val="000000"/>
                </a:solidFill>
                <a:latin typeface="Consolas" pitchFamily="49" charset="0"/>
                <a:cs typeface="Consolas" pitchFamily="49" charset="0"/>
              </a:rPr>
              <a:t>TxTC</a:t>
            </a:r>
            <a:endParaRPr lang="es-ES" altLang="es-ES" sz="1800" b="1" dirty="0">
              <a:solidFill>
                <a:srgbClr val="000000"/>
              </a:solidFill>
              <a:latin typeface="Consolas" pitchFamily="49" charset="0"/>
              <a:cs typeface="Consolas" pitchFamily="49" charset="0"/>
            </a:endParaRPr>
          </a:p>
        </p:txBody>
      </p:sp>
      <p:sp>
        <p:nvSpPr>
          <p:cNvPr id="280" name="199 CuadroTexto"/>
          <p:cNvSpPr txBox="1">
            <a:spLocks noChangeArrowheads="1"/>
          </p:cNvSpPr>
          <p:nvPr/>
        </p:nvSpPr>
        <p:spPr bwMode="auto">
          <a:xfrm>
            <a:off x="1496928" y="3640915"/>
            <a:ext cx="1592800" cy="3476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184" tIns="44592" rIns="89184" bIns="44592"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defTabSz="892152">
              <a:spcBef>
                <a:spcPct val="0"/>
              </a:spcBef>
              <a:buClrTx/>
              <a:buSzTx/>
              <a:buNone/>
              <a:defRPr/>
            </a:pPr>
            <a:r>
              <a:rPr lang="es-ES" altLang="es-ES" sz="1796" b="1" dirty="0" err="1">
                <a:solidFill>
                  <a:srgbClr val="000000"/>
                </a:solidFill>
                <a:latin typeface="Consolas" pitchFamily="49" charset="0"/>
                <a:cs typeface="Consolas" pitchFamily="49" charset="0"/>
              </a:rPr>
              <a:t>TxPR</a:t>
            </a:r>
            <a:endParaRPr lang="es-ES" altLang="es-ES" sz="1796" b="1" dirty="0">
              <a:solidFill>
                <a:srgbClr val="000000"/>
              </a:solidFill>
              <a:latin typeface="Consolas" pitchFamily="49" charset="0"/>
              <a:cs typeface="Consolas" pitchFamily="49" charset="0"/>
            </a:endParaRPr>
          </a:p>
        </p:txBody>
      </p:sp>
      <p:sp>
        <p:nvSpPr>
          <p:cNvPr id="281" name="3 Elipse"/>
          <p:cNvSpPr/>
          <p:nvPr/>
        </p:nvSpPr>
        <p:spPr>
          <a:xfrm>
            <a:off x="2117079" y="3193088"/>
            <a:ext cx="323177" cy="305525"/>
          </a:xfrm>
          <a:prstGeom prst="ellipse">
            <a:avLst/>
          </a:prstGeom>
        </p:spPr>
        <p:style>
          <a:lnRef idx="2">
            <a:schemeClr val="dk1"/>
          </a:lnRef>
          <a:fillRef idx="1">
            <a:schemeClr val="lt1"/>
          </a:fillRef>
          <a:effectRef idx="0">
            <a:schemeClr val="dk1"/>
          </a:effectRef>
          <a:fontRef idx="minor">
            <a:schemeClr val="dk1"/>
          </a:fontRef>
        </p:style>
        <p:txBody>
          <a:bodyPr lIns="89184" tIns="44592" rIns="89184" bIns="44592" anchor="ctr"/>
          <a:lstStyle/>
          <a:p>
            <a:pPr algn="ctr" defTabSz="892152">
              <a:defRPr/>
            </a:pPr>
            <a:r>
              <a:rPr lang="es-ES" sz="1796" dirty="0">
                <a:solidFill>
                  <a:srgbClr val="000000"/>
                </a:solidFill>
              </a:rPr>
              <a:t>=</a:t>
            </a:r>
          </a:p>
        </p:txBody>
      </p:sp>
      <p:cxnSp>
        <p:nvCxnSpPr>
          <p:cNvPr id="282" name="22 Conector recto de flecha"/>
          <p:cNvCxnSpPr>
            <a:endCxn id="281" idx="4"/>
          </p:cNvCxnSpPr>
          <p:nvPr/>
        </p:nvCxnSpPr>
        <p:spPr>
          <a:xfrm flipV="1">
            <a:off x="2278667" y="3498613"/>
            <a:ext cx="0" cy="1615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84" name="18 Conector recto de flecha"/>
          <p:cNvCxnSpPr/>
          <p:nvPr/>
        </p:nvCxnSpPr>
        <p:spPr>
          <a:xfrm>
            <a:off x="2268727" y="2977064"/>
            <a:ext cx="0" cy="16973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89224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Timer</a:t>
            </a:r>
            <a:endParaRPr lang="es-ES" dirty="0"/>
          </a:p>
        </p:txBody>
      </p:sp>
      <p:sp>
        <p:nvSpPr>
          <p:cNvPr id="3" name="Marcador de contenido 2"/>
          <p:cNvSpPr>
            <a:spLocks noGrp="1"/>
          </p:cNvSpPr>
          <p:nvPr>
            <p:ph idx="1"/>
          </p:nvPr>
        </p:nvSpPr>
        <p:spPr/>
        <p:txBody>
          <a:bodyPr/>
          <a:lstStyle/>
          <a:p>
            <a:r>
              <a:rPr lang="es-ES" sz="2400" dirty="0" err="1"/>
              <a:t>TxIR</a:t>
            </a:r>
            <a:r>
              <a:rPr lang="es-ES" sz="2400" dirty="0"/>
              <a:t>: </a:t>
            </a:r>
            <a:r>
              <a:rPr lang="es-ES" sz="2400" dirty="0" err="1"/>
              <a:t>Interrupt</a:t>
            </a:r>
            <a:r>
              <a:rPr lang="es-ES" sz="2400" dirty="0"/>
              <a:t> </a:t>
            </a:r>
            <a:r>
              <a:rPr lang="es-ES" sz="2400" dirty="0" err="1"/>
              <a:t>Register</a:t>
            </a:r>
            <a:r>
              <a:rPr lang="es-ES" sz="2400" dirty="0"/>
              <a:t> </a:t>
            </a:r>
          </a:p>
          <a:p>
            <a:pPr lvl="1"/>
            <a:r>
              <a:rPr lang="es-ES" sz="2000" dirty="0"/>
              <a:t>(</a:t>
            </a:r>
            <a:r>
              <a:rPr lang="es-ES" sz="2000" dirty="0" err="1"/>
              <a:t>rw</a:t>
            </a:r>
            <a:r>
              <a:rPr lang="es-ES" sz="2000" dirty="0"/>
              <a:t>: </a:t>
            </a:r>
            <a:r>
              <a:rPr lang="es-ES" sz="2000" dirty="0" err="1"/>
              <a:t>clear</a:t>
            </a:r>
            <a:r>
              <a:rPr lang="es-ES" sz="2000" dirty="0"/>
              <a:t>, </a:t>
            </a:r>
            <a:r>
              <a:rPr lang="es-ES" sz="2000" dirty="0" err="1"/>
              <a:t>rd:id</a:t>
            </a:r>
            <a:r>
              <a:rPr lang="es-ES" sz="2000" dirty="0"/>
              <a:t> de las 8 posibles causas [MR0,MR1,..)</a:t>
            </a:r>
          </a:p>
          <a:p>
            <a:r>
              <a:rPr lang="es-ES" sz="2400" dirty="0" err="1"/>
              <a:t>TxTCR</a:t>
            </a:r>
            <a:r>
              <a:rPr lang="es-ES" sz="2400" dirty="0"/>
              <a:t>: Time Control </a:t>
            </a:r>
            <a:r>
              <a:rPr lang="es-ES" sz="2400" dirty="0" err="1"/>
              <a:t>Register</a:t>
            </a:r>
            <a:r>
              <a:rPr lang="es-ES" sz="2400" dirty="0"/>
              <a:t> </a:t>
            </a:r>
          </a:p>
          <a:p>
            <a:pPr lvl="1"/>
            <a:r>
              <a:rPr lang="es-ES" sz="2000" dirty="0"/>
              <a:t>bit 0: </a:t>
            </a:r>
            <a:r>
              <a:rPr lang="es-ES" sz="2000" dirty="0" err="1"/>
              <a:t>enable</a:t>
            </a:r>
            <a:r>
              <a:rPr lang="es-ES" sz="2000" dirty="0"/>
              <a:t> (1) / </a:t>
            </a:r>
            <a:r>
              <a:rPr lang="es-ES" sz="2000" dirty="0" err="1"/>
              <a:t>disable</a:t>
            </a:r>
            <a:r>
              <a:rPr lang="es-ES" sz="2000" dirty="0"/>
              <a:t>, bit 1: </a:t>
            </a:r>
            <a:r>
              <a:rPr lang="es-ES" sz="2000" dirty="0" err="1"/>
              <a:t>reset</a:t>
            </a:r>
            <a:r>
              <a:rPr lang="es-ES" sz="2000" dirty="0"/>
              <a:t> </a:t>
            </a:r>
            <a:r>
              <a:rPr lang="es-ES" sz="2000" dirty="0" err="1"/>
              <a:t>counters</a:t>
            </a:r>
            <a:r>
              <a:rPr lang="es-ES" sz="2000" dirty="0"/>
              <a:t> (1)</a:t>
            </a:r>
          </a:p>
          <a:p>
            <a:r>
              <a:rPr lang="es-ES" sz="2400" dirty="0" err="1"/>
              <a:t>TxTC</a:t>
            </a:r>
            <a:r>
              <a:rPr lang="es-ES" sz="2400" dirty="0"/>
              <a:t>: </a:t>
            </a:r>
            <a:r>
              <a:rPr lang="es-ES" sz="2400" dirty="0" err="1"/>
              <a:t>Timer</a:t>
            </a:r>
            <a:r>
              <a:rPr lang="es-ES" sz="2400" dirty="0"/>
              <a:t> </a:t>
            </a:r>
            <a:r>
              <a:rPr lang="es-ES" sz="2400" dirty="0" err="1"/>
              <a:t>Counter</a:t>
            </a:r>
            <a:endParaRPr lang="es-ES" sz="2400" dirty="0"/>
          </a:p>
          <a:p>
            <a:r>
              <a:rPr lang="es-ES" sz="2400" dirty="0" err="1"/>
              <a:t>TxPR</a:t>
            </a:r>
            <a:r>
              <a:rPr lang="es-ES" sz="2400" dirty="0"/>
              <a:t>: </a:t>
            </a:r>
            <a:r>
              <a:rPr lang="es-ES" sz="2400" dirty="0" err="1"/>
              <a:t>Prescale</a:t>
            </a:r>
            <a:r>
              <a:rPr lang="es-ES" sz="2400" dirty="0"/>
              <a:t> </a:t>
            </a:r>
            <a:r>
              <a:rPr lang="es-ES" sz="2400" dirty="0" err="1"/>
              <a:t>Register</a:t>
            </a:r>
            <a:endParaRPr lang="es-ES" sz="2400" dirty="0"/>
          </a:p>
          <a:p>
            <a:r>
              <a:rPr lang="es-ES" sz="2400" dirty="0" err="1"/>
              <a:t>TxPC</a:t>
            </a:r>
            <a:r>
              <a:rPr lang="es-ES" sz="2400" dirty="0"/>
              <a:t>: </a:t>
            </a:r>
            <a:r>
              <a:rPr lang="es-ES" sz="2400" dirty="0" err="1"/>
              <a:t>Prescale</a:t>
            </a:r>
            <a:r>
              <a:rPr lang="es-ES" sz="2400" dirty="0"/>
              <a:t> </a:t>
            </a:r>
            <a:r>
              <a:rPr lang="es-ES" sz="2400" dirty="0" err="1"/>
              <a:t>Counter</a:t>
            </a:r>
            <a:endParaRPr lang="es-ES" sz="2400" dirty="0"/>
          </a:p>
          <a:p>
            <a:r>
              <a:rPr lang="es-ES" sz="2400" dirty="0" err="1"/>
              <a:t>TxMCR</a:t>
            </a:r>
            <a:r>
              <a:rPr lang="es-ES" sz="2400" dirty="0"/>
              <a:t>: Match Control </a:t>
            </a:r>
            <a:r>
              <a:rPr lang="es-ES" sz="2400" dirty="0" err="1"/>
              <a:t>Register</a:t>
            </a:r>
            <a:r>
              <a:rPr lang="es-ES" sz="2400" dirty="0"/>
              <a:t> </a:t>
            </a:r>
          </a:p>
          <a:p>
            <a:r>
              <a:rPr lang="es-ES" sz="2400" dirty="0" err="1"/>
              <a:t>TxMR</a:t>
            </a:r>
            <a:r>
              <a:rPr lang="es-ES" sz="2400" baseline="-25000" dirty="0" err="1"/>
              <a:t>y</a:t>
            </a:r>
            <a:r>
              <a:rPr lang="es-ES" sz="2400" dirty="0"/>
              <a:t>: Match </a:t>
            </a:r>
            <a:r>
              <a:rPr lang="es-ES" sz="2400" dirty="0" err="1"/>
              <a:t>Register</a:t>
            </a:r>
            <a:r>
              <a:rPr lang="es-ES" sz="2400" dirty="0"/>
              <a:t> 0..3</a:t>
            </a:r>
          </a:p>
          <a:p>
            <a:r>
              <a:rPr lang="es-ES" sz="2400" dirty="0" err="1"/>
              <a:t>TxTCR</a:t>
            </a:r>
            <a:r>
              <a:rPr lang="es-ES" sz="2400" dirty="0"/>
              <a:t>: </a:t>
            </a:r>
            <a:r>
              <a:rPr lang="es-ES" sz="2400" dirty="0" err="1"/>
              <a:t>Count</a:t>
            </a:r>
            <a:r>
              <a:rPr lang="es-ES" sz="2400" dirty="0"/>
              <a:t> Control </a:t>
            </a:r>
            <a:r>
              <a:rPr lang="es-ES" sz="2400" dirty="0" err="1"/>
              <a:t>Register</a:t>
            </a:r>
            <a:r>
              <a:rPr lang="es-ES" sz="2400" dirty="0"/>
              <a:t> (00 - </a:t>
            </a:r>
            <a:r>
              <a:rPr lang="es-ES" sz="2400" dirty="0" err="1"/>
              <a:t>Timer</a:t>
            </a:r>
            <a:r>
              <a:rPr lang="es-ES" sz="2400" dirty="0"/>
              <a:t> </a:t>
            </a:r>
            <a:r>
              <a:rPr lang="es-ES" sz="2400" dirty="0" err="1"/>
              <a:t>Mode</a:t>
            </a:r>
            <a:r>
              <a:rPr lang="es-ES" sz="2400" dirty="0"/>
              <a:t>)</a:t>
            </a:r>
          </a:p>
          <a:p>
            <a:r>
              <a:rPr lang="es-ES" sz="2400" dirty="0" err="1"/>
              <a:t>TxCCR</a:t>
            </a:r>
            <a:r>
              <a:rPr lang="es-ES" sz="2400" dirty="0"/>
              <a:t> … </a:t>
            </a:r>
            <a:r>
              <a:rPr lang="es-ES" sz="2400" dirty="0" err="1"/>
              <a:t>TxCR</a:t>
            </a:r>
            <a:r>
              <a:rPr lang="es-ES" sz="2400" baseline="-25000" dirty="0" err="1"/>
              <a:t>y</a:t>
            </a:r>
            <a:r>
              <a:rPr lang="es-ES" sz="2400" baseline="-25000" dirty="0"/>
              <a:t> </a:t>
            </a:r>
            <a:r>
              <a:rPr lang="es-ES" sz="2400" dirty="0"/>
              <a:t>…</a:t>
            </a:r>
          </a:p>
          <a:p>
            <a:endParaRPr lang="es-ES" sz="2400" dirty="0"/>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46</a:t>
            </a:fld>
            <a:endParaRPr lang="es-ES_tradnl" altLang="es-ES"/>
          </a:p>
        </p:txBody>
      </p:sp>
    </p:spTree>
    <p:extLst>
      <p:ext uri="{BB962C8B-B14F-4D97-AF65-F5344CB8AC3E}">
        <p14:creationId xmlns:p14="http://schemas.microsoft.com/office/powerpoint/2010/main" val="27100524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GPIO</a:t>
            </a:r>
          </a:p>
        </p:txBody>
      </p:sp>
      <p:sp>
        <p:nvSpPr>
          <p:cNvPr id="3" name="Marcador de contenido 2"/>
          <p:cNvSpPr>
            <a:spLocks noGrp="1"/>
          </p:cNvSpPr>
          <p:nvPr>
            <p:ph idx="1"/>
          </p:nvPr>
        </p:nvSpPr>
        <p:spPr/>
        <p:txBody>
          <a:bodyPr/>
          <a:lstStyle/>
          <a:p>
            <a:r>
              <a:rPr lang="es-ES" dirty="0"/>
              <a:t>32 GPIO (1 puerto)</a:t>
            </a:r>
          </a:p>
          <a:p>
            <a:pPr lvl="1"/>
            <a:r>
              <a:rPr lang="es-ES" dirty="0"/>
              <a:t>P0.0-P0.31 </a:t>
            </a:r>
          </a:p>
          <a:p>
            <a:r>
              <a:rPr lang="es-ES" dirty="0"/>
              <a:t>Selección</a:t>
            </a:r>
          </a:p>
          <a:p>
            <a:r>
              <a:rPr lang="es-ES" dirty="0"/>
              <a:t>Dirección</a:t>
            </a:r>
          </a:p>
          <a:p>
            <a:r>
              <a:rPr lang="es-ES" dirty="0"/>
              <a:t>Bit-</a:t>
            </a:r>
            <a:r>
              <a:rPr lang="es-ES" dirty="0" err="1"/>
              <a:t>level</a:t>
            </a:r>
            <a:r>
              <a:rPr lang="es-ES" dirty="0"/>
              <a:t> set &amp;</a:t>
            </a:r>
            <a:br>
              <a:rPr lang="es-ES" dirty="0"/>
            </a:br>
            <a:r>
              <a:rPr lang="es-ES" dirty="0" err="1"/>
              <a:t>clear</a:t>
            </a:r>
            <a:r>
              <a:rPr lang="es-ES" dirty="0"/>
              <a:t> </a:t>
            </a:r>
            <a:br>
              <a:rPr lang="es-ES" dirty="0"/>
            </a:br>
            <a:endParaRPr lang="es-ES" dirty="0"/>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47</a:t>
            </a:fld>
            <a:endParaRPr lang="es-ES_tradnl" altLang="es-ES"/>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3959932" y="263341"/>
            <a:ext cx="5108767" cy="5073871"/>
          </a:xfrm>
          <a:prstGeom prst="rect">
            <a:avLst/>
          </a:prstGeom>
        </p:spPr>
      </p:pic>
      <p:pic>
        <p:nvPicPr>
          <p:cNvPr id="6" name="Imagen 5"/>
          <p:cNvPicPr>
            <a:picLocks noChangeAspect="1"/>
          </p:cNvPicPr>
          <p:nvPr/>
        </p:nvPicPr>
        <p:blipFill>
          <a:blip r:embed="rId3"/>
          <a:stretch>
            <a:fillRect/>
          </a:stretch>
        </p:blipFill>
        <p:spPr>
          <a:xfrm>
            <a:off x="143508" y="5265204"/>
            <a:ext cx="5469437" cy="1086446"/>
          </a:xfrm>
          <a:prstGeom prst="rect">
            <a:avLst/>
          </a:prstGeom>
        </p:spPr>
      </p:pic>
      <p:sp>
        <p:nvSpPr>
          <p:cNvPr id="9" name="Rectangle 5">
            <a:extLst>
              <a:ext uri="{FF2B5EF4-FFF2-40B4-BE49-F238E27FC236}">
                <a16:creationId xmlns:a16="http://schemas.microsoft.com/office/drawing/2014/main" id="{1AE8FCFE-58D6-A443-B803-BCF7473801E4}"/>
              </a:ext>
            </a:extLst>
          </p:cNvPr>
          <p:cNvSpPr>
            <a:spLocks noChangeArrowheads="1"/>
          </p:cNvSpPr>
          <p:nvPr/>
        </p:nvSpPr>
        <p:spPr bwMode="auto">
          <a:xfrm>
            <a:off x="6048164" y="180020"/>
            <a:ext cx="323177" cy="1368152"/>
          </a:xfrm>
          <a:prstGeom prst="rect">
            <a:avLst/>
          </a:prstGeom>
          <a:noFill/>
          <a:ln w="38100">
            <a:solidFill>
              <a:srgbClr val="FF0000"/>
            </a:solidFill>
            <a:prstDash val="dash"/>
            <a:miter lim="800000"/>
            <a:headEnd/>
            <a:tailEnd/>
          </a:ln>
        </p:spPr>
        <p:txBody>
          <a:bodyPr wrap="none" lIns="89171" tIns="44585" rIns="89171" bIns="44585" anchor="ctr"/>
          <a:lstStyle>
            <a:lvl1pPr>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defTabSz="891884" eaLnBrk="1" hangingPunct="1">
              <a:spcBef>
                <a:spcPct val="0"/>
              </a:spcBef>
              <a:buClrTx/>
              <a:buSzTx/>
              <a:buNone/>
              <a:defRPr/>
            </a:pPr>
            <a:endParaRPr lang="es-ES" altLang="es-ES" sz="1796">
              <a:solidFill>
                <a:srgbClr val="000000"/>
              </a:solidFill>
            </a:endParaRPr>
          </a:p>
        </p:txBody>
      </p:sp>
    </p:spTree>
    <p:extLst>
      <p:ext uri="{BB962C8B-B14F-4D97-AF65-F5344CB8AC3E}">
        <p14:creationId xmlns:p14="http://schemas.microsoft.com/office/powerpoint/2010/main" val="42659141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GPIO</a:t>
            </a:r>
          </a:p>
        </p:txBody>
      </p:sp>
      <p:sp>
        <p:nvSpPr>
          <p:cNvPr id="3" name="Marcador de contenido 2"/>
          <p:cNvSpPr>
            <a:spLocks noGrp="1"/>
          </p:cNvSpPr>
          <p:nvPr>
            <p:ph idx="1"/>
          </p:nvPr>
        </p:nvSpPr>
        <p:spPr/>
        <p:txBody>
          <a:bodyPr/>
          <a:lstStyle/>
          <a:p>
            <a:r>
              <a:rPr lang="es-ES" dirty="0"/>
              <a:t>Asignar PINS a un dispositivo</a:t>
            </a:r>
          </a:p>
          <a:p>
            <a:pPr lvl="1"/>
            <a:r>
              <a:rPr lang="es-ES" dirty="0" err="1"/>
              <a:t>cap</a:t>
            </a:r>
            <a:r>
              <a:rPr lang="es-ES" dirty="0"/>
              <a:t> 6 y 7.</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48</a:t>
            </a:fld>
            <a:endParaRPr lang="es-ES_tradnl" altLang="es-ES"/>
          </a:p>
        </p:txBody>
      </p:sp>
      <p:pic>
        <p:nvPicPr>
          <p:cNvPr id="5" name="Imagen 4"/>
          <p:cNvPicPr>
            <a:picLocks noChangeAspect="1"/>
          </p:cNvPicPr>
          <p:nvPr/>
        </p:nvPicPr>
        <p:blipFill>
          <a:blip r:embed="rId2"/>
          <a:stretch>
            <a:fillRect/>
          </a:stretch>
        </p:blipFill>
        <p:spPr>
          <a:xfrm>
            <a:off x="3311860" y="3197225"/>
            <a:ext cx="5734050" cy="1400175"/>
          </a:xfrm>
          <a:prstGeom prst="rect">
            <a:avLst/>
          </a:prstGeom>
        </p:spPr>
      </p:pic>
      <p:pic>
        <p:nvPicPr>
          <p:cNvPr id="6" name="Imagen 5"/>
          <p:cNvPicPr>
            <a:picLocks noChangeAspect="1"/>
          </p:cNvPicPr>
          <p:nvPr/>
        </p:nvPicPr>
        <p:blipFill>
          <a:blip r:embed="rId3"/>
          <a:stretch>
            <a:fillRect/>
          </a:stretch>
        </p:blipFill>
        <p:spPr>
          <a:xfrm>
            <a:off x="3321385" y="4993020"/>
            <a:ext cx="5724525" cy="1247775"/>
          </a:xfrm>
          <a:prstGeom prst="rect">
            <a:avLst/>
          </a:prstGeom>
        </p:spPr>
      </p:pic>
      <p:pic>
        <p:nvPicPr>
          <p:cNvPr id="7" name="Picture 6" descr="https://lh6.googleusercontent.com/3iLY0wIKi8V7QdbX6lZtW-a2xGkvVxB2Sz5qrgUClb-MKYtPnoc8rokd4zocqDhROVumuYKOi_LhZ0NKWnK3AT21G6AyJEcfAi8D1HdSnvMUf_2BGWEp1LjgAZig_mTkQFxuLXi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0" y="2888940"/>
            <a:ext cx="3152775"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860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GPIO</a:t>
            </a:r>
          </a:p>
        </p:txBody>
      </p:sp>
      <p:sp>
        <p:nvSpPr>
          <p:cNvPr id="3" name="Marcador de contenido 2"/>
          <p:cNvSpPr>
            <a:spLocks noGrp="1"/>
          </p:cNvSpPr>
          <p:nvPr>
            <p:ph idx="1"/>
          </p:nvPr>
        </p:nvSpPr>
        <p:spPr/>
        <p:txBody>
          <a:bodyPr/>
          <a:lstStyle/>
          <a:p>
            <a:r>
              <a:rPr lang="es-ES" dirty="0"/>
              <a:t>P0xDIR</a:t>
            </a:r>
          </a:p>
          <a:p>
            <a:r>
              <a:rPr lang="es-ES" dirty="0"/>
              <a:t>P0xVAL</a:t>
            </a:r>
          </a:p>
          <a:p>
            <a:r>
              <a:rPr lang="es-ES" dirty="0"/>
              <a:t>P0xSET</a:t>
            </a:r>
          </a:p>
          <a:p>
            <a:r>
              <a:rPr lang="es-ES" dirty="0"/>
              <a:t>P0xCLR</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49</a:t>
            </a:fld>
            <a:endParaRPr lang="es-ES_tradnl" altLang="es-ES"/>
          </a:p>
        </p:txBody>
      </p:sp>
      <p:pic>
        <p:nvPicPr>
          <p:cNvPr id="97282" name="Picture 2" descr="https://lh5.googleusercontent.com/kgdIj0njnpE0uWoGI6b0F8GKKqZMmg-AOWNTMiGQeLtv9L6W7s0r0fUYI_9ZeDHPlGdi30ci9omngMuytE589lfmdaEiquMQCFDays78VlrVZ2VEg5Yk6TNorvqBg-21XTdUim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038" y="194350"/>
            <a:ext cx="573405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stretch>
            <a:fillRect/>
          </a:stretch>
        </p:blipFill>
        <p:spPr>
          <a:xfrm>
            <a:off x="3221038" y="1815771"/>
            <a:ext cx="5652628" cy="4163084"/>
          </a:xfrm>
          <a:prstGeom prst="rect">
            <a:avLst/>
          </a:prstGeom>
        </p:spPr>
      </p:pic>
      <p:pic>
        <p:nvPicPr>
          <p:cNvPr id="6" name="Imagen 5"/>
          <p:cNvPicPr>
            <a:picLocks noChangeAspect="1"/>
          </p:cNvPicPr>
          <p:nvPr/>
        </p:nvPicPr>
        <p:blipFill>
          <a:blip r:embed="rId4"/>
          <a:stretch>
            <a:fillRect/>
          </a:stretch>
        </p:blipFill>
        <p:spPr>
          <a:xfrm>
            <a:off x="3149030" y="5978855"/>
            <a:ext cx="5796644" cy="916591"/>
          </a:xfrm>
          <a:prstGeom prst="rect">
            <a:avLst/>
          </a:prstGeom>
        </p:spPr>
      </p:pic>
    </p:spTree>
    <p:extLst>
      <p:ext uri="{BB962C8B-B14F-4D97-AF65-F5344CB8AC3E}">
        <p14:creationId xmlns:p14="http://schemas.microsoft.com/office/powerpoint/2010/main" val="2906331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883FCCD-16BA-584F-8B8A-E4F8CF64FD1A}"/>
              </a:ext>
            </a:extLst>
          </p:cNvPr>
          <p:cNvSpPr>
            <a:spLocks noGrp="1" noChangeArrowheads="1"/>
          </p:cNvSpPr>
          <p:nvPr>
            <p:ph type="title"/>
          </p:nvPr>
        </p:nvSpPr>
        <p:spPr>
          <a:xfrm>
            <a:off x="368300" y="214313"/>
            <a:ext cx="8575675" cy="1235075"/>
          </a:xfrm>
        </p:spPr>
        <p:txBody>
          <a:bodyPr/>
          <a:lstStyle/>
          <a:p>
            <a:pPr eaLnBrk="1" hangingPunct="1"/>
            <a:r>
              <a:rPr lang="es-ES_tradnl" altLang="es-ES" sz="3600" dirty="0"/>
              <a:t>Objetivo: Desarrollar código para un sistema empotrado</a:t>
            </a:r>
          </a:p>
        </p:txBody>
      </p:sp>
      <p:sp>
        <p:nvSpPr>
          <p:cNvPr id="9219" name="Rectangle 3">
            <a:extLst>
              <a:ext uri="{FF2B5EF4-FFF2-40B4-BE49-F238E27FC236}">
                <a16:creationId xmlns:a16="http://schemas.microsoft.com/office/drawing/2014/main" id="{0E810A6D-1376-5446-B1FB-013E625060DE}"/>
              </a:ext>
            </a:extLst>
          </p:cNvPr>
          <p:cNvSpPr>
            <a:spLocks noGrp="1" noChangeArrowheads="1"/>
          </p:cNvSpPr>
          <p:nvPr>
            <p:ph type="body" idx="1"/>
          </p:nvPr>
        </p:nvSpPr>
        <p:spPr>
          <a:xfrm>
            <a:off x="368300" y="1449388"/>
            <a:ext cx="8452172" cy="5075956"/>
          </a:xfrm>
        </p:spPr>
        <p:txBody>
          <a:bodyPr/>
          <a:lstStyle/>
          <a:p>
            <a:pPr eaLnBrk="1" hangingPunct="1">
              <a:buSzPct val="75000"/>
              <a:buFont typeface="Arial" pitchFamily="34" charset="0"/>
              <a:buChar char="■"/>
              <a:defRPr/>
            </a:pPr>
            <a:r>
              <a:rPr lang="es-ES_tradnl" altLang="es-ES" sz="2400" dirty="0">
                <a:solidFill>
                  <a:srgbClr val="000090"/>
                </a:solidFill>
              </a:rPr>
              <a:t>En esta placa el procesador está acompañado de muchos dispositivos, principalmente de entrada/salida</a:t>
            </a:r>
          </a:p>
          <a:p>
            <a:pPr lvl="1" eaLnBrk="1" hangingPunct="1">
              <a:buSzPct val="75000"/>
              <a:buFont typeface="Arial" pitchFamily="34" charset="0"/>
              <a:buChar char="■"/>
              <a:defRPr/>
            </a:pPr>
            <a:r>
              <a:rPr lang="es-ES_tradnl" altLang="es-ES" sz="2000" dirty="0">
                <a:solidFill>
                  <a:srgbClr val="000090"/>
                </a:solidFill>
              </a:rPr>
              <a:t>Vamos a aprender a interaccionar con ellos trabajando en C, pero empleando ensamblador cuando sea necesario</a:t>
            </a:r>
          </a:p>
          <a:p>
            <a:pPr lvl="1" eaLnBrk="1" hangingPunct="1">
              <a:buSzPct val="75000"/>
              <a:buFont typeface="Arial" pitchFamily="34" charset="0"/>
              <a:buChar char="■"/>
              <a:defRPr/>
            </a:pPr>
            <a:r>
              <a:rPr lang="es-ES_tradnl" altLang="es-ES" sz="2000" dirty="0">
                <a:solidFill>
                  <a:srgbClr val="000090"/>
                </a:solidFill>
              </a:rPr>
              <a:t>Usar los temporizadores y los GPIO</a:t>
            </a:r>
          </a:p>
          <a:p>
            <a:pPr eaLnBrk="1" hangingPunct="1">
              <a:buSzPct val="75000"/>
              <a:buFont typeface="Arial" pitchFamily="34" charset="0"/>
              <a:buChar char="■"/>
              <a:defRPr/>
            </a:pPr>
            <a:r>
              <a:rPr lang="es-ES_tradnl" altLang="es-ES" sz="2400" dirty="0">
                <a:solidFill>
                  <a:srgbClr val="000090"/>
                </a:solidFill>
              </a:rPr>
              <a:t>Diseñar código modular y abstraernos del hardware</a:t>
            </a:r>
          </a:p>
          <a:p>
            <a:pPr lvl="1" eaLnBrk="1" hangingPunct="1">
              <a:buSzPct val="75000"/>
              <a:buFont typeface="Arial" pitchFamily="34" charset="0"/>
              <a:buChar char="■"/>
              <a:defRPr/>
            </a:pPr>
            <a:r>
              <a:rPr lang="es-ES_tradnl" altLang="es-ES" sz="2000" dirty="0">
                <a:solidFill>
                  <a:srgbClr val="000090"/>
                </a:solidFill>
              </a:rPr>
              <a:t>Reutilización de código</a:t>
            </a:r>
          </a:p>
          <a:p>
            <a:pPr eaLnBrk="1" hangingPunct="1">
              <a:buSzPct val="75000"/>
              <a:buFont typeface="Arial" pitchFamily="34" charset="0"/>
              <a:buChar char="■"/>
              <a:defRPr/>
            </a:pPr>
            <a:r>
              <a:rPr lang="es-ES_tradnl" altLang="es-ES" sz="2400" dirty="0">
                <a:solidFill>
                  <a:srgbClr val="000090"/>
                </a:solidFill>
              </a:rPr>
              <a:t>Desarrollar las Rutinas de Servicio Interrupción en C</a:t>
            </a:r>
          </a:p>
          <a:p>
            <a:pPr>
              <a:defRPr/>
            </a:pPr>
            <a:r>
              <a:rPr lang="es-ES" altLang="es-ES" sz="2400" dirty="0">
                <a:solidFill>
                  <a:srgbClr val="000090"/>
                </a:solidFill>
              </a:rPr>
              <a:t>Depurar eventos concurrentes asíncronos</a:t>
            </a:r>
          </a:p>
          <a:p>
            <a:pPr lvl="1">
              <a:defRPr/>
            </a:pPr>
            <a:r>
              <a:rPr lang="es-ES" altLang="es-ES" sz="2000" dirty="0"/>
              <a:t>Código con varias fuentes de interrupción activas</a:t>
            </a:r>
          </a:p>
          <a:p>
            <a:pPr lvl="1">
              <a:defRPr/>
            </a:pPr>
            <a:r>
              <a:rPr lang="es-ES" altLang="es-ES" sz="2000" dirty="0"/>
              <a:t>Depurar un código en ejecución (no sólo paso a paso)</a:t>
            </a:r>
          </a:p>
          <a:p>
            <a:pPr>
              <a:defRPr/>
            </a:pPr>
            <a:r>
              <a:rPr lang="es-ES" altLang="es-ES" sz="2400" dirty="0">
                <a:solidFill>
                  <a:srgbClr val="000090"/>
                </a:solidFill>
              </a:rPr>
              <a:t>Ejecución orientada a eventos mediante planificador</a:t>
            </a:r>
          </a:p>
          <a:p>
            <a:pPr lvl="1">
              <a:defRPr/>
            </a:pPr>
            <a:r>
              <a:rPr lang="es-ES" altLang="es-ES" sz="2000" dirty="0">
                <a:solidFill>
                  <a:srgbClr val="000090"/>
                </a:solidFill>
              </a:rPr>
              <a:t>Reducción de consumo</a:t>
            </a:r>
          </a:p>
          <a:p>
            <a:pPr marL="0" indent="0" eaLnBrk="1" hangingPunct="1">
              <a:buSzPct val="75000"/>
              <a:buFont typeface="Wingdings" pitchFamily="2" charset="2"/>
              <a:buNone/>
              <a:defRPr/>
            </a:pPr>
            <a:endParaRPr lang="es-ES_tradnl" altLang="es-ES" sz="2400" dirty="0"/>
          </a:p>
        </p:txBody>
      </p:sp>
      <p:sp>
        <p:nvSpPr>
          <p:cNvPr id="21507" name="Slide Number Placeholder 1">
            <a:extLst>
              <a:ext uri="{FF2B5EF4-FFF2-40B4-BE49-F238E27FC236}">
                <a16:creationId xmlns:a16="http://schemas.microsoft.com/office/drawing/2014/main" id="{50BBF620-EDC6-574C-B40E-DD1124ABDB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5465150-909E-784C-8E38-6F275D0D0ACA}" type="slidenum">
              <a:rPr lang="es-ES_tradnl" altLang="es-ES" sz="1400" smtClean="0"/>
              <a:pPr>
                <a:spcBef>
                  <a:spcPct val="0"/>
                </a:spcBef>
                <a:buClrTx/>
                <a:buSzTx/>
                <a:buFontTx/>
                <a:buNone/>
              </a:pPr>
              <a:t>5</a:t>
            </a:fld>
            <a:endParaRPr lang="es-ES_tradnl" altLang="es-ES"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Power</a:t>
            </a:r>
            <a:endParaRPr lang="es-ES" dirty="0"/>
          </a:p>
        </p:txBody>
      </p:sp>
      <p:sp>
        <p:nvSpPr>
          <p:cNvPr id="3" name="Marcador de contenido 2"/>
          <p:cNvSpPr>
            <a:spLocks noGrp="1"/>
          </p:cNvSpPr>
          <p:nvPr>
            <p:ph idx="1"/>
          </p:nvPr>
        </p:nvSpPr>
        <p:spPr/>
        <p:txBody>
          <a:bodyPr/>
          <a:lstStyle/>
          <a:p>
            <a:r>
              <a:rPr lang="es-ES" dirty="0"/>
              <a:t>10.1</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50</a:t>
            </a:fld>
            <a:endParaRPr lang="es-ES_tradnl" altLang="es-ES"/>
          </a:p>
        </p:txBody>
      </p:sp>
      <p:pic>
        <p:nvPicPr>
          <p:cNvPr id="5" name="Imagen 4"/>
          <p:cNvPicPr>
            <a:picLocks noChangeAspect="1"/>
          </p:cNvPicPr>
          <p:nvPr/>
        </p:nvPicPr>
        <p:blipFill>
          <a:blip r:embed="rId2"/>
          <a:stretch>
            <a:fillRect/>
          </a:stretch>
        </p:blipFill>
        <p:spPr>
          <a:xfrm>
            <a:off x="1223628" y="2780928"/>
            <a:ext cx="6410325" cy="2628900"/>
          </a:xfrm>
          <a:prstGeom prst="rect">
            <a:avLst/>
          </a:prstGeom>
        </p:spPr>
      </p:pic>
    </p:spTree>
    <p:extLst>
      <p:ext uri="{BB962C8B-B14F-4D97-AF65-F5344CB8AC3E}">
        <p14:creationId xmlns:p14="http://schemas.microsoft.com/office/powerpoint/2010/main" val="18611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332C5978-A0E7-A34E-8853-E12A47C81F36}"/>
              </a:ext>
            </a:extLst>
          </p:cNvPr>
          <p:cNvSpPr txBox="1">
            <a:spLocks noChangeArrowheads="1"/>
          </p:cNvSpPr>
          <p:nvPr/>
        </p:nvSpPr>
        <p:spPr bwMode="auto">
          <a:xfrm>
            <a:off x="800100" y="584684"/>
            <a:ext cx="67691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defTabSz="400050">
              <a:spcBef>
                <a:spcPct val="20000"/>
              </a:spcBef>
              <a:buClr>
                <a:schemeClr val="folHlink"/>
              </a:buClr>
              <a:buSzPct val="6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0" algn="l"/>
                <a:tab pos="392113" algn="l"/>
                <a:tab pos="785813" algn="l"/>
                <a:tab pos="1177925" algn="l"/>
                <a:tab pos="1573213" algn="l"/>
                <a:tab pos="1968500" algn="l"/>
                <a:tab pos="2362200" algn="l"/>
                <a:tab pos="2755900" algn="l"/>
                <a:tab pos="3149600" algn="l"/>
                <a:tab pos="3543300" algn="l"/>
                <a:tab pos="3937000" algn="l"/>
                <a:tab pos="4330700" algn="l"/>
                <a:tab pos="4719638" algn="l"/>
                <a:tab pos="5114925" algn="l"/>
                <a:tab pos="5508625" algn="l"/>
                <a:tab pos="5903913" algn="l"/>
                <a:tab pos="6297613" algn="l"/>
                <a:tab pos="6692900" algn="l"/>
                <a:tab pos="7088188" algn="l"/>
                <a:tab pos="7481888" algn="l"/>
                <a:tab pos="7875588" algn="l"/>
                <a:tab pos="8248650" algn="l"/>
              </a:tabLst>
              <a:defRPr sz="2000">
                <a:solidFill>
                  <a:schemeClr val="tx1"/>
                </a:solidFill>
                <a:latin typeface="Tahoma" panose="020B0604030504040204" pitchFamily="34" charset="0"/>
              </a:defRPr>
            </a:lvl9pPr>
          </a:lstStyle>
          <a:p>
            <a:pPr>
              <a:spcBef>
                <a:spcPct val="0"/>
              </a:spcBef>
              <a:buClr>
                <a:srgbClr val="FFFFFF"/>
              </a:buClr>
              <a:buSzPct val="100000"/>
              <a:buFont typeface="Times New Roman" panose="02020603050405020304" pitchFamily="18" charset="0"/>
              <a:buNone/>
            </a:pPr>
            <a:r>
              <a:rPr lang="es-ES_tradnl" altLang="es-ES" sz="4200" b="1" dirty="0">
                <a:solidFill>
                  <a:srgbClr val="000066"/>
                </a:solidFill>
              </a:rPr>
              <a:t>Índice</a:t>
            </a:r>
          </a:p>
        </p:txBody>
      </p:sp>
      <p:sp>
        <p:nvSpPr>
          <p:cNvPr id="51202" name="Text Box 2">
            <a:extLst>
              <a:ext uri="{FF2B5EF4-FFF2-40B4-BE49-F238E27FC236}">
                <a16:creationId xmlns:a16="http://schemas.microsoft.com/office/drawing/2014/main" id="{B0F6D49E-4B3E-7D48-8CDD-B212D8DA4D87}"/>
              </a:ext>
            </a:extLst>
          </p:cNvPr>
          <p:cNvSpPr txBox="1">
            <a:spLocks noChangeArrowheads="1"/>
          </p:cNvSpPr>
          <p:nvPr/>
        </p:nvSpPr>
        <p:spPr bwMode="auto">
          <a:xfrm>
            <a:off x="800100" y="1952836"/>
            <a:ext cx="75438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295275" indent="-295275" defTabSz="400050">
              <a:spcBef>
                <a:spcPct val="20000"/>
              </a:spcBef>
              <a:buClr>
                <a:schemeClr val="folHlink"/>
              </a:buClr>
              <a:buSzPct val="6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3200">
                <a:solidFill>
                  <a:schemeClr val="tx1"/>
                </a:solidFill>
                <a:latin typeface="Tahoma" panose="020B0604030504040204" pitchFamily="34" charset="0"/>
              </a:defRPr>
            </a:lvl1pPr>
            <a:lvl2pPr marL="742950" indent="-285750" defTabSz="400050">
              <a:spcBef>
                <a:spcPct val="20000"/>
              </a:spcBef>
              <a:buClr>
                <a:schemeClr val="hlink"/>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800">
                <a:solidFill>
                  <a:schemeClr val="folHlink"/>
                </a:solidFill>
                <a:latin typeface="Tahoma" panose="020B0604030504040204" pitchFamily="34" charset="0"/>
              </a:defRPr>
            </a:lvl2pPr>
            <a:lvl3pPr marL="1143000" indent="-228600" defTabSz="400050">
              <a:spcBef>
                <a:spcPct val="20000"/>
              </a:spcBef>
              <a:buClr>
                <a:schemeClr val="folHlink"/>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400">
                <a:solidFill>
                  <a:schemeClr val="tx1"/>
                </a:solidFill>
                <a:latin typeface="Tahoma" panose="020B0604030504040204" pitchFamily="34" charset="0"/>
              </a:defRPr>
            </a:lvl3pPr>
            <a:lvl4pPr marL="1600200" indent="-228600" defTabSz="400050">
              <a:spcBef>
                <a:spcPct val="20000"/>
              </a:spcBef>
              <a:buClr>
                <a:schemeClr val="accent2"/>
              </a:buClr>
              <a:buSzPct val="55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4pPr>
            <a:lvl5pPr marL="2057400" indent="-228600" defTabSz="400050">
              <a:spcBef>
                <a:spcPct val="20000"/>
              </a:spcBef>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5pPr>
            <a:lvl6pPr marL="25146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6pPr>
            <a:lvl7pPr marL="29718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7pPr>
            <a:lvl8pPr marL="34290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8pPr>
            <a:lvl9pPr marL="3886200" indent="-228600" defTabSz="400050" eaLnBrk="0" fontAlgn="base" hangingPunct="0">
              <a:spcBef>
                <a:spcPct val="20000"/>
              </a:spcBef>
              <a:spcAft>
                <a:spcPct val="0"/>
              </a:spcAft>
              <a:buClr>
                <a:schemeClr val="accent1"/>
              </a:buClr>
              <a:buSzPct val="50000"/>
              <a:buFont typeface="Wingdings" pitchFamily="2" charset="2"/>
              <a:buChar char="n"/>
              <a:tabLst>
                <a:tab pos="295275" algn="l"/>
                <a:tab pos="687388" algn="l"/>
                <a:tab pos="1081088" algn="l"/>
                <a:tab pos="1474788" algn="l"/>
                <a:tab pos="1866900" algn="l"/>
                <a:tab pos="2260600" algn="l"/>
                <a:tab pos="2655888" algn="l"/>
                <a:tab pos="3051175" algn="l"/>
                <a:tab pos="3444875" algn="l"/>
                <a:tab pos="3838575" algn="l"/>
                <a:tab pos="4232275" algn="l"/>
                <a:tab pos="4625975" algn="l"/>
                <a:tab pos="5019675" algn="l"/>
                <a:tab pos="5407025" algn="l"/>
                <a:tab pos="5802313" algn="l"/>
                <a:tab pos="6196013" algn="l"/>
                <a:tab pos="6591300" algn="l"/>
                <a:tab pos="6986588" algn="l"/>
                <a:tab pos="7380288" algn="l"/>
                <a:tab pos="7775575" algn="l"/>
                <a:tab pos="8170863" algn="l"/>
              </a:tabLst>
              <a:defRPr sz="2000">
                <a:solidFill>
                  <a:schemeClr val="tx1"/>
                </a:solidFill>
                <a:latin typeface="Tahoma" panose="020B0604030504040204" pitchFamily="34" charset="0"/>
              </a:defRPr>
            </a:lvl9pPr>
          </a:lstStyle>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16165D"/>
                </a:solidFill>
              </a:rPr>
              <a:t>Objetivos y descripción de la práctica</a:t>
            </a:r>
          </a:p>
          <a:p>
            <a:pPr>
              <a:spcBef>
                <a:spcPts val="638"/>
              </a:spcBef>
              <a:spcAft>
                <a:spcPts val="638"/>
              </a:spcAft>
              <a:buClr>
                <a:srgbClr val="336699"/>
              </a:buClr>
              <a:buSzPct val="75000"/>
              <a:buFont typeface="Arial" panose="020B0604020202020204" pitchFamily="34" charset="0"/>
              <a:buChar char="■"/>
            </a:pPr>
            <a:r>
              <a:rPr lang="es-ES_tradnl" altLang="es-ES" sz="2500" dirty="0">
                <a:solidFill>
                  <a:srgbClr val="16165D"/>
                </a:solidFill>
              </a:rPr>
              <a:t>Sistema de E/S</a:t>
            </a:r>
          </a:p>
          <a:p>
            <a:pPr>
              <a:spcBef>
                <a:spcPts val="638"/>
              </a:spcBef>
              <a:spcAft>
                <a:spcPts val="638"/>
              </a:spcAft>
              <a:buClr>
                <a:srgbClr val="336699"/>
              </a:buClr>
              <a:buSzPct val="75000"/>
              <a:buFont typeface="Arial" panose="020B0604020202020204" pitchFamily="34" charset="0"/>
              <a:buChar char="■"/>
            </a:pPr>
            <a:r>
              <a:rPr lang="es-ES_tradnl" altLang="es-ES" sz="2500" b="1" dirty="0">
                <a:solidFill>
                  <a:srgbClr val="000066"/>
                </a:solidFill>
              </a:rPr>
              <a:t>Ayudas código</a:t>
            </a:r>
          </a:p>
          <a:p>
            <a:pPr>
              <a:spcBef>
                <a:spcPts val="638"/>
              </a:spcBef>
              <a:spcAft>
                <a:spcPts val="638"/>
              </a:spcAft>
              <a:buClr>
                <a:srgbClr val="336699"/>
              </a:buClr>
              <a:buSzPct val="75000"/>
              <a:buFont typeface="Arial" panose="020B0604020202020204" pitchFamily="34" charset="0"/>
              <a:buChar char="■"/>
            </a:pPr>
            <a:endParaRPr lang="es-ES_tradnl" altLang="es-ES" sz="2500" b="1" dirty="0">
              <a:solidFill>
                <a:srgbClr val="000066"/>
              </a:solidFill>
            </a:endParaRPr>
          </a:p>
          <a:p>
            <a:pPr>
              <a:lnSpc>
                <a:spcPct val="93000"/>
              </a:lnSpc>
              <a:spcBef>
                <a:spcPts val="638"/>
              </a:spcBef>
              <a:spcAft>
                <a:spcPts val="638"/>
              </a:spcAft>
              <a:buClr>
                <a:srgbClr val="336699"/>
              </a:buClr>
              <a:buSzPct val="75000"/>
              <a:buFont typeface="Arial" panose="020B0604020202020204" pitchFamily="34" charset="0"/>
              <a:buNone/>
            </a:pPr>
            <a:endParaRPr lang="es-ES_tradnl" altLang="es-ES" sz="2500" b="1" dirty="0">
              <a:solidFill>
                <a:srgbClr val="000066"/>
              </a:solidFill>
            </a:endParaRPr>
          </a:p>
        </p:txBody>
      </p:sp>
      <p:sp>
        <p:nvSpPr>
          <p:cNvPr id="51203" name="Slide Number Placeholder 1">
            <a:extLst>
              <a:ext uri="{FF2B5EF4-FFF2-40B4-BE49-F238E27FC236}">
                <a16:creationId xmlns:a16="http://schemas.microsoft.com/office/drawing/2014/main" id="{C2D421F2-38E0-4B43-BF64-D99ED86B26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D1E3350-5FFB-4D4C-933A-0B24D0681D9C}" type="slidenum">
              <a:rPr lang="es-ES_tradnl" altLang="es-ES" sz="1400" smtClean="0"/>
              <a:pPr>
                <a:spcBef>
                  <a:spcPct val="0"/>
                </a:spcBef>
                <a:buClrTx/>
                <a:buSzTx/>
                <a:buFontTx/>
                <a:buNone/>
              </a:pPr>
              <a:t>51</a:t>
            </a:fld>
            <a:endParaRPr lang="es-ES_tradnl" altLang="es-ES" sz="1400"/>
          </a:p>
        </p:txBody>
      </p:sp>
    </p:spTree>
    <p:extLst>
      <p:ext uri="{BB962C8B-B14F-4D97-AF65-F5344CB8AC3E}">
        <p14:creationId xmlns:p14="http://schemas.microsoft.com/office/powerpoint/2010/main" val="29769690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4AB0ED41-936F-5445-B67C-466BAF68EC94}"/>
              </a:ext>
            </a:extLst>
          </p:cNvPr>
          <p:cNvSpPr>
            <a:spLocks noGrp="1" noChangeArrowheads="1"/>
          </p:cNvSpPr>
          <p:nvPr>
            <p:ph type="title"/>
          </p:nvPr>
        </p:nvSpPr>
        <p:spPr/>
        <p:txBody>
          <a:bodyPr/>
          <a:lstStyle/>
          <a:p>
            <a:r>
              <a:rPr lang="es-ES_tradnl" altLang="es-ES"/>
              <a:t>Autómatas. Implementación</a:t>
            </a:r>
          </a:p>
        </p:txBody>
      </p:sp>
      <p:sp>
        <p:nvSpPr>
          <p:cNvPr id="79874" name="Rectangle 3">
            <a:extLst>
              <a:ext uri="{FF2B5EF4-FFF2-40B4-BE49-F238E27FC236}">
                <a16:creationId xmlns:a16="http://schemas.microsoft.com/office/drawing/2014/main" id="{33790A7D-2565-1841-A62D-788F6435D3B8}"/>
              </a:ext>
            </a:extLst>
          </p:cNvPr>
          <p:cNvSpPr>
            <a:spLocks noGrp="1" noChangeArrowheads="1"/>
          </p:cNvSpPr>
          <p:nvPr>
            <p:ph type="body" idx="1"/>
          </p:nvPr>
        </p:nvSpPr>
        <p:spPr>
          <a:xfrm>
            <a:off x="228600" y="1193800"/>
            <a:ext cx="7683500" cy="4927600"/>
          </a:xfrm>
        </p:spPr>
        <p:txBody>
          <a:bodyPr/>
          <a:lstStyle/>
          <a:p>
            <a:endParaRPr lang="es-ES_tradnl" altLang="es-ES"/>
          </a:p>
          <a:p>
            <a:r>
              <a:rPr lang="es-ES_tradnl" altLang="es-ES"/>
              <a:t>Ej.: Detección </a:t>
            </a:r>
            <a:br>
              <a:rPr lang="es-ES_tradnl" altLang="es-ES"/>
            </a:br>
            <a:r>
              <a:rPr lang="es-ES_tradnl" altLang="es-ES"/>
              <a:t>sentido contrario</a:t>
            </a:r>
          </a:p>
          <a:p>
            <a:pPr lvl="2"/>
            <a:r>
              <a:rPr lang="es-ES_tradnl" altLang="es-ES" b="1"/>
              <a:t>MOORE</a:t>
            </a:r>
          </a:p>
          <a:p>
            <a:pPr lvl="2"/>
            <a:r>
              <a:rPr lang="es-ES_tradnl" altLang="es-ES"/>
              <a:t>Entradas nivel </a:t>
            </a:r>
            <a:br>
              <a:rPr lang="es-ES_tradnl" altLang="es-ES"/>
            </a:br>
            <a:r>
              <a:rPr lang="es-ES_tradnl" altLang="es-ES"/>
              <a:t>muestreadas </a:t>
            </a:r>
            <a:br>
              <a:rPr lang="es-ES_tradnl" altLang="es-ES"/>
            </a:br>
            <a:r>
              <a:rPr lang="es-ES_tradnl" altLang="es-ES"/>
              <a:t>(síncronas)</a:t>
            </a:r>
          </a:p>
          <a:p>
            <a:pPr lvl="2"/>
            <a:r>
              <a:rPr lang="es-ES_tradnl" altLang="es-ES"/>
              <a:t>Salidas </a:t>
            </a:r>
            <a:br>
              <a:rPr lang="es-ES_tradnl" altLang="es-ES"/>
            </a:br>
            <a:r>
              <a:rPr lang="es-ES_tradnl" altLang="es-ES"/>
              <a:t>asíncronas</a:t>
            </a:r>
          </a:p>
        </p:txBody>
      </p:sp>
      <p:sp>
        <p:nvSpPr>
          <p:cNvPr id="25604" name="Rectangle 4">
            <a:extLst>
              <a:ext uri="{FF2B5EF4-FFF2-40B4-BE49-F238E27FC236}">
                <a16:creationId xmlns:a16="http://schemas.microsoft.com/office/drawing/2014/main" id="{6EDEFB68-110A-C845-A235-99998013C9E8}"/>
              </a:ext>
            </a:extLst>
          </p:cNvPr>
          <p:cNvSpPr>
            <a:spLocks noChangeArrowheads="1"/>
          </p:cNvSpPr>
          <p:nvPr/>
        </p:nvSpPr>
        <p:spPr bwMode="auto">
          <a:xfrm>
            <a:off x="4108450" y="2233613"/>
            <a:ext cx="4927600" cy="3751262"/>
          </a:xfrm>
          <a:prstGeom prst="rect">
            <a:avLst/>
          </a:prstGeom>
          <a:solidFill>
            <a:schemeClr val="bg1">
              <a:lumMod val="75000"/>
            </a:schemeClr>
          </a:solidFill>
          <a:ln w="38100" cmpd="dbl">
            <a:solidFill>
              <a:schemeClr val="tx1"/>
            </a:solidFill>
            <a:miter lim="800000"/>
            <a:headEnd/>
            <a:tailEnd/>
          </a:ln>
          <a:effectLst/>
        </p:spPr>
        <p:txBody>
          <a:bodyPr lIns="90488" tIns="44450" rIns="90488" bIns="44450">
            <a:spAutoFit/>
          </a:bodyPr>
          <a:lstStyle/>
          <a:p>
            <a:pPr>
              <a:defRPr/>
            </a:pPr>
            <a:r>
              <a:rPr lang="es-ES_tradnl" altLang="es-ES" sz="1400" dirty="0">
                <a:latin typeface="Consolas" panose="020B0609020204030204" pitchFamily="49" charset="0"/>
                <a:cs typeface="Consolas" panose="020B0609020204030204" pitchFamily="49" charset="0"/>
              </a:rPr>
              <a:t>// Estado pertenece al conjunto de estados</a:t>
            </a:r>
          </a:p>
          <a:p>
            <a:pPr>
              <a:defRPr/>
            </a:pPr>
            <a:r>
              <a:rPr lang="es-ES_tradnl" altLang="es-ES" sz="1400" dirty="0">
                <a:latin typeface="Consolas" panose="020B0609020204030204" pitchFamily="49" charset="0"/>
                <a:cs typeface="Consolas" panose="020B0609020204030204" pitchFamily="49" charset="0"/>
              </a:rPr>
              <a:t>Entrada  = </a:t>
            </a:r>
            <a:r>
              <a:rPr lang="es-ES_tradnl" altLang="es-ES" sz="1400" dirty="0" err="1">
                <a:latin typeface="Consolas" panose="020B0609020204030204" pitchFamily="49" charset="0"/>
                <a:cs typeface="Consolas" panose="020B0609020204030204" pitchFamily="49" charset="0"/>
              </a:rPr>
              <a:t>Leer_Entrada</a:t>
            </a:r>
            <a:r>
              <a:rPr lang="es-ES_tradnl" altLang="es-ES" sz="1400" dirty="0">
                <a:latin typeface="Consolas" panose="020B0609020204030204" pitchFamily="49" charset="0"/>
                <a:cs typeface="Consolas" panose="020B0609020204030204" pitchFamily="49" charset="0"/>
              </a:rPr>
              <a:t> () ;</a:t>
            </a:r>
          </a:p>
          <a:p>
            <a:pPr>
              <a:defRPr/>
            </a:pPr>
            <a:r>
              <a:rPr lang="es-ES_tradnl" altLang="es-ES" sz="1400" dirty="0" err="1">
                <a:latin typeface="Consolas" panose="020B0609020204030204" pitchFamily="49" charset="0"/>
                <a:cs typeface="Consolas" panose="020B0609020204030204" pitchFamily="49" charset="0"/>
              </a:rPr>
              <a:t>switch</a:t>
            </a:r>
            <a:r>
              <a:rPr lang="es-ES_tradnl" altLang="es-ES" sz="1400" dirty="0">
                <a:latin typeface="Consolas" panose="020B0609020204030204" pitchFamily="49" charset="0"/>
                <a:cs typeface="Consolas" panose="020B0609020204030204" pitchFamily="49" charset="0"/>
              </a:rPr>
              <a:t> (Estado) </a:t>
            </a:r>
          </a:p>
          <a:p>
            <a:pPr>
              <a:defRPr/>
            </a:pPr>
            <a:r>
              <a:rPr lang="es-ES_tradnl" altLang="es-ES" sz="1400" dirty="0">
                <a:latin typeface="Consolas" panose="020B0609020204030204" pitchFamily="49" charset="0"/>
                <a:cs typeface="Consolas" panose="020B0609020204030204" pitchFamily="49" charset="0"/>
              </a:rPr>
              <a:t>  {</a:t>
            </a:r>
          </a:p>
          <a:p>
            <a:pPr>
              <a:defRPr/>
            </a:pPr>
            <a:r>
              <a:rPr lang="es-ES_tradnl" altLang="es-ES" sz="1400" dirty="0">
                <a:latin typeface="Consolas" panose="020B0609020204030204" pitchFamily="49" charset="0"/>
                <a:cs typeface="Consolas" panose="020B0609020204030204" pitchFamily="49" charset="0"/>
              </a:rPr>
              <a:t>    case C1 : Salida(NO_ALARMA) ;</a:t>
            </a:r>
          </a:p>
          <a:p>
            <a:pPr>
              <a:defRPr/>
            </a:pPr>
            <a:r>
              <a:rPr lang="es-ES_tradnl" altLang="es-ES" sz="1400" dirty="0">
                <a:latin typeface="Consolas" panose="020B0609020204030204" pitchFamily="49" charset="0"/>
                <a:cs typeface="Consolas" panose="020B0609020204030204" pitchFamily="49" charset="0"/>
              </a:rPr>
              <a:t>              </a:t>
            </a:r>
            <a:r>
              <a:rPr lang="es-ES_tradnl" altLang="es-ES" sz="1400" dirty="0" err="1">
                <a:latin typeface="Consolas" panose="020B0609020204030204" pitchFamily="49" charset="0"/>
                <a:cs typeface="Consolas" panose="020B0609020204030204" pitchFamily="49" charset="0"/>
              </a:rPr>
              <a:t>switch</a:t>
            </a:r>
            <a:r>
              <a:rPr lang="es-ES_tradnl" altLang="es-ES" sz="1400" dirty="0">
                <a:latin typeface="Consolas" panose="020B0609020204030204" pitchFamily="49" charset="0"/>
                <a:cs typeface="Consolas" panose="020B0609020204030204" pitchFamily="49" charset="0"/>
              </a:rPr>
              <a:t> (Entrada) {</a:t>
            </a:r>
          </a:p>
          <a:p>
            <a:pPr>
              <a:defRPr/>
            </a:pPr>
            <a:r>
              <a:rPr lang="es-ES_tradnl" altLang="es-ES" sz="1400" dirty="0">
                <a:latin typeface="Consolas" panose="020B0609020204030204" pitchFamily="49" charset="0"/>
                <a:cs typeface="Consolas" panose="020B0609020204030204" pitchFamily="49" charset="0"/>
              </a:rPr>
              <a:t>                case I01 : Estado = C3 ; break ;</a:t>
            </a:r>
          </a:p>
          <a:p>
            <a:pPr>
              <a:defRPr/>
            </a:pPr>
            <a:r>
              <a:rPr lang="es-ES_tradnl" altLang="es-ES" sz="1400" dirty="0">
                <a:latin typeface="Consolas" panose="020B0609020204030204" pitchFamily="49" charset="0"/>
                <a:cs typeface="Consolas" panose="020B0609020204030204" pitchFamily="49" charset="0"/>
              </a:rPr>
              <a:t>                case I10 : Estado = C2 ; break ;</a:t>
            </a:r>
          </a:p>
          <a:p>
            <a:pPr>
              <a:defRPr/>
            </a:pPr>
            <a:r>
              <a:rPr lang="es-ES_tradnl" altLang="es-ES" sz="1400" dirty="0">
                <a:latin typeface="Consolas" panose="020B0609020204030204" pitchFamily="49" charset="0"/>
                <a:cs typeface="Consolas" panose="020B0609020204030204" pitchFamily="49" charset="0"/>
              </a:rPr>
              <a:t>                default : }</a:t>
            </a:r>
          </a:p>
          <a:p>
            <a:pPr>
              <a:defRPr/>
            </a:pPr>
            <a:r>
              <a:rPr lang="es-ES_tradnl" altLang="es-ES" sz="1400" dirty="0">
                <a:latin typeface="Consolas" panose="020B0609020204030204" pitchFamily="49" charset="0"/>
                <a:cs typeface="Consolas" panose="020B0609020204030204" pitchFamily="49" charset="0"/>
              </a:rPr>
              <a:t>              break ;</a:t>
            </a:r>
          </a:p>
          <a:p>
            <a:pPr>
              <a:defRPr/>
            </a:pPr>
            <a:r>
              <a:rPr lang="es-ES_tradnl" altLang="es-ES" sz="1400" dirty="0">
                <a:latin typeface="Consolas" panose="020B0609020204030204" pitchFamily="49" charset="0"/>
                <a:cs typeface="Consolas" panose="020B0609020204030204" pitchFamily="49" charset="0"/>
              </a:rPr>
              <a:t>    case C2 : Salida (NO_ALARMA) ;</a:t>
            </a:r>
          </a:p>
          <a:p>
            <a:pPr>
              <a:defRPr/>
            </a:pPr>
            <a:r>
              <a:rPr lang="es-ES_tradnl" altLang="es-ES" sz="1400" dirty="0">
                <a:latin typeface="Consolas" panose="020B0609020204030204" pitchFamily="49" charset="0"/>
                <a:cs typeface="Consolas" panose="020B0609020204030204" pitchFamily="49" charset="0"/>
              </a:rPr>
              <a:t>              </a:t>
            </a:r>
            <a:r>
              <a:rPr lang="es-ES_tradnl" altLang="es-ES" sz="1400" dirty="0" err="1">
                <a:latin typeface="Consolas" panose="020B0609020204030204" pitchFamily="49" charset="0"/>
                <a:cs typeface="Consolas" panose="020B0609020204030204" pitchFamily="49" charset="0"/>
              </a:rPr>
              <a:t>if</a:t>
            </a:r>
            <a:r>
              <a:rPr lang="es-ES_tradnl" altLang="es-ES" sz="1400" dirty="0">
                <a:latin typeface="Consolas" panose="020B0609020204030204" pitchFamily="49" charset="0"/>
                <a:cs typeface="Consolas" panose="020B0609020204030204" pitchFamily="49" charset="0"/>
              </a:rPr>
              <a:t> (Entrada  == I00) Estado = C1 ;</a:t>
            </a:r>
          </a:p>
          <a:p>
            <a:pPr>
              <a:defRPr/>
            </a:pPr>
            <a:r>
              <a:rPr lang="es-ES_tradnl" altLang="es-ES" sz="1400" dirty="0">
                <a:latin typeface="Consolas" panose="020B0609020204030204" pitchFamily="49" charset="0"/>
                <a:cs typeface="Consolas" panose="020B0609020204030204" pitchFamily="49" charset="0"/>
              </a:rPr>
              <a:t>              break ; </a:t>
            </a:r>
          </a:p>
          <a:p>
            <a:pPr>
              <a:defRPr/>
            </a:pPr>
            <a:r>
              <a:rPr lang="es-ES_tradnl" altLang="es-ES" sz="1400" dirty="0">
                <a:latin typeface="Consolas" panose="020B0609020204030204" pitchFamily="49" charset="0"/>
                <a:cs typeface="Consolas" panose="020B0609020204030204" pitchFamily="49" charset="0"/>
              </a:rPr>
              <a:t>    case C3 : Salida (ALARMA) ;</a:t>
            </a:r>
          </a:p>
          <a:p>
            <a:pPr>
              <a:defRPr/>
            </a:pPr>
            <a:r>
              <a:rPr lang="es-ES_tradnl" altLang="es-ES" sz="1400" dirty="0">
                <a:latin typeface="Consolas" panose="020B0609020204030204" pitchFamily="49" charset="0"/>
                <a:cs typeface="Consolas" panose="020B0609020204030204" pitchFamily="49" charset="0"/>
              </a:rPr>
              <a:t>              </a:t>
            </a:r>
            <a:r>
              <a:rPr lang="es-ES_tradnl" altLang="es-ES" sz="1400" dirty="0" err="1">
                <a:latin typeface="Consolas" panose="020B0609020204030204" pitchFamily="49" charset="0"/>
                <a:cs typeface="Consolas" panose="020B0609020204030204" pitchFamily="49" charset="0"/>
              </a:rPr>
              <a:t>if</a:t>
            </a:r>
            <a:r>
              <a:rPr lang="es-ES_tradnl" altLang="es-ES" sz="1400" dirty="0">
                <a:latin typeface="Consolas" panose="020B0609020204030204" pitchFamily="49" charset="0"/>
                <a:cs typeface="Consolas" panose="020B0609020204030204" pitchFamily="49" charset="0"/>
              </a:rPr>
              <a:t> (Entrada  == I00) Estado = C1 ; </a:t>
            </a:r>
          </a:p>
          <a:p>
            <a:pPr>
              <a:defRPr/>
            </a:pPr>
            <a:r>
              <a:rPr lang="es-ES_tradnl" altLang="es-ES" sz="1400" dirty="0">
                <a:latin typeface="Consolas" panose="020B0609020204030204" pitchFamily="49" charset="0"/>
                <a:cs typeface="Consolas" panose="020B0609020204030204" pitchFamily="49" charset="0"/>
              </a:rPr>
              <a:t>              break ; </a:t>
            </a:r>
          </a:p>
          <a:p>
            <a:pPr>
              <a:defRPr/>
            </a:pPr>
            <a:r>
              <a:rPr lang="es-ES_tradnl" altLang="es-ES" sz="1400" dirty="0">
                <a:latin typeface="Consolas" panose="020B0609020204030204" pitchFamily="49" charset="0"/>
                <a:cs typeface="Consolas" panose="020B0609020204030204" pitchFamily="49" charset="0"/>
              </a:rPr>
              <a:t>  }</a:t>
            </a:r>
          </a:p>
        </p:txBody>
      </p:sp>
      <p:graphicFrame>
        <p:nvGraphicFramePr>
          <p:cNvPr id="79876" name="1 Objeto">
            <a:hlinkClick r:id="" action="ppaction://ole?verb=0"/>
            <a:extLst>
              <a:ext uri="{FF2B5EF4-FFF2-40B4-BE49-F238E27FC236}">
                <a16:creationId xmlns:a16="http://schemas.microsoft.com/office/drawing/2014/main" id="{AB489D35-145D-5B4C-88EE-5C4BC32A1BAF}"/>
              </a:ext>
            </a:extLst>
          </p:cNvPr>
          <p:cNvGraphicFramePr>
            <a:graphicFrameLocks/>
          </p:cNvGraphicFramePr>
          <p:nvPr/>
        </p:nvGraphicFramePr>
        <p:xfrm>
          <a:off x="287338" y="5362575"/>
          <a:ext cx="3783012" cy="1306513"/>
        </p:xfrm>
        <a:graphic>
          <a:graphicData uri="http://schemas.openxmlformats.org/presentationml/2006/ole">
            <mc:AlternateContent xmlns:mc="http://schemas.openxmlformats.org/markup-compatibility/2006">
              <mc:Choice xmlns:v="urn:schemas-microsoft-com:vml" Requires="v">
                <p:oleObj spid="_x0000_s1045" name="Documento" r:id="rId4" imgW="2730500" imgH="939800" progId="Word.Document.8">
                  <p:embed/>
                </p:oleObj>
              </mc:Choice>
              <mc:Fallback>
                <p:oleObj name="Documento" r:id="rId4" imgW="2730500" imgH="939800" progId="Word.Document.8">
                  <p:embed/>
                  <p:pic>
                    <p:nvPicPr>
                      <p:cNvPr id="0" name="1 Objeto"/>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5362575"/>
                        <a:ext cx="3783012" cy="130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9877" name="Slide Number Placeholder 1">
            <a:extLst>
              <a:ext uri="{FF2B5EF4-FFF2-40B4-BE49-F238E27FC236}">
                <a16:creationId xmlns:a16="http://schemas.microsoft.com/office/drawing/2014/main" id="{C956FE35-CFF5-A240-B1F3-86F8282E5A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F3C0FF5E-52E5-C14C-BCDD-E2FE4F9EBEBF}" type="slidenum">
              <a:rPr lang="es-ES_tradnl" altLang="es-ES" sz="1400" smtClean="0"/>
              <a:pPr>
                <a:spcBef>
                  <a:spcPct val="0"/>
                </a:spcBef>
                <a:buClrTx/>
                <a:buSzTx/>
                <a:buFontTx/>
                <a:buNone/>
              </a:pPr>
              <a:t>52</a:t>
            </a:fld>
            <a:endParaRPr lang="es-ES_tradnl" altLang="es-ES" sz="140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D5A45E7-77EB-E34B-8A03-454A7894708E}"/>
              </a:ext>
            </a:extLst>
          </p:cNvPr>
          <p:cNvSpPr>
            <a:spLocks noGrp="1" noChangeArrowheads="1"/>
          </p:cNvSpPr>
          <p:nvPr>
            <p:ph type="title"/>
          </p:nvPr>
        </p:nvSpPr>
        <p:spPr/>
        <p:txBody>
          <a:bodyPr/>
          <a:lstStyle/>
          <a:p>
            <a:r>
              <a:rPr lang="es-ES_tradnl" altLang="es-ES"/>
              <a:t>Autómatas. Implementación</a:t>
            </a:r>
          </a:p>
        </p:txBody>
      </p:sp>
      <p:sp>
        <p:nvSpPr>
          <p:cNvPr id="81922" name="Rectangle 3">
            <a:extLst>
              <a:ext uri="{FF2B5EF4-FFF2-40B4-BE49-F238E27FC236}">
                <a16:creationId xmlns:a16="http://schemas.microsoft.com/office/drawing/2014/main" id="{28B51EE9-44DD-F44A-A7C6-055C1A8CE16F}"/>
              </a:ext>
            </a:extLst>
          </p:cNvPr>
          <p:cNvSpPr>
            <a:spLocks noGrp="1" noChangeArrowheads="1"/>
          </p:cNvSpPr>
          <p:nvPr>
            <p:ph type="body" idx="1"/>
          </p:nvPr>
        </p:nvSpPr>
        <p:spPr>
          <a:xfrm>
            <a:off x="5435600" y="1808163"/>
            <a:ext cx="3519488" cy="4213225"/>
          </a:xfrm>
        </p:spPr>
        <p:txBody>
          <a:bodyPr/>
          <a:lstStyle/>
          <a:p>
            <a:r>
              <a:rPr lang="es-ES_tradnl" altLang="es-ES" sz="2800"/>
              <a:t>Ej: reconocedor de cadenas: </a:t>
            </a:r>
            <a:r>
              <a:rPr lang="es-ES_tradnl" altLang="es-ES" sz="2800" b="1"/>
              <a:t>MEALY</a:t>
            </a:r>
            <a:endParaRPr lang="es-ES_tradnl" altLang="es-ES" sz="2800"/>
          </a:p>
        </p:txBody>
      </p:sp>
      <p:sp>
        <p:nvSpPr>
          <p:cNvPr id="26629" name="Rectangle 5">
            <a:extLst>
              <a:ext uri="{FF2B5EF4-FFF2-40B4-BE49-F238E27FC236}">
                <a16:creationId xmlns:a16="http://schemas.microsoft.com/office/drawing/2014/main" id="{E86B76ED-592A-CD4A-B49C-9CA00D3DB97C}"/>
              </a:ext>
            </a:extLst>
          </p:cNvPr>
          <p:cNvSpPr>
            <a:spLocks noChangeArrowheads="1"/>
          </p:cNvSpPr>
          <p:nvPr/>
        </p:nvSpPr>
        <p:spPr bwMode="auto">
          <a:xfrm>
            <a:off x="338138" y="2014538"/>
            <a:ext cx="5278437" cy="3232150"/>
          </a:xfrm>
          <a:prstGeom prst="rect">
            <a:avLst/>
          </a:prstGeom>
          <a:solidFill>
            <a:schemeClr val="bg1">
              <a:lumMod val="75000"/>
            </a:schemeClr>
          </a:solidFill>
          <a:ln w="38100" cmpd="dbl">
            <a:solidFill>
              <a:schemeClr val="tx1"/>
            </a:solidFill>
            <a:miter lim="800000"/>
            <a:headEnd/>
            <a:tailEnd/>
          </a:ln>
          <a:effectLst/>
        </p:spPr>
        <p:txBody>
          <a:bodyPr lIns="76200" tIns="46038" rIns="76200" bIns="46038">
            <a:spAutoFit/>
          </a:bodyPr>
          <a:lstStyle>
            <a:lvl1pPr defTabSz="1390650">
              <a:defRPr sz="2400">
                <a:solidFill>
                  <a:schemeClr val="tx1"/>
                </a:solidFill>
                <a:latin typeface="Times New Roman" pitchFamily="18" charset="0"/>
              </a:defRPr>
            </a:lvl1pPr>
            <a:lvl2pPr defTabSz="1390650">
              <a:defRPr sz="2400">
                <a:solidFill>
                  <a:schemeClr val="tx1"/>
                </a:solidFill>
                <a:latin typeface="Times New Roman" pitchFamily="18" charset="0"/>
              </a:defRPr>
            </a:lvl2pPr>
            <a:lvl3pPr defTabSz="1390650">
              <a:defRPr sz="2400">
                <a:solidFill>
                  <a:schemeClr val="tx1"/>
                </a:solidFill>
                <a:latin typeface="Times New Roman" pitchFamily="18" charset="0"/>
              </a:defRPr>
            </a:lvl3pPr>
            <a:lvl4pPr defTabSz="1390650">
              <a:defRPr sz="2400">
                <a:solidFill>
                  <a:schemeClr val="tx1"/>
                </a:solidFill>
                <a:latin typeface="Times New Roman" pitchFamily="18" charset="0"/>
              </a:defRPr>
            </a:lvl4pPr>
            <a:lvl5pPr defTabSz="1390650">
              <a:defRPr sz="2400">
                <a:solidFill>
                  <a:schemeClr val="tx1"/>
                </a:solidFill>
                <a:latin typeface="Times New Roman" pitchFamily="18" charset="0"/>
              </a:defRPr>
            </a:lvl5pPr>
            <a:lvl6pPr defTabSz="1390650" eaLnBrk="0" fontAlgn="base" hangingPunct="0">
              <a:spcBef>
                <a:spcPct val="0"/>
              </a:spcBef>
              <a:spcAft>
                <a:spcPct val="0"/>
              </a:spcAft>
              <a:defRPr sz="2400">
                <a:solidFill>
                  <a:schemeClr val="tx1"/>
                </a:solidFill>
                <a:latin typeface="Times New Roman" pitchFamily="18" charset="0"/>
              </a:defRPr>
            </a:lvl6pPr>
            <a:lvl7pPr defTabSz="1390650" eaLnBrk="0" fontAlgn="base" hangingPunct="0">
              <a:spcBef>
                <a:spcPct val="0"/>
              </a:spcBef>
              <a:spcAft>
                <a:spcPct val="0"/>
              </a:spcAft>
              <a:defRPr sz="2400">
                <a:solidFill>
                  <a:schemeClr val="tx1"/>
                </a:solidFill>
                <a:latin typeface="Times New Roman" pitchFamily="18" charset="0"/>
              </a:defRPr>
            </a:lvl7pPr>
            <a:lvl8pPr defTabSz="1390650" eaLnBrk="0" fontAlgn="base" hangingPunct="0">
              <a:spcBef>
                <a:spcPct val="0"/>
              </a:spcBef>
              <a:spcAft>
                <a:spcPct val="0"/>
              </a:spcAft>
              <a:defRPr sz="2400">
                <a:solidFill>
                  <a:schemeClr val="tx1"/>
                </a:solidFill>
                <a:latin typeface="Times New Roman" pitchFamily="18" charset="0"/>
              </a:defRPr>
            </a:lvl8pPr>
            <a:lvl9pPr defTabSz="1390650" eaLnBrk="0" fontAlgn="base" hangingPunct="0">
              <a:spcBef>
                <a:spcPct val="0"/>
              </a:spcBef>
              <a:spcAft>
                <a:spcPct val="0"/>
              </a:spcAft>
              <a:defRPr sz="2400">
                <a:solidFill>
                  <a:schemeClr val="tx1"/>
                </a:solidFill>
                <a:latin typeface="Times New Roman" pitchFamily="18" charset="0"/>
              </a:defRPr>
            </a:lvl9pPr>
          </a:lstStyle>
          <a:p>
            <a:pPr>
              <a:defRPr/>
            </a:pPr>
            <a:r>
              <a:rPr lang="es-ES_tradnl" altLang="es-ES" sz="1200" dirty="0" err="1">
                <a:latin typeface="Consolas" panose="020B0609020204030204" pitchFamily="49" charset="0"/>
                <a:cs typeface="Consolas" panose="020B0609020204030204" pitchFamily="49" charset="0"/>
              </a:rPr>
              <a:t>Espera_Sincronismo</a:t>
            </a:r>
            <a:r>
              <a:rPr lang="es-ES_tradnl" altLang="es-ES" sz="1200" dirty="0">
                <a:latin typeface="Consolas" panose="020B0609020204030204" pitchFamily="49" charset="0"/>
                <a:cs typeface="Consolas" panose="020B0609020204030204" pitchFamily="49" charset="0"/>
              </a:rPr>
              <a:t> () ;</a:t>
            </a:r>
          </a:p>
          <a:p>
            <a:pPr>
              <a:defRPr/>
            </a:pPr>
            <a:r>
              <a:rPr lang="es-ES_tradnl" altLang="es-ES" sz="1200" dirty="0">
                <a:latin typeface="Consolas" panose="020B0609020204030204" pitchFamily="49" charset="0"/>
                <a:cs typeface="Consolas" panose="020B0609020204030204" pitchFamily="49" charset="0"/>
              </a:rPr>
              <a:t>Entrada  = </a:t>
            </a:r>
            <a:r>
              <a:rPr lang="es-ES_tradnl" altLang="es-ES" sz="1200" dirty="0" err="1">
                <a:latin typeface="Consolas" panose="020B0609020204030204" pitchFamily="49" charset="0"/>
                <a:cs typeface="Consolas" panose="020B0609020204030204" pitchFamily="49" charset="0"/>
              </a:rPr>
              <a:t>Leer_Bit</a:t>
            </a:r>
            <a:r>
              <a:rPr lang="es-ES_tradnl" altLang="es-ES" sz="1200" dirty="0">
                <a:latin typeface="Consolas" panose="020B0609020204030204" pitchFamily="49" charset="0"/>
                <a:cs typeface="Consolas" panose="020B0609020204030204" pitchFamily="49" charset="0"/>
              </a:rPr>
              <a:t> () ;</a:t>
            </a:r>
          </a:p>
          <a:p>
            <a:pPr>
              <a:defRPr/>
            </a:pPr>
            <a:r>
              <a:rPr lang="es-ES_tradnl" altLang="es-ES" sz="1200" dirty="0" err="1">
                <a:latin typeface="Consolas" panose="020B0609020204030204" pitchFamily="49" charset="0"/>
                <a:cs typeface="Consolas" panose="020B0609020204030204" pitchFamily="49" charset="0"/>
              </a:rPr>
              <a:t>switch</a:t>
            </a:r>
            <a:r>
              <a:rPr lang="es-ES_tradnl" altLang="es-ES" sz="1200" dirty="0">
                <a:latin typeface="Consolas" panose="020B0609020204030204" pitchFamily="49" charset="0"/>
                <a:cs typeface="Consolas" panose="020B0609020204030204" pitchFamily="49" charset="0"/>
              </a:rPr>
              <a:t> (Estado)</a:t>
            </a:r>
          </a:p>
          <a:p>
            <a:pPr>
              <a:defRPr/>
            </a:pPr>
            <a:r>
              <a:rPr lang="es-ES_tradnl" altLang="es-ES" sz="1200" dirty="0">
                <a:latin typeface="Consolas" panose="020B0609020204030204" pitchFamily="49" charset="0"/>
                <a:cs typeface="Consolas" panose="020B0609020204030204" pitchFamily="49" charset="0"/>
              </a:rPr>
              <a:t>  {</a:t>
            </a:r>
          </a:p>
          <a:p>
            <a:pPr>
              <a:defRPr/>
            </a:pPr>
            <a:r>
              <a:rPr lang="es-ES_tradnl" altLang="es-ES" sz="1200" dirty="0">
                <a:latin typeface="Consolas" panose="020B0609020204030204" pitchFamily="49" charset="0"/>
                <a:cs typeface="Consolas" panose="020B0609020204030204" pitchFamily="49" charset="0"/>
              </a:rPr>
              <a:t>   case NADA :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(Entrada==0) {Salida=0; Estado=NADA;}</a:t>
            </a:r>
          </a:p>
          <a:p>
            <a:pPr>
              <a:defRPr/>
            </a:pP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else</a:t>
            </a: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(Entrada==1) {Salida=0; Estado=E1;}</a:t>
            </a:r>
          </a:p>
          <a:p>
            <a:pPr>
              <a:defRPr/>
            </a:pPr>
            <a:r>
              <a:rPr lang="es-ES_tradnl" altLang="es-ES" sz="1200" dirty="0">
                <a:latin typeface="Consolas" panose="020B0609020204030204" pitchFamily="49" charset="0"/>
                <a:cs typeface="Consolas" panose="020B0609020204030204" pitchFamily="49" charset="0"/>
              </a:rPr>
              <a:t>               break ; </a:t>
            </a:r>
          </a:p>
          <a:p>
            <a:pPr>
              <a:defRPr/>
            </a:pPr>
            <a:r>
              <a:rPr lang="es-ES_tradnl" altLang="es-ES" sz="1200" dirty="0">
                <a:latin typeface="Consolas" panose="020B0609020204030204" pitchFamily="49" charset="0"/>
                <a:cs typeface="Consolas" panose="020B0609020204030204" pitchFamily="49" charset="0"/>
              </a:rPr>
              <a:t>   case E1 :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(Entrada==0) {Salida=0; Estado=E10;}</a:t>
            </a:r>
          </a:p>
          <a:p>
            <a:pPr>
              <a:defRPr/>
            </a:pP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else</a:t>
            </a: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(Entrada==1) {Salida=0; Estado=E1;}</a:t>
            </a:r>
          </a:p>
          <a:p>
            <a:pPr>
              <a:defRPr/>
            </a:pPr>
            <a:r>
              <a:rPr lang="es-ES_tradnl" altLang="es-ES" sz="1200" dirty="0">
                <a:latin typeface="Consolas" panose="020B0609020204030204" pitchFamily="49" charset="0"/>
                <a:cs typeface="Consolas" panose="020B0609020204030204" pitchFamily="49" charset="0"/>
              </a:rPr>
              <a:t>               break ; </a:t>
            </a:r>
          </a:p>
          <a:p>
            <a:pPr>
              <a:defRPr/>
            </a:pPr>
            <a:r>
              <a:rPr lang="es-ES_tradnl" altLang="es-ES" sz="1200" dirty="0">
                <a:latin typeface="Consolas" panose="020B0609020204030204" pitchFamily="49" charset="0"/>
                <a:cs typeface="Consolas" panose="020B0609020204030204" pitchFamily="49" charset="0"/>
              </a:rPr>
              <a:t>   case E10 :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(Entrada==0) {Salida=0; Estado=NADA;}</a:t>
            </a:r>
          </a:p>
          <a:p>
            <a:pPr>
              <a:defRPr/>
            </a:pP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else</a:t>
            </a: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(Entrada==1) {Salida=1; Estado=E101;}</a:t>
            </a:r>
          </a:p>
          <a:p>
            <a:pPr>
              <a:defRPr/>
            </a:pPr>
            <a:r>
              <a:rPr lang="es-ES_tradnl" altLang="es-ES" sz="1200" dirty="0">
                <a:latin typeface="Consolas" panose="020B0609020204030204" pitchFamily="49" charset="0"/>
                <a:cs typeface="Consolas" panose="020B0609020204030204" pitchFamily="49" charset="0"/>
              </a:rPr>
              <a:t>               break ; </a:t>
            </a:r>
          </a:p>
          <a:p>
            <a:pPr>
              <a:defRPr/>
            </a:pPr>
            <a:r>
              <a:rPr lang="es-ES_tradnl" altLang="es-ES" sz="1200" dirty="0">
                <a:latin typeface="Consolas" panose="020B0609020204030204" pitchFamily="49" charset="0"/>
                <a:cs typeface="Consolas" panose="020B0609020204030204" pitchFamily="49" charset="0"/>
              </a:rPr>
              <a:t>   case E101 :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(Entrada==0) {Salida=0; Estado=NADA;}</a:t>
            </a:r>
          </a:p>
          <a:p>
            <a:pPr>
              <a:defRPr/>
            </a:pP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else</a:t>
            </a:r>
            <a:r>
              <a:rPr lang="es-ES_tradnl" altLang="es-ES" sz="1200" dirty="0">
                <a:latin typeface="Consolas" panose="020B0609020204030204" pitchFamily="49" charset="0"/>
                <a:cs typeface="Consolas" panose="020B0609020204030204" pitchFamily="49" charset="0"/>
              </a:rPr>
              <a:t> </a:t>
            </a:r>
            <a:r>
              <a:rPr lang="es-ES_tradnl" altLang="es-ES" sz="1200" dirty="0" err="1">
                <a:latin typeface="Consolas" panose="020B0609020204030204" pitchFamily="49" charset="0"/>
                <a:cs typeface="Consolas" panose="020B0609020204030204" pitchFamily="49" charset="0"/>
              </a:rPr>
              <a:t>if</a:t>
            </a:r>
            <a:r>
              <a:rPr lang="es-ES_tradnl" altLang="es-ES" sz="1200" dirty="0">
                <a:latin typeface="Consolas" panose="020B0609020204030204" pitchFamily="49" charset="0"/>
                <a:cs typeface="Consolas" panose="020B0609020204030204" pitchFamily="49" charset="0"/>
              </a:rPr>
              <a:t> (Entrada==1) {Salida=0; Estado=E1;}</a:t>
            </a:r>
          </a:p>
          <a:p>
            <a:pPr>
              <a:defRPr/>
            </a:pPr>
            <a:r>
              <a:rPr lang="es-ES_tradnl" altLang="es-ES" sz="1200" dirty="0">
                <a:latin typeface="Consolas" panose="020B0609020204030204" pitchFamily="49" charset="0"/>
                <a:cs typeface="Consolas" panose="020B0609020204030204" pitchFamily="49" charset="0"/>
              </a:rPr>
              <a:t>  }</a:t>
            </a:r>
          </a:p>
          <a:p>
            <a:pPr>
              <a:defRPr/>
            </a:pPr>
            <a:r>
              <a:rPr lang="es-ES_tradnl" altLang="es-ES" sz="1200" dirty="0">
                <a:latin typeface="Consolas" panose="020B0609020204030204" pitchFamily="49" charset="0"/>
                <a:cs typeface="Consolas" panose="020B0609020204030204" pitchFamily="49" charset="0"/>
              </a:rPr>
              <a:t>Genera (Salida) ;</a:t>
            </a:r>
          </a:p>
        </p:txBody>
      </p:sp>
      <p:graphicFrame>
        <p:nvGraphicFramePr>
          <p:cNvPr id="81924" name="Object 4">
            <a:hlinkClick r:id="" action="ppaction://ole?verb=0"/>
            <a:extLst>
              <a:ext uri="{FF2B5EF4-FFF2-40B4-BE49-F238E27FC236}">
                <a16:creationId xmlns:a16="http://schemas.microsoft.com/office/drawing/2014/main" id="{6BBA6FE6-CA54-8443-8DD0-47387FAFD60A}"/>
              </a:ext>
            </a:extLst>
          </p:cNvPr>
          <p:cNvGraphicFramePr>
            <a:graphicFrameLocks noChangeAspect="1"/>
          </p:cNvGraphicFramePr>
          <p:nvPr/>
        </p:nvGraphicFramePr>
        <p:xfrm>
          <a:off x="5700713" y="3789363"/>
          <a:ext cx="3119437" cy="1649412"/>
        </p:xfrm>
        <a:graphic>
          <a:graphicData uri="http://schemas.openxmlformats.org/presentationml/2006/ole">
            <mc:AlternateContent xmlns:mc="http://schemas.openxmlformats.org/markup-compatibility/2006">
              <mc:Choice xmlns:v="urn:schemas-microsoft-com:vml" Requires="v">
                <p:oleObj spid="_x0000_s2069" name="Documento" r:id="rId3" imgW="2641600" imgH="1397000" progId="Word.Document.8">
                  <p:embed/>
                </p:oleObj>
              </mc:Choice>
              <mc:Fallback>
                <p:oleObj name="Documento" r:id="rId3" imgW="2641600" imgH="13970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713" y="3789363"/>
                        <a:ext cx="3119437" cy="16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4 CuadroTexto">
            <a:extLst>
              <a:ext uri="{FF2B5EF4-FFF2-40B4-BE49-F238E27FC236}">
                <a16:creationId xmlns:a16="http://schemas.microsoft.com/office/drawing/2014/main" id="{3C4A6045-0987-2742-8BD7-1BEC7D715E44}"/>
              </a:ext>
            </a:extLst>
          </p:cNvPr>
          <p:cNvSpPr txBox="1"/>
          <p:nvPr/>
        </p:nvSpPr>
        <p:spPr>
          <a:xfrm>
            <a:off x="468313" y="5984875"/>
            <a:ext cx="8207375" cy="806450"/>
          </a:xfrm>
          <a:prstGeom prst="rect">
            <a:avLst/>
          </a:prstGeom>
          <a:noFill/>
          <a:ln w="12700">
            <a:noFill/>
          </a:ln>
        </p:spPr>
        <p:txBody>
          <a:bodyPr wrap="none" anchor="ctr"/>
          <a:lstStyle/>
          <a:p>
            <a:pPr>
              <a:defRPr/>
            </a:pPr>
            <a:r>
              <a:rPr lang="es-ES" i="1" dirty="0">
                <a:solidFill>
                  <a:schemeClr val="tx2">
                    <a:lumMod val="75000"/>
                  </a:schemeClr>
                </a:solidFill>
                <a:latin typeface="Consolas" panose="020B0609020204030204" pitchFamily="49" charset="0"/>
                <a:cs typeface="Consolas" panose="020B0609020204030204" pitchFamily="49" charset="0"/>
              </a:rPr>
              <a:t>Podéis encontrar una forma más eficiente de implementar MSF en:</a:t>
            </a:r>
            <a:br>
              <a:rPr lang="es-ES" i="1" dirty="0">
                <a:solidFill>
                  <a:schemeClr val="tx2">
                    <a:lumMod val="75000"/>
                  </a:schemeClr>
                </a:solidFill>
                <a:latin typeface="Consolas" panose="020B0609020204030204" pitchFamily="49" charset="0"/>
                <a:cs typeface="Consolas" panose="020B0609020204030204" pitchFamily="49" charset="0"/>
              </a:rPr>
            </a:br>
            <a:r>
              <a:rPr lang="es-ES" i="1" dirty="0">
                <a:solidFill>
                  <a:schemeClr val="tx2">
                    <a:lumMod val="75000"/>
                  </a:schemeClr>
                </a:solidFill>
                <a:latin typeface="Consolas" panose="020B0609020204030204" pitchFamily="49" charset="0"/>
                <a:cs typeface="Consolas" panose="020B0609020204030204" pitchFamily="49" charset="0"/>
              </a:rPr>
              <a:t>http://johnsantic.com/comp/state.html</a:t>
            </a:r>
          </a:p>
        </p:txBody>
      </p:sp>
      <p:sp>
        <p:nvSpPr>
          <p:cNvPr id="81926" name="Slide Number Placeholder 1">
            <a:extLst>
              <a:ext uri="{FF2B5EF4-FFF2-40B4-BE49-F238E27FC236}">
                <a16:creationId xmlns:a16="http://schemas.microsoft.com/office/drawing/2014/main" id="{F7D862CA-8E9C-2A4B-850B-99247DE9FD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6FA9770-883A-F54C-9237-9B8391A867BD}" type="slidenum">
              <a:rPr lang="es-ES_tradnl" altLang="es-ES" sz="1400" smtClean="0"/>
              <a:pPr>
                <a:spcBef>
                  <a:spcPct val="0"/>
                </a:spcBef>
                <a:buClrTx/>
                <a:buSzTx/>
                <a:buFontTx/>
                <a:buNone/>
              </a:pPr>
              <a:t>53</a:t>
            </a:fld>
            <a:endParaRPr lang="es-ES_tradnl" altLang="es-ES" sz="140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1 Título">
            <a:extLst>
              <a:ext uri="{FF2B5EF4-FFF2-40B4-BE49-F238E27FC236}">
                <a16:creationId xmlns:a16="http://schemas.microsoft.com/office/drawing/2014/main" id="{FEC09CC3-3C3B-F545-B3FA-9E2A88FC789A}"/>
              </a:ext>
            </a:extLst>
          </p:cNvPr>
          <p:cNvSpPr>
            <a:spLocks noGrp="1" noChangeArrowheads="1"/>
          </p:cNvSpPr>
          <p:nvPr>
            <p:ph type="title"/>
          </p:nvPr>
        </p:nvSpPr>
        <p:spPr/>
        <p:txBody>
          <a:bodyPr/>
          <a:lstStyle/>
          <a:p>
            <a:r>
              <a:rPr lang="es-ES" altLang="es-ES"/>
              <a:t>Compilación condicional</a:t>
            </a:r>
          </a:p>
        </p:txBody>
      </p:sp>
      <p:sp>
        <p:nvSpPr>
          <p:cNvPr id="82946" name="2 Marcador de contenido">
            <a:extLst>
              <a:ext uri="{FF2B5EF4-FFF2-40B4-BE49-F238E27FC236}">
                <a16:creationId xmlns:a16="http://schemas.microsoft.com/office/drawing/2014/main" id="{063D41BB-F8FB-864C-9092-CC1E9A8A342B}"/>
              </a:ext>
            </a:extLst>
          </p:cNvPr>
          <p:cNvSpPr>
            <a:spLocks noGrp="1" noChangeArrowheads="1"/>
          </p:cNvSpPr>
          <p:nvPr>
            <p:ph idx="1"/>
          </p:nvPr>
        </p:nvSpPr>
        <p:spPr>
          <a:xfrm>
            <a:off x="719138" y="1773238"/>
            <a:ext cx="8235950" cy="4787900"/>
          </a:xfrm>
        </p:spPr>
        <p:txBody>
          <a:bodyPr/>
          <a:lstStyle/>
          <a:p>
            <a:pPr>
              <a:lnSpc>
                <a:spcPct val="80000"/>
              </a:lnSpc>
            </a:pPr>
            <a:r>
              <a:rPr lang="es-ES" altLang="es-ES" sz="3000"/>
              <a:t>En C es posible utilizar directivas del preprocesador para compilar condicionalmente código</a:t>
            </a:r>
          </a:p>
          <a:p>
            <a:pPr>
              <a:lnSpc>
                <a:spcPct val="80000"/>
              </a:lnSpc>
            </a:pPr>
            <a:r>
              <a:rPr lang="es-ES" altLang="es-ES" sz="3000"/>
              <a:t>Habréis visto que los ficheros de cabecera suelen incluir una guarda para no tener problemas de doble inclusión</a:t>
            </a:r>
          </a:p>
          <a:p>
            <a:pPr>
              <a:lnSpc>
                <a:spcPct val="80000"/>
              </a:lnSpc>
            </a:pPr>
            <a:endParaRPr lang="es-ES" altLang="es-ES" sz="3000"/>
          </a:p>
          <a:p>
            <a:pPr lvl="1">
              <a:lnSpc>
                <a:spcPct val="80000"/>
              </a:lnSpc>
              <a:buFont typeface="Wingdings" pitchFamily="2" charset="2"/>
              <a:buNone/>
            </a:pPr>
            <a:r>
              <a:rPr lang="es-ES" altLang="es-ES" sz="2600">
                <a:latin typeface="Consolas" panose="020B0609020204030204" pitchFamily="49" charset="0"/>
                <a:cs typeface="Consolas" panose="020B0609020204030204" pitchFamily="49" charset="0"/>
              </a:rPr>
              <a:t>#ifndef FICHERO1_H</a:t>
            </a:r>
          </a:p>
          <a:p>
            <a:pPr lvl="1">
              <a:lnSpc>
                <a:spcPct val="80000"/>
              </a:lnSpc>
              <a:buFont typeface="Wingdings" pitchFamily="2" charset="2"/>
              <a:buNone/>
            </a:pPr>
            <a:r>
              <a:rPr lang="es-ES" altLang="es-ES" sz="2600">
                <a:latin typeface="Consolas" panose="020B0609020204030204" pitchFamily="49" charset="0"/>
                <a:cs typeface="Consolas" panose="020B0609020204030204" pitchFamily="49" charset="0"/>
              </a:rPr>
              <a:t>#define FICHERO1_H</a:t>
            </a:r>
          </a:p>
          <a:p>
            <a:pPr lvl="1">
              <a:lnSpc>
                <a:spcPct val="80000"/>
              </a:lnSpc>
              <a:buFont typeface="Wingdings" pitchFamily="2" charset="2"/>
              <a:buNone/>
            </a:pPr>
            <a:r>
              <a:rPr lang="es-ES" altLang="es-ES" sz="2600">
                <a:latin typeface="Consolas" panose="020B0609020204030204" pitchFamily="49" charset="0"/>
                <a:cs typeface="Consolas" panose="020B0609020204030204" pitchFamily="49" charset="0"/>
              </a:rPr>
              <a:t>int var;</a:t>
            </a:r>
          </a:p>
          <a:p>
            <a:pPr lvl="1">
              <a:lnSpc>
                <a:spcPct val="80000"/>
              </a:lnSpc>
              <a:buFont typeface="Wingdings" pitchFamily="2" charset="2"/>
              <a:buNone/>
            </a:pPr>
            <a:r>
              <a:rPr lang="es-ES" altLang="es-ES" sz="2600">
                <a:latin typeface="Consolas" panose="020B0609020204030204" pitchFamily="49" charset="0"/>
                <a:cs typeface="Consolas" panose="020B0609020204030204" pitchFamily="49" charset="0"/>
              </a:rPr>
              <a:t>#endif</a:t>
            </a:r>
          </a:p>
          <a:p>
            <a:pPr>
              <a:lnSpc>
                <a:spcPct val="80000"/>
              </a:lnSpc>
            </a:pPr>
            <a:endParaRPr lang="es-ES" altLang="es-ES" sz="3000"/>
          </a:p>
        </p:txBody>
      </p:sp>
      <p:sp>
        <p:nvSpPr>
          <p:cNvPr id="82947" name="Slide Number Placeholder 1">
            <a:extLst>
              <a:ext uri="{FF2B5EF4-FFF2-40B4-BE49-F238E27FC236}">
                <a16:creationId xmlns:a16="http://schemas.microsoft.com/office/drawing/2014/main" id="{F8FCDE31-452F-8242-8E6F-B874E272C7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A932B06-22BB-1D43-AC3E-B7EE0B1A87C6}" type="slidenum">
              <a:rPr lang="es-ES_tradnl" altLang="es-ES" sz="1400" smtClean="0"/>
              <a:pPr>
                <a:spcBef>
                  <a:spcPct val="0"/>
                </a:spcBef>
                <a:buClrTx/>
                <a:buSzTx/>
                <a:buFontTx/>
                <a:buNone/>
              </a:pPr>
              <a:t>54</a:t>
            </a:fld>
            <a:endParaRPr lang="es-ES_tradnl" altLang="es-ES" sz="14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1 Título">
            <a:extLst>
              <a:ext uri="{FF2B5EF4-FFF2-40B4-BE49-F238E27FC236}">
                <a16:creationId xmlns:a16="http://schemas.microsoft.com/office/drawing/2014/main" id="{3105CBBE-77EF-A14B-B621-67E425FFE0D6}"/>
              </a:ext>
            </a:extLst>
          </p:cNvPr>
          <p:cNvSpPr>
            <a:spLocks noGrp="1" noChangeArrowheads="1"/>
          </p:cNvSpPr>
          <p:nvPr>
            <p:ph type="title"/>
          </p:nvPr>
        </p:nvSpPr>
        <p:spPr/>
        <p:txBody>
          <a:bodyPr/>
          <a:lstStyle/>
          <a:p>
            <a:r>
              <a:rPr lang="es-ES" altLang="es-ES"/>
              <a:t>Compilación condicional</a:t>
            </a:r>
          </a:p>
        </p:txBody>
      </p:sp>
      <p:sp>
        <p:nvSpPr>
          <p:cNvPr id="83970" name="2 Marcador de contenido">
            <a:extLst>
              <a:ext uri="{FF2B5EF4-FFF2-40B4-BE49-F238E27FC236}">
                <a16:creationId xmlns:a16="http://schemas.microsoft.com/office/drawing/2014/main" id="{AB151A20-57B0-DF49-9081-BBECCFDF8227}"/>
              </a:ext>
            </a:extLst>
          </p:cNvPr>
          <p:cNvSpPr>
            <a:spLocks noGrp="1" noChangeArrowheads="1"/>
          </p:cNvSpPr>
          <p:nvPr>
            <p:ph idx="1"/>
          </p:nvPr>
        </p:nvSpPr>
        <p:spPr/>
        <p:txBody>
          <a:bodyPr/>
          <a:lstStyle/>
          <a:p>
            <a:r>
              <a:rPr lang="es-ES" altLang="es-ES"/>
              <a:t>Si fichero2.h incluye a fichero1.h y fichero_fuente.c incluye a ambos, sin la guarda tendremos dos definiciones de la variable var</a:t>
            </a:r>
          </a:p>
          <a:p>
            <a:r>
              <a:rPr lang="es-ES" altLang="es-ES"/>
              <a:t>Otro posible uso es escribir múltiples implementaciones de una misma función.</a:t>
            </a:r>
          </a:p>
        </p:txBody>
      </p:sp>
      <p:sp>
        <p:nvSpPr>
          <p:cNvPr id="83971" name="Slide Number Placeholder 1">
            <a:extLst>
              <a:ext uri="{FF2B5EF4-FFF2-40B4-BE49-F238E27FC236}">
                <a16:creationId xmlns:a16="http://schemas.microsoft.com/office/drawing/2014/main" id="{FBB3C64D-448F-9B47-A1DD-C14ED1AD1C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9127D6C-92E7-CF4E-A3DF-104D418A1D19}" type="slidenum">
              <a:rPr lang="es-ES_tradnl" altLang="es-ES" sz="1400" smtClean="0"/>
              <a:pPr>
                <a:spcBef>
                  <a:spcPct val="0"/>
                </a:spcBef>
                <a:buClrTx/>
                <a:buSzTx/>
                <a:buFontTx/>
                <a:buNone/>
              </a:pPr>
              <a:t>55</a:t>
            </a:fld>
            <a:endParaRPr lang="es-ES_tradnl" altLang="es-ES" sz="1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1 Título">
            <a:extLst>
              <a:ext uri="{FF2B5EF4-FFF2-40B4-BE49-F238E27FC236}">
                <a16:creationId xmlns:a16="http://schemas.microsoft.com/office/drawing/2014/main" id="{2518F9D4-C3EC-444B-BAAD-DA2522DBBD02}"/>
              </a:ext>
            </a:extLst>
          </p:cNvPr>
          <p:cNvSpPr>
            <a:spLocks noGrp="1" noChangeArrowheads="1"/>
          </p:cNvSpPr>
          <p:nvPr>
            <p:ph type="title"/>
          </p:nvPr>
        </p:nvSpPr>
        <p:spPr/>
        <p:txBody>
          <a:bodyPr/>
          <a:lstStyle/>
          <a:p>
            <a:r>
              <a:rPr lang="es-ES" altLang="es-ES"/>
              <a:t>Ejemplo compilación condicional</a:t>
            </a:r>
          </a:p>
        </p:txBody>
      </p:sp>
      <p:sp>
        <p:nvSpPr>
          <p:cNvPr id="84994" name="2 Marcador de contenido">
            <a:extLst>
              <a:ext uri="{FF2B5EF4-FFF2-40B4-BE49-F238E27FC236}">
                <a16:creationId xmlns:a16="http://schemas.microsoft.com/office/drawing/2014/main" id="{1A6F2C6A-C733-2141-87D4-9FCB7C561C10}"/>
              </a:ext>
            </a:extLst>
          </p:cNvPr>
          <p:cNvSpPr>
            <a:spLocks noGrp="1" noChangeArrowheads="1"/>
          </p:cNvSpPr>
          <p:nvPr>
            <p:ph idx="1"/>
          </p:nvPr>
        </p:nvSpPr>
        <p:spPr/>
        <p:txBody>
          <a:bodyPr/>
          <a:lstStyle/>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#define USAR_EMULACION</a:t>
            </a:r>
          </a:p>
          <a:p>
            <a:pPr marL="400050" lvl="1" indent="0">
              <a:lnSpc>
                <a:spcPct val="80000"/>
              </a:lnSpc>
              <a:buFont typeface="Wingdings" pitchFamily="2" charset="2"/>
              <a:buNone/>
            </a:pPr>
            <a:endParaRPr lang="es-ES" altLang="es-ES" sz="1600">
              <a:latin typeface="Consolas" panose="020B0609020204030204" pitchFamily="49" charset="0"/>
              <a:cs typeface="Consolas" panose="020B0609020204030204" pitchFamily="49" charset="0"/>
            </a:endParaRP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int escribir_pantalla(int n, int pos_x, pos_y) {</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#ifdef USAR_EMULACION</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  printf(“x=%d, y=%d, n=%d\n”, x, y, n);</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#else</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 // utilizar una zona de memoria como pantalla</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  pantalla_mem[x * NUM_COL + y] =itoa(n);</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#endif</a:t>
            </a:r>
          </a:p>
          <a:p>
            <a:pPr marL="400050" lvl="1" indent="0">
              <a:lnSpc>
                <a:spcPct val="80000"/>
              </a:lnSpc>
              <a:buFont typeface="Wingdings" pitchFamily="2" charset="2"/>
              <a:buNone/>
            </a:pPr>
            <a:r>
              <a:rPr lang="es-ES" altLang="es-ES" sz="1600">
                <a:latin typeface="Consolas" panose="020B0609020204030204" pitchFamily="49" charset="0"/>
                <a:cs typeface="Consolas" panose="020B0609020204030204" pitchFamily="49" charset="0"/>
              </a:rPr>
              <a:t>}</a:t>
            </a:r>
          </a:p>
          <a:p>
            <a:pPr marL="0" indent="0">
              <a:lnSpc>
                <a:spcPct val="80000"/>
              </a:lnSpc>
              <a:buFont typeface="Wingdings" pitchFamily="2" charset="2"/>
              <a:buNone/>
            </a:pPr>
            <a:endParaRPr lang="es-ES" altLang="es-ES" sz="2000"/>
          </a:p>
          <a:p>
            <a:pPr marL="0" indent="0">
              <a:lnSpc>
                <a:spcPct val="80000"/>
              </a:lnSpc>
              <a:buFont typeface="Wingdings" pitchFamily="2" charset="2"/>
              <a:buNone/>
            </a:pPr>
            <a:r>
              <a:rPr lang="es-ES" altLang="es-ES" sz="2000"/>
              <a:t>Si antes de compilar comentamos la definición, el código ejecutara la rama del </a:t>
            </a:r>
            <a:r>
              <a:rPr lang="es-ES" altLang="es-ES" sz="2000">
                <a:solidFill>
                  <a:schemeClr val="tx2"/>
                </a:solidFill>
                <a:latin typeface="Consolas" panose="020B0609020204030204" pitchFamily="49" charset="0"/>
                <a:cs typeface="Consolas" panose="020B0609020204030204" pitchFamily="49" charset="0"/>
              </a:rPr>
              <a:t>#else </a:t>
            </a:r>
            <a:r>
              <a:rPr lang="es-ES" altLang="es-ES" sz="2000"/>
              <a:t>y viceversa  </a:t>
            </a:r>
          </a:p>
        </p:txBody>
      </p:sp>
      <p:sp>
        <p:nvSpPr>
          <p:cNvPr id="84995" name="Slide Number Placeholder 1">
            <a:extLst>
              <a:ext uri="{FF2B5EF4-FFF2-40B4-BE49-F238E27FC236}">
                <a16:creationId xmlns:a16="http://schemas.microsoft.com/office/drawing/2014/main" id="{4DBD80B6-F858-C542-A2C9-452B9F1186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A11723E-52BE-B24E-83B5-1104850E50E6}" type="slidenum">
              <a:rPr lang="es-ES_tradnl" altLang="es-ES" sz="1400" smtClean="0"/>
              <a:pPr>
                <a:spcBef>
                  <a:spcPct val="0"/>
                </a:spcBef>
                <a:buClrTx/>
                <a:buSzTx/>
                <a:buFontTx/>
                <a:buNone/>
              </a:pPr>
              <a:t>56</a:t>
            </a:fld>
            <a:endParaRPr lang="es-ES_tradnl" altLang="es-ES" sz="1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1 Título">
            <a:extLst>
              <a:ext uri="{FF2B5EF4-FFF2-40B4-BE49-F238E27FC236}">
                <a16:creationId xmlns:a16="http://schemas.microsoft.com/office/drawing/2014/main" id="{FB4D9698-3007-7740-B893-070B92587521}"/>
              </a:ext>
            </a:extLst>
          </p:cNvPr>
          <p:cNvSpPr>
            <a:spLocks noGrp="1" noChangeArrowheads="1"/>
          </p:cNvSpPr>
          <p:nvPr>
            <p:ph type="title" idx="4294967295"/>
          </p:nvPr>
        </p:nvSpPr>
        <p:spPr/>
        <p:txBody>
          <a:bodyPr lIns="0" tIns="0" rIns="0" bIns="0" anchor="ctr"/>
          <a:lstStyle/>
          <a:p>
            <a:pPr eaLnBrk="1" hangingPunct="1"/>
            <a:r>
              <a:rPr lang="es-ES" altLang="es-ES"/>
              <a:t>Uso de ensamblador dentro de código de alto nivel</a:t>
            </a:r>
          </a:p>
        </p:txBody>
      </p:sp>
      <p:sp>
        <p:nvSpPr>
          <p:cNvPr id="86018" name="2 Marcador de contenido">
            <a:extLst>
              <a:ext uri="{FF2B5EF4-FFF2-40B4-BE49-F238E27FC236}">
                <a16:creationId xmlns:a16="http://schemas.microsoft.com/office/drawing/2014/main" id="{34A69193-2376-114F-B34C-CF38CA0E24D8}"/>
              </a:ext>
            </a:extLst>
          </p:cNvPr>
          <p:cNvSpPr>
            <a:spLocks noGrp="1" noChangeArrowheads="1"/>
          </p:cNvSpPr>
          <p:nvPr>
            <p:ph idx="4294967295"/>
          </p:nvPr>
        </p:nvSpPr>
        <p:spPr>
          <a:xfrm>
            <a:off x="468313" y="1809750"/>
            <a:ext cx="8235950" cy="4895850"/>
          </a:xfrm>
        </p:spPr>
        <p:txBody>
          <a:bodyPr lIns="0" tIns="0" rIns="0" bIns="0"/>
          <a:lstStyle/>
          <a:p>
            <a:pPr marL="341313" indent="-341313" defTabSz="457200" eaLnBrk="1" hangingPunct="1">
              <a:lnSpc>
                <a:spcPct val="90000"/>
              </a:lnSpc>
            </a:pPr>
            <a:r>
              <a:rPr lang="es-ES" altLang="es-ES" sz="2800" dirty="0"/>
              <a:t>A veces es útil añadir código ensamblador dentro de una función de C (u otro lenguaje) para no tener que invocar una función. Por ejemplo para rotar bits en ARM.</a:t>
            </a:r>
          </a:p>
          <a:p>
            <a:pPr marL="741363" lvl="1" indent="-341313" defTabSz="457200" eaLnBrk="1" hangingPunct="1">
              <a:lnSpc>
                <a:spcPct val="90000"/>
              </a:lnSpc>
            </a:pPr>
            <a:r>
              <a:rPr lang="es-ES" altLang="es-ES" sz="2400" dirty="0"/>
              <a:t>cuidado, se pierde portabilidad</a:t>
            </a:r>
          </a:p>
          <a:p>
            <a:pPr marL="341313" indent="-341313" defTabSz="457200" eaLnBrk="1" hangingPunct="1">
              <a:lnSpc>
                <a:spcPct val="90000"/>
              </a:lnSpc>
            </a:pPr>
            <a:r>
              <a:rPr lang="es-ES" altLang="es-ES" sz="2800" dirty="0" err="1"/>
              <a:t>Gcc</a:t>
            </a:r>
            <a:r>
              <a:rPr lang="es-ES" altLang="es-ES" sz="2800" dirty="0"/>
              <a:t> dispone de declaraciones </a:t>
            </a:r>
            <a:r>
              <a:rPr lang="es-ES" altLang="es-ES" sz="2800" dirty="0" err="1">
                <a:latin typeface="Consolas" panose="020B0609020204030204" pitchFamily="49" charset="0"/>
                <a:cs typeface="Consolas" panose="020B0609020204030204" pitchFamily="49" charset="0"/>
              </a:rPr>
              <a:t>asm</a:t>
            </a:r>
            <a:r>
              <a:rPr lang="es-ES" altLang="es-ES" sz="2800" dirty="0"/>
              <a:t> para este fin. Formato:</a:t>
            </a:r>
          </a:p>
          <a:p>
            <a:pPr marL="741363" lvl="1" indent="-341313" defTabSz="457200" eaLnBrk="1" hangingPunct="1">
              <a:lnSpc>
                <a:spcPct val="90000"/>
              </a:lnSpc>
            </a:pPr>
            <a:r>
              <a:rPr lang="es-ES" altLang="es-ES" sz="2400" dirty="0" err="1">
                <a:latin typeface="Consolas" panose="020B0609020204030204" pitchFamily="49" charset="0"/>
                <a:cs typeface="Consolas" panose="020B0609020204030204" pitchFamily="49" charset="0"/>
              </a:rPr>
              <a:t>asm</a:t>
            </a:r>
            <a:r>
              <a:rPr lang="es-ES" altLang="es-ES" sz="2400" dirty="0">
                <a:latin typeface="Consolas" panose="020B0609020204030204" pitchFamily="49" charset="0"/>
                <a:cs typeface="Consolas" panose="020B0609020204030204" pitchFamily="49" charset="0"/>
              </a:rPr>
              <a:t>(código : </a:t>
            </a:r>
            <a:r>
              <a:rPr lang="es-ES" altLang="es-ES" sz="2400" dirty="0" err="1">
                <a:latin typeface="Consolas" panose="020B0609020204030204" pitchFamily="49" charset="0"/>
                <a:cs typeface="Consolas" panose="020B0609020204030204" pitchFamily="49" charset="0"/>
              </a:rPr>
              <a:t>operandos</a:t>
            </a:r>
            <a:r>
              <a:rPr lang="es-ES" altLang="es-ES" sz="2400" dirty="0">
                <a:latin typeface="Consolas" panose="020B0609020204030204" pitchFamily="49" charset="0"/>
                <a:cs typeface="Consolas" panose="020B0609020204030204" pitchFamily="49" charset="0"/>
              </a:rPr>
              <a:t> destino : </a:t>
            </a:r>
            <a:r>
              <a:rPr lang="es-ES" altLang="es-ES" sz="2400" dirty="0" err="1">
                <a:latin typeface="Consolas" panose="020B0609020204030204" pitchFamily="49" charset="0"/>
                <a:cs typeface="Consolas" panose="020B0609020204030204" pitchFamily="49" charset="0"/>
              </a:rPr>
              <a:t>operandos</a:t>
            </a:r>
            <a:r>
              <a:rPr lang="es-ES" altLang="es-ES" sz="2400" dirty="0">
                <a:latin typeface="Consolas" panose="020B0609020204030204" pitchFamily="49" charset="0"/>
                <a:cs typeface="Consolas" panose="020B0609020204030204" pitchFamily="49" charset="0"/>
              </a:rPr>
              <a:t> fuente : elementos contaminados);</a:t>
            </a:r>
          </a:p>
        </p:txBody>
      </p:sp>
      <p:sp>
        <p:nvSpPr>
          <p:cNvPr id="86019" name="Slide Number Placeholder 1">
            <a:extLst>
              <a:ext uri="{FF2B5EF4-FFF2-40B4-BE49-F238E27FC236}">
                <a16:creationId xmlns:a16="http://schemas.microsoft.com/office/drawing/2014/main" id="{E50EDE90-C63E-5E41-BFD3-08C31264D9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3FFEA2E-97BB-4949-AC02-96D28B6412E8}" type="slidenum">
              <a:rPr lang="es-ES_tradnl" altLang="es-ES" sz="1400" smtClean="0"/>
              <a:pPr>
                <a:spcBef>
                  <a:spcPct val="0"/>
                </a:spcBef>
                <a:buClrTx/>
                <a:buSzTx/>
                <a:buFontTx/>
                <a:buNone/>
              </a:pPr>
              <a:t>57</a:t>
            </a:fld>
            <a:endParaRPr lang="es-ES_tradnl" altLang="es-E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BA11-0359-F342-9096-BFC1AF682F2E}"/>
              </a:ext>
            </a:extLst>
          </p:cNvPr>
          <p:cNvSpPr>
            <a:spLocks noGrp="1"/>
          </p:cNvSpPr>
          <p:nvPr>
            <p:ph type="title"/>
          </p:nvPr>
        </p:nvSpPr>
        <p:spPr>
          <a:xfrm>
            <a:off x="0" y="44450"/>
            <a:ext cx="9144000" cy="972282"/>
          </a:xfrm>
        </p:spPr>
        <p:txBody>
          <a:bodyPr/>
          <a:lstStyle/>
          <a:p>
            <a:r>
              <a:rPr lang="es-ES" dirty="0"/>
              <a:t>Ejemplo rotación 4 bits a la derecha</a:t>
            </a:r>
          </a:p>
        </p:txBody>
      </p:sp>
      <p:sp>
        <p:nvSpPr>
          <p:cNvPr id="3" name="Content Placeholder 2">
            <a:extLst>
              <a:ext uri="{FF2B5EF4-FFF2-40B4-BE49-F238E27FC236}">
                <a16:creationId xmlns:a16="http://schemas.microsoft.com/office/drawing/2014/main" id="{CBD0D7B7-97CD-C846-A5D7-224244F23DCD}"/>
              </a:ext>
            </a:extLst>
          </p:cNvPr>
          <p:cNvSpPr>
            <a:spLocks noGrp="1"/>
          </p:cNvSpPr>
          <p:nvPr>
            <p:ph idx="1"/>
          </p:nvPr>
        </p:nvSpPr>
        <p:spPr>
          <a:xfrm>
            <a:off x="708750" y="1336284"/>
            <a:ext cx="8235950" cy="4572086"/>
          </a:xfrm>
        </p:spPr>
        <p:txBody>
          <a:bodyPr/>
          <a:lstStyle/>
          <a:p>
            <a:r>
              <a:rPr lang="es-ES" sz="2400" dirty="0"/>
              <a:t>El </a:t>
            </a:r>
            <a:r>
              <a:rPr lang="es-ES" sz="2400" dirty="0" err="1"/>
              <a:t>barrel</a:t>
            </a:r>
            <a:r>
              <a:rPr lang="es-ES" sz="2400" dirty="0"/>
              <a:t> </a:t>
            </a:r>
            <a:r>
              <a:rPr lang="es-ES" sz="2400" dirty="0" err="1"/>
              <a:t>shifter</a:t>
            </a:r>
            <a:r>
              <a:rPr lang="es-ES" sz="2400" dirty="0"/>
              <a:t> de ARM permite realizar está operación de manera muy sencilla</a:t>
            </a:r>
          </a:p>
          <a:p>
            <a:endParaRPr lang="es-ES" sz="2400" dirty="0"/>
          </a:p>
          <a:p>
            <a:endParaRPr lang="es-ES" sz="2400" dirty="0"/>
          </a:p>
          <a:p>
            <a:endParaRPr lang="es-ES" sz="2400" dirty="0"/>
          </a:p>
          <a:p>
            <a:r>
              <a:rPr lang="es-ES" sz="2400" dirty="0"/>
              <a:t>En C es más difícil …</a:t>
            </a:r>
          </a:p>
          <a:p>
            <a:pPr lvl="1"/>
            <a:r>
              <a:rPr lang="es-ES" sz="2000" dirty="0"/>
              <a:t>uint32_t y = (x &gt;&gt; 4) | ((x &amp; 0xF) &lt;&lt; (32-4));</a:t>
            </a:r>
          </a:p>
          <a:p>
            <a:endParaRPr lang="es-ES" sz="2400" dirty="0"/>
          </a:p>
          <a:p>
            <a:r>
              <a:rPr lang="es-ES" sz="2400" dirty="0"/>
              <a:t>Con </a:t>
            </a:r>
            <a:r>
              <a:rPr lang="es-ES" sz="2400" dirty="0" err="1"/>
              <a:t>asm</a:t>
            </a:r>
            <a:r>
              <a:rPr lang="es-ES" sz="2400" dirty="0"/>
              <a:t> extendido es posible:</a:t>
            </a:r>
          </a:p>
          <a:p>
            <a:pPr lvl="1"/>
            <a:r>
              <a:rPr lang="mr-IN" altLang="es-ES" sz="2000" dirty="0" err="1">
                <a:latin typeface="Consolas" panose="020B0609020204030204" pitchFamily="49" charset="0"/>
              </a:rPr>
              <a:t>asm</a:t>
            </a:r>
            <a:r>
              <a:rPr lang="mr-IN" altLang="es-ES" sz="2000" dirty="0">
                <a:latin typeface="Consolas" panose="020B0609020204030204" pitchFamily="49" charset="0"/>
              </a:rPr>
              <a:t>("</a:t>
            </a:r>
            <a:r>
              <a:rPr lang="mr-IN" altLang="es-ES" sz="2000" dirty="0" err="1">
                <a:latin typeface="Consolas" panose="020B0609020204030204" pitchFamily="49" charset="0"/>
              </a:rPr>
              <a:t>mov</a:t>
            </a:r>
            <a:r>
              <a:rPr lang="mr-IN" altLang="es-ES" sz="2000" dirty="0">
                <a:latin typeface="Consolas" panose="020B0609020204030204" pitchFamily="49" charset="0"/>
              </a:rPr>
              <a:t> %[</a:t>
            </a:r>
            <a:r>
              <a:rPr lang="mr-IN" altLang="es-ES" sz="2000" dirty="0" err="1">
                <a:latin typeface="Consolas" panose="020B0609020204030204" pitchFamily="49" charset="0"/>
              </a:rPr>
              <a:t>result</a:t>
            </a:r>
            <a:r>
              <a:rPr lang="es-ES" altLang="es-ES" sz="2000" dirty="0" err="1">
                <a:latin typeface="Consolas" panose="020B0609020204030204" pitchFamily="49" charset="0"/>
                <a:cs typeface="Consolas" panose="020B0609020204030204" pitchFamily="49" charset="0"/>
              </a:rPr>
              <a:t>ado</a:t>
            </a:r>
            <a:r>
              <a:rPr lang="mr-IN" altLang="es-ES" sz="2000" dirty="0">
                <a:latin typeface="Consolas" panose="020B0609020204030204" pitchFamily="49" charset="0"/>
              </a:rPr>
              <a:t>], %[</a:t>
            </a:r>
            <a:r>
              <a:rPr lang="mr-IN" altLang="es-ES" sz="2000" dirty="0" err="1">
                <a:latin typeface="Consolas" panose="020B0609020204030204" pitchFamily="49" charset="0"/>
              </a:rPr>
              <a:t>val</a:t>
            </a:r>
            <a:r>
              <a:rPr lang="es-ES" altLang="es-ES" sz="2000" dirty="0" err="1">
                <a:latin typeface="Consolas" panose="020B0609020204030204" pitchFamily="49" charset="0"/>
                <a:cs typeface="Consolas" panose="020B0609020204030204" pitchFamily="49" charset="0"/>
              </a:rPr>
              <a:t>or</a:t>
            </a:r>
            <a:r>
              <a:rPr lang="mr-IN" altLang="es-ES" sz="2000" dirty="0">
                <a:latin typeface="Consolas" panose="020B0609020204030204" pitchFamily="49" charset="0"/>
              </a:rPr>
              <a:t>], </a:t>
            </a:r>
            <a:r>
              <a:rPr lang="mr-IN" altLang="es-ES" sz="2000" dirty="0" err="1">
                <a:latin typeface="Consolas" panose="020B0609020204030204" pitchFamily="49" charset="0"/>
              </a:rPr>
              <a:t>ror</a:t>
            </a:r>
            <a:r>
              <a:rPr lang="mr-IN" altLang="es-ES" sz="2000" dirty="0">
                <a:latin typeface="Consolas" panose="020B0609020204030204" pitchFamily="49" charset="0"/>
              </a:rPr>
              <a:t> #</a:t>
            </a:r>
            <a:r>
              <a:rPr lang="es-ES" altLang="es-ES" sz="2000" dirty="0">
                <a:latin typeface="Consolas" panose="020B0609020204030204" pitchFamily="49" charset="0"/>
              </a:rPr>
              <a:t>4</a:t>
            </a:r>
            <a:r>
              <a:rPr lang="mr-IN" altLang="es-ES" sz="2000" dirty="0">
                <a:latin typeface="Consolas" panose="020B0609020204030204" pitchFamily="49" charset="0"/>
              </a:rPr>
              <a:t>" : [</a:t>
            </a:r>
            <a:r>
              <a:rPr lang="mr-IN" altLang="es-ES" sz="2000" dirty="0" err="1">
                <a:latin typeface="Consolas" panose="020B0609020204030204" pitchFamily="49" charset="0"/>
              </a:rPr>
              <a:t>result</a:t>
            </a:r>
            <a:r>
              <a:rPr lang="es-ES" altLang="es-ES" sz="2000" dirty="0" err="1">
                <a:latin typeface="Consolas" panose="020B0609020204030204" pitchFamily="49" charset="0"/>
                <a:cs typeface="Consolas" panose="020B0609020204030204" pitchFamily="49" charset="0"/>
              </a:rPr>
              <a:t>ado</a:t>
            </a:r>
            <a:r>
              <a:rPr lang="mr-IN" altLang="es-ES" sz="2000" dirty="0">
                <a:latin typeface="Consolas" panose="020B0609020204030204" pitchFamily="49" charset="0"/>
              </a:rPr>
              <a:t>] "=</a:t>
            </a:r>
            <a:r>
              <a:rPr lang="mr-IN" altLang="es-ES" sz="2000" dirty="0" err="1">
                <a:latin typeface="Consolas" panose="020B0609020204030204" pitchFamily="49" charset="0"/>
              </a:rPr>
              <a:t>r</a:t>
            </a:r>
            <a:r>
              <a:rPr lang="mr-IN" altLang="es-ES" sz="2000" dirty="0">
                <a:latin typeface="Consolas" panose="020B0609020204030204" pitchFamily="49" charset="0"/>
              </a:rPr>
              <a:t>" (</a:t>
            </a:r>
            <a:r>
              <a:rPr lang="mr-IN" altLang="es-ES" sz="2000" dirty="0" err="1">
                <a:latin typeface="Consolas" panose="020B0609020204030204" pitchFamily="49" charset="0"/>
              </a:rPr>
              <a:t>y</a:t>
            </a:r>
            <a:r>
              <a:rPr lang="mr-IN" altLang="es-ES" sz="2000" dirty="0">
                <a:latin typeface="Consolas" panose="020B0609020204030204" pitchFamily="49" charset="0"/>
              </a:rPr>
              <a:t>) : [</a:t>
            </a:r>
            <a:r>
              <a:rPr lang="mr-IN" altLang="es-ES" sz="2000" dirty="0" err="1">
                <a:latin typeface="Consolas" panose="020B0609020204030204" pitchFamily="49" charset="0"/>
              </a:rPr>
              <a:t>val</a:t>
            </a:r>
            <a:r>
              <a:rPr lang="es-ES" altLang="es-ES" sz="2000" dirty="0" err="1">
                <a:latin typeface="Consolas" panose="020B0609020204030204" pitchFamily="49" charset="0"/>
                <a:cs typeface="Consolas" panose="020B0609020204030204" pitchFamily="49" charset="0"/>
              </a:rPr>
              <a:t>or</a:t>
            </a:r>
            <a:r>
              <a:rPr lang="mr-IN" altLang="es-ES" sz="2000" dirty="0">
                <a:latin typeface="Consolas" panose="020B0609020204030204" pitchFamily="49" charset="0"/>
              </a:rPr>
              <a:t>] "</a:t>
            </a:r>
            <a:r>
              <a:rPr lang="mr-IN" altLang="es-ES" sz="2000" dirty="0" err="1">
                <a:latin typeface="Consolas" panose="020B0609020204030204" pitchFamily="49" charset="0"/>
              </a:rPr>
              <a:t>r</a:t>
            </a:r>
            <a:r>
              <a:rPr lang="mr-IN" altLang="es-ES" sz="2000" dirty="0">
                <a:latin typeface="Consolas" panose="020B0609020204030204" pitchFamily="49" charset="0"/>
              </a:rPr>
              <a:t>" (</a:t>
            </a:r>
            <a:r>
              <a:rPr lang="mr-IN" altLang="es-ES" sz="2000" dirty="0" err="1">
                <a:latin typeface="Consolas" panose="020B0609020204030204" pitchFamily="49" charset="0"/>
              </a:rPr>
              <a:t>x</a:t>
            </a:r>
            <a:r>
              <a:rPr lang="mr-IN" altLang="es-ES" sz="2000" dirty="0">
                <a:latin typeface="Consolas" panose="020B0609020204030204" pitchFamily="49" charset="0"/>
              </a:rPr>
              <a:t>));</a:t>
            </a:r>
            <a:endParaRPr lang="es-ES" altLang="es-ES" sz="2000" dirty="0">
              <a:latin typeface="Consolas" panose="020B0609020204030204" pitchFamily="49" charset="0"/>
              <a:cs typeface="Consolas" panose="020B0609020204030204" pitchFamily="49" charset="0"/>
            </a:endParaRPr>
          </a:p>
          <a:p>
            <a:pPr marL="457200" lvl="1" indent="0">
              <a:buNone/>
            </a:pPr>
            <a:endParaRPr lang="es-ES" sz="2000" dirty="0"/>
          </a:p>
          <a:p>
            <a:pPr lvl="1"/>
            <a:endParaRPr lang="es-ES" sz="2000" dirty="0"/>
          </a:p>
        </p:txBody>
      </p:sp>
      <p:sp>
        <p:nvSpPr>
          <p:cNvPr id="4" name="Slide Number Placeholder 3">
            <a:extLst>
              <a:ext uri="{FF2B5EF4-FFF2-40B4-BE49-F238E27FC236}">
                <a16:creationId xmlns:a16="http://schemas.microsoft.com/office/drawing/2014/main" id="{02C24E35-F9B3-244C-9A04-98E67E88B1C2}"/>
              </a:ext>
            </a:extLst>
          </p:cNvPr>
          <p:cNvSpPr>
            <a:spLocks noGrp="1"/>
          </p:cNvSpPr>
          <p:nvPr>
            <p:ph type="sldNum" sz="quarter" idx="10"/>
          </p:nvPr>
        </p:nvSpPr>
        <p:spPr/>
        <p:txBody>
          <a:bodyPr/>
          <a:lstStyle/>
          <a:p>
            <a:pPr>
              <a:defRPr/>
            </a:pPr>
            <a:fld id="{05780EE4-CA24-9B46-8949-C64F3619A888}" type="slidenum">
              <a:rPr lang="es-ES_tradnl" altLang="es-ES" smtClean="0"/>
              <a:pPr>
                <a:defRPr/>
              </a:pPr>
              <a:t>58</a:t>
            </a:fld>
            <a:endParaRPr lang="es-ES_tradnl" altLang="es-ES"/>
          </a:p>
        </p:txBody>
      </p:sp>
      <p:pic>
        <p:nvPicPr>
          <p:cNvPr id="6" name="Picture 5">
            <a:extLst>
              <a:ext uri="{FF2B5EF4-FFF2-40B4-BE49-F238E27FC236}">
                <a16:creationId xmlns:a16="http://schemas.microsoft.com/office/drawing/2014/main" id="{DDB64BDB-70EE-6C46-AC64-A97886B16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2661797"/>
            <a:ext cx="3341576" cy="1055235"/>
          </a:xfrm>
          <a:prstGeom prst="rect">
            <a:avLst/>
          </a:prstGeom>
        </p:spPr>
      </p:pic>
      <p:sp>
        <p:nvSpPr>
          <p:cNvPr id="7" name="TextBox 6">
            <a:extLst>
              <a:ext uri="{FF2B5EF4-FFF2-40B4-BE49-F238E27FC236}">
                <a16:creationId xmlns:a16="http://schemas.microsoft.com/office/drawing/2014/main" id="{0F67A5CA-9DE1-FB40-BA84-0B011CE277B6}"/>
              </a:ext>
            </a:extLst>
          </p:cNvPr>
          <p:cNvSpPr txBox="1"/>
          <p:nvPr/>
        </p:nvSpPr>
        <p:spPr>
          <a:xfrm rot="10800000" flipV="1">
            <a:off x="2759598" y="6266950"/>
            <a:ext cx="3293972" cy="79968"/>
          </a:xfrm>
          <a:prstGeom prst="rect">
            <a:avLst/>
          </a:prstGeom>
          <a:noFill/>
          <a:ln w="12700">
            <a:noFill/>
          </a:ln>
        </p:spPr>
        <p:txBody>
          <a:bodyPr wrap="none" rtlCol="0" anchor="ctr" anchorCtr="0">
            <a:noAutofit/>
          </a:bodyPr>
          <a:lstStyle/>
          <a:p>
            <a:pPr algn="ctr"/>
            <a:r>
              <a:rPr lang="es-ES" sz="1000" dirty="0">
                <a:latin typeface="Consolas" panose="020B0609020204030204" pitchFamily="49" charset="0"/>
                <a:cs typeface="Consolas" panose="020B0609020204030204" pitchFamily="49" charset="0"/>
              </a:rPr>
              <a:t>Fuente: http://</a:t>
            </a:r>
            <a:r>
              <a:rPr lang="es-ES" sz="1000" dirty="0" err="1">
                <a:latin typeface="Consolas" panose="020B0609020204030204" pitchFamily="49" charset="0"/>
                <a:cs typeface="Consolas" panose="020B0609020204030204" pitchFamily="49" charset="0"/>
              </a:rPr>
              <a:t>www.davespace.co.uk</a:t>
            </a:r>
            <a:r>
              <a:rPr lang="es-ES" sz="1000" dirty="0">
                <a:latin typeface="Consolas" panose="020B0609020204030204" pitchFamily="49" charset="0"/>
                <a:cs typeface="Consolas" panose="020B0609020204030204" pitchFamily="49" charset="0"/>
              </a:rPr>
              <a:t>/</a:t>
            </a:r>
            <a:r>
              <a:rPr lang="es-ES" sz="1000" dirty="0" err="1">
                <a:latin typeface="Consolas" panose="020B0609020204030204" pitchFamily="49" charset="0"/>
                <a:cs typeface="Consolas" panose="020B0609020204030204" pitchFamily="49" charset="0"/>
              </a:rPr>
              <a:t>arm</a:t>
            </a:r>
            <a:r>
              <a:rPr lang="es-ES" sz="1000" dirty="0">
                <a:latin typeface="Consolas" panose="020B0609020204030204" pitchFamily="49" charset="0"/>
                <a:cs typeface="Consolas" panose="020B0609020204030204" pitchFamily="49" charset="0"/>
              </a:rPr>
              <a:t>/</a:t>
            </a:r>
            <a:r>
              <a:rPr lang="es-ES" sz="1000" dirty="0" err="1">
                <a:latin typeface="Consolas" panose="020B0609020204030204" pitchFamily="49" charset="0"/>
                <a:cs typeface="Consolas" panose="020B0609020204030204" pitchFamily="49" charset="0"/>
              </a:rPr>
              <a:t>introduction</a:t>
            </a:r>
            <a:r>
              <a:rPr lang="es-ES" sz="1000" dirty="0">
                <a:latin typeface="Consolas" panose="020B0609020204030204" pitchFamily="49" charset="0"/>
                <a:cs typeface="Consolas" panose="020B0609020204030204" pitchFamily="49" charset="0"/>
              </a:rPr>
              <a:t>-to-</a:t>
            </a:r>
            <a:r>
              <a:rPr lang="es-ES" sz="1000" dirty="0" err="1">
                <a:latin typeface="Consolas" panose="020B0609020204030204" pitchFamily="49" charset="0"/>
                <a:cs typeface="Consolas" panose="020B0609020204030204" pitchFamily="49" charset="0"/>
              </a:rPr>
              <a:t>arm</a:t>
            </a:r>
            <a:r>
              <a:rPr lang="es-ES" sz="1000" dirty="0">
                <a:latin typeface="Consolas" panose="020B0609020204030204" pitchFamily="49" charset="0"/>
                <a:cs typeface="Consolas" panose="020B0609020204030204" pitchFamily="49" charset="0"/>
              </a:rPr>
              <a:t>/</a:t>
            </a:r>
            <a:r>
              <a:rPr lang="es-ES" sz="1000" dirty="0" err="1">
                <a:latin typeface="Consolas" panose="020B0609020204030204" pitchFamily="49" charset="0"/>
                <a:cs typeface="Consolas" panose="020B0609020204030204" pitchFamily="49" charset="0"/>
              </a:rPr>
              <a:t>img</a:t>
            </a:r>
            <a:r>
              <a:rPr lang="es-ES" sz="1000" dirty="0">
                <a:latin typeface="Consolas" panose="020B0609020204030204" pitchFamily="49" charset="0"/>
                <a:cs typeface="Consolas" panose="020B0609020204030204" pitchFamily="49" charset="0"/>
              </a:rPr>
              <a:t>/</a:t>
            </a:r>
            <a:r>
              <a:rPr lang="es-ES" sz="1000" dirty="0" err="1">
                <a:latin typeface="Consolas" panose="020B0609020204030204" pitchFamily="49" charset="0"/>
                <a:cs typeface="Consolas" panose="020B0609020204030204" pitchFamily="49" charset="0"/>
              </a:rPr>
              <a:t>dia</a:t>
            </a:r>
            <a:r>
              <a:rPr lang="es-ES" sz="1000" dirty="0">
                <a:latin typeface="Consolas" panose="020B0609020204030204" pitchFamily="49" charset="0"/>
                <a:cs typeface="Consolas" panose="020B0609020204030204" pitchFamily="49" charset="0"/>
              </a:rPr>
              <a:t>/</a:t>
            </a:r>
            <a:r>
              <a:rPr lang="es-ES" sz="1000" dirty="0" err="1">
                <a:latin typeface="Consolas" panose="020B0609020204030204" pitchFamily="49" charset="0"/>
                <a:cs typeface="Consolas" panose="020B0609020204030204" pitchFamily="49" charset="0"/>
              </a:rPr>
              <a:t>barrel-ror.png</a:t>
            </a:r>
            <a:endParaRPr lang="es-ES"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389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1 Título">
            <a:extLst>
              <a:ext uri="{FF2B5EF4-FFF2-40B4-BE49-F238E27FC236}">
                <a16:creationId xmlns:a16="http://schemas.microsoft.com/office/drawing/2014/main" id="{65A55E86-7CAC-9946-A264-5A47466189BE}"/>
              </a:ext>
            </a:extLst>
          </p:cNvPr>
          <p:cNvSpPr>
            <a:spLocks noGrp="1" noChangeArrowheads="1"/>
          </p:cNvSpPr>
          <p:nvPr>
            <p:ph type="title" idx="4294967295"/>
          </p:nvPr>
        </p:nvSpPr>
        <p:spPr/>
        <p:txBody>
          <a:bodyPr lIns="0" tIns="0" rIns="0" bIns="0" anchor="ctr"/>
          <a:lstStyle/>
          <a:p>
            <a:pPr eaLnBrk="1" hangingPunct="1"/>
            <a:r>
              <a:rPr lang="es-ES" altLang="es-ES"/>
              <a:t>Uso de ensamblador dentro de código de alto nivel 2</a:t>
            </a:r>
          </a:p>
        </p:txBody>
      </p:sp>
      <p:sp>
        <p:nvSpPr>
          <p:cNvPr id="59395" name="2 Marcador de contenido">
            <a:extLst>
              <a:ext uri="{FF2B5EF4-FFF2-40B4-BE49-F238E27FC236}">
                <a16:creationId xmlns:a16="http://schemas.microsoft.com/office/drawing/2014/main" id="{D69CDAD8-80B6-6E4C-950A-1AC066254220}"/>
              </a:ext>
            </a:extLst>
          </p:cNvPr>
          <p:cNvSpPr>
            <a:spLocks noGrp="1"/>
          </p:cNvSpPr>
          <p:nvPr>
            <p:ph idx="4294967295"/>
          </p:nvPr>
        </p:nvSpPr>
        <p:spPr>
          <a:xfrm>
            <a:off x="468313" y="1809750"/>
            <a:ext cx="8532812" cy="4895850"/>
          </a:xfrm>
        </p:spPr>
        <p:txBody>
          <a:bodyPr lIns="0" tIns="0" rIns="0" bIns="0">
            <a:normAutofit fontScale="77500" lnSpcReduction="20000"/>
          </a:bodyPr>
          <a:lstStyle/>
          <a:p>
            <a:pPr marL="341313" indent="-341313" defTabSz="457200" eaLnBrk="1" hangingPunct="1">
              <a:buFont typeface="Wingdings" charset="2"/>
              <a:buChar char="n"/>
              <a:defRPr/>
            </a:pPr>
            <a:r>
              <a:rPr lang="es-ES" altLang="es-ES" dirty="0"/>
              <a:t>El compilador leerá y escribirá automáticamente las variables además de preservar el valor de los registros</a:t>
            </a:r>
          </a:p>
          <a:p>
            <a:pPr marL="741363" lvl="1" indent="-341313" defTabSz="457200" eaLnBrk="1" hangingPunct="1">
              <a:buFont typeface="Wingdings" charset="2"/>
              <a:buChar char="n"/>
              <a:defRPr/>
            </a:pPr>
            <a:r>
              <a:rPr lang="es-ES" altLang="es-ES" dirty="0"/>
              <a:t>suele ser interesante dejar al compilador manejar los registros</a:t>
            </a:r>
          </a:p>
          <a:p>
            <a:pPr marL="341313" indent="-341313" defTabSz="457200" eaLnBrk="1" hangingPunct="1">
              <a:buFont typeface="Wingdings" charset="2"/>
              <a:buChar char="n"/>
              <a:defRPr/>
            </a:pPr>
            <a:r>
              <a:rPr lang="es-ES" altLang="es-ES" dirty="0">
                <a:solidFill>
                  <a:schemeClr val="tx2"/>
                </a:solidFill>
                <a:latin typeface="Consolas" panose="020B0609020204030204" pitchFamily="49" charset="0"/>
                <a:cs typeface="Consolas" panose="020B0609020204030204" pitchFamily="49" charset="0"/>
              </a:rPr>
              <a:t>=r </a:t>
            </a:r>
            <a:r>
              <a:rPr lang="es-ES" altLang="es-ES" dirty="0"/>
              <a:t>se utiliza para indicar que el operando es un registro de salida, </a:t>
            </a:r>
            <a:r>
              <a:rPr lang="es-ES" altLang="es-ES" dirty="0">
                <a:solidFill>
                  <a:schemeClr val="tx2"/>
                </a:solidFill>
                <a:latin typeface="Consolas" panose="020B0609020204030204" pitchFamily="49" charset="0"/>
                <a:cs typeface="Consolas" panose="020B0609020204030204" pitchFamily="49" charset="0"/>
              </a:rPr>
              <a:t>r</a:t>
            </a:r>
            <a:r>
              <a:rPr lang="es-ES" altLang="es-ES" dirty="0"/>
              <a:t> se utiliza para indicar que el operando es un registro de entrada. </a:t>
            </a:r>
          </a:p>
          <a:p>
            <a:pPr marL="741363" lvl="1" indent="-341313" defTabSz="457200" eaLnBrk="1" hangingPunct="1">
              <a:buFont typeface="Wingdings" charset="2"/>
              <a:buChar char="n"/>
              <a:defRPr/>
            </a:pPr>
            <a:r>
              <a:rPr lang="es-ES" altLang="es-ES" dirty="0"/>
              <a:t>Lista completa en </a:t>
            </a:r>
            <a:r>
              <a:rPr lang="es-ES" altLang="es-ES" dirty="0">
                <a:latin typeface="Consolas" panose="020B0609020204030204" pitchFamily="49" charset="0"/>
                <a:cs typeface="Consolas" panose="020B0609020204030204" pitchFamily="49" charset="0"/>
                <a:hlinkClick r:id="rId3"/>
              </a:rPr>
              <a:t>http://www.ethernut.de/en/documents/arm-inline-asm.html</a:t>
            </a:r>
            <a:endParaRPr lang="es-ES" altLang="es-ES" dirty="0">
              <a:latin typeface="Consolas" panose="020B0609020204030204" pitchFamily="49" charset="0"/>
              <a:cs typeface="Consolas" panose="020B0609020204030204" pitchFamily="49" charset="0"/>
            </a:endParaRPr>
          </a:p>
          <a:p>
            <a:pPr marL="341313" indent="-341313" defTabSz="457200" eaLnBrk="1" hangingPunct="1">
              <a:buFont typeface="Wingdings" charset="2"/>
              <a:buChar char="n"/>
              <a:defRPr/>
            </a:pPr>
            <a:r>
              <a:rPr lang="es-ES" altLang="es-ES" dirty="0"/>
              <a:t>Si dentro de la declaración escribimos en memoria o </a:t>
            </a:r>
            <a:r>
              <a:rPr lang="es-ES" altLang="es-ES" i="1" dirty="0" err="1"/>
              <a:t>flags</a:t>
            </a:r>
            <a:r>
              <a:rPr lang="es-ES" altLang="es-ES" dirty="0"/>
              <a:t> de estado es necesario añadir </a:t>
            </a:r>
            <a:r>
              <a:rPr lang="es-ES" altLang="es-ES" dirty="0" err="1">
                <a:solidFill>
                  <a:schemeClr val="tx2"/>
                </a:solidFill>
                <a:latin typeface="Consolas" panose="020B0609020204030204" pitchFamily="49" charset="0"/>
                <a:cs typeface="Consolas" panose="020B0609020204030204" pitchFamily="49" charset="0"/>
              </a:rPr>
              <a:t>memory</a:t>
            </a:r>
            <a:r>
              <a:rPr lang="es-ES" altLang="es-ES" dirty="0">
                <a:solidFill>
                  <a:schemeClr val="tx2"/>
                </a:solidFill>
              </a:rPr>
              <a:t> </a:t>
            </a:r>
            <a:r>
              <a:rPr lang="es-ES" altLang="es-ES" dirty="0"/>
              <a:t>y/o </a:t>
            </a:r>
            <a:r>
              <a:rPr lang="es-ES" altLang="es-ES" dirty="0">
                <a:solidFill>
                  <a:schemeClr val="tx2"/>
                </a:solidFill>
                <a:latin typeface="Consolas" panose="020B0609020204030204" pitchFamily="49" charset="0"/>
                <a:cs typeface="Consolas" panose="020B0609020204030204" pitchFamily="49" charset="0"/>
              </a:rPr>
              <a:t>cc</a:t>
            </a:r>
            <a:r>
              <a:rPr lang="es-ES" altLang="es-ES" dirty="0"/>
              <a:t> en la lista de elementos contaminados</a:t>
            </a:r>
          </a:p>
          <a:p>
            <a:pPr marL="341313" indent="-341313" defTabSz="457200" eaLnBrk="1" hangingPunct="1">
              <a:buFont typeface="Wingdings" charset="2"/>
              <a:buChar char="n"/>
              <a:defRPr/>
            </a:pPr>
            <a:r>
              <a:rPr lang="es-ES" altLang="es-ES" dirty="0"/>
              <a:t>También podemos escribir </a:t>
            </a:r>
            <a:r>
              <a:rPr lang="es-ES" altLang="es-ES" dirty="0" err="1">
                <a:latin typeface="Consolas" panose="020B0609020204030204" pitchFamily="49" charset="0"/>
                <a:cs typeface="Consolas" panose="020B0609020204030204" pitchFamily="49" charset="0"/>
              </a:rPr>
              <a:t>asm</a:t>
            </a:r>
            <a:r>
              <a:rPr lang="es-ES" altLang="es-ES" dirty="0">
                <a:latin typeface="Consolas" panose="020B0609020204030204" pitchFamily="49" charset="0"/>
                <a:cs typeface="Consolas" panose="020B0609020204030204" pitchFamily="49" charset="0"/>
              </a:rPr>
              <a:t> </a:t>
            </a:r>
            <a:r>
              <a:rPr lang="es-ES" altLang="es-ES" dirty="0" err="1">
                <a:latin typeface="Consolas" panose="020B0609020204030204" pitchFamily="49" charset="0"/>
                <a:cs typeface="Consolas" panose="020B0609020204030204" pitchFamily="49" charset="0"/>
              </a:rPr>
              <a:t>volatile</a:t>
            </a:r>
            <a:r>
              <a:rPr lang="es-ES" altLang="es-ES" dirty="0">
                <a:latin typeface="Consolas" panose="020B0609020204030204" pitchFamily="49" charset="0"/>
                <a:cs typeface="Consolas" panose="020B0609020204030204" pitchFamily="49" charset="0"/>
              </a:rPr>
              <a:t> </a:t>
            </a:r>
            <a:r>
              <a:rPr lang="es-ES" altLang="es-ES" dirty="0"/>
              <a:t>al interactuar con periféricos</a:t>
            </a:r>
          </a:p>
        </p:txBody>
      </p:sp>
      <p:sp>
        <p:nvSpPr>
          <p:cNvPr id="88067" name="Slide Number Placeholder 1">
            <a:extLst>
              <a:ext uri="{FF2B5EF4-FFF2-40B4-BE49-F238E27FC236}">
                <a16:creationId xmlns:a16="http://schemas.microsoft.com/office/drawing/2014/main" id="{45D3AE3E-94A5-C44B-A32B-994875ED5E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470E2268-DDD3-7643-B073-716BFD69B603}" type="slidenum">
              <a:rPr lang="es-ES_tradnl" altLang="es-ES" sz="1400" smtClean="0"/>
              <a:pPr>
                <a:spcBef>
                  <a:spcPct val="0"/>
                </a:spcBef>
                <a:buClrTx/>
                <a:buSzTx/>
                <a:buFontTx/>
                <a:buNone/>
              </a:pPr>
              <a:t>59</a:t>
            </a:fld>
            <a:endParaRPr lang="es-ES_tradnl" altLang="es-E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D1D82BA6-7D2D-D24E-9064-37185D990E5B}"/>
              </a:ext>
            </a:extLst>
          </p:cNvPr>
          <p:cNvSpPr>
            <a:spLocks noGrp="1" noChangeArrowheads="1"/>
          </p:cNvSpPr>
          <p:nvPr>
            <p:ph type="title"/>
          </p:nvPr>
        </p:nvSpPr>
        <p:spPr>
          <a:xfrm>
            <a:off x="611188" y="188913"/>
            <a:ext cx="8043862" cy="1127125"/>
          </a:xfrm>
        </p:spPr>
        <p:txBody>
          <a:bodyPr/>
          <a:lstStyle/>
          <a:p>
            <a:pPr eaLnBrk="1" hangingPunct="1"/>
            <a:r>
              <a:rPr lang="es-ES_tradnl" altLang="es-ES"/>
              <a:t>¿Qué tenemos que aprender?</a:t>
            </a:r>
          </a:p>
        </p:txBody>
      </p:sp>
      <p:sp>
        <p:nvSpPr>
          <p:cNvPr id="23554" name="Rectangle 3">
            <a:extLst>
              <a:ext uri="{FF2B5EF4-FFF2-40B4-BE49-F238E27FC236}">
                <a16:creationId xmlns:a16="http://schemas.microsoft.com/office/drawing/2014/main" id="{1CAE5ED1-DBAA-6044-ADBC-66F4185C7008}"/>
              </a:ext>
            </a:extLst>
          </p:cNvPr>
          <p:cNvSpPr>
            <a:spLocks noGrp="1" noChangeArrowheads="1"/>
          </p:cNvSpPr>
          <p:nvPr>
            <p:ph type="body" idx="1"/>
          </p:nvPr>
        </p:nvSpPr>
        <p:spPr>
          <a:xfrm>
            <a:off x="611188" y="1700808"/>
            <a:ext cx="8425184" cy="4643437"/>
          </a:xfrm>
        </p:spPr>
        <p:txBody>
          <a:bodyPr/>
          <a:lstStyle/>
          <a:p>
            <a:pPr eaLnBrk="1" hangingPunct="1">
              <a:spcBef>
                <a:spcPct val="10000"/>
              </a:spcBef>
              <a:buSzPct val="75000"/>
              <a:buFont typeface="Arial" panose="020B0604020202020204" pitchFamily="34" charset="0"/>
              <a:buChar char="■"/>
            </a:pPr>
            <a:r>
              <a:rPr lang="es-ES_tradnl" altLang="es-ES" sz="2800" dirty="0">
                <a:solidFill>
                  <a:srgbClr val="000066"/>
                </a:solidFill>
              </a:rPr>
              <a:t>Entender la configuración del sistema:</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Manejar los manuales y hojas de características</a:t>
            </a:r>
          </a:p>
          <a:p>
            <a:pPr lvl="2" eaLnBrk="1" hangingPunct="1">
              <a:spcBef>
                <a:spcPct val="10000"/>
              </a:spcBef>
              <a:buSzPct val="75000"/>
              <a:buFont typeface="Arial" panose="020B0604020202020204" pitchFamily="34" charset="0"/>
              <a:buChar char="■"/>
            </a:pPr>
            <a:r>
              <a:rPr lang="es-ES_tradnl" altLang="es-ES" sz="2000" dirty="0">
                <a:solidFill>
                  <a:srgbClr val="000066"/>
                </a:solidFill>
              </a:rPr>
              <a:t>Registros de configuración de los elementos utilizados</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Acceso a los registros desde C y desde el entorno</a:t>
            </a:r>
          </a:p>
          <a:p>
            <a:pPr eaLnBrk="1" hangingPunct="1">
              <a:spcBef>
                <a:spcPct val="10000"/>
              </a:spcBef>
              <a:buSzPct val="75000"/>
              <a:buFont typeface="Arial" panose="020B0604020202020204" pitchFamily="34" charset="0"/>
              <a:buChar char="■"/>
            </a:pPr>
            <a:r>
              <a:rPr lang="es-ES_tradnl" altLang="es-ES" sz="2800" dirty="0">
                <a:solidFill>
                  <a:srgbClr val="000066"/>
                </a:solidFill>
              </a:rPr>
              <a:t>Gestión del hardware del sistema utilizando C:</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Crear bibliotecas de gestores y drivers </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Gestión de las interrupciones en C</a:t>
            </a:r>
          </a:p>
          <a:p>
            <a:pPr lvl="1" eaLnBrk="1" hangingPunct="1">
              <a:spcBef>
                <a:spcPct val="10000"/>
              </a:spcBef>
              <a:buSzPct val="75000"/>
              <a:buFont typeface="Arial" panose="020B0604020202020204" pitchFamily="34" charset="0"/>
              <a:buChar char="■"/>
            </a:pPr>
            <a:r>
              <a:rPr lang="es-ES_tradnl" altLang="es-ES" sz="2400" dirty="0">
                <a:solidFill>
                  <a:srgbClr val="000066"/>
                </a:solidFill>
              </a:rPr>
              <a:t>Entender las estructuras que genera el compilador a partir del código fuente (especialmente la pila de programa)</a:t>
            </a:r>
          </a:p>
          <a:p>
            <a:pPr eaLnBrk="1" hangingPunct="1">
              <a:spcBef>
                <a:spcPct val="10000"/>
              </a:spcBef>
              <a:buSzPct val="75000"/>
              <a:buFont typeface="Arial" panose="020B0604020202020204" pitchFamily="34" charset="0"/>
              <a:buChar char="■"/>
            </a:pPr>
            <a:r>
              <a:rPr lang="es-ES_tradnl" altLang="es-ES" sz="2800" dirty="0">
                <a:solidFill>
                  <a:srgbClr val="000066"/>
                </a:solidFill>
              </a:rPr>
              <a:t>Modelo ejecución y comunicación entre </a:t>
            </a:r>
            <a:r>
              <a:rPr lang="es-ES_tradnl" altLang="es-ES" sz="2800" dirty="0" err="1">
                <a:solidFill>
                  <a:srgbClr val="000066"/>
                </a:solidFill>
              </a:rPr>
              <a:t>modulos</a:t>
            </a:r>
            <a:endParaRPr lang="es-ES_tradnl" altLang="es-ES" sz="2800" dirty="0">
              <a:solidFill>
                <a:srgbClr val="000066"/>
              </a:solidFill>
            </a:endParaRPr>
          </a:p>
        </p:txBody>
      </p:sp>
      <p:sp>
        <p:nvSpPr>
          <p:cNvPr id="23555" name="Slide Number Placeholder 1">
            <a:extLst>
              <a:ext uri="{FF2B5EF4-FFF2-40B4-BE49-F238E27FC236}">
                <a16:creationId xmlns:a16="http://schemas.microsoft.com/office/drawing/2014/main" id="{FF4BBF4C-E777-2C40-95E2-6812D01FBF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7DE721FF-E5CD-D340-A2A6-BEBED8DC768E}" type="slidenum">
              <a:rPr lang="es-ES_tradnl" altLang="es-ES" sz="1400" smtClean="0"/>
              <a:pPr>
                <a:spcBef>
                  <a:spcPct val="0"/>
                </a:spcBef>
                <a:buClrTx/>
                <a:buSzTx/>
                <a:buFontTx/>
                <a:buNone/>
              </a:pPr>
              <a:t>6</a:t>
            </a:fld>
            <a:endParaRPr lang="es-ES_tradnl" altLang="es-ES"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1 Título"/>
          <p:cNvSpPr>
            <a:spLocks noGrp="1"/>
          </p:cNvSpPr>
          <p:nvPr>
            <p:ph type="title"/>
          </p:nvPr>
        </p:nvSpPr>
        <p:spPr/>
        <p:txBody>
          <a:bodyPr/>
          <a:lstStyle/>
          <a:p>
            <a:r>
              <a:rPr lang="es-ES" altLang="es-ES"/>
              <a:t>Variables en C</a:t>
            </a:r>
          </a:p>
        </p:txBody>
      </p:sp>
      <p:sp>
        <p:nvSpPr>
          <p:cNvPr id="132099" name="2 Marcador de contenido"/>
          <p:cNvSpPr>
            <a:spLocks noGrp="1"/>
          </p:cNvSpPr>
          <p:nvPr>
            <p:ph idx="1"/>
          </p:nvPr>
        </p:nvSpPr>
        <p:spPr>
          <a:xfrm>
            <a:off x="719680" y="1867432"/>
            <a:ext cx="8235575" cy="4481022"/>
          </a:xfrm>
        </p:spPr>
        <p:txBody>
          <a:bodyPr/>
          <a:lstStyle/>
          <a:p>
            <a:r>
              <a:rPr lang="es-ES" altLang="es-ES"/>
              <a:t>visibilidad, alcance y cualificadores</a:t>
            </a:r>
          </a:p>
          <a:p>
            <a:pPr lvl="1"/>
            <a:r>
              <a:rPr lang="es-ES" altLang="es-ES"/>
              <a:t>global, local</a:t>
            </a:r>
          </a:p>
          <a:p>
            <a:pPr lvl="1"/>
            <a:r>
              <a:rPr lang="es-ES" altLang="es-ES">
                <a:latin typeface="Consolas" panose="020B0609020204030204" pitchFamily="49" charset="0"/>
                <a:cs typeface="Consolas" panose="020B0609020204030204" pitchFamily="49" charset="0"/>
              </a:rPr>
              <a:t>const (#define, enum)</a:t>
            </a:r>
          </a:p>
          <a:p>
            <a:pPr lvl="1"/>
            <a:r>
              <a:rPr lang="es-ES" altLang="es-ES">
                <a:latin typeface="Consolas" panose="020B0609020204030204" pitchFamily="49" charset="0"/>
                <a:cs typeface="Consolas" panose="020B0609020204030204" pitchFamily="49" charset="0"/>
              </a:rPr>
              <a:t>volatile</a:t>
            </a:r>
          </a:p>
          <a:p>
            <a:pPr lvl="1"/>
            <a:r>
              <a:rPr lang="es-ES" altLang="es-ES">
                <a:latin typeface="Consolas" panose="020B0609020204030204" pitchFamily="49" charset="0"/>
                <a:cs typeface="Consolas" panose="020B0609020204030204" pitchFamily="49" charset="0"/>
              </a:rPr>
              <a:t>extern</a:t>
            </a:r>
          </a:p>
          <a:p>
            <a:pPr lvl="1"/>
            <a:r>
              <a:rPr lang="es-ES" altLang="es-ES">
                <a:latin typeface="Consolas" panose="020B0609020204030204" pitchFamily="49" charset="0"/>
                <a:cs typeface="Consolas" panose="020B0609020204030204" pitchFamily="49" charset="0"/>
              </a:rPr>
              <a:t>static</a:t>
            </a:r>
          </a:p>
          <a:p>
            <a:pPr lvl="2"/>
            <a:r>
              <a:rPr lang="es-ES" altLang="es-ES"/>
              <a:t>en globales</a:t>
            </a:r>
          </a:p>
          <a:p>
            <a:pPr lvl="2"/>
            <a:r>
              <a:rPr lang="es-ES" altLang="es-ES"/>
              <a:t>en locales</a:t>
            </a:r>
          </a:p>
          <a:p>
            <a:pPr lvl="2"/>
            <a:r>
              <a:rPr lang="es-ES" altLang="es-ES"/>
              <a:t>en funciones</a:t>
            </a:r>
          </a:p>
          <a:p>
            <a:pPr lvl="2">
              <a:buFont typeface="Wingdings" panose="05000000000000000000" pitchFamily="2" charset="2"/>
              <a:buNone/>
            </a:pPr>
            <a:endParaRPr lang="es-ES" altLang="es-ES"/>
          </a:p>
          <a:p>
            <a:pPr lvl="1"/>
            <a:endParaRPr lang="es-ES" altLang="es-ES"/>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4A5961F5-CE34-48BA-918E-40486EE47123}" type="slidenum">
              <a:rPr lang="es-ES_tradnl" altLang="es-ES" sz="1369">
                <a:solidFill>
                  <a:srgbClr val="000000"/>
                </a:solidFill>
              </a:rPr>
              <a:pPr>
                <a:spcBef>
                  <a:spcPct val="0"/>
                </a:spcBef>
                <a:buClrTx/>
                <a:buSzTx/>
                <a:buFontTx/>
                <a:buNone/>
              </a:pPr>
              <a:t>60</a:t>
            </a:fld>
            <a:endParaRPr lang="es-ES_tradnl" altLang="es-ES" sz="1369">
              <a:solidFill>
                <a:srgbClr val="000000"/>
              </a:solidFill>
            </a:endParaRPr>
          </a:p>
        </p:txBody>
      </p:sp>
    </p:spTree>
    <p:extLst>
      <p:ext uri="{BB962C8B-B14F-4D97-AF65-F5344CB8AC3E}">
        <p14:creationId xmlns:p14="http://schemas.microsoft.com/office/powerpoint/2010/main" val="11481566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Volatile</a:t>
            </a:r>
          </a:p>
        </p:txBody>
      </p:sp>
      <p:sp>
        <p:nvSpPr>
          <p:cNvPr id="133123" name="2 Marcador de contenido"/>
          <p:cNvSpPr>
            <a:spLocks noGrp="1"/>
          </p:cNvSpPr>
          <p:nvPr>
            <p:ph idx="4294967295"/>
          </p:nvPr>
        </p:nvSpPr>
        <p:spPr>
          <a:xfrm>
            <a:off x="468472" y="1901380"/>
            <a:ext cx="8235574" cy="4380538"/>
          </a:xfrm>
        </p:spPr>
        <p:txBody>
          <a:bodyPr vert="horz" wrap="square" lIns="0" tIns="0" rIns="0" bIns="0" numCol="1" anchor="t" anchorCtr="0" compatLnSpc="1">
            <a:prstTxWarp prst="textNoShape">
              <a:avLst/>
            </a:prstTxWarp>
          </a:bodyPr>
          <a:lstStyle/>
          <a:p>
            <a:pPr marL="332698" indent="-332698" defTabSz="445407" eaLnBrk="1" hangingPunct="1"/>
            <a:r>
              <a:rPr lang="es-ES" altLang="es-ES">
                <a:solidFill>
                  <a:schemeClr val="tx2"/>
                </a:solidFill>
                <a:latin typeface="Consolas" panose="020B0609020204030204" pitchFamily="49" charset="0"/>
                <a:cs typeface="Consolas" panose="020B0609020204030204" pitchFamily="49" charset="0"/>
              </a:rPr>
              <a:t>volatile</a:t>
            </a:r>
            <a:r>
              <a:rPr lang="es-ES" altLang="es-ES">
                <a:solidFill>
                  <a:schemeClr val="tx2"/>
                </a:solidFill>
              </a:rPr>
              <a:t> </a:t>
            </a:r>
            <a:r>
              <a:rPr lang="es-ES" altLang="es-ES"/>
              <a:t>es una palabra reservada que indica que una variable puede ser modificada </a:t>
            </a:r>
            <a:r>
              <a:rPr lang="es-ES" altLang="es-ES" b="1"/>
              <a:t>concurrentemente</a:t>
            </a:r>
            <a:r>
              <a:rPr lang="es-ES" altLang="es-ES"/>
              <a:t> por un operador externo aunque parezca que desde el código no se modifique</a:t>
            </a:r>
          </a:p>
          <a:p>
            <a:pPr marL="332698" indent="-332698" defTabSz="445407" eaLnBrk="1" hangingPunct="1"/>
            <a:r>
              <a:rPr lang="es-ES" altLang="es-ES"/>
              <a:t>Ejemplo de variables que necesiten ser definidas como volátiles son todos los registros de E/S de periféricos o las variables compartidas con </a:t>
            </a:r>
            <a:r>
              <a:rPr lang="es-ES" altLang="es-ES" i="1"/>
              <a:t>rsi.</a:t>
            </a:r>
          </a:p>
        </p:txBody>
      </p:sp>
      <p:sp>
        <p:nvSpPr>
          <p:cNvPr id="13312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387383E8-7FFA-4899-ACB6-15B38F27A453}" type="slidenum">
              <a:rPr lang="es-ES_tradnl" altLang="es-ES" sz="1369">
                <a:solidFill>
                  <a:srgbClr val="000000"/>
                </a:solidFill>
              </a:rPr>
              <a:pPr>
                <a:spcBef>
                  <a:spcPct val="0"/>
                </a:spcBef>
                <a:buClrTx/>
                <a:buSzTx/>
                <a:buFontTx/>
                <a:buNone/>
              </a:pPr>
              <a:t>61</a:t>
            </a:fld>
            <a:endParaRPr lang="es-ES_tradnl" altLang="es-ES" sz="1369">
              <a:solidFill>
                <a:srgbClr val="000000"/>
              </a:solidFill>
            </a:endParaRPr>
          </a:p>
        </p:txBody>
      </p:sp>
    </p:spTree>
    <p:extLst>
      <p:ext uri="{BB962C8B-B14F-4D97-AF65-F5344CB8AC3E}">
        <p14:creationId xmlns:p14="http://schemas.microsoft.com/office/powerpoint/2010/main" val="16801599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Volatile: Ejemplo de uso</a:t>
            </a:r>
          </a:p>
        </p:txBody>
      </p:sp>
      <p:sp>
        <p:nvSpPr>
          <p:cNvPr id="135171" name="2 Marcador de contenido"/>
          <p:cNvSpPr>
            <a:spLocks noGrp="1"/>
          </p:cNvSpPr>
          <p:nvPr>
            <p:ph idx="4294967295"/>
          </p:nvPr>
        </p:nvSpPr>
        <p:spPr>
          <a:xfrm>
            <a:off x="468472" y="1901380"/>
            <a:ext cx="8235574" cy="4380538"/>
          </a:xfrm>
        </p:spPr>
        <p:txBody>
          <a:bodyPr vert="horz" wrap="square" lIns="0" tIns="0" rIns="0" bIns="0" numCol="1" anchor="t" anchorCtr="0" compatLnSpc="1">
            <a:prstTxWarp prst="textNoShape">
              <a:avLst/>
            </a:prstTxWarp>
          </a:bodyPr>
          <a:lstStyle/>
          <a:p>
            <a:pPr marL="332698" indent="-332698" defTabSz="445407" eaLnBrk="1" hangingPunct="1">
              <a:lnSpc>
                <a:spcPct val="90000"/>
              </a:lnSpc>
            </a:pPr>
            <a:r>
              <a:rPr lang="es-ES" altLang="es-ES"/>
              <a:t>Temporizador que espera 10 ticks de reloj para imprimir por pantalla</a:t>
            </a:r>
          </a:p>
          <a:p>
            <a:pPr marL="1112159" lvl="2" indent="-332698" defTabSz="445407" eaLnBrk="1" hangingPunct="1">
              <a:lnSpc>
                <a:spcPct val="90000"/>
              </a:lnSpc>
            </a:pPr>
            <a:endParaRPr lang="es-ES" altLang="es-ES"/>
          </a:p>
          <a:p>
            <a:pPr marL="1112159" lvl="2" indent="-332698" defTabSz="445407" eaLnBrk="1" hangingPunct="1">
              <a:lnSpc>
                <a:spcPct val="90000"/>
              </a:lnSpc>
              <a:buNone/>
            </a:pPr>
            <a:r>
              <a:rPr lang="es-ES" altLang="es-ES">
                <a:solidFill>
                  <a:schemeClr val="tx2"/>
                </a:solidFill>
                <a:latin typeface="Consolas" panose="020B0609020204030204" pitchFamily="49" charset="0"/>
                <a:cs typeface="Consolas" panose="020B0609020204030204" pitchFamily="49" charset="0"/>
              </a:rPr>
              <a:t>volatile</a:t>
            </a:r>
            <a:r>
              <a:rPr lang="es-ES" altLang="es-ES">
                <a:latin typeface="Consolas" panose="020B0609020204030204" pitchFamily="49" charset="0"/>
                <a:cs typeface="Consolas" panose="020B0609020204030204" pitchFamily="49" charset="0"/>
              </a:rPr>
              <a:t> uint32_t ticks = 0;</a:t>
            </a:r>
          </a:p>
          <a:p>
            <a:pPr marL="1112159" lvl="2" indent="-332698" defTabSz="445407" eaLnBrk="1" hangingPunct="1">
              <a:lnSpc>
                <a:spcPct val="90000"/>
              </a:lnSpc>
              <a:buNone/>
            </a:pPr>
            <a:r>
              <a:rPr lang="es-ES" altLang="es-ES">
                <a:latin typeface="Consolas" panose="020B0609020204030204" pitchFamily="49" charset="0"/>
                <a:cs typeface="Consolas" panose="020B0609020204030204" pitchFamily="49" charset="0"/>
              </a:rPr>
              <a:t>while( ticks &lt; 10);</a:t>
            </a:r>
          </a:p>
          <a:p>
            <a:pPr marL="1112159" lvl="2" indent="-332698" defTabSz="445407" eaLnBrk="1" hangingPunct="1">
              <a:lnSpc>
                <a:spcPct val="90000"/>
              </a:lnSpc>
              <a:buNone/>
            </a:pPr>
            <a:r>
              <a:rPr lang="es-ES" altLang="es-ES">
                <a:latin typeface="Consolas" panose="020B0609020204030204" pitchFamily="49" charset="0"/>
                <a:cs typeface="Consolas" panose="020B0609020204030204" pitchFamily="49" charset="0"/>
              </a:rPr>
              <a:t>printf(”10 ticks\n”);</a:t>
            </a:r>
          </a:p>
          <a:p>
            <a:pPr marL="332698" indent="-332698" defTabSz="445407" eaLnBrk="1" hangingPunct="1">
              <a:lnSpc>
                <a:spcPct val="90000"/>
              </a:lnSpc>
              <a:buNone/>
            </a:pPr>
            <a:endParaRPr lang="es-ES" altLang="es-ES"/>
          </a:p>
          <a:p>
            <a:pPr marL="332698" indent="-332698" defTabSz="445407" eaLnBrk="1" hangingPunct="1">
              <a:lnSpc>
                <a:spcPct val="90000"/>
              </a:lnSpc>
            </a:pPr>
            <a:r>
              <a:rPr lang="es-ES" altLang="es-ES"/>
              <a:t>Sin </a:t>
            </a:r>
            <a:r>
              <a:rPr lang="es-ES" altLang="es-ES">
                <a:latin typeface="Consolas" panose="020B0609020204030204" pitchFamily="49" charset="0"/>
                <a:cs typeface="Consolas" panose="020B0609020204030204" pitchFamily="49" charset="0"/>
              </a:rPr>
              <a:t>volatile</a:t>
            </a:r>
            <a:r>
              <a:rPr lang="es-ES" altLang="es-ES"/>
              <a:t> un compilador podría asumir que es un bucle infinito y optimizarlo como while(1);</a:t>
            </a:r>
          </a:p>
        </p:txBody>
      </p:sp>
      <p:sp>
        <p:nvSpPr>
          <p:cNvPr id="13517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F7AC7911-02B0-4274-83F6-796C6FAC3254}" type="slidenum">
              <a:rPr lang="es-ES_tradnl" altLang="es-ES" sz="1369">
                <a:solidFill>
                  <a:srgbClr val="000000"/>
                </a:solidFill>
              </a:rPr>
              <a:pPr>
                <a:spcBef>
                  <a:spcPct val="0"/>
                </a:spcBef>
                <a:buClrTx/>
                <a:buSzTx/>
                <a:buFontTx/>
                <a:buNone/>
              </a:pPr>
              <a:t>62</a:t>
            </a:fld>
            <a:endParaRPr lang="es-ES_tradnl" altLang="es-ES" sz="1369">
              <a:solidFill>
                <a:srgbClr val="000000"/>
              </a:solidFill>
            </a:endParaRPr>
          </a:p>
        </p:txBody>
      </p:sp>
    </p:spTree>
    <p:extLst>
      <p:ext uri="{BB962C8B-B14F-4D97-AF65-F5344CB8AC3E}">
        <p14:creationId xmlns:p14="http://schemas.microsoft.com/office/powerpoint/2010/main" val="13270127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Static</a:t>
            </a:r>
          </a:p>
        </p:txBody>
      </p:sp>
      <p:sp>
        <p:nvSpPr>
          <p:cNvPr id="137219" name="2 Marcador de contenido"/>
          <p:cNvSpPr>
            <a:spLocks noGrp="1"/>
          </p:cNvSpPr>
          <p:nvPr>
            <p:ph idx="4294967295"/>
          </p:nvPr>
        </p:nvSpPr>
        <p:spPr>
          <a:xfrm>
            <a:off x="468472" y="1901380"/>
            <a:ext cx="8235574" cy="4380538"/>
          </a:xfrm>
        </p:spPr>
        <p:txBody>
          <a:bodyPr vert="horz" wrap="square" lIns="0" tIns="0" rIns="0" bIns="0" numCol="1" anchor="t" anchorCtr="0" compatLnSpc="1">
            <a:prstTxWarp prst="textNoShape">
              <a:avLst/>
            </a:prstTxWarp>
          </a:bodyPr>
          <a:lstStyle/>
          <a:p>
            <a:pPr marL="332698" indent="-332698" defTabSz="445407" eaLnBrk="1" hangingPunct="1"/>
            <a:r>
              <a:rPr lang="es-ES" altLang="es-ES" dirty="0" err="1">
                <a:solidFill>
                  <a:schemeClr val="tx2"/>
                </a:solidFill>
                <a:latin typeface="Consolas" panose="020B0609020204030204" pitchFamily="49" charset="0"/>
                <a:cs typeface="Consolas" panose="020B0609020204030204" pitchFamily="49" charset="0"/>
              </a:rPr>
              <a:t>static</a:t>
            </a:r>
            <a:r>
              <a:rPr lang="es-ES" altLang="es-ES">
                <a:solidFill>
                  <a:schemeClr val="tx2"/>
                </a:solidFill>
              </a:rPr>
              <a:t> </a:t>
            </a:r>
            <a:r>
              <a:rPr lang="es-ES" altLang="es-ES"/>
              <a:t>es una palabra reservada en C que indica que la duración de la variable es la duración del programa y que la variable o función sólo es visible en su unidad de compilación (fichero) (</a:t>
            </a:r>
            <a:r>
              <a:rPr lang="es-ES" altLang="es-ES" dirty="0" err="1"/>
              <a:t>internal</a:t>
            </a:r>
            <a:r>
              <a:rPr lang="es-ES" altLang="es-ES" dirty="0"/>
              <a:t> </a:t>
            </a:r>
            <a:r>
              <a:rPr lang="es-ES" altLang="es-ES" dirty="0" err="1"/>
              <a:t>linkage</a:t>
            </a:r>
            <a:r>
              <a:rPr lang="es-ES" altLang="es-ES" dirty="0"/>
              <a:t>).</a:t>
            </a:r>
          </a:p>
          <a:p>
            <a:pPr marL="332698" indent="-332698" defTabSz="445407" eaLnBrk="1" hangingPunct="1"/>
            <a:r>
              <a:rPr lang="es-ES" altLang="es-ES" dirty="0"/>
              <a:t>Restringir el alcance y visibilidad de variables y funciones reduce errores y toda función que sólo deba emplearse en el fichero actual deberá estar definida como </a:t>
            </a:r>
            <a:r>
              <a:rPr lang="es-ES" altLang="es-ES" dirty="0" err="1"/>
              <a:t>static</a:t>
            </a:r>
            <a:r>
              <a:rPr lang="es-ES" altLang="es-ES" dirty="0"/>
              <a:t>.</a:t>
            </a:r>
          </a:p>
        </p:txBody>
      </p:sp>
      <p:sp>
        <p:nvSpPr>
          <p:cNvPr id="13722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4F710C3A-1151-4240-9878-E7BC5D6AFE85}" type="slidenum">
              <a:rPr lang="es-ES_tradnl" altLang="es-ES" sz="1369">
                <a:solidFill>
                  <a:srgbClr val="000000"/>
                </a:solidFill>
              </a:rPr>
              <a:pPr>
                <a:spcBef>
                  <a:spcPct val="0"/>
                </a:spcBef>
                <a:buClrTx/>
                <a:buSzTx/>
                <a:buFontTx/>
                <a:buNone/>
              </a:pPr>
              <a:t>63</a:t>
            </a:fld>
            <a:endParaRPr lang="es-ES_tradnl" altLang="es-ES" sz="1369">
              <a:solidFill>
                <a:srgbClr val="000000"/>
              </a:solidFill>
            </a:endParaRPr>
          </a:p>
        </p:txBody>
      </p:sp>
    </p:spTree>
    <p:extLst>
      <p:ext uri="{BB962C8B-B14F-4D97-AF65-F5344CB8AC3E}">
        <p14:creationId xmlns:p14="http://schemas.microsoft.com/office/powerpoint/2010/main" val="3504412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1 Título"/>
          <p:cNvSpPr>
            <a:spLocks noGrp="1"/>
          </p:cNvSpPr>
          <p:nvPr>
            <p:ph type="title" idx="4294967295"/>
          </p:nvPr>
        </p:nvSpPr>
        <p:spPr/>
        <p:txBody>
          <a:bodyPr vert="horz" wrap="square" lIns="0" tIns="0" rIns="0" bIns="0" numCol="1" anchor="ctr" anchorCtr="0" compatLnSpc="1">
            <a:prstTxWarp prst="textNoShape">
              <a:avLst/>
            </a:prstTxWarp>
          </a:bodyPr>
          <a:lstStyle/>
          <a:p>
            <a:pPr eaLnBrk="1" hangingPunct="1"/>
            <a:r>
              <a:rPr lang="es-ES" altLang="es-ES"/>
              <a:t>Static: Ejemplo de uso</a:t>
            </a:r>
          </a:p>
        </p:txBody>
      </p:sp>
      <p:sp>
        <p:nvSpPr>
          <p:cNvPr id="139267" name="2 Marcador de contenido"/>
          <p:cNvSpPr>
            <a:spLocks noGrp="1"/>
          </p:cNvSpPr>
          <p:nvPr>
            <p:ph idx="4294967295"/>
          </p:nvPr>
        </p:nvSpPr>
        <p:spPr>
          <a:xfrm>
            <a:off x="468472" y="1901380"/>
            <a:ext cx="8235574" cy="4380538"/>
          </a:xfrm>
        </p:spPr>
        <p:txBody>
          <a:bodyPr vert="horz" wrap="square" lIns="0" tIns="0" rIns="0" bIns="0" numCol="1" anchor="t" anchorCtr="0" compatLnSpc="1">
            <a:prstTxWarp prst="textNoShape">
              <a:avLst/>
            </a:prstTxWarp>
          </a:bodyPr>
          <a:lstStyle/>
          <a:p>
            <a:pPr marL="1227585" indent="-175176" defTabSz="445407" eaLnBrk="1" hangingPunct="1">
              <a:lnSpc>
                <a:spcPct val="80000"/>
              </a:lnSpc>
              <a:buNone/>
            </a:pPr>
            <a:r>
              <a:rPr lang="es-ES" altLang="es-ES" sz="2652" dirty="0" err="1">
                <a:latin typeface="Consolas" panose="020B0609020204030204" pitchFamily="49" charset="0"/>
                <a:cs typeface="Consolas" panose="020B0609020204030204" pitchFamily="49" charset="0"/>
              </a:rPr>
              <a:t>reloj.c</a:t>
            </a:r>
            <a:endParaRPr lang="es-ES" altLang="es-ES" sz="2652" dirty="0">
              <a:latin typeface="Consolas" panose="020B0609020204030204" pitchFamily="49" charset="0"/>
              <a:cs typeface="Consolas" panose="020B0609020204030204" pitchFamily="49" charset="0"/>
            </a:endParaRPr>
          </a:p>
          <a:p>
            <a:pPr marL="1227585" lvl="1" indent="-175176" defTabSz="445407" eaLnBrk="1" hangingPunct="1">
              <a:lnSpc>
                <a:spcPct val="80000"/>
              </a:lnSpc>
              <a:buNone/>
            </a:pPr>
            <a:r>
              <a:rPr lang="es-ES" altLang="es-ES" sz="2224" dirty="0" err="1">
                <a:solidFill>
                  <a:schemeClr val="tx2"/>
                </a:solidFill>
                <a:latin typeface="Consolas" panose="020B0609020204030204" pitchFamily="49" charset="0"/>
                <a:cs typeface="Consolas" panose="020B0609020204030204" pitchFamily="49" charset="0"/>
              </a:rPr>
              <a:t>static</a:t>
            </a:r>
            <a:r>
              <a:rPr lang="es-ES" altLang="es-ES" sz="2224" dirty="0">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unsigned</a:t>
            </a:r>
            <a:r>
              <a:rPr lang="es-ES" altLang="es-ES" sz="2224" dirty="0">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long</a:t>
            </a:r>
            <a:r>
              <a:rPr lang="es-ES" altLang="es-ES" sz="2224" dirty="0">
                <a:latin typeface="Consolas" panose="020B0609020204030204" pitchFamily="49" charset="0"/>
                <a:cs typeface="Consolas" panose="020B0609020204030204" pitchFamily="49" charset="0"/>
              </a:rPr>
              <a:t> eventos = 0; </a:t>
            </a:r>
          </a:p>
          <a:p>
            <a:pPr marL="1227585" lvl="1" indent="-175176" defTabSz="445407" eaLnBrk="1" hangingPunct="1">
              <a:lnSpc>
                <a:spcPct val="80000"/>
              </a:lnSpc>
              <a:buNone/>
            </a:pPr>
            <a:r>
              <a:rPr lang="es-ES" altLang="es-ES" sz="2224" dirty="0" err="1">
                <a:latin typeface="Consolas" panose="020B0609020204030204" pitchFamily="49" charset="0"/>
                <a:cs typeface="Consolas" panose="020B0609020204030204" pitchFamily="49" charset="0"/>
              </a:rPr>
              <a:t>void</a:t>
            </a:r>
            <a:r>
              <a:rPr lang="es-ES" altLang="es-ES" sz="2224" dirty="0">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reloj_eventos</a:t>
            </a:r>
            <a:r>
              <a:rPr lang="es-ES" altLang="es-ES" sz="2224" dirty="0">
                <a:latin typeface="Consolas" panose="020B0609020204030204" pitchFamily="49" charset="0"/>
                <a:cs typeface="Consolas" panose="020B0609020204030204" pitchFamily="49" charset="0"/>
              </a:rPr>
              <a:t>() { eventos++; </a:t>
            </a:r>
            <a:r>
              <a:rPr lang="mr-IN" altLang="es-ES" sz="2224" dirty="0">
                <a:latin typeface="Consolas" panose="020B0609020204030204" pitchFamily="49" charset="0"/>
              </a:rPr>
              <a:t>…</a:t>
            </a:r>
            <a:r>
              <a:rPr lang="es-ES" altLang="es-ES" sz="2224" dirty="0">
                <a:latin typeface="Consolas" panose="020B0609020204030204" pitchFamily="49" charset="0"/>
                <a:cs typeface="Consolas" panose="020B0609020204030204" pitchFamily="49" charset="0"/>
              </a:rPr>
              <a:t> }</a:t>
            </a:r>
          </a:p>
          <a:p>
            <a:pPr marL="1227585" indent="-175176" defTabSz="445407" eaLnBrk="1" hangingPunct="1">
              <a:lnSpc>
                <a:spcPct val="80000"/>
              </a:lnSpc>
            </a:pPr>
            <a:endParaRPr lang="es-ES" altLang="es-ES" sz="2652" dirty="0"/>
          </a:p>
          <a:p>
            <a:pPr marL="1227585" indent="-175176" defTabSz="445407" eaLnBrk="1" hangingPunct="1">
              <a:lnSpc>
                <a:spcPct val="80000"/>
              </a:lnSpc>
              <a:buNone/>
            </a:pPr>
            <a:r>
              <a:rPr lang="es-ES" altLang="es-ES" sz="2652" dirty="0" err="1">
                <a:latin typeface="Consolas" panose="020B0609020204030204" pitchFamily="49" charset="0"/>
                <a:cs typeface="Consolas" panose="020B0609020204030204" pitchFamily="49" charset="0"/>
              </a:rPr>
              <a:t>teclado.c</a:t>
            </a:r>
            <a:endParaRPr lang="es-ES" altLang="es-ES" sz="2652" dirty="0">
              <a:latin typeface="Consolas" panose="020B0609020204030204" pitchFamily="49" charset="0"/>
              <a:cs typeface="Consolas" panose="020B0609020204030204" pitchFamily="49" charset="0"/>
            </a:endParaRPr>
          </a:p>
          <a:p>
            <a:pPr marL="1227585" lvl="1" indent="-175176" defTabSz="445407" eaLnBrk="1" hangingPunct="1">
              <a:lnSpc>
                <a:spcPct val="80000"/>
              </a:lnSpc>
              <a:buNone/>
            </a:pPr>
            <a:r>
              <a:rPr lang="es-ES" altLang="es-ES" sz="2224" dirty="0" err="1">
                <a:solidFill>
                  <a:schemeClr val="tx2"/>
                </a:solidFill>
                <a:latin typeface="Consolas" panose="020B0609020204030204" pitchFamily="49" charset="0"/>
                <a:cs typeface="Consolas" panose="020B0609020204030204" pitchFamily="49" charset="0"/>
              </a:rPr>
              <a:t>static</a:t>
            </a:r>
            <a:r>
              <a:rPr lang="es-ES" altLang="es-ES" sz="2224" dirty="0">
                <a:solidFill>
                  <a:schemeClr val="tx2"/>
                </a:solidFill>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unsigned</a:t>
            </a:r>
            <a:r>
              <a:rPr lang="es-ES" altLang="es-ES" sz="2224" dirty="0">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long</a:t>
            </a:r>
            <a:r>
              <a:rPr lang="es-ES" altLang="es-ES" sz="2224" dirty="0">
                <a:latin typeface="Consolas" panose="020B0609020204030204" pitchFamily="49" charset="0"/>
                <a:cs typeface="Consolas" panose="020B0609020204030204" pitchFamily="49" charset="0"/>
              </a:rPr>
              <a:t> eventos = 0;</a:t>
            </a:r>
          </a:p>
          <a:p>
            <a:pPr marL="1227585" lvl="1" indent="-175176" defTabSz="445407" eaLnBrk="1" hangingPunct="1">
              <a:lnSpc>
                <a:spcPct val="80000"/>
              </a:lnSpc>
              <a:buNone/>
            </a:pPr>
            <a:r>
              <a:rPr lang="es-ES" altLang="es-ES" sz="2224" dirty="0" err="1">
                <a:latin typeface="Consolas" panose="020B0609020204030204" pitchFamily="49" charset="0"/>
                <a:cs typeface="Consolas" panose="020B0609020204030204" pitchFamily="49" charset="0"/>
              </a:rPr>
              <a:t>void</a:t>
            </a:r>
            <a:r>
              <a:rPr lang="es-ES" altLang="es-ES" sz="2224" dirty="0">
                <a:latin typeface="Consolas" panose="020B0609020204030204" pitchFamily="49" charset="0"/>
                <a:cs typeface="Consolas" panose="020B0609020204030204" pitchFamily="49" charset="0"/>
              </a:rPr>
              <a:t> </a:t>
            </a:r>
            <a:r>
              <a:rPr lang="es-ES" altLang="es-ES" sz="2224" dirty="0" err="1">
                <a:latin typeface="Consolas" panose="020B0609020204030204" pitchFamily="49" charset="0"/>
                <a:cs typeface="Consolas" panose="020B0609020204030204" pitchFamily="49" charset="0"/>
              </a:rPr>
              <a:t>teclado_eventos</a:t>
            </a:r>
            <a:r>
              <a:rPr lang="es-ES" altLang="es-ES" sz="2224" dirty="0">
                <a:latin typeface="Consolas" panose="020B0609020204030204" pitchFamily="49" charset="0"/>
                <a:cs typeface="Consolas" panose="020B0609020204030204" pitchFamily="49" charset="0"/>
              </a:rPr>
              <a:t>() { eventos++; }</a:t>
            </a:r>
          </a:p>
          <a:p>
            <a:pPr marL="1227585" indent="-175176" defTabSz="445407" eaLnBrk="1" hangingPunct="1">
              <a:lnSpc>
                <a:spcPct val="80000"/>
              </a:lnSpc>
            </a:pPr>
            <a:endParaRPr lang="es-ES" altLang="es-ES" sz="2652" dirty="0"/>
          </a:p>
          <a:p>
            <a:pPr marL="1227585" indent="-175176" defTabSz="445407" eaLnBrk="1" hangingPunct="1">
              <a:lnSpc>
                <a:spcPct val="80000"/>
              </a:lnSpc>
            </a:pPr>
            <a:r>
              <a:rPr lang="es-ES" altLang="es-ES" sz="2652" dirty="0"/>
              <a:t>El enlazador no tendrá problemas con ambos ficheros objetos y sabrá que tiene que definir 2 variables globales distintas en la sección de datos del ejecutable</a:t>
            </a:r>
          </a:p>
          <a:p>
            <a:pPr marL="1227585" indent="-175176" defTabSz="445407" eaLnBrk="1" hangingPunct="1">
              <a:lnSpc>
                <a:spcPct val="80000"/>
              </a:lnSpc>
            </a:pPr>
            <a:endParaRPr lang="es-ES" altLang="es-ES" sz="2652" dirty="0"/>
          </a:p>
        </p:txBody>
      </p:sp>
      <p:sp>
        <p:nvSpPr>
          <p:cNvPr id="13926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079">
                <a:solidFill>
                  <a:schemeClr val="tx1"/>
                </a:solidFill>
                <a:latin typeface="Tahoma" panose="020B0604030504040204" pitchFamily="34" charset="0"/>
              </a:defRPr>
            </a:lvl1pPr>
            <a:lvl2pPr marL="723786" indent="-278380">
              <a:spcBef>
                <a:spcPct val="20000"/>
              </a:spcBef>
              <a:buClr>
                <a:schemeClr val="hlink"/>
              </a:buClr>
              <a:buSzPct val="55000"/>
              <a:buFont typeface="Wingdings" panose="05000000000000000000" pitchFamily="2" charset="2"/>
              <a:buChar char="n"/>
              <a:defRPr sz="2737">
                <a:solidFill>
                  <a:schemeClr val="folHlink"/>
                </a:solidFill>
                <a:latin typeface="Tahoma" panose="020B0604030504040204" pitchFamily="34" charset="0"/>
              </a:defRPr>
            </a:lvl2pPr>
            <a:lvl3pPr marL="1113517" indent="-222703">
              <a:spcBef>
                <a:spcPct val="20000"/>
              </a:spcBef>
              <a:buClr>
                <a:schemeClr val="folHlink"/>
              </a:buClr>
              <a:buSzPct val="50000"/>
              <a:buFont typeface="Wingdings" panose="05000000000000000000" pitchFamily="2" charset="2"/>
              <a:buChar char="n"/>
              <a:defRPr sz="2310">
                <a:solidFill>
                  <a:schemeClr val="tx1"/>
                </a:solidFill>
                <a:latin typeface="Tahoma" panose="020B0604030504040204" pitchFamily="34" charset="0"/>
              </a:defRPr>
            </a:lvl3pPr>
            <a:lvl4pPr marL="1560282" indent="-222703">
              <a:spcBef>
                <a:spcPct val="20000"/>
              </a:spcBef>
              <a:buClr>
                <a:schemeClr val="accent2"/>
              </a:buClr>
              <a:buSzPct val="55000"/>
              <a:buFont typeface="Wingdings" panose="05000000000000000000" pitchFamily="2" charset="2"/>
              <a:buChar char="n"/>
              <a:defRPr sz="1967">
                <a:solidFill>
                  <a:schemeClr val="tx1"/>
                </a:solidFill>
                <a:latin typeface="Tahoma" panose="020B0604030504040204" pitchFamily="34" charset="0"/>
              </a:defRPr>
            </a:lvl4pPr>
            <a:lvl5pPr marL="2005689" indent="-222703">
              <a:spcBef>
                <a:spcPct val="20000"/>
              </a:spcBef>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5pPr>
            <a:lvl6pPr marL="2396778"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6pPr>
            <a:lvl7pPr marL="2787867"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7pPr>
            <a:lvl8pPr marL="3178956"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8pPr>
            <a:lvl9pPr marL="3570044" indent="-222703" defTabSz="389731" eaLnBrk="0" fontAlgn="base" hangingPunct="0">
              <a:spcBef>
                <a:spcPct val="20000"/>
              </a:spcBef>
              <a:spcAft>
                <a:spcPct val="0"/>
              </a:spcAft>
              <a:buClr>
                <a:schemeClr val="accent1"/>
              </a:buClr>
              <a:buSzPct val="50000"/>
              <a:buFont typeface="Wingdings" panose="05000000000000000000" pitchFamily="2" charset="2"/>
              <a:buChar char="n"/>
              <a:defRPr sz="1967">
                <a:solidFill>
                  <a:schemeClr val="tx1"/>
                </a:solidFill>
                <a:latin typeface="Tahoma" panose="020B0604030504040204" pitchFamily="34" charset="0"/>
              </a:defRPr>
            </a:lvl9pPr>
          </a:lstStyle>
          <a:p>
            <a:pPr>
              <a:spcBef>
                <a:spcPct val="0"/>
              </a:spcBef>
              <a:buClrTx/>
              <a:buSzTx/>
              <a:buFontTx/>
              <a:buNone/>
            </a:pPr>
            <a:fld id="{67B9F4AE-225A-46AB-99E9-ADD03FEAFD19}" type="slidenum">
              <a:rPr lang="es-ES_tradnl" altLang="es-ES" sz="1369">
                <a:solidFill>
                  <a:srgbClr val="000000"/>
                </a:solidFill>
              </a:rPr>
              <a:pPr>
                <a:spcBef>
                  <a:spcPct val="0"/>
                </a:spcBef>
                <a:buClrTx/>
                <a:buSzTx/>
                <a:buFontTx/>
                <a:buNone/>
              </a:pPr>
              <a:t>64</a:t>
            </a:fld>
            <a:endParaRPr lang="es-ES_tradnl" altLang="es-ES" sz="1369">
              <a:solidFill>
                <a:srgbClr val="000000"/>
              </a:solidFill>
            </a:endParaRPr>
          </a:p>
        </p:txBody>
      </p:sp>
    </p:spTree>
    <p:extLst>
      <p:ext uri="{BB962C8B-B14F-4D97-AF65-F5344CB8AC3E}">
        <p14:creationId xmlns:p14="http://schemas.microsoft.com/office/powerpoint/2010/main" val="3147730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a:t>Static</a:t>
            </a:r>
            <a:endParaRPr lang="es-ES" dirty="0"/>
          </a:p>
        </p:txBody>
      </p:sp>
      <p:sp>
        <p:nvSpPr>
          <p:cNvPr id="4" name="Marcador de contenido 3"/>
          <p:cNvSpPr>
            <a:spLocks noGrp="1"/>
          </p:cNvSpPr>
          <p:nvPr>
            <p:ph idx="1"/>
          </p:nvPr>
        </p:nvSpPr>
        <p:spPr/>
        <p:txBody>
          <a:bodyPr/>
          <a:lstStyle/>
          <a:p>
            <a:r>
              <a:rPr lang="es-ES" dirty="0"/>
              <a:t>Variables locales </a:t>
            </a:r>
          </a:p>
          <a:p>
            <a:pPr lvl="1"/>
            <a:r>
              <a:rPr lang="es-ES" dirty="0"/>
              <a:t>almacenar estado entre ejecuciones</a:t>
            </a:r>
          </a:p>
          <a:p>
            <a:pPr marL="720725" lvl="2" indent="0"/>
            <a:r>
              <a:rPr lang="es-ES" dirty="0"/>
              <a:t>Visibilidad local (solo dentro de la función o módulo)</a:t>
            </a:r>
          </a:p>
          <a:p>
            <a:pPr marL="720725" lvl="2" indent="0"/>
            <a:r>
              <a:rPr lang="es-ES" dirty="0"/>
              <a:t>Tiempo de vida “global” </a:t>
            </a:r>
            <a:br>
              <a:rPr lang="es-ES" dirty="0"/>
            </a:br>
            <a:r>
              <a:rPr lang="es-ES" dirty="0"/>
              <a:t>  (durante toda la ejecución del programa</a:t>
            </a:r>
          </a:p>
          <a:p>
            <a:pPr marL="1177925" lvl="3" indent="0"/>
            <a:r>
              <a:rPr lang="es-ES" dirty="0"/>
              <a:t>(se guardan en zona de datos, no en pila.)</a:t>
            </a:r>
          </a:p>
          <a:p>
            <a:pPr marL="720725" lvl="2" indent="0">
              <a:buNone/>
            </a:pPr>
            <a:r>
              <a:rPr lang="es-ES" altLang="es-ES" dirty="0" err="1">
                <a:solidFill>
                  <a:schemeClr val="tx2"/>
                </a:solidFill>
                <a:latin typeface="Consolas" panose="020B0609020204030204" pitchFamily="49" charset="0"/>
                <a:cs typeface="Consolas" panose="020B0609020204030204" pitchFamily="49" charset="0"/>
              </a:rPr>
              <a:t>int</a:t>
            </a:r>
            <a:r>
              <a:rPr lang="es-ES" altLang="es-ES" dirty="0">
                <a:solidFill>
                  <a:schemeClr val="tx2"/>
                </a:solidFill>
                <a:latin typeface="Consolas" panose="020B0609020204030204" pitchFamily="49" charset="0"/>
                <a:cs typeface="Consolas" panose="020B0609020204030204" pitchFamily="49" charset="0"/>
              </a:rPr>
              <a:t> </a:t>
            </a:r>
            <a:r>
              <a:rPr lang="es-ES" altLang="es-ES" dirty="0" err="1">
                <a:solidFill>
                  <a:schemeClr val="tx2"/>
                </a:solidFill>
                <a:latin typeface="Consolas" panose="020B0609020204030204" pitchFamily="49" charset="0"/>
                <a:cs typeface="Consolas" panose="020B0609020204030204" pitchFamily="49" charset="0"/>
              </a:rPr>
              <a:t>foo</a:t>
            </a:r>
            <a:r>
              <a:rPr lang="es-ES" altLang="es-ES" dirty="0">
                <a:solidFill>
                  <a:schemeClr val="tx2"/>
                </a:solidFill>
                <a:latin typeface="Consolas" panose="020B0609020204030204" pitchFamily="49" charset="0"/>
                <a:cs typeface="Consolas" panose="020B0609020204030204" pitchFamily="49" charset="0"/>
              </a:rPr>
              <a:t>(){</a:t>
            </a:r>
          </a:p>
          <a:p>
            <a:pPr marL="720725" lvl="2" indent="0">
              <a:buNone/>
            </a:pPr>
            <a:r>
              <a:rPr lang="es-ES" altLang="es-ES" dirty="0">
                <a:solidFill>
                  <a:schemeClr val="tx2"/>
                </a:solidFill>
                <a:latin typeface="Consolas" panose="020B0609020204030204" pitchFamily="49" charset="0"/>
                <a:cs typeface="Consolas" panose="020B0609020204030204" pitchFamily="49" charset="0"/>
              </a:rPr>
              <a:t>	</a:t>
            </a:r>
            <a:r>
              <a:rPr lang="es-ES" altLang="es-ES" dirty="0" err="1">
                <a:solidFill>
                  <a:schemeClr val="tx2"/>
                </a:solidFill>
                <a:latin typeface="Consolas" panose="020B0609020204030204" pitchFamily="49" charset="0"/>
                <a:cs typeface="Consolas" panose="020B0609020204030204" pitchFamily="49" charset="0"/>
              </a:rPr>
              <a:t>static</a:t>
            </a:r>
            <a:r>
              <a:rPr lang="es-ES" altLang="es-ES" dirty="0">
                <a:solidFill>
                  <a:schemeClr val="tx2"/>
                </a:solidFill>
                <a:latin typeface="Consolas" panose="020B0609020204030204" pitchFamily="49" charset="0"/>
                <a:cs typeface="Consolas" panose="020B0609020204030204" pitchFamily="49" charset="0"/>
              </a:rPr>
              <a:t> estado = 100;</a:t>
            </a:r>
          </a:p>
          <a:p>
            <a:pPr marL="720725" lvl="2" indent="0">
              <a:buNone/>
            </a:pPr>
            <a:r>
              <a:rPr lang="es-ES" sz="1600" dirty="0">
                <a:solidFill>
                  <a:schemeClr val="tx2"/>
                </a:solidFill>
                <a:latin typeface="Consolas" panose="020B0609020204030204" pitchFamily="49" charset="0"/>
                <a:cs typeface="Consolas" panose="020B0609020204030204" pitchFamily="49" charset="0"/>
              </a:rPr>
              <a:t>	…</a:t>
            </a:r>
          </a:p>
          <a:p>
            <a:pPr marL="720725" lvl="2" indent="0">
              <a:buNone/>
            </a:pPr>
            <a:r>
              <a:rPr lang="es-ES" dirty="0">
                <a:solidFill>
                  <a:schemeClr val="tx2"/>
                </a:solidFill>
                <a:latin typeface="Consolas" panose="020B0609020204030204" pitchFamily="49" charset="0"/>
                <a:cs typeface="Consolas" panose="020B0609020204030204" pitchFamily="49" charset="0"/>
              </a:rPr>
              <a:t>	estado--;</a:t>
            </a:r>
          </a:p>
          <a:p>
            <a:pPr marL="720725" lvl="2" indent="0">
              <a:buNone/>
            </a:pPr>
            <a:r>
              <a:rPr lang="es-ES" sz="1600" dirty="0">
                <a:solidFill>
                  <a:schemeClr val="tx2"/>
                </a:solidFill>
                <a:latin typeface="Consolas" panose="020B0609020204030204" pitchFamily="49" charset="0"/>
                <a:cs typeface="Consolas" panose="020B0609020204030204" pitchFamily="49" charset="0"/>
              </a:rPr>
              <a:t>	…</a:t>
            </a:r>
          </a:p>
          <a:p>
            <a:pPr marL="720725" lvl="2" indent="0">
              <a:buNone/>
            </a:pPr>
            <a:r>
              <a:rPr lang="es-ES" dirty="0">
                <a:solidFill>
                  <a:schemeClr val="tx2"/>
                </a:solidFill>
                <a:latin typeface="Consolas" panose="020B0609020204030204" pitchFamily="49" charset="0"/>
                <a:cs typeface="Consolas" panose="020B0609020204030204" pitchFamily="49" charset="0"/>
              </a:rPr>
              <a:t>}</a:t>
            </a:r>
            <a:endParaRPr lang="es-ES" dirty="0"/>
          </a:p>
        </p:txBody>
      </p:sp>
      <p:sp>
        <p:nvSpPr>
          <p:cNvPr id="2" name="Marcador de número de diapositiva 1"/>
          <p:cNvSpPr>
            <a:spLocks noGrp="1"/>
          </p:cNvSpPr>
          <p:nvPr>
            <p:ph type="sldNum" sz="quarter" idx="10"/>
          </p:nvPr>
        </p:nvSpPr>
        <p:spPr/>
        <p:txBody>
          <a:bodyPr/>
          <a:lstStyle/>
          <a:p>
            <a:pPr>
              <a:defRPr/>
            </a:pPr>
            <a:fld id="{BAB1A748-927E-9C4A-B675-E22843FD0235}" type="slidenum">
              <a:rPr lang="es-ES_tradnl" altLang="es-ES" smtClean="0"/>
              <a:pPr>
                <a:defRPr/>
              </a:pPr>
              <a:t>65</a:t>
            </a:fld>
            <a:endParaRPr lang="es-ES_tradnl" altLang="es-ES"/>
          </a:p>
        </p:txBody>
      </p:sp>
    </p:spTree>
    <p:extLst>
      <p:ext uri="{BB962C8B-B14F-4D97-AF65-F5344CB8AC3E}">
        <p14:creationId xmlns:p14="http://schemas.microsoft.com/office/powerpoint/2010/main" val="3883827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513FA4B0-78E4-7445-8B02-C1BDECBE2031}"/>
              </a:ext>
            </a:extLst>
          </p:cNvPr>
          <p:cNvSpPr>
            <a:spLocks noGrp="1" noChangeArrowheads="1"/>
          </p:cNvSpPr>
          <p:nvPr>
            <p:ph type="title"/>
          </p:nvPr>
        </p:nvSpPr>
        <p:spPr>
          <a:xfrm>
            <a:off x="900113" y="214313"/>
            <a:ext cx="8043862" cy="1162050"/>
          </a:xfrm>
        </p:spPr>
        <p:txBody>
          <a:bodyPr/>
          <a:lstStyle/>
          <a:p>
            <a:pPr eaLnBrk="1" hangingPunct="1"/>
            <a:r>
              <a:rPr lang="es-ES_tradnl" altLang="es-ES"/>
              <a:t>Descripción de la práctica</a:t>
            </a:r>
          </a:p>
        </p:txBody>
      </p:sp>
      <p:sp>
        <p:nvSpPr>
          <p:cNvPr id="27650" name="Rectangle 3">
            <a:extLst>
              <a:ext uri="{FF2B5EF4-FFF2-40B4-BE49-F238E27FC236}">
                <a16:creationId xmlns:a16="http://schemas.microsoft.com/office/drawing/2014/main" id="{7F8B109F-DF13-0542-B79E-381581360C35}"/>
              </a:ext>
            </a:extLst>
          </p:cNvPr>
          <p:cNvSpPr>
            <a:spLocks noGrp="1" noChangeArrowheads="1"/>
          </p:cNvSpPr>
          <p:nvPr>
            <p:ph type="body" idx="1"/>
          </p:nvPr>
        </p:nvSpPr>
        <p:spPr>
          <a:xfrm>
            <a:off x="468313" y="1808163"/>
            <a:ext cx="8316912" cy="4537075"/>
          </a:xfrm>
        </p:spPr>
        <p:txBody>
          <a:bodyPr>
            <a:normAutofit/>
          </a:bodyPr>
          <a:lstStyle/>
          <a:p>
            <a:pPr eaLnBrk="1" hangingPunct="1">
              <a:spcBef>
                <a:spcPct val="10000"/>
              </a:spcBef>
              <a:buSzPct val="75000"/>
              <a:buFont typeface="Arial" panose="020B0604020202020204" pitchFamily="34" charset="0"/>
              <a:buChar char="■"/>
            </a:pPr>
            <a:r>
              <a:rPr lang="es-ES_tradnl" altLang="es-ES" dirty="0">
                <a:solidFill>
                  <a:srgbClr val="000066"/>
                </a:solidFill>
              </a:rPr>
              <a:t>Estudiar y aprender a usar:</a:t>
            </a:r>
          </a:p>
          <a:p>
            <a:pPr lvl="1" eaLnBrk="1" hangingPunct="1">
              <a:spcBef>
                <a:spcPct val="10000"/>
              </a:spcBef>
              <a:buSzPct val="75000"/>
              <a:buFont typeface="Arial" panose="020B0604020202020204" pitchFamily="34" charset="0"/>
              <a:buChar char="■"/>
            </a:pPr>
            <a:r>
              <a:rPr lang="es-ES_tradnl" altLang="es-ES" dirty="0">
                <a:solidFill>
                  <a:srgbClr val="000066"/>
                </a:solidFill>
              </a:rPr>
              <a:t>controlador de interrupciones </a:t>
            </a:r>
            <a:r>
              <a:rPr lang="es-ES_tradnl" altLang="es-ES" dirty="0" err="1">
                <a:solidFill>
                  <a:srgbClr val="000066"/>
                </a:solidFill>
              </a:rPr>
              <a:t>vectorizadas</a:t>
            </a:r>
            <a:r>
              <a:rPr lang="es-ES_tradnl" altLang="es-ES" dirty="0">
                <a:solidFill>
                  <a:srgbClr val="000066"/>
                </a:solidFill>
              </a:rPr>
              <a:t> (VIC)</a:t>
            </a:r>
          </a:p>
          <a:p>
            <a:pPr lvl="1" eaLnBrk="1" hangingPunct="1">
              <a:spcBef>
                <a:spcPct val="10000"/>
              </a:spcBef>
              <a:buSzPct val="75000"/>
              <a:buFont typeface="Arial" panose="020B0604020202020204" pitchFamily="34" charset="0"/>
              <a:buChar char="■"/>
            </a:pPr>
            <a:r>
              <a:rPr lang="es-ES_tradnl" altLang="es-ES" dirty="0">
                <a:solidFill>
                  <a:srgbClr val="000066"/>
                </a:solidFill>
              </a:rPr>
              <a:t>temporizadores (</a:t>
            </a:r>
            <a:r>
              <a:rPr lang="es-ES_tradnl" altLang="es-ES" i="1" dirty="0" err="1">
                <a:solidFill>
                  <a:srgbClr val="000066"/>
                </a:solidFill>
              </a:rPr>
              <a:t>timers</a:t>
            </a:r>
            <a:r>
              <a:rPr lang="es-ES_tradnl" altLang="es-ES" dirty="0">
                <a:solidFill>
                  <a:srgbClr val="000066"/>
                </a:solidFill>
              </a:rPr>
              <a:t>)</a:t>
            </a:r>
          </a:p>
          <a:p>
            <a:pPr lvl="1" eaLnBrk="1" hangingPunct="1">
              <a:spcBef>
                <a:spcPct val="10000"/>
              </a:spcBef>
              <a:buSzPct val="75000"/>
              <a:buFont typeface="Arial" panose="020B0604020202020204" pitchFamily="34" charset="0"/>
              <a:buChar char="■"/>
            </a:pPr>
            <a:r>
              <a:rPr lang="es-ES_tradnl" altLang="es-ES" dirty="0">
                <a:solidFill>
                  <a:srgbClr val="000066"/>
                </a:solidFill>
              </a:rPr>
              <a:t>GPIO (General-</a:t>
            </a:r>
            <a:r>
              <a:rPr lang="es-ES_tradnl" altLang="es-ES" dirty="0" err="1">
                <a:solidFill>
                  <a:srgbClr val="000066"/>
                </a:solidFill>
              </a:rPr>
              <a:t>Purpose</a:t>
            </a:r>
            <a:r>
              <a:rPr lang="es-ES_tradnl" altLang="es-ES" dirty="0">
                <a:solidFill>
                  <a:srgbClr val="000066"/>
                </a:solidFill>
              </a:rPr>
              <a:t> I/O)</a:t>
            </a:r>
          </a:p>
          <a:p>
            <a:pPr lvl="1" eaLnBrk="1" hangingPunct="1">
              <a:spcBef>
                <a:spcPct val="10000"/>
              </a:spcBef>
              <a:buSzPct val="75000"/>
              <a:buFont typeface="Arial" panose="020B0604020202020204" pitchFamily="34" charset="0"/>
              <a:buChar char="■"/>
            </a:pPr>
            <a:r>
              <a:rPr lang="es-ES_tradnl" altLang="es-ES" dirty="0">
                <a:solidFill>
                  <a:srgbClr val="000066"/>
                </a:solidFill>
              </a:rPr>
              <a:t>depurar eventos asíncronos</a:t>
            </a:r>
          </a:p>
          <a:p>
            <a:pPr lvl="1" eaLnBrk="1" hangingPunct="1">
              <a:spcBef>
                <a:spcPct val="10000"/>
              </a:spcBef>
              <a:buSzPct val="75000"/>
              <a:buFont typeface="Arial" panose="020B0604020202020204" pitchFamily="34" charset="0"/>
              <a:buChar char="■"/>
            </a:pPr>
            <a:r>
              <a:rPr lang="es-ES" altLang="es-ES" dirty="0">
                <a:solidFill>
                  <a:srgbClr val="000066"/>
                </a:solidFill>
              </a:rPr>
              <a:t>dormir y a despertar al procesador </a:t>
            </a:r>
            <a:br>
              <a:rPr lang="es-ES" altLang="es-ES" dirty="0">
                <a:solidFill>
                  <a:srgbClr val="000066"/>
                </a:solidFill>
              </a:rPr>
            </a:br>
            <a:r>
              <a:rPr lang="es-ES" altLang="es-ES" dirty="0">
                <a:solidFill>
                  <a:srgbClr val="000066"/>
                </a:solidFill>
              </a:rPr>
              <a:t>(uso eficiente energía)</a:t>
            </a:r>
          </a:p>
          <a:p>
            <a:pPr lvl="1" eaLnBrk="1" hangingPunct="1">
              <a:spcBef>
                <a:spcPct val="10000"/>
              </a:spcBef>
              <a:buSzPct val="75000"/>
              <a:buFont typeface="Arial" panose="020B0604020202020204" pitchFamily="34" charset="0"/>
              <a:buChar char="■"/>
            </a:pPr>
            <a:r>
              <a:rPr lang="es-ES" altLang="es-ES" dirty="0">
                <a:solidFill>
                  <a:srgbClr val="000066"/>
                </a:solidFill>
              </a:rPr>
              <a:t>estructura modular</a:t>
            </a:r>
            <a:endParaRPr lang="es-ES_tradnl" altLang="es-ES" dirty="0">
              <a:solidFill>
                <a:srgbClr val="000066"/>
              </a:solidFill>
            </a:endParaRPr>
          </a:p>
        </p:txBody>
      </p:sp>
      <p:sp>
        <p:nvSpPr>
          <p:cNvPr id="27651" name="Slide Number Placeholder 1">
            <a:extLst>
              <a:ext uri="{FF2B5EF4-FFF2-40B4-BE49-F238E27FC236}">
                <a16:creationId xmlns:a16="http://schemas.microsoft.com/office/drawing/2014/main" id="{AE19819E-116B-C449-A024-9B1330E40C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1301DFC-C091-C241-9B42-FE3A3DEC69E5}" type="slidenum">
              <a:rPr lang="es-ES_tradnl" altLang="es-ES" sz="1400" smtClean="0"/>
              <a:pPr>
                <a:spcBef>
                  <a:spcPct val="0"/>
                </a:spcBef>
                <a:buClrTx/>
                <a:buSzTx/>
                <a:buFontTx/>
                <a:buNone/>
              </a:pPr>
              <a:t>7</a:t>
            </a:fld>
            <a:endParaRPr lang="es-ES_tradnl" altLang="es-ES" sz="14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2 Título">
            <a:extLst>
              <a:ext uri="{FF2B5EF4-FFF2-40B4-BE49-F238E27FC236}">
                <a16:creationId xmlns:a16="http://schemas.microsoft.com/office/drawing/2014/main" id="{3884BB87-1DD8-C249-A3FC-E647E14B1D3B}"/>
              </a:ext>
            </a:extLst>
          </p:cNvPr>
          <p:cNvSpPr>
            <a:spLocks noGrp="1" noChangeArrowheads="1"/>
          </p:cNvSpPr>
          <p:nvPr>
            <p:ph type="title"/>
          </p:nvPr>
        </p:nvSpPr>
        <p:spPr/>
        <p:txBody>
          <a:bodyPr/>
          <a:lstStyle/>
          <a:p>
            <a:r>
              <a:rPr lang="es-ES" altLang="es-ES" dirty="0"/>
              <a:t>Arquitectura general del sistema</a:t>
            </a:r>
          </a:p>
        </p:txBody>
      </p:sp>
      <p:sp>
        <p:nvSpPr>
          <p:cNvPr id="78850" name="1 Marcador de número de diapositiva">
            <a:extLst>
              <a:ext uri="{FF2B5EF4-FFF2-40B4-BE49-F238E27FC236}">
                <a16:creationId xmlns:a16="http://schemas.microsoft.com/office/drawing/2014/main" id="{F54942E5-C408-A442-A9F3-DB09080414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folHlink"/>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48046B-F2CC-C34A-8775-59657481C396}" type="slidenum">
              <a:rPr lang="es-ES_tradnl" altLang="es-ES" sz="1400" smtClean="0"/>
              <a:pPr>
                <a:spcBef>
                  <a:spcPct val="0"/>
                </a:spcBef>
                <a:buClrTx/>
                <a:buSzTx/>
                <a:buFontTx/>
                <a:buNone/>
              </a:pPr>
              <a:t>8</a:t>
            </a:fld>
            <a:endParaRPr lang="es-ES_tradnl" altLang="es-ES" sz="1400"/>
          </a:p>
        </p:txBody>
      </p:sp>
      <p:cxnSp>
        <p:nvCxnSpPr>
          <p:cNvPr id="51" name="Conector recto de flecha 50"/>
          <p:cNvCxnSpPr/>
          <p:nvPr/>
        </p:nvCxnSpPr>
        <p:spPr>
          <a:xfrm flipH="1" flipV="1">
            <a:off x="1799692" y="3429000"/>
            <a:ext cx="4003545" cy="13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9 Rectángulo">
            <a:extLst>
              <a:ext uri="{FF2B5EF4-FFF2-40B4-BE49-F238E27FC236}">
                <a16:creationId xmlns:a16="http://schemas.microsoft.com/office/drawing/2014/main" id="{B42A05D6-CFCC-3449-8636-585A2853DE13}"/>
              </a:ext>
            </a:extLst>
          </p:cNvPr>
          <p:cNvSpPr/>
          <p:nvPr/>
        </p:nvSpPr>
        <p:spPr bwMode="auto">
          <a:xfrm>
            <a:off x="676363" y="2294349"/>
            <a:ext cx="6320798" cy="3798947"/>
          </a:xfrm>
          <a:prstGeom prst="rect">
            <a:avLst/>
          </a:prstGeom>
        </p:spPr>
        <p:style>
          <a:lnRef idx="1">
            <a:schemeClr val="accent2"/>
          </a:lnRef>
          <a:fillRef idx="2">
            <a:schemeClr val="accent2"/>
          </a:fillRef>
          <a:effectRef idx="1">
            <a:schemeClr val="accent2"/>
          </a:effectRef>
          <a:fontRef idx="minor">
            <a:schemeClr val="dk1"/>
          </a:fontRef>
        </p:style>
        <p:txBody>
          <a:bodyPr anchor="t"/>
          <a:lstStyle/>
          <a:p>
            <a:pPr>
              <a:defRPr/>
            </a:pPr>
            <a:r>
              <a:rPr lang="es-ES" sz="2400" b="1" dirty="0">
                <a:latin typeface="Consolas" panose="020B0609020204030204" pitchFamily="49" charset="0"/>
                <a:cs typeface="Consolas" panose="020B0609020204030204" pitchFamily="49" charset="0"/>
              </a:rPr>
              <a:t>Orientado a eventos</a:t>
            </a:r>
            <a:endParaRPr lang="es-ES" sz="1400" dirty="0">
              <a:latin typeface="Consolas" panose="020B0609020204030204" pitchFamily="49" charset="0"/>
              <a:cs typeface="Consolas" panose="020B0609020204030204" pitchFamily="49" charset="0"/>
            </a:endParaRPr>
          </a:p>
        </p:txBody>
      </p:sp>
      <p:cxnSp>
        <p:nvCxnSpPr>
          <p:cNvPr id="53" name="Conector recto de flecha 52"/>
          <p:cNvCxnSpPr>
            <a:stCxn id="30" idx="1"/>
          </p:cNvCxnSpPr>
          <p:nvPr/>
        </p:nvCxnSpPr>
        <p:spPr>
          <a:xfrm flipH="1" flipV="1">
            <a:off x="2915818" y="4422639"/>
            <a:ext cx="252026" cy="6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8 Rectángulo">
            <a:extLst>
              <a:ext uri="{FF2B5EF4-FFF2-40B4-BE49-F238E27FC236}">
                <a16:creationId xmlns:a16="http://schemas.microsoft.com/office/drawing/2014/main" id="{9D52075E-7FC9-4C48-9E9D-BA6216A67DC5}"/>
              </a:ext>
            </a:extLst>
          </p:cNvPr>
          <p:cNvSpPr/>
          <p:nvPr/>
        </p:nvSpPr>
        <p:spPr bwMode="auto">
          <a:xfrm>
            <a:off x="3167844" y="4068502"/>
            <a:ext cx="3703414" cy="7207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manejador / gestor / driver</a:t>
            </a:r>
          </a:p>
        </p:txBody>
      </p:sp>
      <p:cxnSp>
        <p:nvCxnSpPr>
          <p:cNvPr id="6" name="Conector recto 5"/>
          <p:cNvCxnSpPr/>
          <p:nvPr/>
        </p:nvCxnSpPr>
        <p:spPr>
          <a:xfrm>
            <a:off x="1885053" y="5005251"/>
            <a:ext cx="5005152"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cxnSp>
        <p:nvCxnSpPr>
          <p:cNvPr id="35" name="Conector recto 34"/>
          <p:cNvCxnSpPr/>
          <p:nvPr/>
        </p:nvCxnSpPr>
        <p:spPr>
          <a:xfrm flipV="1">
            <a:off x="1828491" y="3838697"/>
            <a:ext cx="5042767" cy="14426"/>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8" name="CuadroTexto 7"/>
          <p:cNvSpPr txBox="1"/>
          <p:nvPr/>
        </p:nvSpPr>
        <p:spPr>
          <a:xfrm>
            <a:off x="7178787" y="5156148"/>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dependiente</a:t>
            </a:r>
            <a:br>
              <a:rPr lang="es-ES" b="1" dirty="0">
                <a:latin typeface="Consolas" panose="020B0609020204030204" pitchFamily="49" charset="0"/>
                <a:cs typeface="Consolas" panose="020B0609020204030204" pitchFamily="49" charset="0"/>
              </a:rPr>
            </a:br>
            <a:r>
              <a:rPr lang="es-ES" b="1" dirty="0">
                <a:latin typeface="Consolas" panose="020B0609020204030204" pitchFamily="49" charset="0"/>
                <a:cs typeface="Consolas" panose="020B0609020204030204" pitchFamily="49" charset="0"/>
              </a:rPr>
              <a:t>del hardware</a:t>
            </a:r>
          </a:p>
        </p:txBody>
      </p:sp>
      <p:sp>
        <p:nvSpPr>
          <p:cNvPr id="37" name="CuadroTexto 36"/>
          <p:cNvSpPr txBox="1"/>
          <p:nvPr/>
        </p:nvSpPr>
        <p:spPr>
          <a:xfrm>
            <a:off x="7178787" y="3949513"/>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gestores</a:t>
            </a:r>
          </a:p>
        </p:txBody>
      </p:sp>
      <p:sp>
        <p:nvSpPr>
          <p:cNvPr id="38" name="CuadroTexto 37"/>
          <p:cNvSpPr txBox="1"/>
          <p:nvPr/>
        </p:nvSpPr>
        <p:spPr>
          <a:xfrm>
            <a:off x="7177515" y="2776985"/>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aplicación</a:t>
            </a:r>
          </a:p>
        </p:txBody>
      </p:sp>
      <p:sp>
        <p:nvSpPr>
          <p:cNvPr id="39" name="CuadroTexto 38"/>
          <p:cNvSpPr txBox="1"/>
          <p:nvPr/>
        </p:nvSpPr>
        <p:spPr>
          <a:xfrm>
            <a:off x="647564" y="2352222"/>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µ</a:t>
            </a:r>
            <a:r>
              <a:rPr lang="es-ES" b="1" dirty="0" err="1">
                <a:latin typeface="Consolas" panose="020B0609020204030204" pitchFamily="49" charset="0"/>
                <a:cs typeface="Consolas" panose="020B0609020204030204" pitchFamily="49" charset="0"/>
              </a:rPr>
              <a:t>kernel</a:t>
            </a:r>
            <a:endParaRPr lang="es-ES" b="1" dirty="0">
              <a:latin typeface="Consolas" panose="020B0609020204030204" pitchFamily="49" charset="0"/>
              <a:cs typeface="Consolas" panose="020B0609020204030204" pitchFamily="49" charset="0"/>
            </a:endParaRPr>
          </a:p>
        </p:txBody>
      </p:sp>
      <p:sp>
        <p:nvSpPr>
          <p:cNvPr id="40" name="CuadroTexto 39"/>
          <p:cNvSpPr txBox="1"/>
          <p:nvPr/>
        </p:nvSpPr>
        <p:spPr>
          <a:xfrm>
            <a:off x="7177515" y="4537199"/>
            <a:ext cx="1130424" cy="914400"/>
          </a:xfrm>
          <a:prstGeom prst="rect">
            <a:avLst/>
          </a:prstGeom>
          <a:noFill/>
          <a:ln w="12700">
            <a:noFill/>
          </a:ln>
        </p:spPr>
        <p:txBody>
          <a:bodyPr wrap="none" rtlCol="0" anchor="ctr" anchorCtr="0">
            <a:noAutofit/>
          </a:bodyPr>
          <a:lstStyle/>
          <a:p>
            <a:pPr algn="ctr"/>
            <a:r>
              <a:rPr lang="es-ES" b="1" dirty="0">
                <a:latin typeface="Consolas" panose="020B0609020204030204" pitchFamily="49" charset="0"/>
                <a:cs typeface="Consolas" panose="020B0609020204030204" pitchFamily="49" charset="0"/>
              </a:rPr>
              <a:t>HAL</a:t>
            </a:r>
          </a:p>
        </p:txBody>
      </p:sp>
      <p:grpSp>
        <p:nvGrpSpPr>
          <p:cNvPr id="47" name="Grupo 46"/>
          <p:cNvGrpSpPr/>
          <p:nvPr/>
        </p:nvGrpSpPr>
        <p:grpSpPr>
          <a:xfrm>
            <a:off x="4138268" y="3646639"/>
            <a:ext cx="217708" cy="1581778"/>
            <a:chOff x="2122044" y="3933056"/>
            <a:chExt cx="217708" cy="1581778"/>
          </a:xfrm>
        </p:grpSpPr>
        <p:sp>
          <p:nvSpPr>
            <p:cNvPr id="48" name="Flecha abajo 47"/>
            <p:cNvSpPr/>
            <p:nvPr/>
          </p:nvSpPr>
          <p:spPr>
            <a:xfrm>
              <a:off x="2123728" y="3933056"/>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Flecha abajo 48"/>
            <p:cNvSpPr/>
            <p:nvPr/>
          </p:nvSpPr>
          <p:spPr>
            <a:xfrm>
              <a:off x="2122044" y="5127487"/>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 name="9 Rectángulo">
            <a:extLst>
              <a:ext uri="{FF2B5EF4-FFF2-40B4-BE49-F238E27FC236}">
                <a16:creationId xmlns:a16="http://schemas.microsoft.com/office/drawing/2014/main" id="{B42A05D6-CFCC-3449-8636-585A2853DE13}"/>
              </a:ext>
            </a:extLst>
          </p:cNvPr>
          <p:cNvSpPr/>
          <p:nvPr/>
        </p:nvSpPr>
        <p:spPr bwMode="auto">
          <a:xfrm>
            <a:off x="1799693" y="2898372"/>
            <a:ext cx="5090512" cy="720725"/>
          </a:xfrm>
          <a:prstGeom prst="rect">
            <a:avLst/>
          </a:prstGeom>
          <a:gradFill>
            <a:gsLst>
              <a:gs pos="0">
                <a:srgbClr val="00B050"/>
              </a:gs>
              <a:gs pos="24000">
                <a:srgbClr val="92D050"/>
              </a:gs>
              <a:gs pos="100000">
                <a:schemeClr val="accent1">
                  <a:tint val="15000"/>
                  <a:satMod val="350000"/>
                </a:schemeClr>
              </a:gs>
            </a:gsLst>
          </a:gradFill>
          <a:ln>
            <a:solidFill>
              <a:schemeClr val="tx2">
                <a:lumMod val="40000"/>
                <a:lumOff val="6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sz="2800" b="1" dirty="0">
                <a:latin typeface="Consolas" panose="020B0609020204030204" pitchFamily="49" charset="0"/>
                <a:cs typeface="Consolas" panose="020B0609020204030204" pitchFamily="49" charset="0"/>
              </a:rPr>
              <a:t>Planificador</a:t>
            </a:r>
            <a:endParaRPr lang="es-ES" sz="2800" dirty="0">
              <a:latin typeface="Consolas" panose="020B0609020204030204" pitchFamily="49" charset="0"/>
              <a:cs typeface="Consolas" panose="020B0609020204030204" pitchFamily="49" charset="0"/>
            </a:endParaRPr>
          </a:p>
        </p:txBody>
      </p:sp>
      <p:sp>
        <p:nvSpPr>
          <p:cNvPr id="52" name="Flecha abajo 51"/>
          <p:cNvSpPr/>
          <p:nvPr/>
        </p:nvSpPr>
        <p:spPr>
          <a:xfrm>
            <a:off x="2327005" y="3645024"/>
            <a:ext cx="216024" cy="38734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8 Rectángulo">
            <a:extLst>
              <a:ext uri="{FF2B5EF4-FFF2-40B4-BE49-F238E27FC236}">
                <a16:creationId xmlns:a16="http://schemas.microsoft.com/office/drawing/2014/main" id="{9D52075E-7FC9-4C48-9E9D-BA6216A67DC5}"/>
              </a:ext>
            </a:extLst>
          </p:cNvPr>
          <p:cNvSpPr/>
          <p:nvPr/>
        </p:nvSpPr>
        <p:spPr bwMode="auto">
          <a:xfrm>
            <a:off x="3167844" y="5264559"/>
            <a:ext cx="3703414" cy="720725"/>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dependiente hardware</a:t>
            </a:r>
          </a:p>
        </p:txBody>
      </p:sp>
      <p:sp>
        <p:nvSpPr>
          <p:cNvPr id="57" name="8 Rectángulo">
            <a:extLst>
              <a:ext uri="{FF2B5EF4-FFF2-40B4-BE49-F238E27FC236}">
                <a16:creationId xmlns:a16="http://schemas.microsoft.com/office/drawing/2014/main" id="{9D52075E-7FC9-4C48-9E9D-BA6216A67DC5}"/>
              </a:ext>
            </a:extLst>
          </p:cNvPr>
          <p:cNvSpPr/>
          <p:nvPr/>
        </p:nvSpPr>
        <p:spPr bwMode="auto">
          <a:xfrm>
            <a:off x="1862095" y="4069334"/>
            <a:ext cx="1053721" cy="720725"/>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s-ES" b="1" dirty="0">
                <a:latin typeface="Consolas" panose="020B0609020204030204" pitchFamily="49" charset="0"/>
                <a:cs typeface="Consolas" panose="020B0609020204030204" pitchFamily="49" charset="0"/>
              </a:rPr>
              <a:t>FIFO</a:t>
            </a:r>
          </a:p>
        </p:txBody>
      </p:sp>
      <p:cxnSp>
        <p:nvCxnSpPr>
          <p:cNvPr id="58" name="Conector recto de flecha 57"/>
          <p:cNvCxnSpPr/>
          <p:nvPr/>
        </p:nvCxnSpPr>
        <p:spPr>
          <a:xfrm flipH="1" flipV="1">
            <a:off x="3421299" y="4823743"/>
            <a:ext cx="1427" cy="44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Tiempo</a:t>
            </a:r>
          </a:p>
        </p:txBody>
      </p:sp>
      <p:sp>
        <p:nvSpPr>
          <p:cNvPr id="3" name="Marcador de contenido 2"/>
          <p:cNvSpPr>
            <a:spLocks noGrp="1"/>
          </p:cNvSpPr>
          <p:nvPr>
            <p:ph idx="1"/>
          </p:nvPr>
        </p:nvSpPr>
        <p:spPr>
          <a:xfrm>
            <a:off x="287524" y="1506538"/>
            <a:ext cx="8820980" cy="4514850"/>
          </a:xfrm>
        </p:spPr>
        <p:txBody>
          <a:bodyPr/>
          <a:lstStyle/>
          <a:p>
            <a:r>
              <a:rPr lang="es-ES" dirty="0"/>
              <a:t>Las necesidades con respecto al tiempo de un sistema empotrado son fundamentalmente:</a:t>
            </a:r>
          </a:p>
          <a:p>
            <a:pPr lvl="1"/>
            <a:r>
              <a:rPr lang="es-ES" dirty="0"/>
              <a:t>Medida del tiempo</a:t>
            </a:r>
          </a:p>
          <a:p>
            <a:pPr lvl="2"/>
            <a:r>
              <a:rPr lang="es-ES" dirty="0"/>
              <a:t>Tiempo absoluto (época, UTC)</a:t>
            </a:r>
          </a:p>
          <a:p>
            <a:pPr lvl="2"/>
            <a:r>
              <a:rPr lang="es-ES" dirty="0"/>
              <a:t>Intervalos temporales (relativo)</a:t>
            </a:r>
          </a:p>
          <a:p>
            <a:pPr lvl="1"/>
            <a:r>
              <a:rPr lang="es-ES" dirty="0"/>
              <a:t>Activación con respecto al tiempo</a:t>
            </a:r>
          </a:p>
          <a:p>
            <a:pPr lvl="2"/>
            <a:r>
              <a:rPr lang="es-ES" dirty="0"/>
              <a:t>Actividades periódicas</a:t>
            </a:r>
          </a:p>
          <a:p>
            <a:pPr lvl="2"/>
            <a:r>
              <a:rPr lang="es-ES" dirty="0"/>
              <a:t>Actividades esporádicas</a:t>
            </a:r>
          </a:p>
        </p:txBody>
      </p:sp>
      <p:sp>
        <p:nvSpPr>
          <p:cNvPr id="4" name="Marcador de número de diapositiva 3"/>
          <p:cNvSpPr>
            <a:spLocks noGrp="1"/>
          </p:cNvSpPr>
          <p:nvPr>
            <p:ph type="sldNum" sz="quarter" idx="10"/>
          </p:nvPr>
        </p:nvSpPr>
        <p:spPr/>
        <p:txBody>
          <a:bodyPr/>
          <a:lstStyle/>
          <a:p>
            <a:pPr>
              <a:defRPr/>
            </a:pPr>
            <a:fld id="{05780EE4-CA24-9B46-8949-C64F3619A888}" type="slidenum">
              <a:rPr lang="es-ES_tradnl" altLang="es-ES" smtClean="0"/>
              <a:pPr>
                <a:defRPr/>
              </a:pPr>
              <a:t>9</a:t>
            </a:fld>
            <a:endParaRPr lang="es-ES_tradnl" altLang="es-ES"/>
          </a:p>
        </p:txBody>
      </p:sp>
    </p:spTree>
    <p:extLst>
      <p:ext uri="{BB962C8B-B14F-4D97-AF65-F5344CB8AC3E}">
        <p14:creationId xmlns:p14="http://schemas.microsoft.com/office/powerpoint/2010/main" val="3292163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zclas">
  <a:themeElements>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ezcla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12700">
          <a:noFill/>
        </a:ln>
      </a:spPr>
      <a:bodyPr wrap="none" rtlCol="0" anchor="ctr" anchorCtr="0">
        <a:noAutofit/>
      </a:bodyPr>
      <a:lstStyle>
        <a:defPPr algn="ctr">
          <a:defRPr b="1" dirty="0" smtClean="0">
            <a:latin typeface="Consolas" panose="020B0609020204030204" pitchFamily="49" charset="0"/>
            <a:cs typeface="Consolas" panose="020B0609020204030204" pitchFamily="49" charset="0"/>
          </a:defRPr>
        </a:defPPr>
      </a:lstStyle>
    </a:txDef>
  </a:objectDefaults>
  <a:extraClrSchemeLst>
    <a:extraClrScheme>
      <a:clrScheme name="Mezcla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ezcla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ezcla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ezcla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ezcla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11219</TotalTime>
  <Words>3706</Words>
  <Application>Microsoft Office PowerPoint</Application>
  <PresentationFormat>Presentación en pantalla (4:3)</PresentationFormat>
  <Paragraphs>867</Paragraphs>
  <Slides>65</Slides>
  <Notes>40</Notes>
  <HiddenSlides>6</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65</vt:i4>
      </vt:variant>
    </vt:vector>
  </HeadingPairs>
  <TitlesOfParts>
    <vt:vector size="74" baseType="lpstr">
      <vt:lpstr>Arial</vt:lpstr>
      <vt:lpstr>Bitstream Vera Sans Mono</vt:lpstr>
      <vt:lpstr>Consolas</vt:lpstr>
      <vt:lpstr>msmincho</vt:lpstr>
      <vt:lpstr>Tahoma</vt:lpstr>
      <vt:lpstr>Times New Roman</vt:lpstr>
      <vt:lpstr>Wingdings</vt:lpstr>
      <vt:lpstr>Mezclas</vt:lpstr>
      <vt:lpstr>Documento</vt:lpstr>
      <vt:lpstr>Práctica 2: Sistema de E/S y dispositivos básicos</vt:lpstr>
      <vt:lpstr>Recordatorio: entrega práctica 1</vt:lpstr>
      <vt:lpstr>P1</vt:lpstr>
      <vt:lpstr>Presentación de PowerPoint</vt:lpstr>
      <vt:lpstr>Objetivo: Desarrollar código para un sistema empotrado</vt:lpstr>
      <vt:lpstr>¿Qué tenemos que aprender?</vt:lpstr>
      <vt:lpstr>Descripción de la práctica</vt:lpstr>
      <vt:lpstr>Arquitectura general del sistema</vt:lpstr>
      <vt:lpstr>Tiempo</vt:lpstr>
      <vt:lpstr>Medida del tiempo</vt:lpstr>
      <vt:lpstr>Medir Tiempos</vt:lpstr>
      <vt:lpstr>Medir Tiempos</vt:lpstr>
      <vt:lpstr>Medir Tiempos</vt:lpstr>
      <vt:lpstr>Paso 1: Módulo temporizador</vt:lpstr>
      <vt:lpstr>Paso 2: GPIO</vt:lpstr>
      <vt:lpstr>Paso 3: Cola de Eventos</vt:lpstr>
      <vt:lpstr>Paso 4: Activación periódica</vt:lpstr>
      <vt:lpstr>Funciones de Callback</vt:lpstr>
      <vt:lpstr>Paso 5 y 6: “hello_world”</vt:lpstr>
      <vt:lpstr>Reducir el consumo de energía</vt:lpstr>
      <vt:lpstr>Paso 7: Reducir el consumo de energía</vt:lpstr>
      <vt:lpstr>Arquitectura del sistema</vt:lpstr>
      <vt:lpstr>Arquitectura del sistema</vt:lpstr>
      <vt:lpstr>Fechas de entrega</vt:lpstr>
      <vt:lpstr>Material disponible</vt:lpstr>
      <vt:lpstr>Presentación de PowerPoint</vt:lpstr>
      <vt:lpstr>Chip principal:  LPC2105</vt:lpstr>
      <vt:lpstr>Espacio de direcciones del LPC2105</vt:lpstr>
      <vt:lpstr>Sistema de E/S del S3C44B0X </vt:lpstr>
      <vt:lpstr>@E/S</vt:lpstr>
      <vt:lpstr>LPC210x.H</vt:lpstr>
      <vt:lpstr>Interrupciones</vt:lpstr>
      <vt:lpstr>Registros y modos</vt:lpstr>
      <vt:lpstr>VIC – Vectored Int. Controller</vt:lpstr>
      <vt:lpstr>VIC</vt:lpstr>
      <vt:lpstr>Tabla Vectores</vt:lpstr>
      <vt:lpstr>Controlador de interrupciones</vt:lpstr>
      <vt:lpstr>Controlador de interrupciones</vt:lpstr>
      <vt:lpstr>Declaración de funciones para gestionar interrupciones en C</vt:lpstr>
      <vt:lpstr>Recordatorio: Marco de pila</vt:lpstr>
      <vt:lpstr>Marco de pila para excepciones</vt:lpstr>
      <vt:lpstr>Notificación</vt:lpstr>
      <vt:lpstr>PLL - Phase Locked Loop</vt:lpstr>
      <vt:lpstr>Timer Cap.14</vt:lpstr>
      <vt:lpstr>Temporizadores</vt:lpstr>
      <vt:lpstr>Timer</vt:lpstr>
      <vt:lpstr>GPIO</vt:lpstr>
      <vt:lpstr>GPIO</vt:lpstr>
      <vt:lpstr>GPIO</vt:lpstr>
      <vt:lpstr>Power</vt:lpstr>
      <vt:lpstr>Presentación de PowerPoint</vt:lpstr>
      <vt:lpstr>Autómatas. Implementación</vt:lpstr>
      <vt:lpstr>Autómatas. Implementación</vt:lpstr>
      <vt:lpstr>Compilación condicional</vt:lpstr>
      <vt:lpstr>Compilación condicional</vt:lpstr>
      <vt:lpstr>Ejemplo compilación condicional</vt:lpstr>
      <vt:lpstr>Uso de ensamblador dentro de código de alto nivel</vt:lpstr>
      <vt:lpstr>Ejemplo rotación 4 bits a la derecha</vt:lpstr>
      <vt:lpstr>Uso de ensamblador dentro de código de alto nivel 2</vt:lpstr>
      <vt:lpstr>Variables en C</vt:lpstr>
      <vt:lpstr>Volatile</vt:lpstr>
      <vt:lpstr>Volatile: Ejemplo de uso</vt:lpstr>
      <vt:lpstr>Static</vt:lpstr>
      <vt:lpstr>Static: Ejemplo de uso</vt:lpstr>
      <vt:lpstr>Static</vt:lpstr>
    </vt:vector>
  </TitlesOfParts>
  <Company>U.C.M.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Dr. Txano</dc:creator>
  <cp:lastModifiedBy>usuario</cp:lastModifiedBy>
  <cp:revision>369</cp:revision>
  <cp:lastPrinted>2019-10-19T19:31:55Z</cp:lastPrinted>
  <dcterms:created xsi:type="dcterms:W3CDTF">2009-12-07T09:00:48Z</dcterms:created>
  <dcterms:modified xsi:type="dcterms:W3CDTF">2023-09-29T18:29:07Z</dcterms:modified>
</cp:coreProperties>
</file>