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337" r:id="rId3"/>
    <p:sldId id="341" r:id="rId4"/>
    <p:sldId id="340" r:id="rId5"/>
    <p:sldId id="338" r:id="rId6"/>
    <p:sldId id="318" r:id="rId7"/>
    <p:sldId id="339" r:id="rId8"/>
    <p:sldId id="314" r:id="rId9"/>
    <p:sldId id="319" r:id="rId10"/>
    <p:sldId id="284" r:id="rId11"/>
    <p:sldId id="320" r:id="rId12"/>
    <p:sldId id="321" r:id="rId13"/>
    <p:sldId id="329" r:id="rId14"/>
    <p:sldId id="322" r:id="rId15"/>
    <p:sldId id="323"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25" userDrawn="1">
          <p15:clr>
            <a:srgbClr val="A4A3A4"/>
          </p15:clr>
        </p15:guide>
        <p15:guide id="2" pos="67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0908"/>
    <a:srgbClr val="FE1DFF"/>
    <a:srgbClr val="843B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5"/>
    <p:restoredTop sz="97020"/>
  </p:normalViewPr>
  <p:slideViewPr>
    <p:cSldViewPr snapToGrid="0" snapToObjects="1" showGuides="1">
      <p:cViewPr>
        <p:scale>
          <a:sx n="120" d="100"/>
          <a:sy n="120" d="100"/>
        </p:scale>
        <p:origin x="1352" y="1048"/>
      </p:cViewPr>
      <p:guideLst>
        <p:guide orient="horz" pos="3725"/>
        <p:guide pos="67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F31AD-9F4F-164F-826F-A6AFFD47FB20}" type="datetimeFigureOut">
              <a:rPr lang="es-ES" smtClean="0"/>
              <a:t>8/12/24</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CDA78-FE11-B745-8F17-ACFDA1AAD076}" type="slidenum">
              <a:rPr lang="es-ES" smtClean="0"/>
              <a:t>‹#›</a:t>
            </a:fld>
            <a:endParaRPr lang="es-ES"/>
          </a:p>
        </p:txBody>
      </p:sp>
    </p:spTree>
    <p:extLst>
      <p:ext uri="{BB962C8B-B14F-4D97-AF65-F5344CB8AC3E}">
        <p14:creationId xmlns:p14="http://schemas.microsoft.com/office/powerpoint/2010/main" val="38051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118A-52CA-9A46-9099-146FAF10BD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805007D8-7104-5147-A810-B5A02899C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FD1C39F5-0FB6-434A-BB9A-51F760BD5B26}"/>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5" name="Footer Placeholder 4">
            <a:extLst>
              <a:ext uri="{FF2B5EF4-FFF2-40B4-BE49-F238E27FC236}">
                <a16:creationId xmlns:a16="http://schemas.microsoft.com/office/drawing/2014/main" id="{215E41B0-0E2F-2443-97D8-84D842A88280}"/>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E6F50CC0-170E-824B-8485-CBD5DF62A742}"/>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61554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7C84-8C31-7443-A574-EEAA3CED98C3}"/>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7CEBD736-8B2C-3C4D-95E7-E0DF1B5B2A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7EA40F4-5DDE-5B48-8C28-DA49EEE4F966}"/>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5" name="Footer Placeholder 4">
            <a:extLst>
              <a:ext uri="{FF2B5EF4-FFF2-40B4-BE49-F238E27FC236}">
                <a16:creationId xmlns:a16="http://schemas.microsoft.com/office/drawing/2014/main" id="{AE82473A-9B47-1042-98DF-4DE1AA79B7F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0BA731C0-AA78-D64B-B82C-40B257133AFA}"/>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393795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96F45-47FC-F740-8257-77A38C1A58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165303F5-7894-A64E-BF17-9D51FB25B0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EFCFB8D5-F6D7-1F49-857A-E33CCD4AFAB8}"/>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5" name="Footer Placeholder 4">
            <a:extLst>
              <a:ext uri="{FF2B5EF4-FFF2-40B4-BE49-F238E27FC236}">
                <a16:creationId xmlns:a16="http://schemas.microsoft.com/office/drawing/2014/main" id="{8EC87784-DCD5-9748-A2ED-E7AE40AA0D1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FB431C80-94B7-6B43-A956-1073A826514A}"/>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38032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2838-F420-CD47-B109-75B64CF37A00}"/>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0D578784-3BD6-A641-A2A4-2F7865B99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4E5B6D0D-9349-DF4E-8285-D6C1CB8FD87D}"/>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5" name="Footer Placeholder 4">
            <a:extLst>
              <a:ext uri="{FF2B5EF4-FFF2-40B4-BE49-F238E27FC236}">
                <a16:creationId xmlns:a16="http://schemas.microsoft.com/office/drawing/2014/main" id="{86F503F9-69CE-0643-9E65-F56EC991C373}"/>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08E5318A-4316-D645-8F9F-3A4D18588597}"/>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366014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5FB8-0160-0942-BE02-600D99B7C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C2420BB3-978A-954F-9E2B-6F5246888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FDEAF90-0E7F-B948-A4D8-5D99C57EA6C1}"/>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5" name="Footer Placeholder 4">
            <a:extLst>
              <a:ext uri="{FF2B5EF4-FFF2-40B4-BE49-F238E27FC236}">
                <a16:creationId xmlns:a16="http://schemas.microsoft.com/office/drawing/2014/main" id="{BACD3504-F7C8-D248-BCE5-FADBC910BD4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2FBF9420-7DAC-3A4F-9830-0FCBC34EF13B}"/>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4235758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F72F-87AA-A44D-B1B5-007DA441786F}"/>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F36DD212-4BCB-AB4F-A486-A529D5E261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F70048CD-8148-EA47-BFAD-431F802725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FC29D42C-7BA7-6046-8070-038F27D87EED}"/>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6" name="Footer Placeholder 5">
            <a:extLst>
              <a:ext uri="{FF2B5EF4-FFF2-40B4-BE49-F238E27FC236}">
                <a16:creationId xmlns:a16="http://schemas.microsoft.com/office/drawing/2014/main" id="{D63D15D1-7C1F-1E46-92BB-E42087067511}"/>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6DB2487B-DC05-4742-AA68-ECF0A2996625}"/>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199212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6FBAB-BE4E-ED44-AFEA-A7AE4D439EE0}"/>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9110C39B-A0D2-3343-82A1-82D2298CEB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06C928-5D4D-A14A-9D97-34BE588961A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EC3F7D47-B709-3F4B-B424-3C3F93A8A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CFA22C5-3A77-C049-A0E9-DED9B80FED4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E28EAFB8-08CF-0148-A59D-EC9725DFD0FD}"/>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8" name="Footer Placeholder 7">
            <a:extLst>
              <a:ext uri="{FF2B5EF4-FFF2-40B4-BE49-F238E27FC236}">
                <a16:creationId xmlns:a16="http://schemas.microsoft.com/office/drawing/2014/main" id="{2ED7B154-B97A-2E47-8F8E-822C176481F5}"/>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7E6DE834-053B-B74D-B106-37532D210FA9}"/>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7152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3406-DC26-284A-96CE-F68316A74377}"/>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163F55D8-67A5-DD4F-B5AC-8CD00A3EAE91}"/>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4" name="Footer Placeholder 3">
            <a:extLst>
              <a:ext uri="{FF2B5EF4-FFF2-40B4-BE49-F238E27FC236}">
                <a16:creationId xmlns:a16="http://schemas.microsoft.com/office/drawing/2014/main" id="{41760CF1-D983-8F4A-B991-BAED16678F42}"/>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2CA45337-6706-1D4A-B982-10F3487C84CB}"/>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172798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5D156-F0CE-3B46-84C1-4A64AEE1DA88}"/>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3" name="Footer Placeholder 2">
            <a:extLst>
              <a:ext uri="{FF2B5EF4-FFF2-40B4-BE49-F238E27FC236}">
                <a16:creationId xmlns:a16="http://schemas.microsoft.com/office/drawing/2014/main" id="{55955A98-B71F-6B4C-AE73-2712B5E80DD0}"/>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06C56A72-0052-6B4B-B024-21AEB3ACC381}"/>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85412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3412-9EE4-E848-90F9-7ACBDF8AF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DCC1B869-A3F5-8F4A-BBD3-95C42B80E3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4DB9E6A0-2CCC-5F49-A25A-B0A9DF498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0D2E76-AAA4-A640-938C-3F0BA4B79587}"/>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6" name="Footer Placeholder 5">
            <a:extLst>
              <a:ext uri="{FF2B5EF4-FFF2-40B4-BE49-F238E27FC236}">
                <a16:creationId xmlns:a16="http://schemas.microsoft.com/office/drawing/2014/main" id="{E3586819-D979-8D48-83BB-5B51CE6FAAB7}"/>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065019F2-9A88-7146-A404-82C21F360910}"/>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246819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AD4B-CE05-3440-B89D-69E06F68D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1F304483-6A46-A343-801D-AFF3177637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7C59BEF1-C932-0D4D-AFEC-19A665144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FD430C-597A-214D-BE61-25642FEC5A54}"/>
              </a:ext>
            </a:extLst>
          </p:cNvPr>
          <p:cNvSpPr>
            <a:spLocks noGrp="1"/>
          </p:cNvSpPr>
          <p:nvPr>
            <p:ph type="dt" sz="half" idx="10"/>
          </p:nvPr>
        </p:nvSpPr>
        <p:spPr/>
        <p:txBody>
          <a:bodyPr/>
          <a:lstStyle/>
          <a:p>
            <a:fld id="{03968BB1-404F-1D49-AB8F-1D449AD29F87}" type="datetimeFigureOut">
              <a:rPr lang="es-ES" smtClean="0"/>
              <a:t>8/12/24</a:t>
            </a:fld>
            <a:endParaRPr lang="es-ES"/>
          </a:p>
        </p:txBody>
      </p:sp>
      <p:sp>
        <p:nvSpPr>
          <p:cNvPr id="6" name="Footer Placeholder 5">
            <a:extLst>
              <a:ext uri="{FF2B5EF4-FFF2-40B4-BE49-F238E27FC236}">
                <a16:creationId xmlns:a16="http://schemas.microsoft.com/office/drawing/2014/main" id="{79ED0331-D7FC-2F42-8253-4EFBB738E803}"/>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57E45AA9-3D2C-E448-82A4-CF89D646B0D5}"/>
              </a:ext>
            </a:extLst>
          </p:cNvPr>
          <p:cNvSpPr>
            <a:spLocks noGrp="1"/>
          </p:cNvSpPr>
          <p:nvPr>
            <p:ph type="sldNum" sz="quarter" idx="12"/>
          </p:nvPr>
        </p:nvSpPr>
        <p:spPr/>
        <p:txBody>
          <a:bodyPr/>
          <a:lstStyle/>
          <a:p>
            <a:fld id="{AC46F316-870C-8346-B33F-35A06A8A354D}" type="slidenum">
              <a:rPr lang="es-ES" smtClean="0"/>
              <a:t>‹#›</a:t>
            </a:fld>
            <a:endParaRPr lang="es-ES"/>
          </a:p>
        </p:txBody>
      </p:sp>
    </p:spTree>
    <p:extLst>
      <p:ext uri="{BB962C8B-B14F-4D97-AF65-F5344CB8AC3E}">
        <p14:creationId xmlns:p14="http://schemas.microsoft.com/office/powerpoint/2010/main" val="2341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95E51-43EE-4E43-923E-A6F4F460F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DD32E8C9-26F5-BA4D-8B6C-6E4703517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6D1C47FA-EDFD-5F46-9EDA-1CB25959E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68BB1-404F-1D49-AB8F-1D449AD29F87}" type="datetimeFigureOut">
              <a:rPr lang="es-ES" smtClean="0"/>
              <a:t>8/12/24</a:t>
            </a:fld>
            <a:endParaRPr lang="es-ES"/>
          </a:p>
        </p:txBody>
      </p:sp>
      <p:sp>
        <p:nvSpPr>
          <p:cNvPr id="5" name="Footer Placeholder 4">
            <a:extLst>
              <a:ext uri="{FF2B5EF4-FFF2-40B4-BE49-F238E27FC236}">
                <a16:creationId xmlns:a16="http://schemas.microsoft.com/office/drawing/2014/main" id="{28AFF7A6-F30D-3A47-818B-01A04B0C0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a:extLst>
              <a:ext uri="{FF2B5EF4-FFF2-40B4-BE49-F238E27FC236}">
                <a16:creationId xmlns:a16="http://schemas.microsoft.com/office/drawing/2014/main" id="{6156544A-F836-8F44-9FA9-E27F239E6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6F316-870C-8346-B33F-35A06A8A354D}" type="slidenum">
              <a:rPr lang="es-ES" smtClean="0"/>
              <a:t>‹#›</a:t>
            </a:fld>
            <a:endParaRPr lang="es-ES"/>
          </a:p>
        </p:txBody>
      </p:sp>
    </p:spTree>
    <p:extLst>
      <p:ext uri="{BB962C8B-B14F-4D97-AF65-F5344CB8AC3E}">
        <p14:creationId xmlns:p14="http://schemas.microsoft.com/office/powerpoint/2010/main" val="1193057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371%2Fjournal.pcbi.1000046" TargetMode="External"/><Relationship Id="rId7" Type="http://schemas.openxmlformats.org/officeDocument/2006/relationships/hyperlink" Target="https://www.biorxiv.org/content/10.1101/2024.02.18.579447v1" TargetMode="External"/><Relationship Id="rId2" Type="http://schemas.openxmlformats.org/officeDocument/2006/relationships/hyperlink" Target="https://www.jneurosci.org/content/26/4/1314" TargetMode="External"/><Relationship Id="rId1" Type="http://schemas.openxmlformats.org/officeDocument/2006/relationships/slideLayout" Target="../slideLayouts/slideLayout2.xml"/><Relationship Id="rId6" Type="http://schemas.openxmlformats.org/officeDocument/2006/relationships/hyperlink" Target="https://journals.plos.org/ploscompbiol/article?id=10.1371/journal.pcbi.1011622" TargetMode="External"/><Relationship Id="rId5" Type="http://schemas.openxmlformats.org/officeDocument/2006/relationships/hyperlink" Target="https://www.nature.com/articles/s41467-021-21501-z" TargetMode="External"/><Relationship Id="rId4" Type="http://schemas.openxmlformats.org/officeDocument/2006/relationships/hyperlink" Target="https://link.springer.com/article/10.1186/s13408-019-0073-4#Sec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1DFC-A1E7-FD4F-85AE-5FB60A24220D}"/>
              </a:ext>
            </a:extLst>
          </p:cNvPr>
          <p:cNvSpPr>
            <a:spLocks noGrp="1"/>
          </p:cNvSpPr>
          <p:nvPr>
            <p:ph type="ctrTitle"/>
          </p:nvPr>
        </p:nvSpPr>
        <p:spPr>
          <a:xfrm>
            <a:off x="1351720" y="2262050"/>
            <a:ext cx="9780105" cy="2387600"/>
          </a:xfrm>
        </p:spPr>
        <p:txBody>
          <a:bodyPr>
            <a:normAutofit fontScale="90000"/>
          </a:bodyPr>
          <a:lstStyle/>
          <a:p>
            <a:r>
              <a:rPr lang="es-ES" dirty="0"/>
              <a:t>A </a:t>
            </a:r>
            <a:r>
              <a:rPr lang="es-ES" dirty="0" err="1"/>
              <a:t>circuit</a:t>
            </a:r>
            <a:r>
              <a:rPr lang="es-ES" dirty="0"/>
              <a:t> </a:t>
            </a:r>
            <a:r>
              <a:rPr lang="es-ES" dirty="0" err="1"/>
              <a:t>model</a:t>
            </a:r>
            <a:r>
              <a:rPr lang="es-ES" dirty="0"/>
              <a:t> </a:t>
            </a:r>
            <a:r>
              <a:rPr lang="es-ES" dirty="0" err="1"/>
              <a:t>explaining</a:t>
            </a:r>
            <a:r>
              <a:rPr lang="es-ES" dirty="0"/>
              <a:t> </a:t>
            </a:r>
            <a:r>
              <a:rPr lang="es-ES" dirty="0" err="1"/>
              <a:t>the</a:t>
            </a:r>
            <a:r>
              <a:rPr lang="es-ES" dirty="0"/>
              <a:t> </a:t>
            </a:r>
            <a:r>
              <a:rPr lang="es-ES" dirty="0" err="1"/>
              <a:t>mechanisms</a:t>
            </a:r>
            <a:r>
              <a:rPr lang="es-ES" dirty="0"/>
              <a:t> </a:t>
            </a:r>
            <a:r>
              <a:rPr lang="es-ES" dirty="0" err="1"/>
              <a:t>underlying</a:t>
            </a:r>
            <a:r>
              <a:rPr lang="es-ES" dirty="0"/>
              <a:t> </a:t>
            </a:r>
            <a:r>
              <a:rPr lang="es-ES" dirty="0" err="1"/>
              <a:t>behavior</a:t>
            </a:r>
            <a:r>
              <a:rPr lang="es-ES" dirty="0"/>
              <a:t> </a:t>
            </a:r>
            <a:r>
              <a:rPr lang="es-ES" dirty="0" err="1"/>
              <a:t>during</a:t>
            </a:r>
            <a:r>
              <a:rPr lang="es-ES" dirty="0"/>
              <a:t> </a:t>
            </a:r>
            <a:r>
              <a:rPr lang="es-ES" dirty="0" err="1"/>
              <a:t>the</a:t>
            </a:r>
            <a:r>
              <a:rPr lang="es-ES" dirty="0"/>
              <a:t> </a:t>
            </a:r>
            <a:r>
              <a:rPr lang="es-ES" dirty="0" err="1"/>
              <a:t>multi-choice</a:t>
            </a:r>
            <a:r>
              <a:rPr lang="es-ES" dirty="0"/>
              <a:t> </a:t>
            </a:r>
            <a:r>
              <a:rPr lang="es-ES" dirty="0" err="1"/>
              <a:t>delayed</a:t>
            </a:r>
            <a:r>
              <a:rPr lang="es-ES" dirty="0"/>
              <a:t>-response </a:t>
            </a:r>
            <a:r>
              <a:rPr lang="es-ES" dirty="0" err="1"/>
              <a:t>task</a:t>
            </a:r>
            <a:endParaRPr lang="es-ES" dirty="0"/>
          </a:p>
        </p:txBody>
      </p:sp>
    </p:spTree>
    <p:extLst>
      <p:ext uri="{BB962C8B-B14F-4D97-AF65-F5344CB8AC3E}">
        <p14:creationId xmlns:p14="http://schemas.microsoft.com/office/powerpoint/2010/main" val="3847666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Group 10">
            <a:extLst>
              <a:ext uri="{FF2B5EF4-FFF2-40B4-BE49-F238E27FC236}">
                <a16:creationId xmlns:a16="http://schemas.microsoft.com/office/drawing/2014/main" id="{3AF0E9B2-4C97-0A41-9A5B-F70C746E54C9}"/>
              </a:ext>
            </a:extLst>
          </p:cNvPr>
          <p:cNvGrpSpPr>
            <a:grpSpLocks/>
          </p:cNvGrpSpPr>
          <p:nvPr/>
        </p:nvGrpSpPr>
        <p:grpSpPr bwMode="auto">
          <a:xfrm>
            <a:off x="1818911" y="1760585"/>
            <a:ext cx="3871712" cy="2687047"/>
            <a:chOff x="2470790" y="1359418"/>
            <a:chExt cx="3872226" cy="2687046"/>
          </a:xfrm>
        </p:grpSpPr>
        <p:pic>
          <p:nvPicPr>
            <p:cNvPr id="33820" name="Picture 6">
              <a:extLst>
                <a:ext uri="{FF2B5EF4-FFF2-40B4-BE49-F238E27FC236}">
                  <a16:creationId xmlns:a16="http://schemas.microsoft.com/office/drawing/2014/main" id="{33A4B950-9C13-A846-8499-23B0197319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75001" y="1525194"/>
              <a:ext cx="3168015" cy="207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1" name="TextBox 7">
              <a:extLst>
                <a:ext uri="{FF2B5EF4-FFF2-40B4-BE49-F238E27FC236}">
                  <a16:creationId xmlns:a16="http://schemas.microsoft.com/office/drawing/2014/main" id="{BA598456-2173-D746-9DB9-D7EC800DC828}"/>
                </a:ext>
              </a:extLst>
            </p:cNvPr>
            <p:cNvSpPr txBox="1">
              <a:spLocks noChangeArrowheads="1"/>
            </p:cNvSpPr>
            <p:nvPr/>
          </p:nvSpPr>
          <p:spPr bwMode="auto">
            <a:xfrm rot="16200000">
              <a:off x="1682749" y="2147459"/>
              <a:ext cx="2222500" cy="64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800">
                  <a:latin typeface="Calibri" panose="020F0502020204030204" pitchFamily="34" charset="0"/>
                </a:rPr>
                <a:t>Steady </a:t>
              </a:r>
              <a:r>
                <a:rPr lang="en-US" altLang="es-ES" sz="1800" b="1">
                  <a:latin typeface="Calibri" panose="020F0502020204030204" pitchFamily="34" charset="0"/>
                </a:rPr>
                <a:t>Decision</a:t>
              </a:r>
              <a:r>
                <a:rPr lang="en-US" altLang="es-ES" sz="1800">
                  <a:latin typeface="Calibri" panose="020F0502020204030204" pitchFamily="34" charset="0"/>
                </a:rPr>
                <a:t> Rates</a:t>
              </a:r>
            </a:p>
          </p:txBody>
        </p:sp>
        <p:sp>
          <p:nvSpPr>
            <p:cNvPr id="33823" name="TextBox 9">
              <a:extLst>
                <a:ext uri="{FF2B5EF4-FFF2-40B4-BE49-F238E27FC236}">
                  <a16:creationId xmlns:a16="http://schemas.microsoft.com/office/drawing/2014/main" id="{FCAC9EED-DC5D-334D-8E51-A12060CE013B}"/>
                </a:ext>
              </a:extLst>
            </p:cNvPr>
            <p:cNvSpPr txBox="1">
              <a:spLocks noChangeArrowheads="1"/>
            </p:cNvSpPr>
            <p:nvPr/>
          </p:nvSpPr>
          <p:spPr bwMode="auto">
            <a:xfrm>
              <a:off x="3869795" y="3677132"/>
              <a:ext cx="22225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800" dirty="0">
                  <a:latin typeface="Calibri" panose="020F0502020204030204" pitchFamily="34" charset="0"/>
                </a:rPr>
                <a:t>External Input </a:t>
              </a:r>
              <a:r>
                <a:rPr lang="en-US" altLang="es-ES" sz="1800" dirty="0" err="1">
                  <a:latin typeface="Calibri" panose="020F0502020204030204" pitchFamily="34" charset="0"/>
                </a:rPr>
                <a:t>I</a:t>
              </a:r>
              <a:r>
                <a:rPr lang="en-US" altLang="es-ES" sz="1800" baseline="-25000" dirty="0" err="1">
                  <a:latin typeface="Calibri" panose="020F0502020204030204" pitchFamily="34" charset="0"/>
                </a:rPr>
                <a:t>ext</a:t>
              </a:r>
              <a:endParaRPr lang="en-US" altLang="es-ES" sz="1800" baseline="-25000" dirty="0">
                <a:latin typeface="Calibri" panose="020F0502020204030204" pitchFamily="34" charset="0"/>
              </a:endParaRPr>
            </a:p>
          </p:txBody>
        </p:sp>
      </p:grpSp>
      <p:sp>
        <p:nvSpPr>
          <p:cNvPr id="12" name="Oval 11">
            <a:extLst>
              <a:ext uri="{FF2B5EF4-FFF2-40B4-BE49-F238E27FC236}">
                <a16:creationId xmlns:a16="http://schemas.microsoft.com/office/drawing/2014/main" id="{A241E36C-12AB-CF45-8BBF-9300AE9733EC}"/>
              </a:ext>
            </a:extLst>
          </p:cNvPr>
          <p:cNvSpPr/>
          <p:nvPr/>
        </p:nvSpPr>
        <p:spPr>
          <a:xfrm>
            <a:off x="3474040" y="3516501"/>
            <a:ext cx="152400" cy="152400"/>
          </a:xfrm>
          <a:prstGeom prst="ellipse">
            <a:avLst/>
          </a:prstGeom>
          <a:solidFill>
            <a:schemeClr val="tx1">
              <a:alpha val="57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3" name="Group 36">
            <a:extLst>
              <a:ext uri="{FF2B5EF4-FFF2-40B4-BE49-F238E27FC236}">
                <a16:creationId xmlns:a16="http://schemas.microsoft.com/office/drawing/2014/main" id="{5BDED8CC-019B-BE43-AC7B-50B2ECED027D}"/>
              </a:ext>
            </a:extLst>
          </p:cNvPr>
          <p:cNvGrpSpPr>
            <a:grpSpLocks/>
          </p:cNvGrpSpPr>
          <p:nvPr/>
        </p:nvGrpSpPr>
        <p:grpSpPr bwMode="auto">
          <a:xfrm>
            <a:off x="3669903" y="2833733"/>
            <a:ext cx="1183129" cy="869950"/>
            <a:chOff x="3420209" y="1936750"/>
            <a:chExt cx="1184226" cy="869950"/>
          </a:xfrm>
        </p:grpSpPr>
        <p:sp>
          <p:nvSpPr>
            <p:cNvPr id="16" name="Right Arrow 15">
              <a:extLst>
                <a:ext uri="{FF2B5EF4-FFF2-40B4-BE49-F238E27FC236}">
                  <a16:creationId xmlns:a16="http://schemas.microsoft.com/office/drawing/2014/main" id="{550D3A61-4D2C-9D4B-AC49-C7A4B16CA1AD}"/>
                </a:ext>
              </a:extLst>
            </p:cNvPr>
            <p:cNvSpPr/>
            <p:nvPr/>
          </p:nvSpPr>
          <p:spPr>
            <a:xfrm rot="20593150">
              <a:off x="3420209" y="2396384"/>
              <a:ext cx="895341" cy="256574"/>
            </a:xfrm>
            <a:prstGeom prst="rightArrow">
              <a:avLst>
                <a:gd name="adj1" fmla="val 21314"/>
                <a:gd name="adj2" fmla="val 110653"/>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17" name="Circular Arrow 16">
              <a:extLst>
                <a:ext uri="{FF2B5EF4-FFF2-40B4-BE49-F238E27FC236}">
                  <a16:creationId xmlns:a16="http://schemas.microsoft.com/office/drawing/2014/main" id="{612824B1-EA87-B446-9514-8DD090D4B320}"/>
                </a:ext>
              </a:extLst>
            </p:cNvPr>
            <p:cNvSpPr/>
            <p:nvPr/>
          </p:nvSpPr>
          <p:spPr>
            <a:xfrm rot="4278600">
              <a:off x="4079488" y="2280166"/>
              <a:ext cx="449263" cy="600631"/>
            </a:xfrm>
            <a:prstGeom prst="circularArrow">
              <a:avLst>
                <a:gd name="adj1" fmla="val 5287"/>
                <a:gd name="adj2" fmla="val 1184905"/>
                <a:gd name="adj3" fmla="val 20092021"/>
                <a:gd name="adj4" fmla="val 12910099"/>
                <a:gd name="adj5" fmla="val 10495"/>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18" name="Circular Arrow 17">
              <a:extLst>
                <a:ext uri="{FF2B5EF4-FFF2-40B4-BE49-F238E27FC236}">
                  <a16:creationId xmlns:a16="http://schemas.microsoft.com/office/drawing/2014/main" id="{D4CF5CD3-D485-A841-A9D3-0794C9F0D92D}"/>
                </a:ext>
              </a:extLst>
            </p:cNvPr>
            <p:cNvSpPr/>
            <p:nvPr/>
          </p:nvSpPr>
          <p:spPr>
            <a:xfrm rot="17321400" flipV="1">
              <a:off x="3989726" y="1898372"/>
              <a:ext cx="479425" cy="600631"/>
            </a:xfrm>
            <a:prstGeom prst="circularArrow">
              <a:avLst>
                <a:gd name="adj1" fmla="val 5287"/>
                <a:gd name="adj2" fmla="val 1184905"/>
                <a:gd name="adj3" fmla="val 20092021"/>
                <a:gd name="adj4" fmla="val 12910099"/>
                <a:gd name="adj5" fmla="val 10495"/>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chemeClr val="tx1"/>
                </a:solidFill>
              </a:endParaRPr>
            </a:p>
          </p:txBody>
        </p:sp>
        <p:sp>
          <p:nvSpPr>
            <p:cNvPr id="20" name="Oval 19">
              <a:extLst>
                <a:ext uri="{FF2B5EF4-FFF2-40B4-BE49-F238E27FC236}">
                  <a16:creationId xmlns:a16="http://schemas.microsoft.com/office/drawing/2014/main" id="{35FB2C5F-6F00-454D-9D4D-9A32C9C139C6}"/>
                </a:ext>
              </a:extLst>
            </p:cNvPr>
            <p:cNvSpPr/>
            <p:nvPr/>
          </p:nvSpPr>
          <p:spPr>
            <a:xfrm>
              <a:off x="4178591" y="1936750"/>
              <a:ext cx="152541" cy="152400"/>
            </a:xfrm>
            <a:prstGeom prst="ellipse">
              <a:avLst/>
            </a:prstGeom>
            <a:solidFill>
              <a:srgbClr val="FF0000">
                <a:alpha val="41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1" name="Oval 20">
              <a:extLst>
                <a:ext uri="{FF2B5EF4-FFF2-40B4-BE49-F238E27FC236}">
                  <a16:creationId xmlns:a16="http://schemas.microsoft.com/office/drawing/2014/main" id="{121DB5CC-0E71-3A49-A476-81702A6E2663}"/>
                </a:ext>
              </a:extLst>
            </p:cNvPr>
            <p:cNvSpPr/>
            <p:nvPr/>
          </p:nvSpPr>
          <p:spPr>
            <a:xfrm>
              <a:off x="4223082" y="2654300"/>
              <a:ext cx="152541" cy="152400"/>
            </a:xfrm>
            <a:prstGeom prst="ellipse">
              <a:avLst/>
            </a:prstGeom>
            <a:solidFill>
              <a:srgbClr val="3366FF">
                <a:alpha val="41000"/>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sp>
        <p:nvSpPr>
          <p:cNvPr id="24" name="Rectangle 23">
            <a:extLst>
              <a:ext uri="{FF2B5EF4-FFF2-40B4-BE49-F238E27FC236}">
                <a16:creationId xmlns:a16="http://schemas.microsoft.com/office/drawing/2014/main" id="{4418E005-A38E-5942-A51F-8AC5BC026F99}"/>
              </a:ext>
            </a:extLst>
          </p:cNvPr>
          <p:cNvSpPr/>
          <p:nvPr/>
        </p:nvSpPr>
        <p:spPr>
          <a:xfrm>
            <a:off x="2649582" y="3906883"/>
            <a:ext cx="3048000" cy="1651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Left Brace 24">
            <a:extLst>
              <a:ext uri="{FF2B5EF4-FFF2-40B4-BE49-F238E27FC236}">
                <a16:creationId xmlns:a16="http://schemas.microsoft.com/office/drawing/2014/main" id="{1D86FEA2-3720-B946-8803-DA8BAE1AEEC3}"/>
              </a:ext>
            </a:extLst>
          </p:cNvPr>
          <p:cNvSpPr/>
          <p:nvPr/>
        </p:nvSpPr>
        <p:spPr>
          <a:xfrm rot="5400000">
            <a:off x="4891856" y="1190897"/>
            <a:ext cx="288925" cy="1256185"/>
          </a:xfrm>
          <a:prstGeom prst="leftBrace">
            <a:avLst>
              <a:gd name="adj1" fmla="val 57756"/>
              <a:gd name="adj2" fmla="val 5000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33802" name="TextBox 25">
            <a:extLst>
              <a:ext uri="{FF2B5EF4-FFF2-40B4-BE49-F238E27FC236}">
                <a16:creationId xmlns:a16="http://schemas.microsoft.com/office/drawing/2014/main" id="{F4423AC2-8F0A-C24E-8A1B-3315FF24744E}"/>
              </a:ext>
            </a:extLst>
          </p:cNvPr>
          <p:cNvSpPr txBox="1">
            <a:spLocks noChangeArrowheads="1"/>
          </p:cNvSpPr>
          <p:nvPr/>
        </p:nvSpPr>
        <p:spPr bwMode="auto">
          <a:xfrm>
            <a:off x="3845278" y="1364987"/>
            <a:ext cx="2527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1600" dirty="0">
                <a:latin typeface="Calibri" panose="020F0502020204030204" pitchFamily="34" charset="0"/>
              </a:rPr>
              <a:t>Winner Take all regimen</a:t>
            </a:r>
          </a:p>
        </p:txBody>
      </p:sp>
      <p:pic>
        <p:nvPicPr>
          <p:cNvPr id="33803" name="Picture 30" descr="landscape_3_potentials_1.eps">
            <a:extLst>
              <a:ext uri="{FF2B5EF4-FFF2-40B4-BE49-F238E27FC236}">
                <a16:creationId xmlns:a16="http://schemas.microsoft.com/office/drawing/2014/main" id="{BC2514A0-BDD6-2E44-BE76-4262679AB0A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44095" y="2381296"/>
            <a:ext cx="1189037"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descr="landscape_3_potentials_12.eps">
            <a:extLst>
              <a:ext uri="{FF2B5EF4-FFF2-40B4-BE49-F238E27FC236}">
                <a16:creationId xmlns:a16="http://schemas.microsoft.com/office/drawing/2014/main" id="{F01EC16A-DB7D-2C44-A874-3E8EFBF1D1D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31370" y="2381296"/>
            <a:ext cx="1614487"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3" descr="landscape_3_potentials_123.eps">
            <a:extLst>
              <a:ext uri="{FF2B5EF4-FFF2-40B4-BE49-F238E27FC236}">
                <a16:creationId xmlns:a16="http://schemas.microsoft.com/office/drawing/2014/main" id="{E4D24DC8-CE41-F941-B7D2-1DF936B1737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58332" y="2381296"/>
            <a:ext cx="196056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Box 34">
            <a:extLst>
              <a:ext uri="{FF2B5EF4-FFF2-40B4-BE49-F238E27FC236}">
                <a16:creationId xmlns:a16="http://schemas.microsoft.com/office/drawing/2014/main" id="{C8078D00-D8D6-6742-8F8C-2E6DD385A045}"/>
              </a:ext>
            </a:extLst>
          </p:cNvPr>
          <p:cNvSpPr txBox="1">
            <a:spLocks noChangeArrowheads="1"/>
          </p:cNvSpPr>
          <p:nvPr/>
        </p:nvSpPr>
        <p:spPr bwMode="auto">
          <a:xfrm>
            <a:off x="1523999" y="6519864"/>
            <a:ext cx="9588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s-ES" sz="1600" i="1" dirty="0">
                <a:cs typeface="Arial" panose="020B0604020202020204" pitchFamily="34" charset="0"/>
              </a:rPr>
              <a:t>Wong &amp; Wang ‘06; Wong et al ‘07; Roxin &amp; </a:t>
            </a:r>
            <a:r>
              <a:rPr lang="en-US" altLang="es-ES" sz="1600" i="1" dirty="0" err="1">
                <a:cs typeface="Arial" panose="020B0604020202020204" pitchFamily="34" charset="0"/>
              </a:rPr>
              <a:t>Ledberg</a:t>
            </a:r>
            <a:r>
              <a:rPr lang="en-US" altLang="es-ES" sz="1600" i="1" dirty="0">
                <a:cs typeface="Arial" panose="020B0604020202020204" pitchFamily="34" charset="0"/>
              </a:rPr>
              <a:t> ’08; Prat-Ortega et al 2021</a:t>
            </a:r>
          </a:p>
        </p:txBody>
      </p:sp>
      <p:cxnSp>
        <p:nvCxnSpPr>
          <p:cNvPr id="40" name="Straight Arrow Connector 39">
            <a:extLst>
              <a:ext uri="{FF2B5EF4-FFF2-40B4-BE49-F238E27FC236}">
                <a16:creationId xmlns:a16="http://schemas.microsoft.com/office/drawing/2014/main" id="{8D9D88EF-9DAE-0F4C-888C-AA09590C52F4}"/>
              </a:ext>
            </a:extLst>
          </p:cNvPr>
          <p:cNvCxnSpPr>
            <a:cxnSpLocks/>
          </p:cNvCxnSpPr>
          <p:nvPr/>
        </p:nvCxnSpPr>
        <p:spPr>
          <a:xfrm>
            <a:off x="4408201" y="2019868"/>
            <a:ext cx="0" cy="1815153"/>
          </a:xfrm>
          <a:prstGeom prst="straightConnector1">
            <a:avLst/>
          </a:prstGeom>
          <a:ln w="6350">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05E65ED-BC95-5340-BF82-B12647D4DBCF}"/>
              </a:ext>
            </a:extLst>
          </p:cNvPr>
          <p:cNvSpPr txBox="1"/>
          <p:nvPr/>
        </p:nvSpPr>
        <p:spPr>
          <a:xfrm>
            <a:off x="2711511" y="2960374"/>
            <a:ext cx="1590235" cy="523220"/>
          </a:xfrm>
          <a:prstGeom prst="rect">
            <a:avLst/>
          </a:prstGeom>
          <a:noFill/>
        </p:spPr>
        <p:txBody>
          <a:bodyPr wrap="square">
            <a:spAutoFit/>
          </a:bodyPr>
          <a:lstStyle/>
          <a:p>
            <a:pPr algn="ctr">
              <a:defRPr/>
            </a:pPr>
            <a:r>
              <a:rPr lang="en-US" sz="1400" dirty="0">
                <a:solidFill>
                  <a:schemeClr val="tx1">
                    <a:lumMod val="50000"/>
                    <a:lumOff val="50000"/>
                  </a:schemeClr>
                </a:solidFill>
                <a:latin typeface="Arial"/>
                <a:cs typeface="Arial"/>
              </a:rPr>
              <a:t>Internal decision input</a:t>
            </a:r>
          </a:p>
        </p:txBody>
      </p:sp>
      <p:cxnSp>
        <p:nvCxnSpPr>
          <p:cNvPr id="43" name="Straight Arrow Connector 42">
            <a:extLst>
              <a:ext uri="{FF2B5EF4-FFF2-40B4-BE49-F238E27FC236}">
                <a16:creationId xmlns:a16="http://schemas.microsoft.com/office/drawing/2014/main" id="{954A6643-D80A-9647-8E10-F77FF413CE30}"/>
              </a:ext>
            </a:extLst>
          </p:cNvPr>
          <p:cNvCxnSpPr/>
          <p:nvPr/>
        </p:nvCxnSpPr>
        <p:spPr>
          <a:xfrm>
            <a:off x="8159931" y="4389483"/>
            <a:ext cx="1778000" cy="1588"/>
          </a:xfrm>
          <a:prstGeom prst="straightConnector1">
            <a:avLst/>
          </a:prstGeom>
          <a:ln>
            <a:solidFill>
              <a:schemeClr val="tx1"/>
            </a:solidFill>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3810" name="TextBox 43">
            <a:extLst>
              <a:ext uri="{FF2B5EF4-FFF2-40B4-BE49-F238E27FC236}">
                <a16:creationId xmlns:a16="http://schemas.microsoft.com/office/drawing/2014/main" id="{5A3A68C3-A29A-EC4C-AE57-0EAC2F09F765}"/>
              </a:ext>
            </a:extLst>
          </p:cNvPr>
          <p:cNvSpPr txBox="1">
            <a:spLocks noChangeArrowheads="1"/>
          </p:cNvSpPr>
          <p:nvPr/>
        </p:nvSpPr>
        <p:spPr bwMode="auto">
          <a:xfrm>
            <a:off x="8452031" y="4338683"/>
            <a:ext cx="1193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s-ES" sz="2000">
                <a:latin typeface="Symbol" pitchFamily="2" charset="2"/>
              </a:rPr>
              <a:t>D</a:t>
            </a:r>
            <a:r>
              <a:rPr lang="en-US" altLang="es-ES" sz="2000">
                <a:latin typeface="Calibri (Body)" charset="0"/>
              </a:rPr>
              <a:t>r = X</a:t>
            </a:r>
          </a:p>
        </p:txBody>
      </p:sp>
      <p:sp>
        <p:nvSpPr>
          <p:cNvPr id="33811" name="Title 1">
            <a:extLst>
              <a:ext uri="{FF2B5EF4-FFF2-40B4-BE49-F238E27FC236}">
                <a16:creationId xmlns:a16="http://schemas.microsoft.com/office/drawing/2014/main" id="{67F2BA8D-225F-E64F-88AE-A9FF001D80DE}"/>
              </a:ext>
            </a:extLst>
          </p:cNvPr>
          <p:cNvSpPr>
            <a:spLocks noGrp="1"/>
          </p:cNvSpPr>
          <p:nvPr>
            <p:ph type="title"/>
          </p:nvPr>
        </p:nvSpPr>
        <p:spPr>
          <a:xfrm>
            <a:off x="1981200" y="-4763"/>
            <a:ext cx="8229600" cy="1143001"/>
          </a:xfrm>
        </p:spPr>
        <p:txBody>
          <a:bodyPr/>
          <a:lstStyle/>
          <a:p>
            <a:pPr algn="ctr" eaLnBrk="1" hangingPunct="1"/>
            <a:r>
              <a:rPr lang="en-US" altLang="es-ES" sz="3800" dirty="0">
                <a:ea typeface="ＭＳ Ｐゴシック" panose="020B0600070205080204" pitchFamily="34" charset="-128"/>
              </a:rPr>
              <a:t>Model stability analysis</a:t>
            </a:r>
          </a:p>
        </p:txBody>
      </p:sp>
      <p:graphicFrame>
        <p:nvGraphicFramePr>
          <p:cNvPr id="33794" name="Object 2">
            <a:extLst>
              <a:ext uri="{FF2B5EF4-FFF2-40B4-BE49-F238E27FC236}">
                <a16:creationId xmlns:a16="http://schemas.microsoft.com/office/drawing/2014/main" id="{08A3FA3E-1FCB-6E49-A672-F5BD2FB57A8C}"/>
              </a:ext>
            </a:extLst>
          </p:cNvPr>
          <p:cNvGraphicFramePr>
            <a:graphicFrameLocks noChangeAspect="1"/>
          </p:cNvGraphicFramePr>
          <p:nvPr>
            <p:extLst>
              <p:ext uri="{D42A27DB-BD31-4B8C-83A1-F6EECF244321}">
                <p14:modId xmlns:p14="http://schemas.microsoft.com/office/powerpoint/2010/main" val="713480627"/>
              </p:ext>
            </p:extLst>
          </p:nvPr>
        </p:nvGraphicFramePr>
        <p:xfrm>
          <a:off x="6641194" y="1756955"/>
          <a:ext cx="4678363" cy="419100"/>
        </p:xfrm>
        <a:graphic>
          <a:graphicData uri="http://schemas.openxmlformats.org/presentationml/2006/ole">
            <mc:AlternateContent xmlns:mc="http://schemas.openxmlformats.org/markup-compatibility/2006">
              <mc:Choice xmlns:v="urn:schemas-microsoft-com:vml" Requires="v">
                <p:oleObj spid="_x0000_s2091" name="Equation" r:id="rId7" imgW="18999200" imgH="1828800" progId="Equation.3">
                  <p:embed/>
                </p:oleObj>
              </mc:Choice>
              <mc:Fallback>
                <p:oleObj name="Equation" r:id="rId7" imgW="18999200" imgH="1828800" progId="Equation.3">
                  <p:embed/>
                  <p:pic>
                    <p:nvPicPr>
                      <p:cNvPr id="33794" name="Object 2">
                        <a:extLst>
                          <a:ext uri="{FF2B5EF4-FFF2-40B4-BE49-F238E27FC236}">
                            <a16:creationId xmlns:a16="http://schemas.microsoft.com/office/drawing/2014/main" id="{08A3FA3E-1FCB-6E49-A672-F5BD2FB57A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1194" y="1756955"/>
                        <a:ext cx="46783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83784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4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A491633-2F1F-5541-9A9E-27330D58D5D2}"/>
              </a:ext>
            </a:extLst>
          </p:cNvPr>
          <p:cNvPicPr>
            <a:picLocks noGrp="1" noChangeAspect="1"/>
          </p:cNvPicPr>
          <p:nvPr>
            <p:ph idx="1"/>
          </p:nvPr>
        </p:nvPicPr>
        <p:blipFill rotWithShape="1">
          <a:blip r:embed="rId2"/>
          <a:srcRect l="6305" t="46672" r="56678" b="38299"/>
          <a:stretch/>
        </p:blipFill>
        <p:spPr>
          <a:xfrm>
            <a:off x="3581488" y="478052"/>
            <a:ext cx="4719458" cy="3201850"/>
          </a:xfrm>
        </p:spPr>
      </p:pic>
      <p:grpSp>
        <p:nvGrpSpPr>
          <p:cNvPr id="21" name="Group 20">
            <a:extLst>
              <a:ext uri="{FF2B5EF4-FFF2-40B4-BE49-F238E27FC236}">
                <a16:creationId xmlns:a16="http://schemas.microsoft.com/office/drawing/2014/main" id="{71F7AD3E-2FAF-7640-9F41-CF8BE8FEB5A7}"/>
              </a:ext>
            </a:extLst>
          </p:cNvPr>
          <p:cNvGrpSpPr/>
          <p:nvPr/>
        </p:nvGrpSpPr>
        <p:grpSpPr>
          <a:xfrm>
            <a:off x="3077403" y="4123341"/>
            <a:ext cx="6014892" cy="883920"/>
            <a:chOff x="2856411" y="5338355"/>
            <a:chExt cx="6014892" cy="883920"/>
          </a:xfrm>
        </p:grpSpPr>
        <p:cxnSp>
          <p:nvCxnSpPr>
            <p:cNvPr id="3" name="Straight Connector 2">
              <a:extLst>
                <a:ext uri="{FF2B5EF4-FFF2-40B4-BE49-F238E27FC236}">
                  <a16:creationId xmlns:a16="http://schemas.microsoft.com/office/drawing/2014/main" id="{7DF52B47-2922-5E4E-A3A3-F09DC3A144A4}"/>
                </a:ext>
              </a:extLst>
            </p:cNvPr>
            <p:cNvCxnSpPr>
              <a:cxnSpLocks/>
            </p:cNvCxnSpPr>
            <p:nvPr/>
          </p:nvCxnSpPr>
          <p:spPr>
            <a:xfrm>
              <a:off x="2856411" y="6217920"/>
              <a:ext cx="12366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5E1DC97-23ED-4C48-B523-201AC6BBA9C2}"/>
                </a:ext>
              </a:extLst>
            </p:cNvPr>
            <p:cNvCxnSpPr>
              <a:cxnSpLocks/>
            </p:cNvCxnSpPr>
            <p:nvPr/>
          </p:nvCxnSpPr>
          <p:spPr>
            <a:xfrm flipV="1">
              <a:off x="4066904" y="5338355"/>
              <a:ext cx="2734492" cy="88392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7A55138-AA77-2249-A161-E3EBE81C6530}"/>
                </a:ext>
              </a:extLst>
            </p:cNvPr>
            <p:cNvCxnSpPr>
              <a:cxnSpLocks/>
            </p:cNvCxnSpPr>
            <p:nvPr/>
          </p:nvCxnSpPr>
          <p:spPr>
            <a:xfrm flipV="1">
              <a:off x="6810103" y="5347063"/>
              <a:ext cx="0" cy="84473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CE4D8E-1DF5-9742-B28E-E057BE5F6B5D}"/>
                </a:ext>
              </a:extLst>
            </p:cNvPr>
            <p:cNvCxnSpPr/>
            <p:nvPr/>
          </p:nvCxnSpPr>
          <p:spPr>
            <a:xfrm>
              <a:off x="6816080" y="6217920"/>
              <a:ext cx="2055223"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096A7E28-BC57-834A-B9D4-2616DEF0D131}"/>
              </a:ext>
            </a:extLst>
          </p:cNvPr>
          <p:cNvSpPr txBox="1"/>
          <p:nvPr/>
        </p:nvSpPr>
        <p:spPr>
          <a:xfrm>
            <a:off x="1833845" y="4485702"/>
            <a:ext cx="2736839" cy="369332"/>
          </a:xfrm>
          <a:prstGeom prst="rect">
            <a:avLst/>
          </a:prstGeom>
          <a:noFill/>
        </p:spPr>
        <p:txBody>
          <a:bodyPr wrap="none" rtlCol="0">
            <a:spAutoFit/>
          </a:bodyPr>
          <a:lstStyle/>
          <a:p>
            <a:r>
              <a:rPr lang="es-ES" dirty="0" err="1"/>
              <a:t>Internal</a:t>
            </a:r>
            <a:r>
              <a:rPr lang="es-ES" dirty="0"/>
              <a:t> </a:t>
            </a:r>
            <a:r>
              <a:rPr lang="es-ES" dirty="0" err="1"/>
              <a:t>Decision</a:t>
            </a:r>
            <a:r>
              <a:rPr lang="es-ES" dirty="0"/>
              <a:t> Input </a:t>
            </a:r>
            <a:r>
              <a:rPr lang="es-ES" i="1" dirty="0"/>
              <a:t>U</a:t>
            </a:r>
            <a:r>
              <a:rPr lang="es-ES" dirty="0"/>
              <a:t>(</a:t>
            </a:r>
            <a:r>
              <a:rPr lang="es-ES" i="1" dirty="0"/>
              <a:t>t</a:t>
            </a:r>
            <a:r>
              <a:rPr lang="es-ES" dirty="0"/>
              <a:t>)</a:t>
            </a:r>
          </a:p>
        </p:txBody>
      </p:sp>
      <p:grpSp>
        <p:nvGrpSpPr>
          <p:cNvPr id="22" name="Group 21">
            <a:extLst>
              <a:ext uri="{FF2B5EF4-FFF2-40B4-BE49-F238E27FC236}">
                <a16:creationId xmlns:a16="http://schemas.microsoft.com/office/drawing/2014/main" id="{5F14538A-9D01-094E-B5ED-79B075E25AA5}"/>
              </a:ext>
            </a:extLst>
          </p:cNvPr>
          <p:cNvGrpSpPr/>
          <p:nvPr/>
        </p:nvGrpSpPr>
        <p:grpSpPr>
          <a:xfrm>
            <a:off x="3065769" y="5913438"/>
            <a:ext cx="5981978" cy="523292"/>
            <a:chOff x="7993904" y="3715351"/>
            <a:chExt cx="5981978" cy="523292"/>
          </a:xfrm>
        </p:grpSpPr>
        <p:cxnSp>
          <p:nvCxnSpPr>
            <p:cNvPr id="13" name="Straight Connector 12">
              <a:extLst>
                <a:ext uri="{FF2B5EF4-FFF2-40B4-BE49-F238E27FC236}">
                  <a16:creationId xmlns:a16="http://schemas.microsoft.com/office/drawing/2014/main" id="{5B2159D8-8667-0A4D-BEF3-99FC77E3EAFB}"/>
                </a:ext>
              </a:extLst>
            </p:cNvPr>
            <p:cNvCxnSpPr>
              <a:cxnSpLocks/>
            </p:cNvCxnSpPr>
            <p:nvPr/>
          </p:nvCxnSpPr>
          <p:spPr>
            <a:xfrm>
              <a:off x="9721515" y="4238642"/>
              <a:ext cx="4254367"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05A2B62-6ADB-284F-8186-133AC0198AAC}"/>
                </a:ext>
              </a:extLst>
            </p:cNvPr>
            <p:cNvCxnSpPr>
              <a:cxnSpLocks/>
            </p:cNvCxnSpPr>
            <p:nvPr/>
          </p:nvCxnSpPr>
          <p:spPr>
            <a:xfrm>
              <a:off x="7993904" y="4215991"/>
              <a:ext cx="875163"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50B997F-8D4A-2049-8594-7C5B134AB167}"/>
                </a:ext>
              </a:extLst>
            </p:cNvPr>
            <p:cNvCxnSpPr>
              <a:cxnSpLocks/>
            </p:cNvCxnSpPr>
            <p:nvPr/>
          </p:nvCxnSpPr>
          <p:spPr>
            <a:xfrm flipV="1">
              <a:off x="8858000" y="3715351"/>
              <a:ext cx="0" cy="523292"/>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7CD7AC0-9FF5-5545-9AE2-63372573109D}"/>
                </a:ext>
              </a:extLst>
            </p:cNvPr>
            <p:cNvCxnSpPr>
              <a:cxnSpLocks/>
            </p:cNvCxnSpPr>
            <p:nvPr/>
          </p:nvCxnSpPr>
          <p:spPr>
            <a:xfrm>
              <a:off x="8858000" y="3741553"/>
              <a:ext cx="875163" cy="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8A627A-1D3A-A341-8879-F904EFCC906D}"/>
                </a:ext>
              </a:extLst>
            </p:cNvPr>
            <p:cNvCxnSpPr>
              <a:cxnSpLocks/>
            </p:cNvCxnSpPr>
            <p:nvPr/>
          </p:nvCxnSpPr>
          <p:spPr>
            <a:xfrm flipV="1">
              <a:off x="9722096" y="3715351"/>
              <a:ext cx="0" cy="523292"/>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EAD36B9A-4875-534D-A449-0069E9987DB2}"/>
              </a:ext>
            </a:extLst>
          </p:cNvPr>
          <p:cNvSpPr txBox="1"/>
          <p:nvPr/>
        </p:nvSpPr>
        <p:spPr>
          <a:xfrm>
            <a:off x="1789241" y="5544106"/>
            <a:ext cx="2739661" cy="369332"/>
          </a:xfrm>
          <a:prstGeom prst="rect">
            <a:avLst/>
          </a:prstGeom>
          <a:noFill/>
        </p:spPr>
        <p:txBody>
          <a:bodyPr wrap="none" rtlCol="0">
            <a:spAutoFit/>
          </a:bodyPr>
          <a:lstStyle/>
          <a:p>
            <a:r>
              <a:rPr lang="es-ES" dirty="0" err="1">
                <a:solidFill>
                  <a:schemeClr val="accent2">
                    <a:lumMod val="50000"/>
                  </a:schemeClr>
                </a:solidFill>
              </a:rPr>
              <a:t>External</a:t>
            </a:r>
            <a:r>
              <a:rPr lang="es-ES" dirty="0">
                <a:solidFill>
                  <a:schemeClr val="accent2">
                    <a:lumMod val="50000"/>
                  </a:schemeClr>
                </a:solidFill>
              </a:rPr>
              <a:t> </a:t>
            </a:r>
            <a:r>
              <a:rPr lang="es-ES" dirty="0" err="1">
                <a:solidFill>
                  <a:schemeClr val="accent2">
                    <a:lumMod val="50000"/>
                  </a:schemeClr>
                </a:solidFill>
              </a:rPr>
              <a:t>Stimulus</a:t>
            </a:r>
            <a:r>
              <a:rPr lang="es-ES" dirty="0">
                <a:solidFill>
                  <a:schemeClr val="accent2">
                    <a:lumMod val="50000"/>
                  </a:schemeClr>
                </a:solidFill>
              </a:rPr>
              <a:t> Input </a:t>
            </a:r>
            <a:r>
              <a:rPr lang="es-ES" i="1" dirty="0">
                <a:solidFill>
                  <a:schemeClr val="accent2">
                    <a:lumMod val="50000"/>
                  </a:schemeClr>
                </a:solidFill>
              </a:rPr>
              <a:t>S</a:t>
            </a:r>
            <a:r>
              <a:rPr lang="es-ES" dirty="0">
                <a:solidFill>
                  <a:schemeClr val="accent2">
                    <a:lumMod val="50000"/>
                  </a:schemeClr>
                </a:solidFill>
              </a:rPr>
              <a:t>(</a:t>
            </a:r>
            <a:r>
              <a:rPr lang="es-ES" i="1" dirty="0">
                <a:solidFill>
                  <a:schemeClr val="accent2">
                    <a:lumMod val="50000"/>
                  </a:schemeClr>
                </a:solidFill>
              </a:rPr>
              <a:t>t</a:t>
            </a:r>
            <a:r>
              <a:rPr lang="es-ES" dirty="0">
                <a:solidFill>
                  <a:schemeClr val="accent2">
                    <a:lumMod val="50000"/>
                  </a:schemeClr>
                </a:solidFill>
              </a:rPr>
              <a:t>)</a:t>
            </a:r>
          </a:p>
        </p:txBody>
      </p:sp>
      <p:sp>
        <p:nvSpPr>
          <p:cNvPr id="29" name="TextBox 28">
            <a:extLst>
              <a:ext uri="{FF2B5EF4-FFF2-40B4-BE49-F238E27FC236}">
                <a16:creationId xmlns:a16="http://schemas.microsoft.com/office/drawing/2014/main" id="{4F73F99E-B544-744F-9347-0FC3CF61F190}"/>
              </a:ext>
            </a:extLst>
          </p:cNvPr>
          <p:cNvSpPr txBox="1"/>
          <p:nvPr/>
        </p:nvSpPr>
        <p:spPr>
          <a:xfrm>
            <a:off x="5667315" y="3816443"/>
            <a:ext cx="768159" cy="523220"/>
          </a:xfrm>
          <a:prstGeom prst="rect">
            <a:avLst/>
          </a:prstGeom>
          <a:noFill/>
        </p:spPr>
        <p:txBody>
          <a:bodyPr wrap="none" rtlCol="0">
            <a:spAutoFit/>
          </a:bodyPr>
          <a:lstStyle/>
          <a:p>
            <a:r>
              <a:rPr lang="es-ES" sz="2800" b="1" i="1" dirty="0"/>
              <a:t>U</a:t>
            </a:r>
            <a:r>
              <a:rPr lang="es-ES" sz="2800" b="1" dirty="0"/>
              <a:t>(</a:t>
            </a:r>
            <a:r>
              <a:rPr lang="es-ES" sz="2800" b="1" i="1" dirty="0"/>
              <a:t>t</a:t>
            </a:r>
            <a:r>
              <a:rPr lang="es-ES" sz="2800" b="1" dirty="0"/>
              <a:t>)</a:t>
            </a:r>
          </a:p>
        </p:txBody>
      </p:sp>
      <p:cxnSp>
        <p:nvCxnSpPr>
          <p:cNvPr id="30" name="Straight Connector 29">
            <a:extLst>
              <a:ext uri="{FF2B5EF4-FFF2-40B4-BE49-F238E27FC236}">
                <a16:creationId xmlns:a16="http://schemas.microsoft.com/office/drawing/2014/main" id="{0362EA34-027D-1A47-9DB3-A79C0F5776F5}"/>
              </a:ext>
            </a:extLst>
          </p:cNvPr>
          <p:cNvCxnSpPr>
            <a:cxnSpLocks/>
          </p:cNvCxnSpPr>
          <p:nvPr/>
        </p:nvCxnSpPr>
        <p:spPr>
          <a:xfrm>
            <a:off x="4747355" y="3631420"/>
            <a:ext cx="257278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1066676-8F66-CB42-B6A3-8B93E29E8117}"/>
              </a:ext>
            </a:extLst>
          </p:cNvPr>
          <p:cNvCxnSpPr>
            <a:cxnSpLocks/>
          </p:cNvCxnSpPr>
          <p:nvPr/>
        </p:nvCxnSpPr>
        <p:spPr>
          <a:xfrm flipV="1">
            <a:off x="4973445" y="3010831"/>
            <a:ext cx="0" cy="866225"/>
          </a:xfrm>
          <a:prstGeom prst="straightConnector1">
            <a:avLst/>
          </a:prstGeom>
          <a:ln w="635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B962057-A405-D546-9CC0-6C9FA65CB493}"/>
              </a:ext>
            </a:extLst>
          </p:cNvPr>
          <p:cNvSpPr txBox="1"/>
          <p:nvPr/>
        </p:nvSpPr>
        <p:spPr>
          <a:xfrm>
            <a:off x="4652555" y="3819565"/>
            <a:ext cx="700833" cy="523220"/>
          </a:xfrm>
          <a:prstGeom prst="rect">
            <a:avLst/>
          </a:prstGeom>
          <a:noFill/>
        </p:spPr>
        <p:txBody>
          <a:bodyPr wrap="none" rtlCol="0">
            <a:spAutoFit/>
          </a:bodyPr>
          <a:lstStyle/>
          <a:p>
            <a:r>
              <a:rPr lang="es-ES" sz="2800" b="1" i="1" dirty="0">
                <a:solidFill>
                  <a:schemeClr val="accent2">
                    <a:lumMod val="50000"/>
                  </a:schemeClr>
                </a:solidFill>
              </a:rPr>
              <a:t>S</a:t>
            </a:r>
            <a:r>
              <a:rPr lang="es-ES" sz="2800" b="1" dirty="0">
                <a:solidFill>
                  <a:schemeClr val="accent2">
                    <a:lumMod val="50000"/>
                  </a:schemeClr>
                </a:solidFill>
              </a:rPr>
              <a:t>(</a:t>
            </a:r>
            <a:r>
              <a:rPr lang="es-ES" sz="2800" b="1" i="1" dirty="0">
                <a:solidFill>
                  <a:schemeClr val="accent2">
                    <a:lumMod val="50000"/>
                  </a:schemeClr>
                </a:solidFill>
              </a:rPr>
              <a:t>t</a:t>
            </a:r>
            <a:r>
              <a:rPr lang="es-ES" sz="2800" b="1" dirty="0">
                <a:solidFill>
                  <a:schemeClr val="accent2">
                    <a:lumMod val="50000"/>
                  </a:schemeClr>
                </a:solidFill>
              </a:rPr>
              <a:t>)</a:t>
            </a:r>
          </a:p>
        </p:txBody>
      </p:sp>
      <p:cxnSp>
        <p:nvCxnSpPr>
          <p:cNvPr id="34" name="Straight Connector 33">
            <a:extLst>
              <a:ext uri="{FF2B5EF4-FFF2-40B4-BE49-F238E27FC236}">
                <a16:creationId xmlns:a16="http://schemas.microsoft.com/office/drawing/2014/main" id="{FA37F4C3-6670-B842-B089-43AD18790275}"/>
              </a:ext>
            </a:extLst>
          </p:cNvPr>
          <p:cNvCxnSpPr>
            <a:cxnSpLocks/>
          </p:cNvCxnSpPr>
          <p:nvPr/>
        </p:nvCxnSpPr>
        <p:spPr>
          <a:xfrm flipV="1">
            <a:off x="6053777" y="3626529"/>
            <a:ext cx="0" cy="24294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861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5B66-1A93-BB4A-B824-E9360DF58B20}"/>
              </a:ext>
            </a:extLst>
          </p:cNvPr>
          <p:cNvSpPr>
            <a:spLocks noGrp="1"/>
          </p:cNvSpPr>
          <p:nvPr>
            <p:ph type="title"/>
          </p:nvPr>
        </p:nvSpPr>
        <p:spPr>
          <a:xfrm>
            <a:off x="838200" y="365126"/>
            <a:ext cx="9969137" cy="679904"/>
          </a:xfrm>
        </p:spPr>
        <p:txBody>
          <a:bodyPr>
            <a:normAutofit fontScale="90000"/>
          </a:bodyPr>
          <a:lstStyle/>
          <a:p>
            <a:pPr algn="ctr"/>
            <a:r>
              <a:rPr lang="es-ES" dirty="0" err="1"/>
              <a:t>Model</a:t>
            </a:r>
            <a:r>
              <a:rPr lang="es-ES" dirty="0"/>
              <a:t> </a:t>
            </a:r>
            <a:r>
              <a:rPr lang="es-ES" dirty="0" err="1"/>
              <a:t>equations</a:t>
            </a:r>
            <a:r>
              <a:rPr lang="es-ES" dirty="0"/>
              <a:t> </a:t>
            </a:r>
            <a:r>
              <a:rPr lang="es-ES" dirty="0" err="1"/>
              <a:t>three-choice</a:t>
            </a:r>
            <a:r>
              <a:rPr lang="es-ES" dirty="0"/>
              <a:t> </a:t>
            </a:r>
            <a:r>
              <a:rPr lang="es-ES" dirty="0" err="1"/>
              <a:t>task</a:t>
            </a:r>
            <a:endParaRPr lang="es-ES" dirty="0"/>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73FAE895-CFEC-984F-A172-BF8341AEFE8D}"/>
                  </a:ext>
                </a:extLst>
              </p:cNvPr>
              <p:cNvSpPr txBox="1">
                <a:spLocks/>
              </p:cNvSpPr>
              <p:nvPr/>
            </p:nvSpPr>
            <p:spPr>
              <a:xfrm>
                <a:off x="1872344" y="1348786"/>
                <a:ext cx="8638902" cy="119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sSub>
                        <m:sSubPr>
                          <m:ctrlPr>
                            <a:rPr lang="es-ES" sz="3200" i="1" smtClean="0">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𝜏</m:t>
                          </m:r>
                        </m:e>
                        <m:sub>
                          <m:r>
                            <a:rPr lang="es-ES" sz="3200" i="1">
                              <a:latin typeface="Cambria Math" panose="02040503050406030204" pitchFamily="18" charset="0"/>
                            </a:rPr>
                            <m:t>𝐿</m:t>
                          </m:r>
                        </m:sub>
                      </m:sSub>
                      <m:f>
                        <m:fPr>
                          <m:ctrlPr>
                            <a:rPr lang="es-ES" sz="3200" i="1">
                              <a:latin typeface="Cambria Math" panose="02040503050406030204" pitchFamily="18" charset="0"/>
                            </a:rPr>
                          </m:ctrlPr>
                        </m:fPr>
                        <m:num>
                          <m:r>
                            <a:rPr lang="es-ES" sz="3200" i="1">
                              <a:latin typeface="Cambria Math" panose="02040503050406030204" pitchFamily="18" charset="0"/>
                            </a:rPr>
                            <m:t>𝑑</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i="1">
                                  <a:latin typeface="Cambria Math" panose="02040503050406030204" pitchFamily="18" charset="0"/>
                                </a:rPr>
                                <m:t>𝐿</m:t>
                              </m:r>
                            </m:sub>
                          </m:sSub>
                        </m:num>
                        <m:den>
                          <m:r>
                            <a:rPr lang="es-ES" sz="3200" i="1">
                              <a:latin typeface="Cambria Math" panose="02040503050406030204" pitchFamily="18" charset="0"/>
                            </a:rPr>
                            <m:t>𝑑𝑡</m:t>
                          </m:r>
                        </m:den>
                      </m:f>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i="1">
                              <a:latin typeface="Cambria Math" panose="02040503050406030204" pitchFamily="18" charset="0"/>
                            </a:rPr>
                            <m:t>𝐿</m:t>
                          </m:r>
                        </m:sub>
                      </m:sSub>
                      <m:r>
                        <a:rPr lang="es-ES" sz="3200" i="1">
                          <a:latin typeface="Cambria Math" panose="02040503050406030204" pitchFamily="18" charset="0"/>
                        </a:rPr>
                        <m:t>+</m:t>
                      </m:r>
                      <m:r>
                        <a:rPr lang="es-ES" sz="3200" i="1">
                          <a:latin typeface="Cambria Math" panose="02040503050406030204" pitchFamily="18" charset="0"/>
                          <a:ea typeface="Cambria Math" panose="02040503050406030204" pitchFamily="18" charset="0"/>
                        </a:rPr>
                        <m:t>𝜙</m:t>
                      </m:r>
                      <m:d>
                        <m:dPr>
                          <m:ctrlPr>
                            <a:rPr lang="es-ES" sz="3200" i="1">
                              <a:latin typeface="Cambria Math" panose="02040503050406030204" pitchFamily="18" charset="0"/>
                              <a:ea typeface="Cambria Math" panose="02040503050406030204" pitchFamily="18" charset="0"/>
                            </a:rPr>
                          </m:ctrlPr>
                        </m:dPr>
                        <m:e>
                          <m:sSub>
                            <m:sSubPr>
                              <m:ctrlPr>
                                <a:rPr lang="es-ES" sz="3200" i="1">
                                  <a:latin typeface="Cambria Math" panose="02040503050406030204" pitchFamily="18" charset="0"/>
                                  <a:ea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𝜔</m:t>
                              </m:r>
                            </m:e>
                            <m:sub>
                              <m:r>
                                <a:rPr lang="es-ES" sz="3200" i="1">
                                  <a:latin typeface="Cambria Math" panose="02040503050406030204" pitchFamily="18" charset="0"/>
                                  <a:ea typeface="Cambria Math" panose="02040503050406030204" pitchFamily="18" charset="0"/>
                                </a:rPr>
                                <m:t>𝐿</m:t>
                              </m:r>
                            </m:sub>
                          </m:sSub>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i="1">
                                  <a:latin typeface="Cambria Math" panose="02040503050406030204" pitchFamily="18" charset="0"/>
                                </a:rPr>
                                <m:t>𝐿</m:t>
                              </m:r>
                            </m:sub>
                          </m:sSub>
                          <m:r>
                            <a:rPr lang="es-ES" sz="3200" i="1">
                              <a:latin typeface="Cambria Math" panose="02040503050406030204" pitchFamily="18" charset="0"/>
                            </a:rPr>
                            <m:t>−</m:t>
                          </m:r>
                          <m:r>
                            <a:rPr lang="es-ES" sz="3200" i="1">
                              <a:latin typeface="Cambria Math" panose="02040503050406030204" pitchFamily="18" charset="0"/>
                            </a:rPr>
                            <m:t>𝑐</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i="1">
                                  <a:latin typeface="Cambria Math" panose="02040503050406030204" pitchFamily="18" charset="0"/>
                                </a:rPr>
                                <m:t>𝐼</m:t>
                              </m:r>
                            </m:sub>
                          </m:sSub>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rPr>
                                <m:t>𝐼</m:t>
                              </m:r>
                            </m:e>
                            <m:sub>
                              <m:r>
                                <a:rPr lang="es-ES" sz="3200" i="1">
                                  <a:latin typeface="Cambria Math" panose="02040503050406030204" pitchFamily="18" charset="0"/>
                                </a:rPr>
                                <m:t>𝐿</m:t>
                              </m:r>
                            </m:sub>
                          </m:sSub>
                          <m:r>
                            <a:rPr lang="es-ES" sz="3200" b="0" i="1" smtClean="0">
                              <a:latin typeface="Cambria Math" panose="02040503050406030204" pitchFamily="18" charset="0"/>
                            </a:rPr>
                            <m:t>+</m:t>
                          </m:r>
                          <m:r>
                            <a:rPr lang="es-ES" sz="3200" b="0" i="1" smtClean="0">
                              <a:latin typeface="Cambria Math" panose="02040503050406030204" pitchFamily="18" charset="0"/>
                            </a:rPr>
                            <m:t>𝑈</m:t>
                          </m:r>
                        </m:e>
                      </m:d>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𝜉</m:t>
                          </m:r>
                        </m:e>
                        <m:sub>
                          <m:r>
                            <a:rPr lang="es-ES" sz="3200" i="1">
                              <a:latin typeface="Cambria Math" panose="02040503050406030204" pitchFamily="18" charset="0"/>
                            </a:rPr>
                            <m:t>𝐿</m:t>
                          </m:r>
                        </m:sub>
                      </m:sSub>
                      <m:r>
                        <a:rPr lang="es-ES" sz="3200" i="1">
                          <a:latin typeface="Cambria Math" panose="02040503050406030204" pitchFamily="18" charset="0"/>
                        </a:rPr>
                        <m:t>(</m:t>
                      </m:r>
                      <m:r>
                        <a:rPr lang="es-ES" sz="3200" i="1">
                          <a:latin typeface="Cambria Math" panose="02040503050406030204" pitchFamily="18" charset="0"/>
                        </a:rPr>
                        <m:t>𝑡</m:t>
                      </m:r>
                      <m:r>
                        <a:rPr lang="es-ES" sz="3200" i="1">
                          <a:latin typeface="Cambria Math" panose="02040503050406030204" pitchFamily="18" charset="0"/>
                        </a:rPr>
                        <m:t>)</m:t>
                      </m:r>
                    </m:oMath>
                  </m:oMathPara>
                </a14:m>
                <a:endParaRPr lang="es-ES" sz="3200" dirty="0"/>
              </a:p>
            </p:txBody>
          </p:sp>
        </mc:Choice>
        <mc:Fallback xmlns="">
          <p:sp>
            <p:nvSpPr>
              <p:cNvPr id="4" name="Title 1">
                <a:extLst>
                  <a:ext uri="{FF2B5EF4-FFF2-40B4-BE49-F238E27FC236}">
                    <a16:creationId xmlns:a16="http://schemas.microsoft.com/office/drawing/2014/main" id="{73FAE895-CFEC-984F-A172-BF8341AEFE8D}"/>
                  </a:ext>
                </a:extLst>
              </p:cNvPr>
              <p:cNvSpPr txBox="1">
                <a:spLocks noRot="1" noChangeAspect="1" noMove="1" noResize="1" noEditPoints="1" noAdjustHandles="1" noChangeArrowheads="1" noChangeShapeType="1" noTextEdit="1"/>
              </p:cNvSpPr>
              <p:nvPr/>
            </p:nvSpPr>
            <p:spPr>
              <a:xfrm>
                <a:off x="1872344" y="1348786"/>
                <a:ext cx="8638902" cy="1193800"/>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DAE8F101-7226-4648-9757-4612B28AAA4F}"/>
                  </a:ext>
                </a:extLst>
              </p:cNvPr>
              <p:cNvSpPr txBox="1">
                <a:spLocks/>
              </p:cNvSpPr>
              <p:nvPr/>
            </p:nvSpPr>
            <p:spPr>
              <a:xfrm>
                <a:off x="1915886" y="2597071"/>
                <a:ext cx="8656319" cy="1193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sSub>
                        <m:sSubPr>
                          <m:ctrlPr>
                            <a:rPr lang="es-ES" sz="3200" i="1" smtClean="0">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𝜏</m:t>
                          </m:r>
                        </m:e>
                        <m:sub>
                          <m:r>
                            <a:rPr lang="es-ES" sz="3200" b="0" i="1" smtClean="0">
                              <a:latin typeface="Cambria Math" panose="02040503050406030204" pitchFamily="18" charset="0"/>
                            </a:rPr>
                            <m:t>𝐶</m:t>
                          </m:r>
                        </m:sub>
                      </m:sSub>
                      <m:f>
                        <m:fPr>
                          <m:ctrlPr>
                            <a:rPr lang="es-ES" sz="3200" i="1">
                              <a:latin typeface="Cambria Math" panose="02040503050406030204" pitchFamily="18" charset="0"/>
                            </a:rPr>
                          </m:ctrlPr>
                        </m:fPr>
                        <m:num>
                          <m:r>
                            <a:rPr lang="es-ES" sz="3200" i="1">
                              <a:latin typeface="Cambria Math" panose="02040503050406030204" pitchFamily="18" charset="0"/>
                            </a:rPr>
                            <m:t>𝑑</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𝐶</m:t>
                              </m:r>
                            </m:sub>
                          </m:sSub>
                        </m:num>
                        <m:den>
                          <m:r>
                            <a:rPr lang="es-ES" sz="3200" i="1">
                              <a:latin typeface="Cambria Math" panose="02040503050406030204" pitchFamily="18" charset="0"/>
                            </a:rPr>
                            <m:t>𝑑𝑡</m:t>
                          </m:r>
                        </m:den>
                      </m:f>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𝐶</m:t>
                          </m:r>
                        </m:sub>
                      </m:sSub>
                      <m:r>
                        <a:rPr lang="es-ES" sz="3200" i="1">
                          <a:latin typeface="Cambria Math" panose="02040503050406030204" pitchFamily="18" charset="0"/>
                        </a:rPr>
                        <m:t>+</m:t>
                      </m:r>
                      <m:r>
                        <a:rPr lang="es-ES" sz="3200" i="1">
                          <a:latin typeface="Cambria Math" panose="02040503050406030204" pitchFamily="18" charset="0"/>
                          <a:ea typeface="Cambria Math" panose="02040503050406030204" pitchFamily="18" charset="0"/>
                        </a:rPr>
                        <m:t>𝜙</m:t>
                      </m:r>
                      <m:d>
                        <m:dPr>
                          <m:ctrlPr>
                            <a:rPr lang="es-ES" sz="3200" i="1">
                              <a:latin typeface="Cambria Math" panose="02040503050406030204" pitchFamily="18" charset="0"/>
                              <a:ea typeface="Cambria Math" panose="02040503050406030204" pitchFamily="18" charset="0"/>
                            </a:rPr>
                          </m:ctrlPr>
                        </m:dPr>
                        <m:e>
                          <m:sSub>
                            <m:sSubPr>
                              <m:ctrlPr>
                                <a:rPr lang="es-ES" sz="3200" i="1">
                                  <a:latin typeface="Cambria Math" panose="02040503050406030204" pitchFamily="18" charset="0"/>
                                  <a:ea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𝐶</m:t>
                              </m:r>
                            </m:sub>
                          </m:sSub>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𝐶</m:t>
                              </m:r>
                            </m:sub>
                          </m:sSub>
                          <m:r>
                            <a:rPr lang="es-ES" sz="3200" i="1">
                              <a:latin typeface="Cambria Math" panose="02040503050406030204" pitchFamily="18" charset="0"/>
                            </a:rPr>
                            <m:t>−</m:t>
                          </m:r>
                          <m:r>
                            <a:rPr lang="es-ES" sz="3200" i="1">
                              <a:latin typeface="Cambria Math" panose="02040503050406030204" pitchFamily="18" charset="0"/>
                            </a:rPr>
                            <m:t>𝑐</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𝐼</m:t>
                              </m:r>
                            </m:sub>
                          </m:sSub>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rPr>
                                <m:t>𝐼</m:t>
                              </m:r>
                            </m:e>
                            <m:sub>
                              <m:r>
                                <a:rPr lang="es-ES" sz="3200" b="0" i="1" smtClean="0">
                                  <a:latin typeface="Cambria Math" panose="02040503050406030204" pitchFamily="18" charset="0"/>
                                </a:rPr>
                                <m:t>𝐶</m:t>
                              </m:r>
                            </m:sub>
                          </m:sSub>
                          <m:r>
                            <a:rPr lang="es-ES" sz="3200" b="0" i="1" smtClean="0">
                              <a:latin typeface="Cambria Math" panose="02040503050406030204" pitchFamily="18" charset="0"/>
                            </a:rPr>
                            <m:t>+</m:t>
                          </m:r>
                          <m:r>
                            <a:rPr lang="es-ES" sz="3200" b="0" i="1" smtClean="0">
                              <a:latin typeface="Cambria Math" panose="02040503050406030204" pitchFamily="18" charset="0"/>
                            </a:rPr>
                            <m:t>𝑈</m:t>
                          </m:r>
                        </m:e>
                      </m:d>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𝜉</m:t>
                          </m:r>
                        </m:e>
                        <m:sub>
                          <m:r>
                            <a:rPr lang="es-ES" sz="3200" b="0" i="1" smtClean="0">
                              <a:latin typeface="Cambria Math" panose="02040503050406030204" pitchFamily="18" charset="0"/>
                            </a:rPr>
                            <m:t>𝐶</m:t>
                          </m:r>
                        </m:sub>
                      </m:sSub>
                      <m:r>
                        <a:rPr lang="es-ES" sz="3200" i="1">
                          <a:latin typeface="Cambria Math" panose="02040503050406030204" pitchFamily="18" charset="0"/>
                        </a:rPr>
                        <m:t>(</m:t>
                      </m:r>
                      <m:r>
                        <a:rPr lang="es-ES" sz="3200" i="1">
                          <a:latin typeface="Cambria Math" panose="02040503050406030204" pitchFamily="18" charset="0"/>
                        </a:rPr>
                        <m:t>𝑡</m:t>
                      </m:r>
                      <m:r>
                        <a:rPr lang="es-ES" sz="3200" i="1">
                          <a:latin typeface="Cambria Math" panose="02040503050406030204" pitchFamily="18" charset="0"/>
                        </a:rPr>
                        <m:t>)</m:t>
                      </m:r>
                    </m:oMath>
                  </m:oMathPara>
                </a14:m>
                <a:endParaRPr lang="es-ES" sz="3200" dirty="0"/>
              </a:p>
            </p:txBody>
          </p:sp>
        </mc:Choice>
        <mc:Fallback xmlns="">
          <p:sp>
            <p:nvSpPr>
              <p:cNvPr id="5" name="Title 1">
                <a:extLst>
                  <a:ext uri="{FF2B5EF4-FFF2-40B4-BE49-F238E27FC236}">
                    <a16:creationId xmlns:a16="http://schemas.microsoft.com/office/drawing/2014/main" id="{DAE8F101-7226-4648-9757-4612B28AAA4F}"/>
                  </a:ext>
                </a:extLst>
              </p:cNvPr>
              <p:cNvSpPr txBox="1">
                <a:spLocks noRot="1" noChangeAspect="1" noMove="1" noResize="1" noEditPoints="1" noAdjustHandles="1" noChangeArrowheads="1" noChangeShapeType="1" noTextEdit="1"/>
              </p:cNvSpPr>
              <p:nvPr/>
            </p:nvSpPr>
            <p:spPr>
              <a:xfrm>
                <a:off x="1915886" y="2597071"/>
                <a:ext cx="8656319" cy="1193800"/>
              </a:xfrm>
              <a:prstGeom prst="rect">
                <a:avLst/>
              </a:prstGeom>
              <a:blipFill>
                <a:blip r:embed="rId3"/>
                <a:stretch>
                  <a:fillRect b="-1063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E5CEC21A-C19D-504D-B3D1-044982684C3C}"/>
                  </a:ext>
                </a:extLst>
              </p:cNvPr>
              <p:cNvSpPr txBox="1">
                <a:spLocks/>
              </p:cNvSpPr>
              <p:nvPr/>
            </p:nvSpPr>
            <p:spPr>
              <a:xfrm>
                <a:off x="1933303" y="3847591"/>
                <a:ext cx="8790655" cy="1193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sSub>
                        <m:sSubPr>
                          <m:ctrlPr>
                            <a:rPr lang="es-ES" sz="3200" i="1" smtClean="0">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𝜏</m:t>
                          </m:r>
                        </m:e>
                        <m:sub>
                          <m:r>
                            <a:rPr lang="es-ES" sz="3200" b="0" i="1" smtClean="0">
                              <a:latin typeface="Cambria Math" panose="02040503050406030204" pitchFamily="18" charset="0"/>
                            </a:rPr>
                            <m:t>𝑖</m:t>
                          </m:r>
                        </m:sub>
                      </m:sSub>
                      <m:f>
                        <m:fPr>
                          <m:ctrlPr>
                            <a:rPr lang="es-ES" sz="3200" i="1">
                              <a:latin typeface="Cambria Math" panose="02040503050406030204" pitchFamily="18" charset="0"/>
                            </a:rPr>
                          </m:ctrlPr>
                        </m:fPr>
                        <m:num>
                          <m:r>
                            <a:rPr lang="es-ES" sz="3200" i="1">
                              <a:latin typeface="Cambria Math" panose="02040503050406030204" pitchFamily="18" charset="0"/>
                            </a:rPr>
                            <m:t>𝑑</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𝑅</m:t>
                              </m:r>
                            </m:sub>
                          </m:sSub>
                        </m:num>
                        <m:den>
                          <m:r>
                            <a:rPr lang="es-ES" sz="3200" i="1">
                              <a:latin typeface="Cambria Math" panose="02040503050406030204" pitchFamily="18" charset="0"/>
                            </a:rPr>
                            <m:t>𝑑𝑡</m:t>
                          </m:r>
                        </m:den>
                      </m:f>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𝑅</m:t>
                          </m:r>
                        </m:sub>
                      </m:sSub>
                      <m:r>
                        <a:rPr lang="es-ES" sz="3200" i="1">
                          <a:latin typeface="Cambria Math" panose="02040503050406030204" pitchFamily="18" charset="0"/>
                        </a:rPr>
                        <m:t>+</m:t>
                      </m:r>
                      <m:r>
                        <a:rPr lang="es-ES" sz="3200" i="1">
                          <a:latin typeface="Cambria Math" panose="02040503050406030204" pitchFamily="18" charset="0"/>
                          <a:ea typeface="Cambria Math" panose="02040503050406030204" pitchFamily="18" charset="0"/>
                        </a:rPr>
                        <m:t>𝜙</m:t>
                      </m:r>
                      <m:d>
                        <m:dPr>
                          <m:ctrlPr>
                            <a:rPr lang="es-ES" sz="3200" i="1">
                              <a:latin typeface="Cambria Math" panose="02040503050406030204" pitchFamily="18" charset="0"/>
                              <a:ea typeface="Cambria Math" panose="02040503050406030204" pitchFamily="18" charset="0"/>
                            </a:rPr>
                          </m:ctrlPr>
                        </m:dPr>
                        <m:e>
                          <m:sSub>
                            <m:sSubPr>
                              <m:ctrlPr>
                                <a:rPr lang="es-ES" sz="3200" i="1">
                                  <a:latin typeface="Cambria Math" panose="02040503050406030204" pitchFamily="18" charset="0"/>
                                  <a:ea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𝑅</m:t>
                              </m:r>
                            </m:sub>
                          </m:sSub>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𝑅</m:t>
                              </m:r>
                            </m:sub>
                          </m:sSub>
                          <m:r>
                            <a:rPr lang="es-ES" sz="3200" i="1">
                              <a:latin typeface="Cambria Math" panose="02040503050406030204" pitchFamily="18" charset="0"/>
                            </a:rPr>
                            <m:t>−</m:t>
                          </m:r>
                          <m:r>
                            <a:rPr lang="es-ES" sz="3200" i="1">
                              <a:latin typeface="Cambria Math" panose="02040503050406030204" pitchFamily="18" charset="0"/>
                            </a:rPr>
                            <m:t>𝑐</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𝐼</m:t>
                              </m:r>
                            </m:sub>
                          </m:sSub>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rPr>
                                <m:t>𝐼</m:t>
                              </m:r>
                            </m:e>
                            <m:sub>
                              <m:r>
                                <a:rPr lang="es-ES" sz="3200" b="0" i="1" smtClean="0">
                                  <a:latin typeface="Cambria Math" panose="02040503050406030204" pitchFamily="18" charset="0"/>
                                </a:rPr>
                                <m:t>𝑅</m:t>
                              </m:r>
                            </m:sub>
                          </m:sSub>
                          <m:r>
                            <a:rPr lang="es-ES" sz="3200" b="0" i="1" smtClean="0">
                              <a:latin typeface="Cambria Math" panose="02040503050406030204" pitchFamily="18" charset="0"/>
                            </a:rPr>
                            <m:t>+</m:t>
                          </m:r>
                          <m:r>
                            <a:rPr lang="es-ES" sz="3200" b="0" i="1" smtClean="0">
                              <a:latin typeface="Cambria Math" panose="02040503050406030204" pitchFamily="18" charset="0"/>
                            </a:rPr>
                            <m:t>𝑈</m:t>
                          </m:r>
                        </m:e>
                      </m:d>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𝜉</m:t>
                          </m:r>
                        </m:e>
                        <m:sub>
                          <m:r>
                            <a:rPr lang="es-ES" sz="3200" b="0" i="1" smtClean="0">
                              <a:latin typeface="Cambria Math" panose="02040503050406030204" pitchFamily="18" charset="0"/>
                              <a:ea typeface="Cambria Math" panose="02040503050406030204" pitchFamily="18" charset="0"/>
                            </a:rPr>
                            <m:t>𝑅</m:t>
                          </m:r>
                        </m:sub>
                      </m:sSub>
                      <m:r>
                        <a:rPr lang="es-ES" sz="3200" i="1">
                          <a:latin typeface="Cambria Math" panose="02040503050406030204" pitchFamily="18" charset="0"/>
                        </a:rPr>
                        <m:t>(</m:t>
                      </m:r>
                      <m:r>
                        <a:rPr lang="es-ES" sz="3200" i="1">
                          <a:latin typeface="Cambria Math" panose="02040503050406030204" pitchFamily="18" charset="0"/>
                        </a:rPr>
                        <m:t>𝑡</m:t>
                      </m:r>
                      <m:r>
                        <a:rPr lang="es-ES" sz="3200" i="1">
                          <a:latin typeface="Cambria Math" panose="02040503050406030204" pitchFamily="18" charset="0"/>
                        </a:rPr>
                        <m:t>)</m:t>
                      </m:r>
                    </m:oMath>
                  </m:oMathPara>
                </a14:m>
                <a:endParaRPr lang="es-ES" sz="3200" dirty="0"/>
              </a:p>
            </p:txBody>
          </p:sp>
        </mc:Choice>
        <mc:Fallback xmlns="">
          <p:sp>
            <p:nvSpPr>
              <p:cNvPr id="6" name="Title 1">
                <a:extLst>
                  <a:ext uri="{FF2B5EF4-FFF2-40B4-BE49-F238E27FC236}">
                    <a16:creationId xmlns:a16="http://schemas.microsoft.com/office/drawing/2014/main" id="{E5CEC21A-C19D-504D-B3D1-044982684C3C}"/>
                  </a:ext>
                </a:extLst>
              </p:cNvPr>
              <p:cNvSpPr txBox="1">
                <a:spLocks noRot="1" noChangeAspect="1" noMove="1" noResize="1" noEditPoints="1" noAdjustHandles="1" noChangeArrowheads="1" noChangeShapeType="1" noTextEdit="1"/>
              </p:cNvSpPr>
              <p:nvPr/>
            </p:nvSpPr>
            <p:spPr>
              <a:xfrm>
                <a:off x="1933303" y="3847591"/>
                <a:ext cx="8790655" cy="1193800"/>
              </a:xfrm>
              <a:prstGeom prst="rect">
                <a:avLst/>
              </a:prstGeom>
              <a:blipFill>
                <a:blip r:embed="rId4"/>
                <a:stretch>
                  <a:fillRect b="-1052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Title 1">
                <a:extLst>
                  <a:ext uri="{FF2B5EF4-FFF2-40B4-BE49-F238E27FC236}">
                    <a16:creationId xmlns:a16="http://schemas.microsoft.com/office/drawing/2014/main" id="{B15C28C0-42C2-424F-AA08-588A0C97D56A}"/>
                  </a:ext>
                </a:extLst>
              </p:cNvPr>
              <p:cNvSpPr txBox="1">
                <a:spLocks/>
              </p:cNvSpPr>
              <p:nvPr/>
            </p:nvSpPr>
            <p:spPr>
              <a:xfrm>
                <a:off x="2081348" y="5259102"/>
                <a:ext cx="8268788" cy="1193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14:m>
                  <m:oMathPara xmlns:m="http://schemas.openxmlformats.org/officeDocument/2006/math">
                    <m:oMathParaPr>
                      <m:jc m:val="centerGroup"/>
                    </m:oMathParaPr>
                    <m:oMath xmlns:m="http://schemas.openxmlformats.org/officeDocument/2006/math">
                      <m:sSub>
                        <m:sSubPr>
                          <m:ctrlPr>
                            <a:rPr lang="es-ES" sz="3200" i="1" smtClean="0">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𝜏</m:t>
                          </m:r>
                        </m:e>
                        <m:sub>
                          <m:r>
                            <a:rPr lang="es-ES" sz="3200" b="0" i="1" smtClean="0">
                              <a:latin typeface="Cambria Math" panose="02040503050406030204" pitchFamily="18" charset="0"/>
                            </a:rPr>
                            <m:t>𝐼</m:t>
                          </m:r>
                        </m:sub>
                      </m:sSub>
                      <m:f>
                        <m:fPr>
                          <m:ctrlPr>
                            <a:rPr lang="es-ES" sz="3200" i="1">
                              <a:latin typeface="Cambria Math" panose="02040503050406030204" pitchFamily="18" charset="0"/>
                            </a:rPr>
                          </m:ctrlPr>
                        </m:fPr>
                        <m:num>
                          <m:r>
                            <a:rPr lang="es-ES" sz="3200" i="1">
                              <a:latin typeface="Cambria Math" panose="02040503050406030204" pitchFamily="18" charset="0"/>
                            </a:rPr>
                            <m:t>𝑑</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𝐼</m:t>
                              </m:r>
                            </m:sub>
                          </m:sSub>
                        </m:num>
                        <m:den>
                          <m:r>
                            <a:rPr lang="es-ES" sz="3200" i="1">
                              <a:latin typeface="Cambria Math" panose="02040503050406030204" pitchFamily="18" charset="0"/>
                            </a:rPr>
                            <m:t>𝑑𝑡</m:t>
                          </m:r>
                        </m:den>
                      </m:f>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𝐼</m:t>
                          </m:r>
                        </m:sub>
                      </m:sSub>
                      <m:r>
                        <a:rPr lang="es-ES" sz="3200" i="1">
                          <a:latin typeface="Cambria Math" panose="02040503050406030204" pitchFamily="18" charset="0"/>
                        </a:rPr>
                        <m:t>+</m:t>
                      </m:r>
                      <m:r>
                        <a:rPr lang="es-ES" sz="3200" i="1">
                          <a:latin typeface="Cambria Math" panose="02040503050406030204" pitchFamily="18" charset="0"/>
                          <a:ea typeface="Cambria Math" panose="02040503050406030204" pitchFamily="18" charset="0"/>
                        </a:rPr>
                        <m:t>𝜙</m:t>
                      </m:r>
                      <m:d>
                        <m:dPr>
                          <m:ctrlPr>
                            <a:rPr lang="es-ES" sz="3200" i="1" smtClean="0">
                              <a:latin typeface="Cambria Math" panose="02040503050406030204" pitchFamily="18" charset="0"/>
                              <a:ea typeface="Cambria Math" panose="02040503050406030204" pitchFamily="18" charset="0"/>
                            </a:rPr>
                          </m:ctrlPr>
                        </m:dPr>
                        <m:e>
                          <m:r>
                            <a:rPr lang="es-ES" sz="3200" b="0" i="1" smtClean="0">
                              <a:latin typeface="Cambria Math" panose="02040503050406030204" pitchFamily="18" charset="0"/>
                              <a:ea typeface="Cambria Math" panose="02040503050406030204" pitchFamily="18" charset="0"/>
                            </a:rPr>
                            <m:t>𝑔</m:t>
                          </m:r>
                          <m:d>
                            <m:dPr>
                              <m:ctrlPr>
                                <a:rPr lang="es-ES" sz="3200" i="1" smtClean="0">
                                  <a:latin typeface="Cambria Math" panose="02040503050406030204" pitchFamily="18" charset="0"/>
                                  <a:ea typeface="Cambria Math" panose="02040503050406030204" pitchFamily="18" charset="0"/>
                                </a:rPr>
                              </m:ctrlPr>
                            </m:dPr>
                            <m:e>
                              <m:sSub>
                                <m:sSubPr>
                                  <m:ctrlPr>
                                    <a:rPr lang="es-ES" sz="3200" i="1">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𝐿</m:t>
                                  </m:r>
                                </m:sub>
                              </m:sSub>
                              <m:r>
                                <a:rPr lang="es-ES" sz="3200" b="0" i="1" smtClean="0">
                                  <a:latin typeface="Cambria Math" panose="02040503050406030204" pitchFamily="18" charset="0"/>
                                </a:rPr>
                                <m:t>+</m:t>
                              </m:r>
                              <m:sSub>
                                <m:sSubPr>
                                  <m:ctrlPr>
                                    <a:rPr lang="es-ES" sz="3200" i="1" smtClean="0">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𝐶</m:t>
                                  </m:r>
                                </m:sub>
                              </m:sSub>
                              <m:r>
                                <a:rPr lang="es-ES" sz="3200" b="0" i="1" smtClean="0">
                                  <a:latin typeface="Cambria Math" panose="02040503050406030204" pitchFamily="18" charset="0"/>
                                </a:rPr>
                                <m:t>+</m:t>
                              </m:r>
                              <m:sSub>
                                <m:sSubPr>
                                  <m:ctrlPr>
                                    <a:rPr lang="es-ES" sz="3200" i="1" smtClean="0">
                                      <a:latin typeface="Cambria Math" panose="02040503050406030204" pitchFamily="18" charset="0"/>
                                    </a:rPr>
                                  </m:ctrlPr>
                                </m:sSubPr>
                                <m:e>
                                  <m:r>
                                    <a:rPr lang="es-ES" sz="3200" i="1">
                                      <a:latin typeface="Cambria Math" panose="02040503050406030204" pitchFamily="18" charset="0"/>
                                    </a:rPr>
                                    <m:t>𝑟</m:t>
                                  </m:r>
                                </m:e>
                                <m:sub>
                                  <m:r>
                                    <a:rPr lang="es-ES" sz="3200" b="0" i="1" smtClean="0">
                                      <a:latin typeface="Cambria Math" panose="02040503050406030204" pitchFamily="18" charset="0"/>
                                    </a:rPr>
                                    <m:t>𝑅</m:t>
                                  </m:r>
                                </m:sub>
                              </m:sSub>
                            </m:e>
                          </m:d>
                          <m:r>
                            <a:rPr lang="es-ES" sz="3200" b="0" i="1" smtClean="0">
                              <a:latin typeface="Cambria Math" panose="02040503050406030204" pitchFamily="18" charset="0"/>
                            </a:rPr>
                            <m:t>+</m:t>
                          </m:r>
                          <m:sSub>
                            <m:sSubPr>
                              <m:ctrlPr>
                                <a:rPr lang="es-ES" sz="3200" i="1" smtClean="0">
                                  <a:latin typeface="Cambria Math" panose="02040503050406030204" pitchFamily="18" charset="0"/>
                                </a:rPr>
                              </m:ctrlPr>
                            </m:sSubPr>
                            <m:e>
                              <m:r>
                                <a:rPr lang="es-ES" sz="3200" i="1">
                                  <a:latin typeface="Cambria Math" panose="02040503050406030204" pitchFamily="18" charset="0"/>
                                </a:rPr>
                                <m:t>𝐼</m:t>
                              </m:r>
                            </m:e>
                            <m:sub>
                              <m:r>
                                <a:rPr lang="es-ES" sz="3200" b="0" i="1" smtClean="0">
                                  <a:latin typeface="Cambria Math" panose="02040503050406030204" pitchFamily="18" charset="0"/>
                                </a:rPr>
                                <m:t>𝐼</m:t>
                              </m:r>
                            </m:sub>
                          </m:sSub>
                        </m:e>
                      </m:d>
                      <m:r>
                        <a:rPr lang="es-ES" sz="3200" i="1">
                          <a:latin typeface="Cambria Math" panose="02040503050406030204" pitchFamily="18" charset="0"/>
                        </a:rPr>
                        <m:t>+</m:t>
                      </m:r>
                      <m:sSub>
                        <m:sSubPr>
                          <m:ctrlPr>
                            <a:rPr lang="es-ES" sz="3200" i="1">
                              <a:latin typeface="Cambria Math" panose="02040503050406030204" pitchFamily="18" charset="0"/>
                            </a:rPr>
                          </m:ctrlPr>
                        </m:sSubPr>
                        <m:e>
                          <m:r>
                            <a:rPr lang="es-ES" sz="3200" i="1">
                              <a:latin typeface="Cambria Math" panose="02040503050406030204" pitchFamily="18" charset="0"/>
                              <a:ea typeface="Cambria Math" panose="02040503050406030204" pitchFamily="18" charset="0"/>
                            </a:rPr>
                            <m:t>𝜉</m:t>
                          </m:r>
                        </m:e>
                        <m:sub>
                          <m:r>
                            <a:rPr lang="es-ES" sz="3200" b="0" i="1" smtClean="0">
                              <a:latin typeface="Cambria Math" panose="02040503050406030204" pitchFamily="18" charset="0"/>
                            </a:rPr>
                            <m:t>𝐼</m:t>
                          </m:r>
                        </m:sub>
                      </m:sSub>
                      <m:r>
                        <a:rPr lang="es-ES" sz="3200" i="1">
                          <a:latin typeface="Cambria Math" panose="02040503050406030204" pitchFamily="18" charset="0"/>
                        </a:rPr>
                        <m:t>(</m:t>
                      </m:r>
                      <m:r>
                        <a:rPr lang="es-ES" sz="3200" i="1">
                          <a:latin typeface="Cambria Math" panose="02040503050406030204" pitchFamily="18" charset="0"/>
                        </a:rPr>
                        <m:t>𝑡</m:t>
                      </m:r>
                      <m:r>
                        <a:rPr lang="es-ES" sz="3200" i="1">
                          <a:latin typeface="Cambria Math" panose="02040503050406030204" pitchFamily="18" charset="0"/>
                        </a:rPr>
                        <m:t>)</m:t>
                      </m:r>
                    </m:oMath>
                  </m:oMathPara>
                </a14:m>
                <a:endParaRPr lang="es-ES" sz="3200" dirty="0"/>
              </a:p>
            </p:txBody>
          </p:sp>
        </mc:Choice>
        <mc:Fallback xmlns="">
          <p:sp>
            <p:nvSpPr>
              <p:cNvPr id="7" name="Title 1">
                <a:extLst>
                  <a:ext uri="{FF2B5EF4-FFF2-40B4-BE49-F238E27FC236}">
                    <a16:creationId xmlns:a16="http://schemas.microsoft.com/office/drawing/2014/main" id="{B15C28C0-42C2-424F-AA08-588A0C97D56A}"/>
                  </a:ext>
                </a:extLst>
              </p:cNvPr>
              <p:cNvSpPr txBox="1">
                <a:spLocks noRot="1" noChangeAspect="1" noMove="1" noResize="1" noEditPoints="1" noAdjustHandles="1" noChangeArrowheads="1" noChangeShapeType="1" noTextEdit="1"/>
              </p:cNvSpPr>
              <p:nvPr/>
            </p:nvSpPr>
            <p:spPr>
              <a:xfrm>
                <a:off x="2081348" y="5259102"/>
                <a:ext cx="8268788" cy="1193800"/>
              </a:xfrm>
              <a:prstGeom prst="rect">
                <a:avLst/>
              </a:prstGeom>
              <a:blipFill>
                <a:blip r:embed="rId5"/>
                <a:stretch>
                  <a:fillRect b="-9474"/>
                </a:stretch>
              </a:blipFill>
            </p:spPr>
            <p:txBody>
              <a:bodyPr/>
              <a:lstStyle/>
              <a:p>
                <a:r>
                  <a:rPr lang="es-ES">
                    <a:noFill/>
                  </a:rPr>
                  <a:t> </a:t>
                </a:r>
              </a:p>
            </p:txBody>
          </p:sp>
        </mc:Fallback>
      </mc:AlternateContent>
    </p:spTree>
    <p:extLst>
      <p:ext uri="{BB962C8B-B14F-4D97-AF65-F5344CB8AC3E}">
        <p14:creationId xmlns:p14="http://schemas.microsoft.com/office/powerpoint/2010/main" val="394370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83F9-362B-384C-8E7E-A7AD1440EF91}"/>
              </a:ext>
            </a:extLst>
          </p:cNvPr>
          <p:cNvSpPr>
            <a:spLocks noGrp="1"/>
          </p:cNvSpPr>
          <p:nvPr>
            <p:ph type="title"/>
          </p:nvPr>
        </p:nvSpPr>
        <p:spPr>
          <a:xfrm>
            <a:off x="943707" y="-116958"/>
            <a:ext cx="10515600" cy="1254369"/>
          </a:xfrm>
        </p:spPr>
        <p:txBody>
          <a:bodyPr>
            <a:normAutofit/>
          </a:bodyPr>
          <a:lstStyle/>
          <a:p>
            <a:pPr algn="ctr"/>
            <a:r>
              <a:rPr lang="es-ES" sz="3600" dirty="0" err="1"/>
              <a:t>Varying</a:t>
            </a:r>
            <a:r>
              <a:rPr lang="es-ES" sz="3600" dirty="0"/>
              <a:t> U-</a:t>
            </a:r>
            <a:r>
              <a:rPr lang="es-ES" sz="3600" dirty="0" err="1"/>
              <a:t>amplitude</a:t>
            </a:r>
            <a:r>
              <a:rPr lang="es-ES" sz="3600" dirty="0"/>
              <a:t>, </a:t>
            </a:r>
            <a:r>
              <a:rPr lang="es-ES" sz="3600" dirty="0" err="1"/>
              <a:t>stim</a:t>
            </a:r>
            <a:r>
              <a:rPr lang="es-ES" sz="3600" dirty="0"/>
              <a:t>. offset and </a:t>
            </a:r>
            <a:r>
              <a:rPr lang="es-ES" sz="3600" dirty="0" err="1"/>
              <a:t>stim</a:t>
            </a:r>
            <a:r>
              <a:rPr lang="es-ES" sz="3600" dirty="0"/>
              <a:t>. </a:t>
            </a:r>
            <a:r>
              <a:rPr lang="es-ES" sz="3600" dirty="0" err="1"/>
              <a:t>onset</a:t>
            </a:r>
            <a:endParaRPr lang="es-ES" sz="3600" dirty="0"/>
          </a:p>
        </p:txBody>
      </p:sp>
      <p:pic>
        <p:nvPicPr>
          <p:cNvPr id="5" name="Content Placeholder 4">
            <a:extLst>
              <a:ext uri="{FF2B5EF4-FFF2-40B4-BE49-F238E27FC236}">
                <a16:creationId xmlns:a16="http://schemas.microsoft.com/office/drawing/2014/main" id="{AAB48D14-0F22-3248-9B5B-0B6BDEBCB5E3}"/>
              </a:ext>
            </a:extLst>
          </p:cNvPr>
          <p:cNvPicPr>
            <a:picLocks noGrp="1" noChangeAspect="1"/>
          </p:cNvPicPr>
          <p:nvPr>
            <p:ph idx="1"/>
          </p:nvPr>
        </p:nvPicPr>
        <p:blipFill rotWithShape="1">
          <a:blip r:embed="rId2"/>
          <a:srcRect b="48065"/>
          <a:stretch/>
        </p:blipFill>
        <p:spPr>
          <a:xfrm>
            <a:off x="93115" y="2100675"/>
            <a:ext cx="3884671" cy="2575658"/>
          </a:xfrm>
        </p:spPr>
      </p:pic>
      <p:sp>
        <p:nvSpPr>
          <p:cNvPr id="10" name="TextBox 9">
            <a:extLst>
              <a:ext uri="{FF2B5EF4-FFF2-40B4-BE49-F238E27FC236}">
                <a16:creationId xmlns:a16="http://schemas.microsoft.com/office/drawing/2014/main" id="{425EF66E-396D-3449-B423-06DB52259FF9}"/>
              </a:ext>
            </a:extLst>
          </p:cNvPr>
          <p:cNvSpPr txBox="1"/>
          <p:nvPr/>
        </p:nvSpPr>
        <p:spPr>
          <a:xfrm>
            <a:off x="3286124" y="2643110"/>
            <a:ext cx="1078524" cy="369332"/>
          </a:xfrm>
          <a:prstGeom prst="rect">
            <a:avLst/>
          </a:prstGeom>
          <a:noFill/>
        </p:spPr>
        <p:txBody>
          <a:bodyPr wrap="square" rtlCol="0">
            <a:spAutoFit/>
          </a:bodyPr>
          <a:lstStyle/>
          <a:p>
            <a:r>
              <a:rPr lang="es-ES" dirty="0">
                <a:solidFill>
                  <a:srgbClr val="FF0000"/>
                </a:solidFill>
              </a:rPr>
              <a:t>L </a:t>
            </a:r>
            <a:r>
              <a:rPr lang="es-ES" dirty="0" err="1">
                <a:solidFill>
                  <a:srgbClr val="FF0000"/>
                </a:solidFill>
              </a:rPr>
              <a:t>choices</a:t>
            </a:r>
            <a:endParaRPr lang="es-ES" dirty="0">
              <a:solidFill>
                <a:srgbClr val="FF0000"/>
              </a:solidFill>
            </a:endParaRPr>
          </a:p>
        </p:txBody>
      </p:sp>
      <p:sp>
        <p:nvSpPr>
          <p:cNvPr id="11" name="TextBox 10">
            <a:extLst>
              <a:ext uri="{FF2B5EF4-FFF2-40B4-BE49-F238E27FC236}">
                <a16:creationId xmlns:a16="http://schemas.microsoft.com/office/drawing/2014/main" id="{22FA35C4-1B6A-304F-8E54-B2861D394385}"/>
              </a:ext>
            </a:extLst>
          </p:cNvPr>
          <p:cNvSpPr txBox="1"/>
          <p:nvPr/>
        </p:nvSpPr>
        <p:spPr>
          <a:xfrm>
            <a:off x="3075109" y="3354100"/>
            <a:ext cx="1078524" cy="369332"/>
          </a:xfrm>
          <a:prstGeom prst="rect">
            <a:avLst/>
          </a:prstGeom>
          <a:noFill/>
        </p:spPr>
        <p:txBody>
          <a:bodyPr wrap="square" rtlCol="0">
            <a:spAutoFit/>
          </a:bodyPr>
          <a:lstStyle/>
          <a:p>
            <a:r>
              <a:rPr lang="es-ES" dirty="0">
                <a:solidFill>
                  <a:srgbClr val="00B050"/>
                </a:solidFill>
              </a:rPr>
              <a:t>C </a:t>
            </a:r>
            <a:r>
              <a:rPr lang="es-ES" dirty="0" err="1">
                <a:solidFill>
                  <a:srgbClr val="00B050"/>
                </a:solidFill>
              </a:rPr>
              <a:t>choices</a:t>
            </a:r>
            <a:endParaRPr lang="es-ES" dirty="0">
              <a:solidFill>
                <a:srgbClr val="00B050"/>
              </a:solidFill>
            </a:endParaRPr>
          </a:p>
        </p:txBody>
      </p:sp>
      <p:sp>
        <p:nvSpPr>
          <p:cNvPr id="12" name="TextBox 11">
            <a:extLst>
              <a:ext uri="{FF2B5EF4-FFF2-40B4-BE49-F238E27FC236}">
                <a16:creationId xmlns:a16="http://schemas.microsoft.com/office/drawing/2014/main" id="{CB9EF71C-59D8-D94A-ACC7-644D4242C6B4}"/>
              </a:ext>
            </a:extLst>
          </p:cNvPr>
          <p:cNvSpPr txBox="1"/>
          <p:nvPr/>
        </p:nvSpPr>
        <p:spPr>
          <a:xfrm>
            <a:off x="3075109" y="3642132"/>
            <a:ext cx="1078524" cy="369332"/>
          </a:xfrm>
          <a:prstGeom prst="rect">
            <a:avLst/>
          </a:prstGeom>
          <a:noFill/>
        </p:spPr>
        <p:txBody>
          <a:bodyPr wrap="square" rtlCol="0">
            <a:spAutoFit/>
          </a:bodyPr>
          <a:lstStyle/>
          <a:p>
            <a:r>
              <a:rPr lang="es-ES" dirty="0">
                <a:solidFill>
                  <a:srgbClr val="0070C0"/>
                </a:solidFill>
              </a:rPr>
              <a:t>R </a:t>
            </a:r>
            <a:r>
              <a:rPr lang="es-ES" dirty="0" err="1">
                <a:solidFill>
                  <a:srgbClr val="0070C0"/>
                </a:solidFill>
              </a:rPr>
              <a:t>choices</a:t>
            </a:r>
            <a:endParaRPr lang="es-ES" dirty="0">
              <a:solidFill>
                <a:srgbClr val="0070C0"/>
              </a:solidFill>
            </a:endParaRPr>
          </a:p>
        </p:txBody>
      </p:sp>
      <p:sp>
        <p:nvSpPr>
          <p:cNvPr id="13" name="TextBox 12">
            <a:extLst>
              <a:ext uri="{FF2B5EF4-FFF2-40B4-BE49-F238E27FC236}">
                <a16:creationId xmlns:a16="http://schemas.microsoft.com/office/drawing/2014/main" id="{03E562DF-DDCB-9C40-82E1-4A779C5D70C0}"/>
              </a:ext>
            </a:extLst>
          </p:cNvPr>
          <p:cNvSpPr txBox="1"/>
          <p:nvPr/>
        </p:nvSpPr>
        <p:spPr>
          <a:xfrm>
            <a:off x="667197" y="2491709"/>
            <a:ext cx="1078524" cy="369332"/>
          </a:xfrm>
          <a:prstGeom prst="rect">
            <a:avLst/>
          </a:prstGeom>
          <a:noFill/>
        </p:spPr>
        <p:txBody>
          <a:bodyPr wrap="square" rtlCol="0">
            <a:spAutoFit/>
          </a:bodyPr>
          <a:lstStyle/>
          <a:p>
            <a:r>
              <a:rPr lang="es-ES" dirty="0"/>
              <a:t>no </a:t>
            </a:r>
            <a:r>
              <a:rPr lang="es-ES" dirty="0" err="1"/>
              <a:t>choice</a:t>
            </a:r>
            <a:endParaRPr lang="es-ES" dirty="0"/>
          </a:p>
        </p:txBody>
      </p:sp>
      <p:grpSp>
        <p:nvGrpSpPr>
          <p:cNvPr id="33" name="Group 32">
            <a:extLst>
              <a:ext uri="{FF2B5EF4-FFF2-40B4-BE49-F238E27FC236}">
                <a16:creationId xmlns:a16="http://schemas.microsoft.com/office/drawing/2014/main" id="{90503FCD-16FD-7F46-B432-904515E09E12}"/>
              </a:ext>
            </a:extLst>
          </p:cNvPr>
          <p:cNvGrpSpPr/>
          <p:nvPr/>
        </p:nvGrpSpPr>
        <p:grpSpPr>
          <a:xfrm>
            <a:off x="702578" y="5041825"/>
            <a:ext cx="2877920" cy="564273"/>
            <a:chOff x="1752696" y="5533292"/>
            <a:chExt cx="2877920" cy="944420"/>
          </a:xfrm>
        </p:grpSpPr>
        <p:grpSp>
          <p:nvGrpSpPr>
            <p:cNvPr id="17" name="Group 16">
              <a:extLst>
                <a:ext uri="{FF2B5EF4-FFF2-40B4-BE49-F238E27FC236}">
                  <a16:creationId xmlns:a16="http://schemas.microsoft.com/office/drawing/2014/main" id="{953ACEB4-3985-8A49-854A-F9BC09631F55}"/>
                </a:ext>
              </a:extLst>
            </p:cNvPr>
            <p:cNvGrpSpPr/>
            <p:nvPr/>
          </p:nvGrpSpPr>
          <p:grpSpPr>
            <a:xfrm>
              <a:off x="1752696" y="6054115"/>
              <a:ext cx="2877920" cy="422925"/>
              <a:chOff x="2856411" y="5338355"/>
              <a:chExt cx="6014892" cy="883920"/>
            </a:xfrm>
          </p:grpSpPr>
          <p:cxnSp>
            <p:nvCxnSpPr>
              <p:cNvPr id="18" name="Straight Connector 17">
                <a:extLst>
                  <a:ext uri="{FF2B5EF4-FFF2-40B4-BE49-F238E27FC236}">
                    <a16:creationId xmlns:a16="http://schemas.microsoft.com/office/drawing/2014/main" id="{88DA2100-F686-AC40-855D-526D49197F4F}"/>
                  </a:ext>
                </a:extLst>
              </p:cNvPr>
              <p:cNvCxnSpPr>
                <a:cxnSpLocks/>
              </p:cNvCxnSpPr>
              <p:nvPr/>
            </p:nvCxnSpPr>
            <p:spPr>
              <a:xfrm>
                <a:off x="2856411" y="6217920"/>
                <a:ext cx="12366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2D581F-F457-8241-93B7-91414FA59571}"/>
                  </a:ext>
                </a:extLst>
              </p:cNvPr>
              <p:cNvCxnSpPr>
                <a:cxnSpLocks/>
              </p:cNvCxnSpPr>
              <p:nvPr/>
            </p:nvCxnSpPr>
            <p:spPr>
              <a:xfrm flipV="1">
                <a:off x="4066904" y="5338355"/>
                <a:ext cx="2734492" cy="8839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29C9F40-C8BE-5544-8A68-CCA4EC4CCFBE}"/>
                  </a:ext>
                </a:extLst>
              </p:cNvPr>
              <p:cNvCxnSpPr>
                <a:cxnSpLocks/>
              </p:cNvCxnSpPr>
              <p:nvPr/>
            </p:nvCxnSpPr>
            <p:spPr>
              <a:xfrm flipV="1">
                <a:off x="6810103" y="5347063"/>
                <a:ext cx="0" cy="8447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691873F-589C-7342-888E-4B54A6B3AFE3}"/>
                  </a:ext>
                </a:extLst>
              </p:cNvPr>
              <p:cNvCxnSpPr/>
              <p:nvPr/>
            </p:nvCxnSpPr>
            <p:spPr>
              <a:xfrm>
                <a:off x="6816080" y="6217920"/>
                <a:ext cx="20552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32DDAFE-8975-5642-B13A-64579C79A756}"/>
                </a:ext>
              </a:extLst>
            </p:cNvPr>
            <p:cNvGrpSpPr/>
            <p:nvPr/>
          </p:nvGrpSpPr>
          <p:grpSpPr>
            <a:xfrm>
              <a:off x="1752696" y="5826369"/>
              <a:ext cx="2877920" cy="650672"/>
              <a:chOff x="2856411" y="5338355"/>
              <a:chExt cx="6014892" cy="883920"/>
            </a:xfrm>
          </p:grpSpPr>
          <p:cxnSp>
            <p:nvCxnSpPr>
              <p:cNvPr id="24" name="Straight Connector 23">
                <a:extLst>
                  <a:ext uri="{FF2B5EF4-FFF2-40B4-BE49-F238E27FC236}">
                    <a16:creationId xmlns:a16="http://schemas.microsoft.com/office/drawing/2014/main" id="{FE5965B4-531E-2F49-8C24-2C2DDDFCC986}"/>
                  </a:ext>
                </a:extLst>
              </p:cNvPr>
              <p:cNvCxnSpPr>
                <a:cxnSpLocks/>
              </p:cNvCxnSpPr>
              <p:nvPr/>
            </p:nvCxnSpPr>
            <p:spPr>
              <a:xfrm>
                <a:off x="2856411" y="6217920"/>
                <a:ext cx="12366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719BBCA-8372-6444-B1B4-BD15EA5E0CA3}"/>
                  </a:ext>
                </a:extLst>
              </p:cNvPr>
              <p:cNvCxnSpPr>
                <a:cxnSpLocks/>
              </p:cNvCxnSpPr>
              <p:nvPr/>
            </p:nvCxnSpPr>
            <p:spPr>
              <a:xfrm flipV="1">
                <a:off x="4066904" y="5338355"/>
                <a:ext cx="2734492" cy="8839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B2E41FC-80AD-EF42-A2D4-7045E89945BE}"/>
                  </a:ext>
                </a:extLst>
              </p:cNvPr>
              <p:cNvCxnSpPr>
                <a:cxnSpLocks/>
              </p:cNvCxnSpPr>
              <p:nvPr/>
            </p:nvCxnSpPr>
            <p:spPr>
              <a:xfrm flipV="1">
                <a:off x="6810103" y="5347063"/>
                <a:ext cx="0" cy="8447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B6CB56A-7227-CD49-812F-0B9E7FB239CC}"/>
                  </a:ext>
                </a:extLst>
              </p:cNvPr>
              <p:cNvCxnSpPr/>
              <p:nvPr/>
            </p:nvCxnSpPr>
            <p:spPr>
              <a:xfrm>
                <a:off x="6816080" y="6217920"/>
                <a:ext cx="20552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C04FB30B-C260-024D-B2E1-B124642E515B}"/>
                </a:ext>
              </a:extLst>
            </p:cNvPr>
            <p:cNvGrpSpPr/>
            <p:nvPr/>
          </p:nvGrpSpPr>
          <p:grpSpPr>
            <a:xfrm>
              <a:off x="1752696" y="5533292"/>
              <a:ext cx="2877920" cy="944420"/>
              <a:chOff x="2856411" y="5338355"/>
              <a:chExt cx="6014892" cy="883920"/>
            </a:xfrm>
          </p:grpSpPr>
          <p:cxnSp>
            <p:nvCxnSpPr>
              <p:cNvPr id="29" name="Straight Connector 28">
                <a:extLst>
                  <a:ext uri="{FF2B5EF4-FFF2-40B4-BE49-F238E27FC236}">
                    <a16:creationId xmlns:a16="http://schemas.microsoft.com/office/drawing/2014/main" id="{A67A52C5-DD32-5340-983C-3AA013032959}"/>
                  </a:ext>
                </a:extLst>
              </p:cNvPr>
              <p:cNvCxnSpPr>
                <a:cxnSpLocks/>
              </p:cNvCxnSpPr>
              <p:nvPr/>
            </p:nvCxnSpPr>
            <p:spPr>
              <a:xfrm>
                <a:off x="2856411" y="6217920"/>
                <a:ext cx="123661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84A5E99-63FA-3443-96B0-773A0A81A3AC}"/>
                  </a:ext>
                </a:extLst>
              </p:cNvPr>
              <p:cNvCxnSpPr>
                <a:cxnSpLocks/>
              </p:cNvCxnSpPr>
              <p:nvPr/>
            </p:nvCxnSpPr>
            <p:spPr>
              <a:xfrm flipV="1">
                <a:off x="4066904" y="5338355"/>
                <a:ext cx="2734492" cy="8839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6BF1AED-B601-D742-BA19-EF91F518DB17}"/>
                  </a:ext>
                </a:extLst>
              </p:cNvPr>
              <p:cNvCxnSpPr>
                <a:cxnSpLocks/>
              </p:cNvCxnSpPr>
              <p:nvPr/>
            </p:nvCxnSpPr>
            <p:spPr>
              <a:xfrm flipV="1">
                <a:off x="6810103" y="5347063"/>
                <a:ext cx="0" cy="8447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6B4905-2514-C941-9872-52CC0F8832C3}"/>
                  </a:ext>
                </a:extLst>
              </p:cNvPr>
              <p:cNvCxnSpPr/>
              <p:nvPr/>
            </p:nvCxnSpPr>
            <p:spPr>
              <a:xfrm>
                <a:off x="6816080" y="6217920"/>
                <a:ext cx="205522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pic>
        <p:nvPicPr>
          <p:cNvPr id="34" name="Content Placeholder 4">
            <a:extLst>
              <a:ext uri="{FF2B5EF4-FFF2-40B4-BE49-F238E27FC236}">
                <a16:creationId xmlns:a16="http://schemas.microsoft.com/office/drawing/2014/main" id="{89CD55A4-D17A-3A49-A17F-68C39D56D736}"/>
              </a:ext>
            </a:extLst>
          </p:cNvPr>
          <p:cNvPicPr>
            <a:picLocks noChangeAspect="1"/>
          </p:cNvPicPr>
          <p:nvPr/>
        </p:nvPicPr>
        <p:blipFill rotWithShape="1">
          <a:blip r:embed="rId3"/>
          <a:srcRect l="6654" b="49601"/>
          <a:stretch/>
        </p:blipFill>
        <p:spPr>
          <a:xfrm>
            <a:off x="4215538" y="1984213"/>
            <a:ext cx="3860643" cy="2661123"/>
          </a:xfrm>
          <a:prstGeom prst="rect">
            <a:avLst/>
          </a:prstGeom>
        </p:spPr>
      </p:pic>
      <p:grpSp>
        <p:nvGrpSpPr>
          <p:cNvPr id="38" name="Group 37">
            <a:extLst>
              <a:ext uri="{FF2B5EF4-FFF2-40B4-BE49-F238E27FC236}">
                <a16:creationId xmlns:a16="http://schemas.microsoft.com/office/drawing/2014/main" id="{3EBC6959-7EAB-1E47-B920-191037EAB080}"/>
              </a:ext>
            </a:extLst>
          </p:cNvPr>
          <p:cNvGrpSpPr/>
          <p:nvPr/>
        </p:nvGrpSpPr>
        <p:grpSpPr>
          <a:xfrm>
            <a:off x="5339159" y="4834625"/>
            <a:ext cx="1969099" cy="188563"/>
            <a:chOff x="7993904" y="3715351"/>
            <a:chExt cx="5981978" cy="523292"/>
          </a:xfrm>
        </p:grpSpPr>
        <p:cxnSp>
          <p:nvCxnSpPr>
            <p:cNvPr id="39" name="Straight Connector 38">
              <a:extLst>
                <a:ext uri="{FF2B5EF4-FFF2-40B4-BE49-F238E27FC236}">
                  <a16:creationId xmlns:a16="http://schemas.microsoft.com/office/drawing/2014/main" id="{FB7E1598-1E76-D04C-95C6-2BDB6D00B14A}"/>
                </a:ext>
              </a:extLst>
            </p:cNvPr>
            <p:cNvCxnSpPr>
              <a:cxnSpLocks/>
            </p:cNvCxnSpPr>
            <p:nvPr/>
          </p:nvCxnSpPr>
          <p:spPr>
            <a:xfrm>
              <a:off x="9721515" y="4238642"/>
              <a:ext cx="4254367"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CF4B259-1EBB-DE4B-86DA-1C68681C8D99}"/>
                </a:ext>
              </a:extLst>
            </p:cNvPr>
            <p:cNvCxnSpPr>
              <a:cxnSpLocks/>
            </p:cNvCxnSpPr>
            <p:nvPr/>
          </p:nvCxnSpPr>
          <p:spPr>
            <a:xfrm>
              <a:off x="7993904" y="4215991"/>
              <a:ext cx="875163"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A6B928-9E24-4441-8408-6CA14C5C5484}"/>
                </a:ext>
              </a:extLst>
            </p:cNvPr>
            <p:cNvCxnSpPr>
              <a:cxnSpLocks/>
            </p:cNvCxnSpPr>
            <p:nvPr/>
          </p:nvCxnSpPr>
          <p:spPr>
            <a:xfrm flipV="1">
              <a:off x="8858000"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6B032AF-5743-2B41-94E0-87C07E97EAD5}"/>
                </a:ext>
              </a:extLst>
            </p:cNvPr>
            <p:cNvCxnSpPr>
              <a:cxnSpLocks/>
            </p:cNvCxnSpPr>
            <p:nvPr/>
          </p:nvCxnSpPr>
          <p:spPr>
            <a:xfrm>
              <a:off x="8858000" y="3741553"/>
              <a:ext cx="875163"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D68D4E9-A76F-C043-A95E-F5C76854C71A}"/>
                </a:ext>
              </a:extLst>
            </p:cNvPr>
            <p:cNvCxnSpPr>
              <a:cxnSpLocks/>
            </p:cNvCxnSpPr>
            <p:nvPr/>
          </p:nvCxnSpPr>
          <p:spPr>
            <a:xfrm flipV="1">
              <a:off x="9722096"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0FA77D23-1E46-994B-A30B-64A6CF213030}"/>
              </a:ext>
            </a:extLst>
          </p:cNvPr>
          <p:cNvGrpSpPr/>
          <p:nvPr/>
        </p:nvGrpSpPr>
        <p:grpSpPr>
          <a:xfrm>
            <a:off x="5318172" y="5125928"/>
            <a:ext cx="1969099" cy="188563"/>
            <a:chOff x="7993904" y="3715351"/>
            <a:chExt cx="5981978" cy="523292"/>
          </a:xfrm>
        </p:grpSpPr>
        <p:cxnSp>
          <p:nvCxnSpPr>
            <p:cNvPr id="45" name="Straight Connector 44">
              <a:extLst>
                <a:ext uri="{FF2B5EF4-FFF2-40B4-BE49-F238E27FC236}">
                  <a16:creationId xmlns:a16="http://schemas.microsoft.com/office/drawing/2014/main" id="{E56AA407-3BC1-9942-9E54-7CFAC67C7829}"/>
                </a:ext>
              </a:extLst>
            </p:cNvPr>
            <p:cNvCxnSpPr>
              <a:cxnSpLocks/>
            </p:cNvCxnSpPr>
            <p:nvPr/>
          </p:nvCxnSpPr>
          <p:spPr>
            <a:xfrm>
              <a:off x="10985751" y="4238641"/>
              <a:ext cx="2990131"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BCC062C-6D02-0743-8CDF-DCB0CEDBB05D}"/>
                </a:ext>
              </a:extLst>
            </p:cNvPr>
            <p:cNvCxnSpPr>
              <a:cxnSpLocks/>
            </p:cNvCxnSpPr>
            <p:nvPr/>
          </p:nvCxnSpPr>
          <p:spPr>
            <a:xfrm>
              <a:off x="7993904" y="4215991"/>
              <a:ext cx="875163"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385A276-7D33-DF43-9EF4-58B307087683}"/>
                </a:ext>
              </a:extLst>
            </p:cNvPr>
            <p:cNvCxnSpPr>
              <a:cxnSpLocks/>
            </p:cNvCxnSpPr>
            <p:nvPr/>
          </p:nvCxnSpPr>
          <p:spPr>
            <a:xfrm flipV="1">
              <a:off x="8858000"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0D2EBDD-78FE-4541-AC7F-DB85EAC1518D}"/>
                </a:ext>
              </a:extLst>
            </p:cNvPr>
            <p:cNvCxnSpPr>
              <a:cxnSpLocks/>
            </p:cNvCxnSpPr>
            <p:nvPr/>
          </p:nvCxnSpPr>
          <p:spPr>
            <a:xfrm>
              <a:off x="8858000" y="3741553"/>
              <a:ext cx="2146958"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CDA1DA3-5D6A-9148-9480-9A9C9082F3F9}"/>
                </a:ext>
              </a:extLst>
            </p:cNvPr>
            <p:cNvCxnSpPr>
              <a:cxnSpLocks/>
            </p:cNvCxnSpPr>
            <p:nvPr/>
          </p:nvCxnSpPr>
          <p:spPr>
            <a:xfrm flipV="1">
              <a:off x="10982850"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6120AC0C-EB3F-3149-9CBB-0E0380F52362}"/>
              </a:ext>
            </a:extLst>
          </p:cNvPr>
          <p:cNvGrpSpPr/>
          <p:nvPr/>
        </p:nvGrpSpPr>
        <p:grpSpPr>
          <a:xfrm>
            <a:off x="5284108" y="5442368"/>
            <a:ext cx="1969099" cy="188563"/>
            <a:chOff x="7993904" y="3715351"/>
            <a:chExt cx="5981978" cy="523292"/>
          </a:xfrm>
        </p:grpSpPr>
        <p:cxnSp>
          <p:nvCxnSpPr>
            <p:cNvPr id="51" name="Straight Connector 50">
              <a:extLst>
                <a:ext uri="{FF2B5EF4-FFF2-40B4-BE49-F238E27FC236}">
                  <a16:creationId xmlns:a16="http://schemas.microsoft.com/office/drawing/2014/main" id="{8381216B-A9A5-D747-A374-382378BDF428}"/>
                </a:ext>
              </a:extLst>
            </p:cNvPr>
            <p:cNvCxnSpPr>
              <a:cxnSpLocks/>
            </p:cNvCxnSpPr>
            <p:nvPr/>
          </p:nvCxnSpPr>
          <p:spPr>
            <a:xfrm>
              <a:off x="12829614" y="4238641"/>
              <a:ext cx="1146268"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2D605D8-7081-DF46-BDCF-7EB78683B0E4}"/>
                </a:ext>
              </a:extLst>
            </p:cNvPr>
            <p:cNvCxnSpPr>
              <a:cxnSpLocks/>
            </p:cNvCxnSpPr>
            <p:nvPr/>
          </p:nvCxnSpPr>
          <p:spPr>
            <a:xfrm>
              <a:off x="7993904" y="4215991"/>
              <a:ext cx="875163"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E0EFC9B-5FF1-7842-980B-923A35707052}"/>
                </a:ext>
              </a:extLst>
            </p:cNvPr>
            <p:cNvCxnSpPr>
              <a:cxnSpLocks/>
            </p:cNvCxnSpPr>
            <p:nvPr/>
          </p:nvCxnSpPr>
          <p:spPr>
            <a:xfrm flipV="1">
              <a:off x="8858000"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CAFA399-577E-284A-8453-DD3CD007C6DC}"/>
                </a:ext>
              </a:extLst>
            </p:cNvPr>
            <p:cNvCxnSpPr>
              <a:cxnSpLocks/>
            </p:cNvCxnSpPr>
            <p:nvPr/>
          </p:nvCxnSpPr>
          <p:spPr>
            <a:xfrm>
              <a:off x="8858000" y="3741553"/>
              <a:ext cx="3971613"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788C220-A0FA-3A46-9145-6D9410EAF76F}"/>
                </a:ext>
              </a:extLst>
            </p:cNvPr>
            <p:cNvCxnSpPr>
              <a:cxnSpLocks/>
            </p:cNvCxnSpPr>
            <p:nvPr/>
          </p:nvCxnSpPr>
          <p:spPr>
            <a:xfrm flipV="1">
              <a:off x="12802069"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56" name="Content Placeholder 47">
            <a:extLst>
              <a:ext uri="{FF2B5EF4-FFF2-40B4-BE49-F238E27FC236}">
                <a16:creationId xmlns:a16="http://schemas.microsoft.com/office/drawing/2014/main" id="{60226650-DF73-A140-ABC1-9BFDE70DE40F}"/>
              </a:ext>
            </a:extLst>
          </p:cNvPr>
          <p:cNvPicPr>
            <a:picLocks noChangeAspect="1"/>
          </p:cNvPicPr>
          <p:nvPr/>
        </p:nvPicPr>
        <p:blipFill rotWithShape="1">
          <a:blip r:embed="rId4"/>
          <a:srcRect b="50069"/>
          <a:stretch/>
        </p:blipFill>
        <p:spPr>
          <a:xfrm>
            <a:off x="7924798" y="1643504"/>
            <a:ext cx="4267202" cy="2992145"/>
          </a:xfrm>
          <a:prstGeom prst="rect">
            <a:avLst/>
          </a:prstGeom>
        </p:spPr>
      </p:pic>
      <p:grpSp>
        <p:nvGrpSpPr>
          <p:cNvPr id="57" name="Group 56">
            <a:extLst>
              <a:ext uri="{FF2B5EF4-FFF2-40B4-BE49-F238E27FC236}">
                <a16:creationId xmlns:a16="http://schemas.microsoft.com/office/drawing/2014/main" id="{0E4F9692-2FA0-CB43-A809-C9731EC0A891}"/>
              </a:ext>
            </a:extLst>
          </p:cNvPr>
          <p:cNvGrpSpPr/>
          <p:nvPr/>
        </p:nvGrpSpPr>
        <p:grpSpPr>
          <a:xfrm>
            <a:off x="9560274" y="4825907"/>
            <a:ext cx="1662846" cy="183328"/>
            <a:chOff x="7993904" y="3715351"/>
            <a:chExt cx="5981978" cy="523292"/>
          </a:xfrm>
        </p:grpSpPr>
        <p:cxnSp>
          <p:nvCxnSpPr>
            <p:cNvPr id="58" name="Straight Connector 57">
              <a:extLst>
                <a:ext uri="{FF2B5EF4-FFF2-40B4-BE49-F238E27FC236}">
                  <a16:creationId xmlns:a16="http://schemas.microsoft.com/office/drawing/2014/main" id="{08ACBB1A-3C87-D14A-9A33-9FC83B052A4D}"/>
                </a:ext>
              </a:extLst>
            </p:cNvPr>
            <p:cNvCxnSpPr>
              <a:cxnSpLocks/>
            </p:cNvCxnSpPr>
            <p:nvPr/>
          </p:nvCxnSpPr>
          <p:spPr>
            <a:xfrm>
              <a:off x="9721515" y="4238642"/>
              <a:ext cx="4254367"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DFE3153-FA82-674F-AD6E-A7B267676F40}"/>
                </a:ext>
              </a:extLst>
            </p:cNvPr>
            <p:cNvCxnSpPr>
              <a:cxnSpLocks/>
            </p:cNvCxnSpPr>
            <p:nvPr/>
          </p:nvCxnSpPr>
          <p:spPr>
            <a:xfrm>
              <a:off x="7993904" y="4215991"/>
              <a:ext cx="875163"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31AC024-77BD-3741-AB14-1C6629AD0F4F}"/>
                </a:ext>
              </a:extLst>
            </p:cNvPr>
            <p:cNvCxnSpPr>
              <a:cxnSpLocks/>
            </p:cNvCxnSpPr>
            <p:nvPr/>
          </p:nvCxnSpPr>
          <p:spPr>
            <a:xfrm flipV="1">
              <a:off x="8858000"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59601AA-5F01-584C-B9D4-01DDABC52972}"/>
                </a:ext>
              </a:extLst>
            </p:cNvPr>
            <p:cNvCxnSpPr>
              <a:cxnSpLocks/>
            </p:cNvCxnSpPr>
            <p:nvPr/>
          </p:nvCxnSpPr>
          <p:spPr>
            <a:xfrm>
              <a:off x="8858000" y="3741553"/>
              <a:ext cx="875163"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5C9A765-6D11-C04E-94D9-26F1E4CC5AD3}"/>
                </a:ext>
              </a:extLst>
            </p:cNvPr>
            <p:cNvCxnSpPr>
              <a:cxnSpLocks/>
            </p:cNvCxnSpPr>
            <p:nvPr/>
          </p:nvCxnSpPr>
          <p:spPr>
            <a:xfrm flipV="1">
              <a:off x="9722096"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9769D6E3-B8F5-1D40-BAAB-D41EC252AC9A}"/>
              </a:ext>
            </a:extLst>
          </p:cNvPr>
          <p:cNvGrpSpPr/>
          <p:nvPr/>
        </p:nvGrpSpPr>
        <p:grpSpPr>
          <a:xfrm>
            <a:off x="9560274" y="5093814"/>
            <a:ext cx="1662846" cy="183328"/>
            <a:chOff x="7993904" y="3715351"/>
            <a:chExt cx="5981978" cy="523292"/>
          </a:xfrm>
        </p:grpSpPr>
        <p:cxnSp>
          <p:nvCxnSpPr>
            <p:cNvPr id="64" name="Straight Connector 63">
              <a:extLst>
                <a:ext uri="{FF2B5EF4-FFF2-40B4-BE49-F238E27FC236}">
                  <a16:creationId xmlns:a16="http://schemas.microsoft.com/office/drawing/2014/main" id="{5173E2DC-50B7-4B45-8F13-0B3D50DBA912}"/>
                </a:ext>
              </a:extLst>
            </p:cNvPr>
            <p:cNvCxnSpPr>
              <a:cxnSpLocks/>
            </p:cNvCxnSpPr>
            <p:nvPr/>
          </p:nvCxnSpPr>
          <p:spPr>
            <a:xfrm>
              <a:off x="11327836" y="4238643"/>
              <a:ext cx="2648046"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6392ABA-8A60-1A45-AC7C-E5A0240BBE37}"/>
                </a:ext>
              </a:extLst>
            </p:cNvPr>
            <p:cNvCxnSpPr>
              <a:cxnSpLocks/>
            </p:cNvCxnSpPr>
            <p:nvPr/>
          </p:nvCxnSpPr>
          <p:spPr>
            <a:xfrm>
              <a:off x="7993904" y="4215990"/>
              <a:ext cx="2488064"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D8FC3A-A1DB-3D41-A1C0-AA947FE69FC0}"/>
                </a:ext>
              </a:extLst>
            </p:cNvPr>
            <p:cNvCxnSpPr>
              <a:cxnSpLocks/>
            </p:cNvCxnSpPr>
            <p:nvPr/>
          </p:nvCxnSpPr>
          <p:spPr>
            <a:xfrm flipV="1">
              <a:off x="10455754"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BB15FA1-77D7-BC4D-A581-19F0FF3388E8}"/>
                </a:ext>
              </a:extLst>
            </p:cNvPr>
            <p:cNvCxnSpPr>
              <a:cxnSpLocks/>
            </p:cNvCxnSpPr>
            <p:nvPr/>
          </p:nvCxnSpPr>
          <p:spPr>
            <a:xfrm>
              <a:off x="10455754" y="3741554"/>
              <a:ext cx="875162"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1D8AFA1-ECCB-9E45-AD90-1E1A06C0899F}"/>
                </a:ext>
              </a:extLst>
            </p:cNvPr>
            <p:cNvCxnSpPr>
              <a:cxnSpLocks/>
            </p:cNvCxnSpPr>
            <p:nvPr/>
          </p:nvCxnSpPr>
          <p:spPr>
            <a:xfrm flipV="1">
              <a:off x="11319850"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F4F98654-05A5-0246-B9F4-CB054BCC202E}"/>
              </a:ext>
            </a:extLst>
          </p:cNvPr>
          <p:cNvGrpSpPr/>
          <p:nvPr/>
        </p:nvGrpSpPr>
        <p:grpSpPr>
          <a:xfrm>
            <a:off x="9560274" y="5505456"/>
            <a:ext cx="1662846" cy="183328"/>
            <a:chOff x="7993904" y="3715351"/>
            <a:chExt cx="5981978" cy="523292"/>
          </a:xfrm>
        </p:grpSpPr>
        <p:cxnSp>
          <p:nvCxnSpPr>
            <p:cNvPr id="70" name="Straight Connector 69">
              <a:extLst>
                <a:ext uri="{FF2B5EF4-FFF2-40B4-BE49-F238E27FC236}">
                  <a16:creationId xmlns:a16="http://schemas.microsoft.com/office/drawing/2014/main" id="{AE0B680D-5C9F-8546-A772-7A0DE08459A2}"/>
                </a:ext>
              </a:extLst>
            </p:cNvPr>
            <p:cNvCxnSpPr>
              <a:cxnSpLocks/>
            </p:cNvCxnSpPr>
            <p:nvPr/>
          </p:nvCxnSpPr>
          <p:spPr>
            <a:xfrm>
              <a:off x="12831603" y="4238643"/>
              <a:ext cx="1144279"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E015890-4061-484A-AC35-165B0444BC51}"/>
                </a:ext>
              </a:extLst>
            </p:cNvPr>
            <p:cNvCxnSpPr>
              <a:cxnSpLocks/>
            </p:cNvCxnSpPr>
            <p:nvPr/>
          </p:nvCxnSpPr>
          <p:spPr>
            <a:xfrm>
              <a:off x="7993904" y="4215990"/>
              <a:ext cx="3991831"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E83D59E-6CDC-1045-86BD-5D061B9250FD}"/>
                </a:ext>
              </a:extLst>
            </p:cNvPr>
            <p:cNvCxnSpPr>
              <a:cxnSpLocks/>
            </p:cNvCxnSpPr>
            <p:nvPr/>
          </p:nvCxnSpPr>
          <p:spPr>
            <a:xfrm flipV="1">
              <a:off x="11959517"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ED8770-D1D2-964E-A1C7-F81BD9D5EF2E}"/>
                </a:ext>
              </a:extLst>
            </p:cNvPr>
            <p:cNvCxnSpPr>
              <a:cxnSpLocks/>
            </p:cNvCxnSpPr>
            <p:nvPr/>
          </p:nvCxnSpPr>
          <p:spPr>
            <a:xfrm>
              <a:off x="11959517" y="3741554"/>
              <a:ext cx="875162" cy="0"/>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CBE67D9-B13F-F749-959C-06AE84CF6B38}"/>
                </a:ext>
              </a:extLst>
            </p:cNvPr>
            <p:cNvCxnSpPr>
              <a:cxnSpLocks/>
            </p:cNvCxnSpPr>
            <p:nvPr/>
          </p:nvCxnSpPr>
          <p:spPr>
            <a:xfrm flipV="1">
              <a:off x="12823613" y="3715351"/>
              <a:ext cx="0" cy="523292"/>
            </a:xfrm>
            <a:prstGeom prst="line">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F8FA80CD-214E-8C42-BBEF-A41AE9C2AFC7}"/>
              </a:ext>
            </a:extLst>
          </p:cNvPr>
          <p:cNvSpPr txBox="1"/>
          <p:nvPr/>
        </p:nvSpPr>
        <p:spPr>
          <a:xfrm>
            <a:off x="8705334" y="1628950"/>
            <a:ext cx="3616502" cy="369332"/>
          </a:xfrm>
          <a:prstGeom prst="rect">
            <a:avLst/>
          </a:prstGeom>
          <a:noFill/>
        </p:spPr>
        <p:txBody>
          <a:bodyPr wrap="square" rtlCol="0">
            <a:spAutoFit/>
          </a:bodyPr>
          <a:lstStyle/>
          <a:p>
            <a:r>
              <a:rPr lang="es-ES" dirty="0" err="1"/>
              <a:t>Stim</a:t>
            </a:r>
            <a:r>
              <a:rPr lang="es-ES" dirty="0"/>
              <a:t>. Offset = </a:t>
            </a:r>
            <a:r>
              <a:rPr lang="es-ES" dirty="0" err="1"/>
              <a:t>Stim</a:t>
            </a:r>
            <a:r>
              <a:rPr lang="es-ES" dirty="0"/>
              <a:t>. </a:t>
            </a:r>
            <a:r>
              <a:rPr lang="es-ES" dirty="0" err="1"/>
              <a:t>Onset</a:t>
            </a:r>
            <a:r>
              <a:rPr lang="es-ES" dirty="0"/>
              <a:t> + 200 ms</a:t>
            </a:r>
          </a:p>
        </p:txBody>
      </p:sp>
      <p:sp>
        <p:nvSpPr>
          <p:cNvPr id="76" name="TextBox 75">
            <a:extLst>
              <a:ext uri="{FF2B5EF4-FFF2-40B4-BE49-F238E27FC236}">
                <a16:creationId xmlns:a16="http://schemas.microsoft.com/office/drawing/2014/main" id="{02E53331-A276-8448-B677-18C1B4902667}"/>
              </a:ext>
            </a:extLst>
          </p:cNvPr>
          <p:cNvSpPr txBox="1"/>
          <p:nvPr/>
        </p:nvSpPr>
        <p:spPr>
          <a:xfrm>
            <a:off x="4458798" y="1644448"/>
            <a:ext cx="3616502" cy="369332"/>
          </a:xfrm>
          <a:prstGeom prst="rect">
            <a:avLst/>
          </a:prstGeom>
          <a:noFill/>
        </p:spPr>
        <p:txBody>
          <a:bodyPr wrap="square" rtlCol="0">
            <a:spAutoFit/>
          </a:bodyPr>
          <a:lstStyle/>
          <a:p>
            <a:pPr algn="ctr"/>
            <a:r>
              <a:rPr lang="es-ES" dirty="0" err="1"/>
              <a:t>Stim</a:t>
            </a:r>
            <a:r>
              <a:rPr lang="es-ES" dirty="0"/>
              <a:t>. </a:t>
            </a:r>
            <a:r>
              <a:rPr lang="es-ES" dirty="0" err="1"/>
              <a:t>Onset</a:t>
            </a:r>
            <a:r>
              <a:rPr lang="es-ES" dirty="0"/>
              <a:t> = 500 ms</a:t>
            </a:r>
          </a:p>
        </p:txBody>
      </p:sp>
      <p:sp>
        <p:nvSpPr>
          <p:cNvPr id="3" name="TextBox 2">
            <a:extLst>
              <a:ext uri="{FF2B5EF4-FFF2-40B4-BE49-F238E27FC236}">
                <a16:creationId xmlns:a16="http://schemas.microsoft.com/office/drawing/2014/main" id="{83744A4F-9494-8B40-8D6E-BF7E41383B38}"/>
              </a:ext>
            </a:extLst>
          </p:cNvPr>
          <p:cNvSpPr txBox="1"/>
          <p:nvPr/>
        </p:nvSpPr>
        <p:spPr>
          <a:xfrm>
            <a:off x="3817088" y="808075"/>
            <a:ext cx="4699591" cy="369332"/>
          </a:xfrm>
          <a:prstGeom prst="rect">
            <a:avLst/>
          </a:prstGeom>
          <a:noFill/>
        </p:spPr>
        <p:txBody>
          <a:bodyPr wrap="square" rtlCol="0">
            <a:spAutoFit/>
          </a:bodyPr>
          <a:lstStyle/>
          <a:p>
            <a:pPr algn="ctr"/>
            <a:r>
              <a:rPr lang="es-ES" dirty="0"/>
              <a:t>(</a:t>
            </a:r>
            <a:r>
              <a:rPr lang="es-ES" dirty="0" err="1"/>
              <a:t>prerliminary</a:t>
            </a:r>
            <a:r>
              <a:rPr lang="es-ES" dirty="0"/>
              <a:t> </a:t>
            </a:r>
            <a:r>
              <a:rPr lang="es-ES" dirty="0" err="1"/>
              <a:t>results</a:t>
            </a:r>
            <a:r>
              <a:rPr lang="es-ES" dirty="0"/>
              <a:t> </a:t>
            </a:r>
            <a:r>
              <a:rPr lang="es-ES" dirty="0" err="1"/>
              <a:t>simulating</a:t>
            </a:r>
            <a:r>
              <a:rPr lang="es-ES" dirty="0"/>
              <a:t> </a:t>
            </a:r>
            <a:r>
              <a:rPr lang="es-ES" dirty="0" err="1"/>
              <a:t>the</a:t>
            </a:r>
            <a:r>
              <a:rPr lang="es-ES" dirty="0"/>
              <a:t> </a:t>
            </a:r>
            <a:r>
              <a:rPr lang="es-ES" dirty="0" err="1"/>
              <a:t>model</a:t>
            </a:r>
            <a:r>
              <a:rPr lang="es-ES" dirty="0"/>
              <a:t>)</a:t>
            </a:r>
          </a:p>
        </p:txBody>
      </p:sp>
    </p:spTree>
    <p:extLst>
      <p:ext uri="{BB962C8B-B14F-4D97-AF65-F5344CB8AC3E}">
        <p14:creationId xmlns:p14="http://schemas.microsoft.com/office/powerpoint/2010/main" val="1748040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B301-C3B2-144A-8E76-5C2C4EB7497E}"/>
              </a:ext>
            </a:extLst>
          </p:cNvPr>
          <p:cNvSpPr>
            <a:spLocks noGrp="1"/>
          </p:cNvSpPr>
          <p:nvPr>
            <p:ph type="title"/>
          </p:nvPr>
        </p:nvSpPr>
        <p:spPr/>
        <p:txBody>
          <a:bodyPr/>
          <a:lstStyle/>
          <a:p>
            <a:endParaRPr lang="es-ES"/>
          </a:p>
        </p:txBody>
      </p:sp>
      <p:pic>
        <p:nvPicPr>
          <p:cNvPr id="5" name="Content Placeholder 4">
            <a:extLst>
              <a:ext uri="{FF2B5EF4-FFF2-40B4-BE49-F238E27FC236}">
                <a16:creationId xmlns:a16="http://schemas.microsoft.com/office/drawing/2014/main" id="{55341FC8-E0C9-C94D-9BD5-C39209473451}"/>
              </a:ext>
            </a:extLst>
          </p:cNvPr>
          <p:cNvPicPr>
            <a:picLocks noGrp="1" noChangeAspect="1"/>
          </p:cNvPicPr>
          <p:nvPr>
            <p:ph idx="1"/>
          </p:nvPr>
        </p:nvPicPr>
        <p:blipFill rotWithShape="1">
          <a:blip r:embed="rId2"/>
          <a:srcRect l="53221" t="46186" b="31176"/>
          <a:stretch/>
        </p:blipFill>
        <p:spPr>
          <a:xfrm>
            <a:off x="1109009" y="931846"/>
            <a:ext cx="5062618" cy="4094118"/>
          </a:xfrm>
        </p:spPr>
      </p:pic>
      <p:pic>
        <p:nvPicPr>
          <p:cNvPr id="6" name="Content Placeholder 4">
            <a:extLst>
              <a:ext uri="{FF2B5EF4-FFF2-40B4-BE49-F238E27FC236}">
                <a16:creationId xmlns:a16="http://schemas.microsoft.com/office/drawing/2014/main" id="{2742EC19-CC46-7148-9953-AE4C56E39E5E}"/>
              </a:ext>
            </a:extLst>
          </p:cNvPr>
          <p:cNvPicPr>
            <a:picLocks noChangeAspect="1"/>
          </p:cNvPicPr>
          <p:nvPr/>
        </p:nvPicPr>
        <p:blipFill rotWithShape="1">
          <a:blip r:embed="rId2"/>
          <a:srcRect l="58259" t="68427" b="16894"/>
          <a:stretch/>
        </p:blipFill>
        <p:spPr>
          <a:xfrm>
            <a:off x="6499491" y="1591247"/>
            <a:ext cx="5510103" cy="3237927"/>
          </a:xfrm>
          <a:prstGeom prst="rect">
            <a:avLst/>
          </a:prstGeom>
        </p:spPr>
      </p:pic>
    </p:spTree>
    <p:extLst>
      <p:ext uri="{BB962C8B-B14F-4D97-AF65-F5344CB8AC3E}">
        <p14:creationId xmlns:p14="http://schemas.microsoft.com/office/powerpoint/2010/main" val="98522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4B301-C3B2-144A-8E76-5C2C4EB7497E}"/>
              </a:ext>
            </a:extLst>
          </p:cNvPr>
          <p:cNvSpPr>
            <a:spLocks noGrp="1"/>
          </p:cNvSpPr>
          <p:nvPr>
            <p:ph type="title"/>
          </p:nvPr>
        </p:nvSpPr>
        <p:spPr>
          <a:xfrm>
            <a:off x="1095375" y="0"/>
            <a:ext cx="10515600" cy="1325563"/>
          </a:xfrm>
        </p:spPr>
        <p:txBody>
          <a:bodyPr>
            <a:normAutofit/>
          </a:bodyPr>
          <a:lstStyle/>
          <a:p>
            <a:r>
              <a:rPr lang="es-ES" sz="3600" dirty="0" err="1"/>
              <a:t>Synaptic</a:t>
            </a:r>
            <a:r>
              <a:rPr lang="es-ES" sz="3600" dirty="0"/>
              <a:t> </a:t>
            </a:r>
            <a:r>
              <a:rPr lang="es-ES" sz="3600" dirty="0" err="1"/>
              <a:t>plasticity</a:t>
            </a:r>
            <a:r>
              <a:rPr lang="es-ES" sz="3600" dirty="0"/>
              <a:t> can </a:t>
            </a:r>
            <a:r>
              <a:rPr lang="es-ES" sz="3600" dirty="0" err="1"/>
              <a:t>explain</a:t>
            </a:r>
            <a:r>
              <a:rPr lang="es-ES" sz="3600" dirty="0"/>
              <a:t> </a:t>
            </a:r>
            <a:r>
              <a:rPr lang="es-ES" sz="3600" dirty="0" err="1"/>
              <a:t>choice</a:t>
            </a:r>
            <a:r>
              <a:rPr lang="es-ES" sz="3600" dirty="0"/>
              <a:t> </a:t>
            </a:r>
            <a:r>
              <a:rPr lang="es-ES" sz="3600" dirty="0" err="1"/>
              <a:t>adaptability</a:t>
            </a:r>
            <a:endParaRPr lang="es-ES" sz="3600" dirty="0"/>
          </a:p>
        </p:txBody>
      </p:sp>
      <p:pic>
        <p:nvPicPr>
          <p:cNvPr id="5" name="Content Placeholder 4">
            <a:extLst>
              <a:ext uri="{FF2B5EF4-FFF2-40B4-BE49-F238E27FC236}">
                <a16:creationId xmlns:a16="http://schemas.microsoft.com/office/drawing/2014/main" id="{55341FC8-E0C9-C94D-9BD5-C39209473451}"/>
              </a:ext>
            </a:extLst>
          </p:cNvPr>
          <p:cNvPicPr>
            <a:picLocks noGrp="1" noChangeAspect="1"/>
          </p:cNvPicPr>
          <p:nvPr>
            <p:ph idx="1"/>
          </p:nvPr>
        </p:nvPicPr>
        <p:blipFill rotWithShape="1">
          <a:blip r:embed="rId2"/>
          <a:srcRect t="64366" r="54180" b="15563"/>
          <a:stretch/>
        </p:blipFill>
        <p:spPr>
          <a:xfrm>
            <a:off x="1807715" y="3460099"/>
            <a:ext cx="4850260" cy="3550301"/>
          </a:xfrm>
        </p:spPr>
      </p:pic>
      <p:sp>
        <p:nvSpPr>
          <p:cNvPr id="3" name="Rectangle 2">
            <a:extLst>
              <a:ext uri="{FF2B5EF4-FFF2-40B4-BE49-F238E27FC236}">
                <a16:creationId xmlns:a16="http://schemas.microsoft.com/office/drawing/2014/main" id="{BFEB1CAE-3563-1E4C-8D35-1EBE744954D7}"/>
              </a:ext>
            </a:extLst>
          </p:cNvPr>
          <p:cNvSpPr/>
          <p:nvPr/>
        </p:nvSpPr>
        <p:spPr>
          <a:xfrm>
            <a:off x="8317735" y="4560983"/>
            <a:ext cx="3437263" cy="2297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 name="Content Placeholder 4">
            <a:extLst>
              <a:ext uri="{FF2B5EF4-FFF2-40B4-BE49-F238E27FC236}">
                <a16:creationId xmlns:a16="http://schemas.microsoft.com/office/drawing/2014/main" id="{87207453-DC98-AB4B-9235-0048D963CB1B}"/>
              </a:ext>
            </a:extLst>
          </p:cNvPr>
          <p:cNvPicPr>
            <a:picLocks noChangeAspect="1"/>
          </p:cNvPicPr>
          <p:nvPr/>
        </p:nvPicPr>
        <p:blipFill rotWithShape="1">
          <a:blip r:embed="rId2"/>
          <a:srcRect t="87668" r="28445"/>
          <a:stretch/>
        </p:blipFill>
        <p:spPr>
          <a:xfrm>
            <a:off x="2398265" y="1181100"/>
            <a:ext cx="7574410" cy="2181408"/>
          </a:xfrm>
          <a:prstGeom prst="rect">
            <a:avLst/>
          </a:prstGeom>
        </p:spPr>
      </p:pic>
      <p:pic>
        <p:nvPicPr>
          <p:cNvPr id="7" name="Content Placeholder 4">
            <a:extLst>
              <a:ext uri="{FF2B5EF4-FFF2-40B4-BE49-F238E27FC236}">
                <a16:creationId xmlns:a16="http://schemas.microsoft.com/office/drawing/2014/main" id="{DA4FEEEF-06AA-A640-9B85-E7958243A9FB}"/>
              </a:ext>
            </a:extLst>
          </p:cNvPr>
          <p:cNvPicPr>
            <a:picLocks noChangeAspect="1"/>
          </p:cNvPicPr>
          <p:nvPr/>
        </p:nvPicPr>
        <p:blipFill rotWithShape="1">
          <a:blip r:embed="rId2"/>
          <a:srcRect l="6305" t="46672" r="56678" b="38299"/>
          <a:stretch/>
        </p:blipFill>
        <p:spPr>
          <a:xfrm>
            <a:off x="6924870" y="3558841"/>
            <a:ext cx="3051773" cy="2070433"/>
          </a:xfrm>
          <a:prstGeom prst="rect">
            <a:avLst/>
          </a:prstGeom>
        </p:spPr>
      </p:pic>
    </p:spTree>
    <p:extLst>
      <p:ext uri="{BB962C8B-B14F-4D97-AF65-F5344CB8AC3E}">
        <p14:creationId xmlns:p14="http://schemas.microsoft.com/office/powerpoint/2010/main" val="1939071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CD7B4-27F8-B74C-8E2A-37F22E89AE80}"/>
              </a:ext>
            </a:extLst>
          </p:cNvPr>
          <p:cNvSpPr>
            <a:spLocks noGrp="1"/>
          </p:cNvSpPr>
          <p:nvPr>
            <p:ph type="title"/>
          </p:nvPr>
        </p:nvSpPr>
        <p:spPr/>
        <p:txBody>
          <a:bodyPr/>
          <a:lstStyle/>
          <a:p>
            <a:r>
              <a:rPr lang="en-US"/>
              <a:t>Objectives</a:t>
            </a:r>
          </a:p>
        </p:txBody>
      </p:sp>
      <p:sp>
        <p:nvSpPr>
          <p:cNvPr id="3" name="Content Placeholder 2">
            <a:extLst>
              <a:ext uri="{FF2B5EF4-FFF2-40B4-BE49-F238E27FC236}">
                <a16:creationId xmlns:a16="http://schemas.microsoft.com/office/drawing/2014/main" id="{8C68767C-2BE6-9542-83EC-9EEC6F747E0D}"/>
              </a:ext>
            </a:extLst>
          </p:cNvPr>
          <p:cNvSpPr>
            <a:spLocks noGrp="1"/>
          </p:cNvSpPr>
          <p:nvPr>
            <p:ph idx="1"/>
          </p:nvPr>
        </p:nvSpPr>
        <p:spPr/>
        <p:txBody>
          <a:bodyPr/>
          <a:lstStyle/>
          <a:p>
            <a:pPr marL="0" indent="0">
              <a:buNone/>
            </a:pPr>
            <a:r>
              <a:rPr lang="en-US" dirty="0"/>
              <a:t>Develop a population rate model that :</a:t>
            </a:r>
          </a:p>
          <a:p>
            <a:pPr marL="514350" indent="-514350">
              <a:buFont typeface="+mj-lt"/>
              <a:buAutoNum type="arabicPeriod"/>
            </a:pPr>
            <a:r>
              <a:rPr lang="en-US" dirty="0"/>
              <a:t>Can be individually fitted to </a:t>
            </a:r>
            <a:r>
              <a:rPr lang="en-US" b="1" dirty="0"/>
              <a:t>choice behavior </a:t>
            </a:r>
            <a:r>
              <a:rPr lang="en-US" dirty="0"/>
              <a:t>in the Multi-choice delayed-response task (MCDR).</a:t>
            </a:r>
          </a:p>
          <a:p>
            <a:pPr marL="514350" indent="-514350">
              <a:buFont typeface="+mj-lt"/>
              <a:buAutoNum type="arabicPeriod"/>
            </a:pPr>
            <a:r>
              <a:rPr lang="en-US" dirty="0"/>
              <a:t>Describe neural </a:t>
            </a:r>
            <a:r>
              <a:rPr lang="en-US" b="1" dirty="0"/>
              <a:t>recordings</a:t>
            </a:r>
            <a:r>
              <a:rPr lang="en-US" dirty="0"/>
              <a:t> from frontal cortex in behaving mice.</a:t>
            </a:r>
          </a:p>
          <a:p>
            <a:pPr marL="514350" indent="-514350">
              <a:buFont typeface="+mj-lt"/>
              <a:buAutoNum type="arabicPeriod"/>
            </a:pPr>
            <a:r>
              <a:rPr lang="en-US" dirty="0"/>
              <a:t>Incorporate activity-dependent </a:t>
            </a:r>
            <a:r>
              <a:rPr lang="en-US" b="1" dirty="0"/>
              <a:t>plasticity</a:t>
            </a:r>
            <a:r>
              <a:rPr lang="en-US" dirty="0"/>
              <a:t> that captures the adaptability of choice behavior to the statistics of the stimulus.</a:t>
            </a:r>
          </a:p>
          <a:p>
            <a:pPr marL="514350" indent="-514350">
              <a:buFont typeface="+mj-lt"/>
              <a:buAutoNum type="arabicPeriod"/>
            </a:pPr>
            <a:r>
              <a:rPr lang="en-US" dirty="0"/>
              <a:t>Describes the impact of </a:t>
            </a:r>
            <a:r>
              <a:rPr lang="en-US" b="1" dirty="0"/>
              <a:t>choice-ensemble photo-suppression </a:t>
            </a:r>
            <a:r>
              <a:rPr lang="en-US" dirty="0"/>
              <a:t>experiments.</a:t>
            </a:r>
          </a:p>
        </p:txBody>
      </p:sp>
    </p:spTree>
    <p:extLst>
      <p:ext uri="{BB962C8B-B14F-4D97-AF65-F5344CB8AC3E}">
        <p14:creationId xmlns:p14="http://schemas.microsoft.com/office/powerpoint/2010/main" val="301387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8A26-3F7C-574A-9B28-2EF4AA3479FD}"/>
              </a:ext>
            </a:extLst>
          </p:cNvPr>
          <p:cNvSpPr>
            <a:spLocks noGrp="1"/>
          </p:cNvSpPr>
          <p:nvPr>
            <p:ph type="title"/>
          </p:nvPr>
        </p:nvSpPr>
        <p:spPr>
          <a:xfrm>
            <a:off x="838200" y="195004"/>
            <a:ext cx="10515600" cy="1325563"/>
          </a:xfrm>
        </p:spPr>
        <p:txBody>
          <a:bodyPr>
            <a:normAutofit/>
          </a:bodyPr>
          <a:lstStyle/>
          <a:p>
            <a:r>
              <a:rPr lang="en-AU" sz="3600" dirty="0"/>
              <a:t>Project’s rationale</a:t>
            </a:r>
          </a:p>
        </p:txBody>
      </p:sp>
      <p:sp>
        <p:nvSpPr>
          <p:cNvPr id="3" name="Content Placeholder 2">
            <a:extLst>
              <a:ext uri="{FF2B5EF4-FFF2-40B4-BE49-F238E27FC236}">
                <a16:creationId xmlns:a16="http://schemas.microsoft.com/office/drawing/2014/main" id="{84E970D5-1F55-6544-B3D0-D4E577DEA5CD}"/>
              </a:ext>
            </a:extLst>
          </p:cNvPr>
          <p:cNvSpPr>
            <a:spLocks noGrp="1"/>
          </p:cNvSpPr>
          <p:nvPr>
            <p:ph idx="1"/>
          </p:nvPr>
        </p:nvSpPr>
        <p:spPr>
          <a:xfrm>
            <a:off x="838200" y="1414130"/>
            <a:ext cx="10515600" cy="4762833"/>
          </a:xfrm>
        </p:spPr>
        <p:txBody>
          <a:bodyPr>
            <a:noAutofit/>
          </a:bodyPr>
          <a:lstStyle/>
          <a:p>
            <a:pPr marL="0" indent="0">
              <a:buNone/>
            </a:pPr>
            <a:r>
              <a:rPr lang="en-AU" sz="1400" dirty="0"/>
              <a:t>Over the last years, </a:t>
            </a:r>
            <a:r>
              <a:rPr lang="en-AU" sz="1400" dirty="0" err="1"/>
              <a:t>Balma</a:t>
            </a:r>
            <a:r>
              <a:rPr lang="en-AU" sz="1400" dirty="0"/>
              <a:t> Serrano (4</a:t>
            </a:r>
            <a:r>
              <a:rPr lang="en-AU" sz="1400" baseline="30000" dirty="0"/>
              <a:t>th</a:t>
            </a:r>
            <a:r>
              <a:rPr lang="en-AU" sz="1400" dirty="0"/>
              <a:t> year PhD student in the lab) has developed a multi-choice delayed-response new task in mice (MCDR) from which she has gathered a lot of behavioural data. She has performed electrophysiological recordings as well as optogenetic experiments. Moreover, she has performed a lot of statistical analyses finely characterizing different aspects of the behaviour. We are still lacking, however, a more mechanistic model that can reproduce and “explain” some of the results we have observed in the data. </a:t>
            </a:r>
          </a:p>
          <a:p>
            <a:pPr marL="0" indent="0">
              <a:buNone/>
            </a:pPr>
            <a:r>
              <a:rPr lang="en-AU" sz="1400" dirty="0"/>
              <a:t>The first goal of this project would be to take existing circuit models of decision making in two-choice tasks [1-2, 4] and adapt them to the three-choice task that we have used with the mice. Moreover, in the MCDR the timing of the stimulus (i.e. onset and offset) relative to the decision time also varies compared with other tasks (slide 7). These different trials conditions create non-trivial dependencies on stimulus and delay durations that have not been explored with previous models but our that we aim to reproduce. We aim to have both a population rate description of the network model (slides 8 and 12) as well as a low dimensional description (Refs. 2-4; slide 15) that could allow us to obtain analytical approximations for the probabilities of making the various choices as a function of the model parameters. We would then use Bayesian methods to fit the model parameters to the individual data of each mouse [7]. With these fits, we will then aim to compare the dynamics of the population rates in the model with the </a:t>
            </a:r>
            <a:r>
              <a:rPr lang="en-AU" sz="1400" dirty="0" err="1"/>
              <a:t>ephys</a:t>
            </a:r>
            <a:r>
              <a:rPr lang="en-AU" sz="1400" dirty="0"/>
              <a:t> recordings in ALM from mice performing the task.</a:t>
            </a:r>
          </a:p>
          <a:p>
            <a:pPr marL="0" indent="0">
              <a:buNone/>
            </a:pPr>
            <a:r>
              <a:rPr lang="en-AU" sz="1400" dirty="0"/>
              <a:t>Having developed a model that can capture the choice probabilities for the different trial conditions (e.g. visually guided, no-stimulus conditions, etc), we would turn into investigating which parameters of the model, can most effectively capture the idiosyncratic choice biases of each mouse. This will be the first step to understand how to introduce activity-dependent plasticity mechanisms that can explain the adaptability of these choice probabilities to the statistics of the stimuli (slide 14; Ref [6]). We have carried out extensive experiments in which the distribution of stimuli has changed in blocks of trials and have observed that mice adapt their choice probabilities to those stimulus statistics. A fine statistical (i.e. not mechanistic) characterization of these plastic changes, has been Javier’s project in the lab in the last four months. During his TFM, we would attempt to propose a mechanistic plasticity rule, that incorporated into the circuit model developed above, can capture the adaptability observed in the mice. </a:t>
            </a:r>
          </a:p>
          <a:p>
            <a:pPr marL="0" indent="0">
              <a:buNone/>
            </a:pPr>
            <a:r>
              <a:rPr lang="en-AU" sz="1400" dirty="0"/>
              <a:t>Finally, if time permits, we could also model the optogenetic experiments </a:t>
            </a:r>
            <a:r>
              <a:rPr lang="en-AU" sz="1400" dirty="0" err="1"/>
              <a:t>Balma</a:t>
            </a:r>
            <a:r>
              <a:rPr lang="en-AU" sz="1400" dirty="0"/>
              <a:t> conducted in which she inhibited “choice engrams” during selected trials (i.e. population of neurons selective to a specific choice). </a:t>
            </a:r>
          </a:p>
        </p:txBody>
      </p:sp>
    </p:spTree>
    <p:extLst>
      <p:ext uri="{BB962C8B-B14F-4D97-AF65-F5344CB8AC3E}">
        <p14:creationId xmlns:p14="http://schemas.microsoft.com/office/powerpoint/2010/main" val="252590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9CA5-B4FB-CF4E-9A12-F94A54DF30D8}"/>
              </a:ext>
            </a:extLst>
          </p:cNvPr>
          <p:cNvSpPr>
            <a:spLocks noGrp="1"/>
          </p:cNvSpPr>
          <p:nvPr>
            <p:ph type="title"/>
          </p:nvPr>
        </p:nvSpPr>
        <p:spPr/>
        <p:txBody>
          <a:bodyPr/>
          <a:lstStyle/>
          <a:p>
            <a:r>
              <a:rPr lang="es-ES" dirty="0" err="1"/>
              <a:t>Bibliography</a:t>
            </a:r>
            <a:endParaRPr lang="es-ES" dirty="0"/>
          </a:p>
        </p:txBody>
      </p:sp>
      <p:sp>
        <p:nvSpPr>
          <p:cNvPr id="3" name="Content Placeholder 2">
            <a:extLst>
              <a:ext uri="{FF2B5EF4-FFF2-40B4-BE49-F238E27FC236}">
                <a16:creationId xmlns:a16="http://schemas.microsoft.com/office/drawing/2014/main" id="{AD0C8462-2F8B-B340-877D-8A898AD700E4}"/>
              </a:ext>
            </a:extLst>
          </p:cNvPr>
          <p:cNvSpPr>
            <a:spLocks noGrp="1"/>
          </p:cNvSpPr>
          <p:nvPr>
            <p:ph idx="1"/>
          </p:nvPr>
        </p:nvSpPr>
        <p:spPr>
          <a:xfrm>
            <a:off x="614329" y="1686140"/>
            <a:ext cx="11018440" cy="4351338"/>
          </a:xfrm>
        </p:spPr>
        <p:txBody>
          <a:bodyPr>
            <a:normAutofit/>
          </a:bodyPr>
          <a:lstStyle/>
          <a:p>
            <a:pPr marL="514350" indent="-514350">
              <a:buFont typeface="+mj-lt"/>
              <a:buAutoNum type="arabicPeriod"/>
            </a:pPr>
            <a:r>
              <a:rPr lang="en-US" altLang="es-ES" sz="2400" dirty="0">
                <a:cs typeface="Arial" panose="020B0604020202020204" pitchFamily="34" charset="0"/>
              </a:rPr>
              <a:t>Modeling decision making: </a:t>
            </a:r>
            <a:r>
              <a:rPr lang="en-US" altLang="es-ES" sz="2400" dirty="0">
                <a:cs typeface="Arial" panose="020B0604020202020204" pitchFamily="34" charset="0"/>
                <a:hlinkClick r:id="rId2"/>
              </a:rPr>
              <a:t>Wong &amp; Wang 2006</a:t>
            </a:r>
            <a:r>
              <a:rPr lang="en-US" altLang="es-ES" sz="2400" dirty="0">
                <a:cs typeface="Arial" panose="020B0604020202020204" pitchFamily="34" charset="0"/>
              </a:rPr>
              <a:t> </a:t>
            </a:r>
          </a:p>
          <a:p>
            <a:pPr marL="514350" indent="-514350">
              <a:buFont typeface="+mj-lt"/>
              <a:buAutoNum type="arabicPeriod"/>
            </a:pPr>
            <a:r>
              <a:rPr lang="es-ES" sz="2400" dirty="0"/>
              <a:t>Normal </a:t>
            </a:r>
            <a:r>
              <a:rPr lang="es-ES" sz="2400" dirty="0" err="1"/>
              <a:t>form</a:t>
            </a:r>
            <a:r>
              <a:rPr lang="es-ES" sz="2400" dirty="0"/>
              <a:t> </a:t>
            </a:r>
            <a:r>
              <a:rPr lang="es-ES" sz="2400" dirty="0" err="1"/>
              <a:t>for</a:t>
            </a:r>
            <a:r>
              <a:rPr lang="es-ES" sz="2400" dirty="0"/>
              <a:t> 2AFC </a:t>
            </a:r>
            <a:r>
              <a:rPr lang="es-ES" sz="2400" dirty="0" err="1"/>
              <a:t>task</a:t>
            </a:r>
            <a:r>
              <a:rPr lang="es-ES" sz="2400" dirty="0"/>
              <a:t> </a:t>
            </a:r>
            <a:r>
              <a:rPr lang="es-ES" sz="2400" dirty="0" err="1"/>
              <a:t>model</a:t>
            </a:r>
            <a:r>
              <a:rPr lang="es-ES" sz="2400" dirty="0"/>
              <a:t>: </a:t>
            </a:r>
            <a:r>
              <a:rPr lang="es-ES" sz="2400" dirty="0">
                <a:hlinkClick r:id="rId3"/>
              </a:rPr>
              <a:t>Roxin &amp; Ledberg  Plos Comp Bio 2008</a:t>
            </a:r>
            <a:endParaRPr lang="es-ES" sz="2400" dirty="0"/>
          </a:p>
          <a:p>
            <a:pPr marL="514350" indent="-514350">
              <a:buFont typeface="+mj-lt"/>
              <a:buAutoNum type="arabicPeriod"/>
            </a:pPr>
            <a:r>
              <a:rPr lang="es-ES" sz="2400" dirty="0" err="1"/>
              <a:t>Reduction</a:t>
            </a:r>
            <a:r>
              <a:rPr lang="es-ES" sz="2400" dirty="0"/>
              <a:t> of </a:t>
            </a:r>
            <a:r>
              <a:rPr lang="es-ES" sz="2400" dirty="0" err="1"/>
              <a:t>an</a:t>
            </a:r>
            <a:r>
              <a:rPr lang="es-ES" sz="2400" dirty="0"/>
              <a:t> N-</a:t>
            </a:r>
            <a:r>
              <a:rPr lang="es-ES" sz="2400" dirty="0" err="1"/>
              <a:t>choice</a:t>
            </a:r>
            <a:r>
              <a:rPr lang="es-ES" sz="2400" dirty="0"/>
              <a:t> </a:t>
            </a:r>
            <a:r>
              <a:rPr lang="es-ES" sz="2400" dirty="0" err="1"/>
              <a:t>task</a:t>
            </a:r>
            <a:r>
              <a:rPr lang="es-ES" sz="2400" dirty="0"/>
              <a:t>: </a:t>
            </a:r>
            <a:r>
              <a:rPr lang="es-ES" sz="2400" dirty="0">
                <a:hlinkClick r:id="rId4"/>
              </a:rPr>
              <a:t>Roxin J. </a:t>
            </a:r>
            <a:r>
              <a:rPr lang="es-ES" sz="2400" dirty="0" err="1">
                <a:hlinkClick r:id="rId4"/>
              </a:rPr>
              <a:t>Math</a:t>
            </a:r>
            <a:r>
              <a:rPr lang="es-ES" sz="2400" dirty="0">
                <a:hlinkClick r:id="rId4"/>
              </a:rPr>
              <a:t> </a:t>
            </a:r>
            <a:r>
              <a:rPr lang="es-ES" sz="2400" dirty="0" err="1">
                <a:hlinkClick r:id="rId4"/>
              </a:rPr>
              <a:t>Neuroscience</a:t>
            </a:r>
            <a:r>
              <a:rPr lang="es-ES" sz="2400" dirty="0">
                <a:hlinkClick r:id="rId4"/>
              </a:rPr>
              <a:t> 2019</a:t>
            </a:r>
            <a:endParaRPr lang="es-ES" sz="2400" dirty="0"/>
          </a:p>
          <a:p>
            <a:pPr marL="514350" indent="-514350">
              <a:buFont typeface="+mj-lt"/>
              <a:buAutoNum type="arabicPeriod"/>
            </a:pPr>
            <a:r>
              <a:rPr lang="en-US" altLang="es-ES" sz="2400" dirty="0">
                <a:cs typeface="Arial" panose="020B0604020202020204" pitchFamily="34" charset="0"/>
              </a:rPr>
              <a:t>Fitting 2AFC attractor model:</a:t>
            </a:r>
            <a:r>
              <a:rPr lang="en-US" altLang="es-ES" sz="2400" dirty="0">
                <a:cs typeface="Arial" panose="020B0604020202020204" pitchFamily="34" charset="0"/>
                <a:hlinkClick r:id="rId5"/>
              </a:rPr>
              <a:t> Prat-Ortega et al Nature Comms 2021</a:t>
            </a:r>
            <a:endParaRPr lang="en-US" altLang="es-ES" sz="2400" dirty="0">
              <a:cs typeface="Arial" panose="020B0604020202020204" pitchFamily="34" charset="0"/>
            </a:endParaRPr>
          </a:p>
          <a:p>
            <a:pPr marL="514350" indent="-514350">
              <a:buFont typeface="+mj-lt"/>
              <a:buAutoNum type="arabicPeriod"/>
            </a:pPr>
            <a:r>
              <a:rPr lang="es-ES" sz="2400" dirty="0" err="1"/>
              <a:t>Mice</a:t>
            </a:r>
            <a:r>
              <a:rPr lang="es-ES" sz="2400" dirty="0"/>
              <a:t> </a:t>
            </a:r>
            <a:r>
              <a:rPr lang="es-ES" sz="2400" dirty="0" err="1"/>
              <a:t>experiments</a:t>
            </a:r>
            <a:r>
              <a:rPr lang="es-ES" sz="2400" dirty="0"/>
              <a:t> in 2DRT and </a:t>
            </a:r>
            <a:r>
              <a:rPr lang="es-ES" sz="2400" dirty="0" err="1"/>
              <a:t>attractor</a:t>
            </a:r>
            <a:r>
              <a:rPr lang="es-ES" sz="2400" dirty="0"/>
              <a:t> </a:t>
            </a:r>
            <a:r>
              <a:rPr lang="es-ES" sz="2400" dirty="0" err="1"/>
              <a:t>model</a:t>
            </a:r>
            <a:r>
              <a:rPr lang="es-ES" sz="2400" dirty="0"/>
              <a:t>: </a:t>
            </a:r>
            <a:r>
              <a:rPr lang="es-ES" sz="2400" dirty="0" err="1"/>
              <a:t>Inagaki</a:t>
            </a:r>
            <a:r>
              <a:rPr lang="es-ES" sz="2400" dirty="0"/>
              <a:t> et al </a:t>
            </a:r>
            <a:r>
              <a:rPr lang="es-ES" sz="2400" dirty="0" err="1"/>
              <a:t>Nature</a:t>
            </a:r>
            <a:r>
              <a:rPr lang="es-ES" sz="2400" dirty="0"/>
              <a:t> 2019</a:t>
            </a:r>
          </a:p>
          <a:p>
            <a:pPr marL="514350" indent="-514350">
              <a:buFont typeface="+mj-lt"/>
              <a:buAutoNum type="arabicPeriod"/>
            </a:pPr>
            <a:r>
              <a:rPr lang="es-ES" sz="2400" dirty="0" err="1"/>
              <a:t>Plasticity</a:t>
            </a:r>
            <a:r>
              <a:rPr lang="es-ES" sz="2400" dirty="0"/>
              <a:t> in </a:t>
            </a:r>
            <a:r>
              <a:rPr lang="es-ES" sz="2400" dirty="0" err="1"/>
              <a:t>delayed</a:t>
            </a:r>
            <a:r>
              <a:rPr lang="es-ES" sz="2400" dirty="0"/>
              <a:t> response </a:t>
            </a:r>
            <a:r>
              <a:rPr lang="es-ES" sz="2400" dirty="0" err="1"/>
              <a:t>task</a:t>
            </a:r>
            <a:r>
              <a:rPr lang="es-ES" sz="2400" dirty="0"/>
              <a:t>: </a:t>
            </a:r>
            <a:r>
              <a:rPr lang="es-ES" sz="2400" dirty="0" err="1">
                <a:hlinkClick r:id="rId6"/>
              </a:rPr>
              <a:t>Eissa</a:t>
            </a:r>
            <a:r>
              <a:rPr lang="es-ES" sz="2400" dirty="0">
                <a:hlinkClick r:id="rId6"/>
              </a:rPr>
              <a:t> &amp; </a:t>
            </a:r>
            <a:r>
              <a:rPr lang="es-ES" sz="2400" dirty="0" err="1">
                <a:hlinkClick r:id="rId6"/>
              </a:rPr>
              <a:t>Kilpatrick</a:t>
            </a:r>
            <a:r>
              <a:rPr lang="es-ES" sz="2400" dirty="0">
                <a:hlinkClick r:id="rId6"/>
              </a:rPr>
              <a:t>. </a:t>
            </a:r>
            <a:r>
              <a:rPr lang="es-ES" sz="2400" dirty="0" err="1">
                <a:hlinkClick r:id="rId6"/>
              </a:rPr>
              <a:t>Plos</a:t>
            </a:r>
            <a:r>
              <a:rPr lang="es-ES" sz="2400" dirty="0">
                <a:hlinkClick r:id="rId6"/>
              </a:rPr>
              <a:t> </a:t>
            </a:r>
            <a:r>
              <a:rPr lang="es-ES" sz="2400" dirty="0" err="1">
                <a:hlinkClick r:id="rId6"/>
              </a:rPr>
              <a:t>Comp</a:t>
            </a:r>
            <a:r>
              <a:rPr lang="es-ES" sz="2400" dirty="0">
                <a:hlinkClick r:id="rId6"/>
              </a:rPr>
              <a:t> </a:t>
            </a:r>
            <a:r>
              <a:rPr lang="es-ES" sz="2400" dirty="0" err="1">
                <a:hlinkClick r:id="rId6"/>
              </a:rPr>
              <a:t>Bio</a:t>
            </a:r>
            <a:r>
              <a:rPr lang="es-ES" sz="2400" dirty="0">
                <a:hlinkClick r:id="rId6"/>
              </a:rPr>
              <a:t> 202</a:t>
            </a:r>
            <a:r>
              <a:rPr lang="es-ES" sz="2400" dirty="0"/>
              <a:t>3</a:t>
            </a:r>
          </a:p>
          <a:p>
            <a:pPr marL="514350" indent="-514350">
              <a:buFont typeface="+mj-lt"/>
              <a:buAutoNum type="arabicPeriod"/>
            </a:pPr>
            <a:r>
              <a:rPr lang="es-ES" sz="2400" dirty="0" err="1"/>
              <a:t>Fitting</a:t>
            </a:r>
            <a:r>
              <a:rPr lang="es-ES" sz="2400" dirty="0"/>
              <a:t> </a:t>
            </a:r>
            <a:r>
              <a:rPr lang="es-ES" sz="2400" dirty="0" err="1"/>
              <a:t>double-well</a:t>
            </a:r>
            <a:r>
              <a:rPr lang="es-ES" sz="2400" dirty="0"/>
              <a:t> </a:t>
            </a:r>
            <a:r>
              <a:rPr lang="es-ES" sz="2400" dirty="0" err="1"/>
              <a:t>model</a:t>
            </a:r>
            <a:r>
              <a:rPr lang="es-ES" sz="2400" dirty="0"/>
              <a:t>: </a:t>
            </a:r>
            <a:r>
              <a:rPr lang="es-ES" sz="2400" dirty="0" err="1">
                <a:hlinkClick r:id="rId7"/>
              </a:rPr>
              <a:t>Ona-Jodar</a:t>
            </a:r>
            <a:r>
              <a:rPr lang="es-ES" sz="2400" dirty="0">
                <a:hlinkClick r:id="rId7"/>
              </a:rPr>
              <a:t> et al </a:t>
            </a:r>
            <a:r>
              <a:rPr lang="es-ES" sz="2400" dirty="0" err="1">
                <a:hlinkClick r:id="rId7"/>
              </a:rPr>
              <a:t>BioRxiv</a:t>
            </a:r>
            <a:r>
              <a:rPr lang="es-ES" sz="2400" dirty="0">
                <a:hlinkClick r:id="rId7"/>
              </a:rPr>
              <a:t> 2024</a:t>
            </a:r>
            <a:r>
              <a:rPr lang="es-ES" sz="2400" dirty="0"/>
              <a:t>.</a:t>
            </a:r>
          </a:p>
        </p:txBody>
      </p:sp>
    </p:spTree>
    <p:extLst>
      <p:ext uri="{BB962C8B-B14F-4D97-AF65-F5344CB8AC3E}">
        <p14:creationId xmlns:p14="http://schemas.microsoft.com/office/powerpoint/2010/main" val="3409406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DAAB-71A1-2C48-B309-9026AA657237}"/>
              </a:ext>
            </a:extLst>
          </p:cNvPr>
          <p:cNvSpPr>
            <a:spLocks noGrp="1"/>
          </p:cNvSpPr>
          <p:nvPr>
            <p:ph type="title"/>
          </p:nvPr>
        </p:nvSpPr>
        <p:spPr>
          <a:xfrm>
            <a:off x="838200" y="2364407"/>
            <a:ext cx="10515600" cy="1325563"/>
          </a:xfrm>
        </p:spPr>
        <p:txBody>
          <a:bodyPr/>
          <a:lstStyle/>
          <a:p>
            <a:r>
              <a:rPr lang="es-ES" dirty="0" err="1"/>
              <a:t>Multi-choice</a:t>
            </a:r>
            <a:r>
              <a:rPr lang="es-ES" dirty="0"/>
              <a:t> </a:t>
            </a:r>
            <a:r>
              <a:rPr lang="es-ES" dirty="0" err="1"/>
              <a:t>delayed</a:t>
            </a:r>
            <a:r>
              <a:rPr lang="es-ES" dirty="0"/>
              <a:t>-response </a:t>
            </a:r>
            <a:r>
              <a:rPr lang="es-ES" dirty="0" err="1"/>
              <a:t>task</a:t>
            </a:r>
            <a:r>
              <a:rPr lang="es-ES" dirty="0"/>
              <a:t> in </a:t>
            </a:r>
            <a:r>
              <a:rPr lang="es-ES" dirty="0" err="1"/>
              <a:t>mice</a:t>
            </a:r>
            <a:endParaRPr lang="es-ES" dirty="0"/>
          </a:p>
        </p:txBody>
      </p:sp>
    </p:spTree>
    <p:extLst>
      <p:ext uri="{BB962C8B-B14F-4D97-AF65-F5344CB8AC3E}">
        <p14:creationId xmlns:p14="http://schemas.microsoft.com/office/powerpoint/2010/main" val="384173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DD398-471F-7941-9131-66B13ABC8179}"/>
              </a:ext>
            </a:extLst>
          </p:cNvPr>
          <p:cNvSpPr>
            <a:spLocks noGrp="1"/>
          </p:cNvSpPr>
          <p:nvPr>
            <p:ph type="title"/>
          </p:nvPr>
        </p:nvSpPr>
        <p:spPr/>
        <p:txBody>
          <a:bodyPr/>
          <a:lstStyle/>
          <a:p>
            <a:endParaRPr lang="es-ES"/>
          </a:p>
        </p:txBody>
      </p:sp>
      <p:sp>
        <p:nvSpPr>
          <p:cNvPr id="3" name="Content Placeholder 2">
            <a:extLst>
              <a:ext uri="{FF2B5EF4-FFF2-40B4-BE49-F238E27FC236}">
                <a16:creationId xmlns:a16="http://schemas.microsoft.com/office/drawing/2014/main" id="{732B3F82-568C-C546-B857-ADC7DB109375}"/>
              </a:ext>
            </a:extLst>
          </p:cNvPr>
          <p:cNvSpPr>
            <a:spLocks noGrp="1"/>
          </p:cNvSpPr>
          <p:nvPr>
            <p:ph idx="1"/>
          </p:nvPr>
        </p:nvSpPr>
        <p:spPr/>
        <p:txBody>
          <a:bodyPr/>
          <a:lstStyle/>
          <a:p>
            <a:endParaRPr lang="es-ES" dirty="0"/>
          </a:p>
        </p:txBody>
      </p:sp>
      <p:pic>
        <p:nvPicPr>
          <p:cNvPr id="4098" name="Picture 2" descr="https://lh7-rt.googleusercontent.com/docsz/AD_4nXcFnTd8cJ4cfmIp51QBt15G5YTnV7mkk1h1SGvBX9YYRNLeH1G10DQuvP4adZZkqMhiWavzfWSkrZdCG_bJNbQn_AKMojkWsatf8lM9trBniWVRc_INmRP7UJuckWK9ZiiLrhSRYW5pAPVS6N-1MYB7hIW3?key=mz5NcxtI-4HY3K4Su2gmSw">
            <a:extLst>
              <a:ext uri="{FF2B5EF4-FFF2-40B4-BE49-F238E27FC236}">
                <a16:creationId xmlns:a16="http://schemas.microsoft.com/office/drawing/2014/main" id="{4A348932-AC32-EA4A-BEB7-63AEFC0233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2296" b="84508"/>
          <a:stretch/>
        </p:blipFill>
        <p:spPr bwMode="auto">
          <a:xfrm>
            <a:off x="213284" y="863772"/>
            <a:ext cx="11738080" cy="5049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24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7-rt.googleusercontent.com/docsz/AD_4nXdDvUkRKE8cKNcyH7tY2BtKajXLQ9Qku_ajiOImb0lVdCSdZeK3_UosqaewAYEMgVgmE9gidkTgXh0VonZsFaBxcbK0nf2apgneymt0aeL21qZCazA39FjnKncA54RvFBQRkn2HHQ?key=JYwfIeJsCQm81i2tMzxmVyMg">
            <a:extLst>
              <a:ext uri="{FF2B5EF4-FFF2-40B4-BE49-F238E27FC236}">
                <a16:creationId xmlns:a16="http://schemas.microsoft.com/office/drawing/2014/main" id="{00A7B74A-3DDC-4D40-8183-829E8B95D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77" y="302216"/>
            <a:ext cx="11486305" cy="6315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03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F30F400-BD08-F541-8B5E-BBB9D1121431}"/>
              </a:ext>
            </a:extLst>
          </p:cNvPr>
          <p:cNvSpPr>
            <a:spLocks noGrp="1"/>
          </p:cNvSpPr>
          <p:nvPr>
            <p:ph type="title"/>
          </p:nvPr>
        </p:nvSpPr>
        <p:spPr>
          <a:xfrm>
            <a:off x="1962150" y="90488"/>
            <a:ext cx="8229600" cy="1143000"/>
          </a:xfrm>
        </p:spPr>
        <p:txBody>
          <a:bodyPr>
            <a:normAutofit/>
          </a:bodyPr>
          <a:lstStyle/>
          <a:p>
            <a:pPr algn="ctr" eaLnBrk="1" hangingPunct="1"/>
            <a:r>
              <a:rPr lang="en-US" altLang="es-ES" sz="4000" dirty="0">
                <a:ea typeface="ＭＳ Ｐゴシック" panose="020B0600070205080204" pitchFamily="34" charset="-128"/>
              </a:rPr>
              <a:t>Model for two-alternative choice task</a:t>
            </a:r>
          </a:p>
        </p:txBody>
      </p:sp>
      <p:pic>
        <p:nvPicPr>
          <p:cNvPr id="32771" name="Picture 3">
            <a:extLst>
              <a:ext uri="{FF2B5EF4-FFF2-40B4-BE49-F238E27FC236}">
                <a16:creationId xmlns:a16="http://schemas.microsoft.com/office/drawing/2014/main" id="{7064E866-D7DA-1D40-B333-0C1E5F46CC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17701" y="1695450"/>
            <a:ext cx="486886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5">
            <a:extLst>
              <a:ext uri="{FF2B5EF4-FFF2-40B4-BE49-F238E27FC236}">
                <a16:creationId xmlns:a16="http://schemas.microsoft.com/office/drawing/2014/main" id="{B4FE21AF-9DA1-FA43-9707-3CE2A4F22C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0101" y="4552950"/>
            <a:ext cx="7451725"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6">
            <a:extLst>
              <a:ext uri="{FF2B5EF4-FFF2-40B4-BE49-F238E27FC236}">
                <a16:creationId xmlns:a16="http://schemas.microsoft.com/office/drawing/2014/main" id="{E564AAE6-2509-CA4F-A564-7739AB7E7B5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58026" y="2444750"/>
            <a:ext cx="3609975"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2132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C7AE-7B24-7C43-890D-83754F191FBD}"/>
              </a:ext>
            </a:extLst>
          </p:cNvPr>
          <p:cNvSpPr>
            <a:spLocks noGrp="1"/>
          </p:cNvSpPr>
          <p:nvPr>
            <p:ph type="title"/>
          </p:nvPr>
        </p:nvSpPr>
        <p:spPr/>
        <p:txBody>
          <a:bodyPr/>
          <a:lstStyle/>
          <a:p>
            <a:endParaRPr lang="es-ES"/>
          </a:p>
        </p:txBody>
      </p:sp>
      <p:pic>
        <p:nvPicPr>
          <p:cNvPr id="5" name="Content Placeholder 4">
            <a:extLst>
              <a:ext uri="{FF2B5EF4-FFF2-40B4-BE49-F238E27FC236}">
                <a16:creationId xmlns:a16="http://schemas.microsoft.com/office/drawing/2014/main" id="{6E0F0C9B-AE54-3043-9594-45D4F8A28DFB}"/>
              </a:ext>
            </a:extLst>
          </p:cNvPr>
          <p:cNvPicPr>
            <a:picLocks noGrp="1" noChangeAspect="1"/>
          </p:cNvPicPr>
          <p:nvPr>
            <p:ph idx="1"/>
          </p:nvPr>
        </p:nvPicPr>
        <p:blipFill>
          <a:blip r:embed="rId2"/>
          <a:stretch>
            <a:fillRect/>
          </a:stretch>
        </p:blipFill>
        <p:spPr>
          <a:xfrm>
            <a:off x="4194118" y="495535"/>
            <a:ext cx="3953757" cy="5713817"/>
          </a:xfrm>
        </p:spPr>
      </p:pic>
      <p:sp>
        <p:nvSpPr>
          <p:cNvPr id="3" name="TextBox 2">
            <a:extLst>
              <a:ext uri="{FF2B5EF4-FFF2-40B4-BE49-F238E27FC236}">
                <a16:creationId xmlns:a16="http://schemas.microsoft.com/office/drawing/2014/main" id="{3D37CD87-DFC3-6143-B8B4-739DDE96E0D1}"/>
              </a:ext>
            </a:extLst>
          </p:cNvPr>
          <p:cNvSpPr txBox="1"/>
          <p:nvPr/>
        </p:nvSpPr>
        <p:spPr>
          <a:xfrm>
            <a:off x="9165102" y="6355227"/>
            <a:ext cx="3078822" cy="461665"/>
          </a:xfrm>
          <a:prstGeom prst="rect">
            <a:avLst/>
          </a:prstGeom>
          <a:noFill/>
        </p:spPr>
        <p:txBody>
          <a:bodyPr wrap="square" rtlCol="0">
            <a:spAutoFit/>
          </a:bodyPr>
          <a:lstStyle/>
          <a:p>
            <a:r>
              <a:rPr lang="es-ES" sz="2400" dirty="0" err="1"/>
              <a:t>Inagaki</a:t>
            </a:r>
            <a:r>
              <a:rPr lang="es-ES" sz="2400" dirty="0"/>
              <a:t> et al 2019</a:t>
            </a:r>
          </a:p>
        </p:txBody>
      </p:sp>
    </p:spTree>
    <p:extLst>
      <p:ext uri="{BB962C8B-B14F-4D97-AF65-F5344CB8AC3E}">
        <p14:creationId xmlns:p14="http://schemas.microsoft.com/office/powerpoint/2010/main" val="2030025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2727</TotalTime>
  <Words>865</Words>
  <Application>Microsoft Macintosh PowerPoint</Application>
  <PresentationFormat>Widescreen</PresentationFormat>
  <Paragraphs>48</Paragraphs>
  <Slides>15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4" baseType="lpstr">
      <vt:lpstr>ＭＳ Ｐゴシック</vt:lpstr>
      <vt:lpstr>Arial</vt:lpstr>
      <vt:lpstr>Calibri</vt:lpstr>
      <vt:lpstr>Calibri (Body)</vt:lpstr>
      <vt:lpstr>Calibri Light</vt:lpstr>
      <vt:lpstr>Cambria Math</vt:lpstr>
      <vt:lpstr>Symbol</vt:lpstr>
      <vt:lpstr>Office Theme</vt:lpstr>
      <vt:lpstr>Equation</vt:lpstr>
      <vt:lpstr>A circuit model explaining the mechanisms underlying behavior during the multi-choice delayed-response task</vt:lpstr>
      <vt:lpstr>Objectives</vt:lpstr>
      <vt:lpstr>Project’s rationale</vt:lpstr>
      <vt:lpstr>Bibliography</vt:lpstr>
      <vt:lpstr>Multi-choice delayed-response task in mice</vt:lpstr>
      <vt:lpstr>PowerPoint Presentation</vt:lpstr>
      <vt:lpstr>PowerPoint Presentation</vt:lpstr>
      <vt:lpstr>Model for two-alternative choice task</vt:lpstr>
      <vt:lpstr>PowerPoint Presentation</vt:lpstr>
      <vt:lpstr>Model stability analysis</vt:lpstr>
      <vt:lpstr>PowerPoint Presentation</vt:lpstr>
      <vt:lpstr>Model equations three-choice task</vt:lpstr>
      <vt:lpstr>Varying U-amplitude, stim. offset and stim. onset</vt:lpstr>
      <vt:lpstr>PowerPoint Presentation</vt:lpstr>
      <vt:lpstr>Synaptic plasticity can explain choice adaptability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 LA ROCHA, JAIME(IDIBAPS)</dc:creator>
  <cp:lastModifiedBy>DE LA ROCHA, JAIME(IDIBAPS)</cp:lastModifiedBy>
  <cp:revision>44</cp:revision>
  <dcterms:created xsi:type="dcterms:W3CDTF">2024-10-29T11:56:39Z</dcterms:created>
  <dcterms:modified xsi:type="dcterms:W3CDTF">2024-12-09T15:07:59Z</dcterms:modified>
</cp:coreProperties>
</file>