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4"/>
    <p:restoredTop sz="94607"/>
  </p:normalViewPr>
  <p:slideViewPr>
    <p:cSldViewPr snapToGrid="0">
      <p:cViewPr varScale="1">
        <p:scale>
          <a:sx n="95" d="100"/>
          <a:sy n="95" d="100"/>
        </p:scale>
        <p:origin x="200" y="1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2978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250319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387744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5240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31878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2AC0BF88-15D2-924C-8F03-3436666A94CA}" type="datetimeFigureOut">
              <a:rPr lang="es-AR" smtClean="0"/>
              <a:t>13/9/23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305566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2AC0BF88-15D2-924C-8F03-3436666A94CA}" type="datetimeFigureOut">
              <a:rPr lang="es-AR" smtClean="0"/>
              <a:t>13/9/23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906664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92909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MX"/>
              <a:t>Haz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34221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68144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427942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2AC0BF88-15D2-924C-8F03-3436666A94CA}" type="datetimeFigureOut">
              <a:rPr lang="es-AR" smtClean="0"/>
              <a:t>13/9/23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271173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MX"/>
              <a:t>Haz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28460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2AC0BF88-15D2-924C-8F03-3436666A94CA}" type="datetimeFigureOut">
              <a:rPr lang="es-AR" smtClean="0"/>
              <a:t>13/9/23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79878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2AC0BF88-15D2-924C-8F03-3436666A94CA}" type="datetimeFigureOut">
              <a:rPr lang="es-AR" smtClean="0"/>
              <a:t>13/9/23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381928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AC0BF88-15D2-924C-8F03-3436666A94CA}" type="datetimeFigureOut">
              <a:rPr lang="es-AR" smtClean="0"/>
              <a:t>13/9/23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02342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MX"/>
              <a:t>Haz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20074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AC0BF88-15D2-924C-8F03-3436666A94CA}" type="datetimeFigureOut">
              <a:rPr lang="es-AR" smtClean="0"/>
              <a:t>13/9/23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04F1C5-DC87-4046-A046-7361A855B978}" type="slidenum">
              <a:rPr lang="es-AR" smtClean="0"/>
              <a:t>‹Nº›</a:t>
            </a:fld>
            <a:endParaRPr lang="es-AR"/>
          </a:p>
        </p:txBody>
      </p:sp>
    </p:spTree>
    <p:extLst>
      <p:ext uri="{BB962C8B-B14F-4D97-AF65-F5344CB8AC3E}">
        <p14:creationId xmlns:p14="http://schemas.microsoft.com/office/powerpoint/2010/main" val="123904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AC0BF88-15D2-924C-8F03-3436666A94CA}" type="datetimeFigureOut">
              <a:rPr lang="es-AR" smtClean="0"/>
              <a:t>13/9/23</a:t>
            </a:fld>
            <a:endParaRPr lang="es-A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C04F1C5-DC87-4046-A046-7361A855B978}" type="slidenum">
              <a:rPr lang="es-AR" smtClean="0"/>
              <a:t>‹Nº›</a:t>
            </a:fld>
            <a:endParaRPr lang="es-AR"/>
          </a:p>
        </p:txBody>
      </p:sp>
    </p:spTree>
    <p:extLst>
      <p:ext uri="{BB962C8B-B14F-4D97-AF65-F5344CB8AC3E}">
        <p14:creationId xmlns:p14="http://schemas.microsoft.com/office/powerpoint/2010/main" val="380712744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DD0E4-E42B-5AF4-D3E3-571CC4EB9613}"/>
              </a:ext>
            </a:extLst>
          </p:cNvPr>
          <p:cNvSpPr>
            <a:spLocks noGrp="1"/>
          </p:cNvSpPr>
          <p:nvPr>
            <p:ph type="ctrTitle"/>
          </p:nvPr>
        </p:nvSpPr>
        <p:spPr>
          <a:xfrm>
            <a:off x="1524000" y="1906134"/>
            <a:ext cx="9144000" cy="2387600"/>
          </a:xfrm>
        </p:spPr>
        <p:txBody>
          <a:bodyPr>
            <a:normAutofit/>
          </a:bodyPr>
          <a:lstStyle/>
          <a:p>
            <a:r>
              <a:rPr lang="es-AR" b="1" dirty="0"/>
              <a:t>La Actividad física y el rendimiento académico de los alumnos</a:t>
            </a:r>
          </a:p>
        </p:txBody>
      </p:sp>
    </p:spTree>
    <p:extLst>
      <p:ext uri="{BB962C8B-B14F-4D97-AF65-F5344CB8AC3E}">
        <p14:creationId xmlns:p14="http://schemas.microsoft.com/office/powerpoint/2010/main" val="252977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0" y="1436913"/>
            <a:ext cx="12192000" cy="5311115"/>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¿Cuál es la incidencia de la cantidad de horas de estudio en los scores de los exámenes?</a:t>
            </a: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1056017294"/>
              </p:ext>
            </p:extLst>
          </p:nvPr>
        </p:nvGraphicFramePr>
        <p:xfrm>
          <a:off x="8958297" y="1932972"/>
          <a:ext cx="3048609" cy="4559891"/>
        </p:xfrm>
        <a:graphic>
          <a:graphicData uri="http://schemas.openxmlformats.org/drawingml/2006/table">
            <a:tbl>
              <a:tblPr firstRow="1" bandRow="1">
                <a:tableStyleId>{22838BEF-8BB2-4498-84A7-C5851F593DF1}</a:tableStyleId>
              </a:tblPr>
              <a:tblGrid>
                <a:gridCol w="3048609">
                  <a:extLst>
                    <a:ext uri="{9D8B030D-6E8A-4147-A177-3AD203B41FA5}">
                      <a16:colId xmlns:a16="http://schemas.microsoft.com/office/drawing/2014/main" val="1723888393"/>
                    </a:ext>
                  </a:extLst>
                </a:gridCol>
              </a:tblGrid>
              <a:tr h="4559891">
                <a:tc>
                  <a:txBody>
                    <a:bodyPr/>
                    <a:lstStyle/>
                    <a:p>
                      <a:pPr algn="ctr"/>
                      <a:endParaRPr lang="es-AR" dirty="0"/>
                    </a:p>
                    <a:p>
                      <a:pPr algn="ctr"/>
                      <a:endParaRPr lang="es-AR" dirty="0"/>
                    </a:p>
                    <a:p>
                      <a:pPr algn="ctr"/>
                      <a:endParaRPr lang="es-AR" dirty="0"/>
                    </a:p>
                    <a:p>
                      <a:pPr algn="ctr"/>
                      <a:r>
                        <a:rPr lang="es-AR" dirty="0"/>
                        <a:t> </a:t>
                      </a:r>
                    </a:p>
                    <a:p>
                      <a:pPr algn="ctr"/>
                      <a:r>
                        <a:rPr lang="es-AR" dirty="0"/>
                        <a:t>En la vista por separado , es decir por cada una de las asignaturas, se observa que la cantidad de horas de estudio impacta mas en matemáticas.</a:t>
                      </a:r>
                    </a:p>
                    <a:p>
                      <a:pPr algn="ctr"/>
                      <a:r>
                        <a:rPr lang="es-AR" dirty="0"/>
                        <a:t>En la otras asignaturas no se ve una diferencia tan marcada</a:t>
                      </a:r>
                    </a:p>
                    <a:p>
                      <a:pPr algn="ctr"/>
                      <a:endParaRPr lang="es-AR" dirty="0"/>
                    </a:p>
                  </a:txBody>
                  <a:tcPr/>
                </a:tc>
                <a:extLst>
                  <a:ext uri="{0D108BD9-81ED-4DB2-BD59-A6C34878D82A}">
                    <a16:rowId xmlns:a16="http://schemas.microsoft.com/office/drawing/2014/main" val="1974676851"/>
                  </a:ext>
                </a:extLst>
              </a:tr>
            </a:tbl>
          </a:graphicData>
        </a:graphic>
      </p:graphicFrame>
      <p:pic>
        <p:nvPicPr>
          <p:cNvPr id="5" name="Imagen 4">
            <a:extLst>
              <a:ext uri="{FF2B5EF4-FFF2-40B4-BE49-F238E27FC236}">
                <a16:creationId xmlns:a16="http://schemas.microsoft.com/office/drawing/2014/main" id="{51E446B4-0435-6677-135F-52DA9A819A26}"/>
              </a:ext>
            </a:extLst>
          </p:cNvPr>
          <p:cNvPicPr>
            <a:picLocks noChangeAspect="1"/>
          </p:cNvPicPr>
          <p:nvPr/>
        </p:nvPicPr>
        <p:blipFill>
          <a:blip r:embed="rId2"/>
          <a:stretch>
            <a:fillRect/>
          </a:stretch>
        </p:blipFill>
        <p:spPr>
          <a:xfrm>
            <a:off x="80919" y="1932972"/>
            <a:ext cx="4494144" cy="2222079"/>
          </a:xfrm>
          <a:prstGeom prst="rect">
            <a:avLst/>
          </a:prstGeom>
        </p:spPr>
      </p:pic>
      <p:pic>
        <p:nvPicPr>
          <p:cNvPr id="7" name="Imagen 6">
            <a:extLst>
              <a:ext uri="{FF2B5EF4-FFF2-40B4-BE49-F238E27FC236}">
                <a16:creationId xmlns:a16="http://schemas.microsoft.com/office/drawing/2014/main" id="{44F1EB52-7E82-E1E6-8C1D-AAEC002CDECA}"/>
              </a:ext>
            </a:extLst>
          </p:cNvPr>
          <p:cNvPicPr>
            <a:picLocks noChangeAspect="1"/>
          </p:cNvPicPr>
          <p:nvPr/>
        </p:nvPicPr>
        <p:blipFill>
          <a:blip r:embed="rId3"/>
          <a:stretch>
            <a:fillRect/>
          </a:stretch>
        </p:blipFill>
        <p:spPr>
          <a:xfrm>
            <a:off x="161900" y="4212918"/>
            <a:ext cx="4494146" cy="2222080"/>
          </a:xfrm>
          <a:prstGeom prst="rect">
            <a:avLst/>
          </a:prstGeom>
        </p:spPr>
      </p:pic>
      <p:pic>
        <p:nvPicPr>
          <p:cNvPr id="8" name="Imagen 7">
            <a:extLst>
              <a:ext uri="{FF2B5EF4-FFF2-40B4-BE49-F238E27FC236}">
                <a16:creationId xmlns:a16="http://schemas.microsoft.com/office/drawing/2014/main" id="{F5BD89CD-F44F-5E46-D1FD-E2AF7D81BCF1}"/>
              </a:ext>
            </a:extLst>
          </p:cNvPr>
          <p:cNvPicPr>
            <a:picLocks noChangeAspect="1"/>
          </p:cNvPicPr>
          <p:nvPr/>
        </p:nvPicPr>
        <p:blipFill>
          <a:blip r:embed="rId4"/>
          <a:stretch>
            <a:fillRect/>
          </a:stretch>
        </p:blipFill>
        <p:spPr>
          <a:xfrm>
            <a:off x="4677371" y="1979944"/>
            <a:ext cx="4236492" cy="2094686"/>
          </a:xfrm>
          <a:prstGeom prst="rect">
            <a:avLst/>
          </a:prstGeom>
        </p:spPr>
      </p:pic>
    </p:spTree>
    <p:extLst>
      <p:ext uri="{BB962C8B-B14F-4D97-AF65-F5344CB8AC3E}">
        <p14:creationId xmlns:p14="http://schemas.microsoft.com/office/powerpoint/2010/main" val="342605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0" y="1436913"/>
            <a:ext cx="12192000" cy="5311115"/>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¿Cómo la actividad física incide en el promedio de los exámenes ? </a:t>
            </a:r>
            <a:r>
              <a:rPr lang="es-AR" sz="1800" b="1" dirty="0"/>
              <a:t>–  Pregunta objetivo de investigación</a:t>
            </a:r>
            <a:endParaRPr lang="es-AR" b="1"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2222259336"/>
              </p:ext>
            </p:extLst>
          </p:nvPr>
        </p:nvGraphicFramePr>
        <p:xfrm>
          <a:off x="8576841" y="1861024"/>
          <a:ext cx="3430065" cy="4631840"/>
        </p:xfrm>
        <a:graphic>
          <a:graphicData uri="http://schemas.openxmlformats.org/drawingml/2006/table">
            <a:tbl>
              <a:tblPr firstRow="1" bandRow="1">
                <a:tableStyleId>{16D9F66E-5EB9-4882-86FB-DCBF35E3C3E4}</a:tableStyleId>
              </a:tblPr>
              <a:tblGrid>
                <a:gridCol w="3430065">
                  <a:extLst>
                    <a:ext uri="{9D8B030D-6E8A-4147-A177-3AD203B41FA5}">
                      <a16:colId xmlns:a16="http://schemas.microsoft.com/office/drawing/2014/main" val="1723888393"/>
                    </a:ext>
                  </a:extLst>
                </a:gridCol>
              </a:tblGrid>
              <a:tr h="4631840">
                <a:tc>
                  <a:txBody>
                    <a:bodyPr/>
                    <a:lstStyle/>
                    <a:p>
                      <a:pPr algn="ctr"/>
                      <a:endParaRPr lang="es-AR" dirty="0"/>
                    </a:p>
                    <a:p>
                      <a:pPr algn="ctr"/>
                      <a:r>
                        <a:rPr lang="es-AR" dirty="0"/>
                        <a:t> </a:t>
                      </a:r>
                    </a:p>
                    <a:p>
                      <a:pPr algn="l"/>
                      <a:endParaRPr lang="es-AR" dirty="0"/>
                    </a:p>
                    <a:p>
                      <a:pPr algn="l"/>
                      <a:r>
                        <a:rPr lang="es-AR" dirty="0"/>
                        <a:t>Se observa que los alumnos que practican deportes tienen un mejor promedio que los alumnos que no practican deportes. </a:t>
                      </a:r>
                    </a:p>
                    <a:p>
                      <a:pPr algn="l"/>
                      <a:endParaRPr lang="es-AR" dirty="0"/>
                    </a:p>
                    <a:p>
                      <a:pPr algn="l"/>
                      <a:r>
                        <a:rPr lang="es-AR" dirty="0"/>
                        <a:t>Al ver por separado , se puede ver que en matemáticas y escritura tienen un mejor score, en lectura no se ve una diferencia marcada</a:t>
                      </a:r>
                    </a:p>
                    <a:p>
                      <a:pPr algn="l"/>
                      <a:endParaRPr lang="es-AR" dirty="0"/>
                    </a:p>
                    <a:p>
                      <a:pPr algn="l"/>
                      <a:endParaRPr lang="es-AR" dirty="0"/>
                    </a:p>
                  </a:txBody>
                  <a:tcPr/>
                </a:tc>
                <a:extLst>
                  <a:ext uri="{0D108BD9-81ED-4DB2-BD59-A6C34878D82A}">
                    <a16:rowId xmlns:a16="http://schemas.microsoft.com/office/drawing/2014/main" val="1974676851"/>
                  </a:ext>
                </a:extLst>
              </a:tr>
            </a:tbl>
          </a:graphicData>
        </a:graphic>
      </p:graphicFrame>
      <p:pic>
        <p:nvPicPr>
          <p:cNvPr id="9" name="Imagen 8">
            <a:extLst>
              <a:ext uri="{FF2B5EF4-FFF2-40B4-BE49-F238E27FC236}">
                <a16:creationId xmlns:a16="http://schemas.microsoft.com/office/drawing/2014/main" id="{502012C7-466C-09A0-EADF-11E768825233}"/>
              </a:ext>
            </a:extLst>
          </p:cNvPr>
          <p:cNvPicPr>
            <a:picLocks noChangeAspect="1"/>
          </p:cNvPicPr>
          <p:nvPr/>
        </p:nvPicPr>
        <p:blipFill>
          <a:blip r:embed="rId2"/>
          <a:stretch>
            <a:fillRect/>
          </a:stretch>
        </p:blipFill>
        <p:spPr>
          <a:xfrm>
            <a:off x="270238" y="1861023"/>
            <a:ext cx="3445235" cy="2408069"/>
          </a:xfrm>
          <a:prstGeom prst="rect">
            <a:avLst/>
          </a:prstGeom>
          <a:ln w="6350" cap="sq" cmpd="thickThin">
            <a:solidFill>
              <a:srgbClr val="000000"/>
            </a:solidFill>
            <a:prstDash val="sysDash"/>
            <a:miter lim="800000"/>
          </a:ln>
          <a:effectLst>
            <a:innerShdw blurRad="76200">
              <a:srgbClr val="000000"/>
            </a:innerShdw>
          </a:effectLst>
        </p:spPr>
      </p:pic>
      <p:pic>
        <p:nvPicPr>
          <p:cNvPr id="10" name="Imagen 9">
            <a:extLst>
              <a:ext uri="{FF2B5EF4-FFF2-40B4-BE49-F238E27FC236}">
                <a16:creationId xmlns:a16="http://schemas.microsoft.com/office/drawing/2014/main" id="{DCBD5FD3-AA7F-90E4-A2DC-87F8728E5AEB}"/>
              </a:ext>
            </a:extLst>
          </p:cNvPr>
          <p:cNvPicPr>
            <a:picLocks noChangeAspect="1"/>
          </p:cNvPicPr>
          <p:nvPr/>
        </p:nvPicPr>
        <p:blipFill>
          <a:blip r:embed="rId3"/>
          <a:stretch>
            <a:fillRect/>
          </a:stretch>
        </p:blipFill>
        <p:spPr>
          <a:xfrm>
            <a:off x="4197269" y="1798469"/>
            <a:ext cx="4195141" cy="2463385"/>
          </a:xfrm>
          <a:prstGeom prst="rect">
            <a:avLst/>
          </a:prstGeom>
        </p:spPr>
      </p:pic>
      <p:pic>
        <p:nvPicPr>
          <p:cNvPr id="11" name="Imagen 10">
            <a:extLst>
              <a:ext uri="{FF2B5EF4-FFF2-40B4-BE49-F238E27FC236}">
                <a16:creationId xmlns:a16="http://schemas.microsoft.com/office/drawing/2014/main" id="{5B0C690B-B3AD-E6FC-AA16-9155ED642844}"/>
              </a:ext>
            </a:extLst>
          </p:cNvPr>
          <p:cNvPicPr>
            <a:picLocks noChangeAspect="1"/>
          </p:cNvPicPr>
          <p:nvPr/>
        </p:nvPicPr>
        <p:blipFill>
          <a:blip r:embed="rId4"/>
          <a:stretch>
            <a:fillRect/>
          </a:stretch>
        </p:blipFill>
        <p:spPr>
          <a:xfrm>
            <a:off x="270238" y="4334707"/>
            <a:ext cx="3361144" cy="2343415"/>
          </a:xfrm>
          <a:prstGeom prst="rect">
            <a:avLst/>
          </a:prstGeom>
        </p:spPr>
      </p:pic>
      <p:pic>
        <p:nvPicPr>
          <p:cNvPr id="12" name="Imagen 11">
            <a:extLst>
              <a:ext uri="{FF2B5EF4-FFF2-40B4-BE49-F238E27FC236}">
                <a16:creationId xmlns:a16="http://schemas.microsoft.com/office/drawing/2014/main" id="{CDF6709E-F9CD-EB51-89AC-A6070D867F7F}"/>
              </a:ext>
            </a:extLst>
          </p:cNvPr>
          <p:cNvPicPr>
            <a:picLocks noChangeAspect="1"/>
          </p:cNvPicPr>
          <p:nvPr/>
        </p:nvPicPr>
        <p:blipFill>
          <a:blip r:embed="rId5"/>
          <a:stretch>
            <a:fillRect/>
          </a:stretch>
        </p:blipFill>
        <p:spPr>
          <a:xfrm>
            <a:off x="4197268" y="4261854"/>
            <a:ext cx="4195141" cy="2343415"/>
          </a:xfrm>
          <a:prstGeom prst="rect">
            <a:avLst/>
          </a:prstGeom>
        </p:spPr>
      </p:pic>
    </p:spTree>
    <p:extLst>
      <p:ext uri="{BB962C8B-B14F-4D97-AF65-F5344CB8AC3E}">
        <p14:creationId xmlns:p14="http://schemas.microsoft.com/office/powerpoint/2010/main" val="189608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0" y="365125"/>
            <a:ext cx="12026095" cy="1071787"/>
          </a:xfrm>
        </p:spPr>
        <p:txBody>
          <a:bodyPr/>
          <a:lstStyle/>
          <a:p>
            <a:r>
              <a:rPr lang="es-AR" b="1" dirty="0"/>
              <a:t>Insights y Recomendaciones</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81023" y="1436913"/>
            <a:ext cx="11945072" cy="5311115"/>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0" indent="0">
              <a:buNone/>
            </a:pPr>
            <a:r>
              <a:rPr lang="es-AR" sz="2400" dirty="0"/>
              <a:t>Según , los datos que vimos en el análisis exploratorio, según nuestras principales preguntas, vamos a centrarnos en la actividad física. </a:t>
            </a:r>
          </a:p>
          <a:p>
            <a:pPr marL="0" indent="0">
              <a:buNone/>
            </a:pPr>
            <a:r>
              <a:rPr lang="es-AR" sz="2400" b="1" dirty="0"/>
              <a:t>Insights en actividad física. </a:t>
            </a:r>
          </a:p>
          <a:p>
            <a:pPr marL="0" indent="0">
              <a:buNone/>
            </a:pPr>
            <a:r>
              <a:rPr lang="es-AR" sz="2400" dirty="0"/>
              <a:t>La practica de deportes, si incide en los resultados de los exámenes, los alumnos que practican deportes tienen un mejor promedio en los exámenes que los alumnos que no practican deportes en líneas generales.  </a:t>
            </a:r>
          </a:p>
          <a:p>
            <a:pPr>
              <a:buFont typeface="Wingdings" pitchFamily="2" charset="2"/>
              <a:buChar char="Ø"/>
            </a:pPr>
            <a:r>
              <a:rPr lang="es-AR" sz="2400" dirty="0"/>
              <a:t>Lo que Nunca realizaron ejercicios se observo los siguientes promedios  en matemáticas 64.1, en Lectura 68.3 y en Escritura 66.5. </a:t>
            </a:r>
          </a:p>
          <a:p>
            <a:pPr>
              <a:buFont typeface="Wingdings" pitchFamily="2" charset="2"/>
              <a:buChar char="Ø"/>
            </a:pPr>
            <a:r>
              <a:rPr lang="es-AR" sz="2400" dirty="0"/>
              <a:t>Lo que realizan algunas veces ejercicios se observó 66,3 en matemáticas,69.2 en lectura y 68.0 en escritura.</a:t>
            </a:r>
          </a:p>
          <a:p>
            <a:pPr>
              <a:buFont typeface="Wingdings" pitchFamily="2" charset="2"/>
              <a:buChar char="Ø"/>
            </a:pPr>
            <a:r>
              <a:rPr lang="es-AR" sz="2400" b="1" dirty="0"/>
              <a:t>Lo que siempre hacen ejercicios, en matemáticas 67.8,en lectura 69.9 y en escritura 69.6</a:t>
            </a:r>
          </a:p>
          <a:p>
            <a:pPr marL="0" indent="0">
              <a:buNone/>
            </a:pPr>
            <a:r>
              <a:rPr lang="es-AR" sz="2400" b="1" dirty="0"/>
              <a:t>     </a:t>
            </a:r>
            <a:r>
              <a:rPr lang="es-AR" sz="2400" b="1" dirty="0">
                <a:highlight>
                  <a:srgbClr val="FFFF00"/>
                </a:highlight>
              </a:rPr>
              <a:t>Recomendación – La actividad física colabora en el buen puntaje de los exámenes</a:t>
            </a:r>
          </a:p>
          <a:p>
            <a:pPr marL="0" indent="0">
              <a:buNone/>
            </a:pP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2054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07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FED43-E19A-71A0-8CB3-E862BA91A306}"/>
              </a:ext>
            </a:extLst>
          </p:cNvPr>
          <p:cNvSpPr>
            <a:spLocks noGrp="1"/>
          </p:cNvSpPr>
          <p:nvPr>
            <p:ph type="title"/>
          </p:nvPr>
        </p:nvSpPr>
        <p:spPr>
          <a:xfrm>
            <a:off x="121298" y="365126"/>
            <a:ext cx="12070702" cy="997144"/>
          </a:xfrm>
        </p:spPr>
        <p:txBody>
          <a:bodyPr/>
          <a:lstStyle/>
          <a:p>
            <a:r>
              <a:rPr lang="es-AR" b="1" dirty="0"/>
              <a:t>Principales conceptos</a:t>
            </a:r>
          </a:p>
        </p:txBody>
      </p:sp>
      <p:sp>
        <p:nvSpPr>
          <p:cNvPr id="3" name="Marcador de contenido 2">
            <a:extLst>
              <a:ext uri="{FF2B5EF4-FFF2-40B4-BE49-F238E27FC236}">
                <a16:creationId xmlns:a16="http://schemas.microsoft.com/office/drawing/2014/main" id="{9B0C6BF7-AFFB-3E41-17A9-EA1C860F7C17}"/>
              </a:ext>
            </a:extLst>
          </p:cNvPr>
          <p:cNvSpPr>
            <a:spLocks noGrp="1"/>
          </p:cNvSpPr>
          <p:nvPr>
            <p:ph idx="1"/>
          </p:nvPr>
        </p:nvSpPr>
        <p:spPr>
          <a:xfrm>
            <a:off x="289367" y="1825624"/>
            <a:ext cx="11702005" cy="440154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lvl="1"/>
            <a:endParaRPr lang="es-AR" dirty="0"/>
          </a:p>
          <a:p>
            <a:pPr marL="914400" lvl="1" indent="-457200">
              <a:buFont typeface="+mj-lt"/>
              <a:buAutoNum type="alphaLcParenR"/>
            </a:pPr>
            <a:endParaRPr lang="es-AR" dirty="0"/>
          </a:p>
          <a:p>
            <a:pPr marL="914400" lvl="1" indent="-457200">
              <a:buFont typeface="+mj-lt"/>
              <a:buAutoNum type="alphaLcParenR"/>
            </a:pPr>
            <a:r>
              <a:rPr lang="es-AR" sz="3000" b="1" dirty="0"/>
              <a:t>Contexto </a:t>
            </a:r>
          </a:p>
          <a:p>
            <a:pPr marL="914400" lvl="1" indent="-457200">
              <a:buFont typeface="+mj-lt"/>
              <a:buAutoNum type="alphaLcParenR"/>
            </a:pPr>
            <a:endParaRPr lang="es-AR" sz="3000" b="1" dirty="0"/>
          </a:p>
          <a:p>
            <a:pPr marL="914400" lvl="1" indent="-457200">
              <a:buFont typeface="+mj-lt"/>
              <a:buAutoNum type="alphaLcParenR"/>
            </a:pPr>
            <a:r>
              <a:rPr lang="es-AR" sz="3000" b="1" dirty="0"/>
              <a:t>Propuesta de análisis</a:t>
            </a:r>
          </a:p>
          <a:p>
            <a:pPr marL="914400" lvl="1" indent="-457200">
              <a:buFont typeface="+mj-lt"/>
              <a:buAutoNum type="alphaLcParenR"/>
            </a:pPr>
            <a:endParaRPr lang="es-AR" sz="3000" b="1" dirty="0"/>
          </a:p>
          <a:p>
            <a:pPr marL="914400" lvl="1" indent="-457200">
              <a:buFont typeface="+mj-lt"/>
              <a:buAutoNum type="alphaLcParenR"/>
            </a:pPr>
            <a:r>
              <a:rPr lang="es-AR" sz="3000" b="1" dirty="0"/>
              <a:t>Preguntas de los datos y análisis exploratorio</a:t>
            </a:r>
          </a:p>
          <a:p>
            <a:pPr marL="914400" lvl="1" indent="-457200">
              <a:buFont typeface="+mj-lt"/>
              <a:buAutoNum type="alphaLcParenR"/>
            </a:pPr>
            <a:endParaRPr lang="es-AR" sz="3000" b="1" dirty="0"/>
          </a:p>
          <a:p>
            <a:pPr marL="914400" lvl="1" indent="-457200">
              <a:spcAft>
                <a:spcPts val="0"/>
              </a:spcAft>
              <a:buFont typeface="+mj-lt"/>
              <a:buAutoNum type="alphaLcParenR"/>
            </a:pPr>
            <a:r>
              <a:rPr lang="es-AR" sz="3000" b="1" dirty="0"/>
              <a:t>Insights y Recomendaciones</a:t>
            </a:r>
          </a:p>
          <a:p>
            <a:pPr marL="0" indent="0">
              <a:buNone/>
            </a:pPr>
            <a:br>
              <a:rPr lang="es-AR" sz="3000" b="1" dirty="0"/>
            </a:br>
            <a:br>
              <a:rPr lang="es-AR" sz="3000" b="1" dirty="0"/>
            </a:br>
            <a:r>
              <a:rPr lang="es-AR" dirty="0"/>
              <a:t>	</a:t>
            </a:r>
          </a:p>
        </p:txBody>
      </p:sp>
      <p:cxnSp>
        <p:nvCxnSpPr>
          <p:cNvPr id="5" name="Conector recto 4">
            <a:extLst>
              <a:ext uri="{FF2B5EF4-FFF2-40B4-BE49-F238E27FC236}">
                <a16:creationId xmlns:a16="http://schemas.microsoft.com/office/drawing/2014/main" id="{B1DB49D8-0908-080E-D802-84F026CB130D}"/>
              </a:ext>
            </a:extLst>
          </p:cNvPr>
          <p:cNvCxnSpPr/>
          <p:nvPr/>
        </p:nvCxnSpPr>
        <p:spPr>
          <a:xfrm>
            <a:off x="0" y="1230085"/>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5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73619" y="365125"/>
            <a:ext cx="11180181" cy="1325563"/>
          </a:xfrm>
        </p:spPr>
        <p:txBody>
          <a:bodyPr/>
          <a:lstStyle/>
          <a:p>
            <a:r>
              <a:rPr lang="es-AR" b="1" dirty="0"/>
              <a:t>Contexto</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73619" y="1825624"/>
            <a:ext cx="11829327" cy="4667249"/>
          </a:xfrm>
        </p:spPr>
        <p:style>
          <a:lnRef idx="2">
            <a:schemeClr val="accent6"/>
          </a:lnRef>
          <a:fillRef idx="1">
            <a:schemeClr val="lt1"/>
          </a:fillRef>
          <a:effectRef idx="0">
            <a:schemeClr val="accent6"/>
          </a:effectRef>
          <a:fontRef idx="minor">
            <a:schemeClr val="dk1"/>
          </a:fontRef>
        </p:style>
        <p:txBody>
          <a:bodyPr/>
          <a:lstStyle/>
          <a:p>
            <a:pPr marL="0" indent="0">
              <a:buNone/>
            </a:pPr>
            <a:endParaRPr lang="es-AR" dirty="0"/>
          </a:p>
          <a:p>
            <a:pPr marL="0" indent="0">
              <a:buNone/>
            </a:pPr>
            <a:r>
              <a:rPr lang="es-AR" dirty="0"/>
              <a:t>Los datos corresponde a exámenes que se tomo a alumnos de una institución, de matemáticas , lectura y escritura. El mismo tiene diferentes variables como el genero (masculino o femenino), el nivel de educación de los padres, la cantidad de horas de estudio, si hacen actividad física (Regularmente, a veces o nunca) , y otras variables mas.</a:t>
            </a:r>
          </a:p>
          <a:p>
            <a:pPr marL="0" indent="0">
              <a:buNone/>
            </a:pPr>
            <a:r>
              <a:rPr lang="es-AR" dirty="0"/>
              <a:t>La fuente del estudio se tomo en Kaggle.com, un pagina con diferentes e interesantes Datasets.</a:t>
            </a:r>
          </a:p>
          <a:p>
            <a:pPr marL="0" indent="0">
              <a:buNone/>
            </a:pPr>
            <a:r>
              <a:rPr lang="es-AR" dirty="0"/>
              <a:t>Vamos a realizar en el análisis exploratorio algunos datos importantes para analizar el contexto.</a:t>
            </a:r>
          </a:p>
          <a:p>
            <a:pPr marL="0" indent="0">
              <a:buNone/>
            </a:pPr>
            <a:endParaRPr lang="es-AR" dirty="0"/>
          </a:p>
          <a:p>
            <a:pPr marL="0" indent="0">
              <a:buNone/>
            </a:pP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1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62046" y="365126"/>
            <a:ext cx="11191754" cy="989109"/>
          </a:xfrm>
        </p:spPr>
        <p:txBody>
          <a:bodyPr/>
          <a:lstStyle/>
          <a:p>
            <a:r>
              <a:rPr lang="es-AR" b="1" dirty="0"/>
              <a:t>Hipótesis</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62046" y="1825624"/>
            <a:ext cx="11921924" cy="4748781"/>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s-AR" dirty="0"/>
          </a:p>
          <a:p>
            <a:pPr marL="0" indent="0">
              <a:buNone/>
            </a:pPr>
            <a:r>
              <a:rPr lang="es-AR" dirty="0"/>
              <a:t>Nuestro objetivo principal es determinar como la actividad física incide en el score de los alumnos, independientemente de las demás variables. Y queremos demostrar la siguiente hipótesis:</a:t>
            </a:r>
          </a:p>
          <a:p>
            <a:pPr marL="0" indent="0">
              <a:buNone/>
            </a:pPr>
            <a:r>
              <a:rPr lang="es-AR" b="1" dirty="0"/>
              <a:t>La actividad física mejora el rendimiento académico de los estudiantes en matemáticas, lectura y escritura </a:t>
            </a:r>
          </a:p>
          <a:p>
            <a:pPr marL="0" indent="0">
              <a:buNone/>
            </a:pPr>
            <a:r>
              <a:rPr lang="es-AR" dirty="0"/>
              <a:t>Nuestra pregunta principal es la siguiente:</a:t>
            </a:r>
          </a:p>
          <a:p>
            <a:pPr marL="0" indent="0">
              <a:buNone/>
            </a:pPr>
            <a:r>
              <a:rPr lang="es-AR" b="1" dirty="0"/>
              <a:t>¿como incide la actividad física en la puntuación de los estudiantes?</a:t>
            </a:r>
          </a:p>
          <a:p>
            <a:pPr marL="0" indent="0">
              <a:buNone/>
            </a:pPr>
            <a:endParaRPr lang="es-AR" b="1" dirty="0"/>
          </a:p>
          <a:p>
            <a:pPr marL="0" indent="0">
              <a:buNone/>
            </a:pPr>
            <a:endParaRPr lang="es-AR" b="1" dirty="0"/>
          </a:p>
          <a:p>
            <a:pPr marL="0" indent="0">
              <a:buNone/>
            </a:pP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18654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1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85093" y="1825624"/>
            <a:ext cx="11919389" cy="4785487"/>
          </a:xfrm>
        </p:spPr>
        <p:txBody>
          <a:bodyPr>
            <a:normAutofit/>
          </a:bodyPr>
          <a:lstStyle/>
          <a:p>
            <a:pPr marL="0" indent="0">
              <a:buNone/>
            </a:pPr>
            <a:r>
              <a:rPr lang="es-AR" sz="1800" b="1" dirty="0"/>
              <a:t>Antes vamos a ver algunas preguntas generales sobre que nos dice los datos </a:t>
            </a:r>
          </a:p>
          <a:p>
            <a:pPr marL="0" indent="0">
              <a:buNone/>
            </a:pPr>
            <a:r>
              <a:rPr lang="es-AR" sz="1800" b="1" dirty="0"/>
              <a:t> </a:t>
            </a:r>
            <a:r>
              <a:rPr lang="es-AR" sz="1800" dirty="0"/>
              <a:t>¿cuales son los Promedios de cada uno de los exámenes? </a:t>
            </a:r>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2983732652"/>
              </p:ext>
            </p:extLst>
          </p:nvPr>
        </p:nvGraphicFramePr>
        <p:xfrm>
          <a:off x="6956386" y="2763490"/>
          <a:ext cx="5050521" cy="3982557"/>
        </p:xfrm>
        <a:graphic>
          <a:graphicData uri="http://schemas.openxmlformats.org/drawingml/2006/table">
            <a:tbl>
              <a:tblPr firstRow="1" bandRow="1">
                <a:tableStyleId>{C4B1156A-380E-4F78-BDF5-A606A8083BF9}</a:tableStyleId>
              </a:tblPr>
              <a:tblGrid>
                <a:gridCol w="5050521">
                  <a:extLst>
                    <a:ext uri="{9D8B030D-6E8A-4147-A177-3AD203B41FA5}">
                      <a16:colId xmlns:a16="http://schemas.microsoft.com/office/drawing/2014/main" val="1723888393"/>
                    </a:ext>
                  </a:extLst>
                </a:gridCol>
              </a:tblGrid>
              <a:tr h="3982557">
                <a:tc>
                  <a:txBody>
                    <a:bodyPr/>
                    <a:lstStyle/>
                    <a:p>
                      <a:pPr algn="ctr"/>
                      <a:endParaRPr lang="es-AR" dirty="0"/>
                    </a:p>
                    <a:p>
                      <a:pPr algn="ctr"/>
                      <a:endParaRPr lang="es-AR" dirty="0"/>
                    </a:p>
                    <a:p>
                      <a:pPr algn="ctr"/>
                      <a:r>
                        <a:rPr lang="es-AR" dirty="0"/>
                        <a:t>Se observa que los alumnos en este informe , </a:t>
                      </a:r>
                    </a:p>
                    <a:p>
                      <a:pPr algn="ctr"/>
                      <a:r>
                        <a:rPr lang="es-AR" dirty="0"/>
                        <a:t>tiene un buen promedios en los exámenes de </a:t>
                      </a:r>
                    </a:p>
                    <a:p>
                      <a:pPr algn="ctr"/>
                      <a:r>
                        <a:rPr lang="es-AR" dirty="0"/>
                        <a:t>matemáticas , lectura y escritura. lo que se </a:t>
                      </a:r>
                    </a:p>
                    <a:p>
                      <a:pPr algn="ctr"/>
                      <a:r>
                        <a:rPr lang="es-AR" dirty="0"/>
                        <a:t>puede observar que en matemáticas esta un poco </a:t>
                      </a:r>
                    </a:p>
                    <a:p>
                      <a:pPr algn="ctr"/>
                      <a:r>
                        <a:rPr lang="es-AR" dirty="0"/>
                        <a:t>por debajo con respecto a las otros exámenes. </a:t>
                      </a:r>
                    </a:p>
                    <a:p>
                      <a:pPr algn="ctr"/>
                      <a:r>
                        <a:rPr lang="es-AR" dirty="0"/>
                        <a:t>matemáticas el score es un 4.24 % por debajo de</a:t>
                      </a:r>
                    </a:p>
                    <a:p>
                      <a:pPr algn="ctr"/>
                      <a:r>
                        <a:rPr lang="es-AR" dirty="0"/>
                        <a:t>lectura y un 2.8% por debajo de escritura. </a:t>
                      </a:r>
                    </a:p>
                  </a:txBody>
                  <a:tcPr/>
                </a:tc>
                <a:extLst>
                  <a:ext uri="{0D108BD9-81ED-4DB2-BD59-A6C34878D82A}">
                    <a16:rowId xmlns:a16="http://schemas.microsoft.com/office/drawing/2014/main" val="1974676851"/>
                  </a:ext>
                </a:extLst>
              </a:tr>
            </a:tbl>
          </a:graphicData>
        </a:graphic>
      </p:graphicFrame>
      <p:pic>
        <p:nvPicPr>
          <p:cNvPr id="9" name="Imagen 8">
            <a:extLst>
              <a:ext uri="{FF2B5EF4-FFF2-40B4-BE49-F238E27FC236}">
                <a16:creationId xmlns:a16="http://schemas.microsoft.com/office/drawing/2014/main" id="{A4DE11C1-1123-4B1D-F3FC-ADB43C7D57DB}"/>
              </a:ext>
            </a:extLst>
          </p:cNvPr>
          <p:cNvPicPr>
            <a:picLocks noChangeAspect="1"/>
          </p:cNvPicPr>
          <p:nvPr/>
        </p:nvPicPr>
        <p:blipFill>
          <a:blip r:embed="rId2"/>
          <a:stretch>
            <a:fillRect/>
          </a:stretch>
        </p:blipFill>
        <p:spPr>
          <a:xfrm>
            <a:off x="185093" y="2758782"/>
            <a:ext cx="6324564" cy="3992571"/>
          </a:xfrm>
          <a:prstGeom prst="rect">
            <a:avLst/>
          </a:prstGeom>
        </p:spPr>
      </p:pic>
    </p:spTree>
    <p:extLst>
      <p:ext uri="{BB962C8B-B14F-4D97-AF65-F5344CB8AC3E}">
        <p14:creationId xmlns:p14="http://schemas.microsoft.com/office/powerpoint/2010/main" val="31834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85093" y="1527863"/>
            <a:ext cx="11919389" cy="517386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¿como incide el género en la puntuación de los estudiantes?</a:t>
            </a: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114D2BE8-AD0C-D669-3126-74FAF45EF019}"/>
              </a:ext>
            </a:extLst>
          </p:cNvPr>
          <p:cNvPicPr>
            <a:picLocks noChangeAspect="1"/>
          </p:cNvPicPr>
          <p:nvPr/>
        </p:nvPicPr>
        <p:blipFill>
          <a:blip r:embed="rId2"/>
          <a:stretch>
            <a:fillRect/>
          </a:stretch>
        </p:blipFill>
        <p:spPr>
          <a:xfrm>
            <a:off x="185093" y="2393646"/>
            <a:ext cx="3014843" cy="3615404"/>
          </a:xfrm>
          <a:prstGeom prst="rect">
            <a:avLst/>
          </a:prstGeom>
        </p:spPr>
      </p:pic>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2579866951"/>
              </p:ext>
            </p:extLst>
          </p:nvPr>
        </p:nvGraphicFramePr>
        <p:xfrm>
          <a:off x="8958297" y="1932972"/>
          <a:ext cx="3048609" cy="4559891"/>
        </p:xfrm>
        <a:graphic>
          <a:graphicData uri="http://schemas.openxmlformats.org/drawingml/2006/table">
            <a:tbl>
              <a:tblPr firstRow="1" bandRow="1">
                <a:tableStyleId>{22838BEF-8BB2-4498-84A7-C5851F593DF1}</a:tableStyleId>
              </a:tblPr>
              <a:tblGrid>
                <a:gridCol w="3048609">
                  <a:extLst>
                    <a:ext uri="{9D8B030D-6E8A-4147-A177-3AD203B41FA5}">
                      <a16:colId xmlns:a16="http://schemas.microsoft.com/office/drawing/2014/main" val="1723888393"/>
                    </a:ext>
                  </a:extLst>
                </a:gridCol>
              </a:tblGrid>
              <a:tr h="4559891">
                <a:tc>
                  <a:txBody>
                    <a:bodyPr/>
                    <a:lstStyle/>
                    <a:p>
                      <a:pPr algn="ctr"/>
                      <a:endParaRPr lang="es-AR" dirty="0"/>
                    </a:p>
                    <a:p>
                      <a:pPr algn="ctr"/>
                      <a:endParaRPr lang="es-AR" dirty="0"/>
                    </a:p>
                    <a:p>
                      <a:pPr algn="ctr"/>
                      <a:endParaRPr lang="es-AR" dirty="0"/>
                    </a:p>
                    <a:p>
                      <a:pPr algn="ctr"/>
                      <a:endParaRPr lang="es-AR" dirty="0"/>
                    </a:p>
                    <a:p>
                      <a:pPr algn="ctr"/>
                      <a:r>
                        <a:rPr lang="es-AR" dirty="0"/>
                        <a:t>Se puede observar que en matemáticas los varones tienen una puntuación mayor promedio que las mujeres, pero en escritura y lectura , ellas son la que presentan mejor promedio</a:t>
                      </a:r>
                    </a:p>
                  </a:txBody>
                  <a:tcPr/>
                </a:tc>
                <a:extLst>
                  <a:ext uri="{0D108BD9-81ED-4DB2-BD59-A6C34878D82A}">
                    <a16:rowId xmlns:a16="http://schemas.microsoft.com/office/drawing/2014/main" val="1974676851"/>
                  </a:ext>
                </a:extLst>
              </a:tr>
            </a:tbl>
          </a:graphicData>
        </a:graphic>
      </p:graphicFrame>
      <p:pic>
        <p:nvPicPr>
          <p:cNvPr id="7" name="Imagen 6">
            <a:extLst>
              <a:ext uri="{FF2B5EF4-FFF2-40B4-BE49-F238E27FC236}">
                <a16:creationId xmlns:a16="http://schemas.microsoft.com/office/drawing/2014/main" id="{60BE470D-91CE-0C14-E137-DEBFC7E69163}"/>
              </a:ext>
            </a:extLst>
          </p:cNvPr>
          <p:cNvPicPr>
            <a:picLocks noChangeAspect="1"/>
          </p:cNvPicPr>
          <p:nvPr/>
        </p:nvPicPr>
        <p:blipFill>
          <a:blip r:embed="rId3"/>
          <a:stretch>
            <a:fillRect/>
          </a:stretch>
        </p:blipFill>
        <p:spPr>
          <a:xfrm>
            <a:off x="3282489" y="2393646"/>
            <a:ext cx="2757079" cy="3552459"/>
          </a:xfrm>
          <a:prstGeom prst="rect">
            <a:avLst/>
          </a:prstGeom>
        </p:spPr>
      </p:pic>
      <p:pic>
        <p:nvPicPr>
          <p:cNvPr id="8" name="Imagen 7">
            <a:extLst>
              <a:ext uri="{FF2B5EF4-FFF2-40B4-BE49-F238E27FC236}">
                <a16:creationId xmlns:a16="http://schemas.microsoft.com/office/drawing/2014/main" id="{D539FADC-E925-1E37-C186-05A35DFAE9C1}"/>
              </a:ext>
            </a:extLst>
          </p:cNvPr>
          <p:cNvPicPr>
            <a:picLocks noChangeAspect="1"/>
          </p:cNvPicPr>
          <p:nvPr/>
        </p:nvPicPr>
        <p:blipFill>
          <a:blip r:embed="rId4"/>
          <a:stretch>
            <a:fillRect/>
          </a:stretch>
        </p:blipFill>
        <p:spPr>
          <a:xfrm>
            <a:off x="6054854" y="2419702"/>
            <a:ext cx="2805867" cy="3500346"/>
          </a:xfrm>
          <a:prstGeom prst="rect">
            <a:avLst/>
          </a:prstGeom>
        </p:spPr>
      </p:pic>
    </p:spTree>
    <p:extLst>
      <p:ext uri="{BB962C8B-B14F-4D97-AF65-F5344CB8AC3E}">
        <p14:creationId xmlns:p14="http://schemas.microsoft.com/office/powerpoint/2010/main" val="164634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85093" y="1527863"/>
            <a:ext cx="11919389" cy="517386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¿Cuáles la cantidad de hombres y mujeres ?</a:t>
            </a: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1306425448"/>
              </p:ext>
            </p:extLst>
          </p:nvPr>
        </p:nvGraphicFramePr>
        <p:xfrm>
          <a:off x="8958297" y="1932972"/>
          <a:ext cx="3048609" cy="4559891"/>
        </p:xfrm>
        <a:graphic>
          <a:graphicData uri="http://schemas.openxmlformats.org/drawingml/2006/table">
            <a:tbl>
              <a:tblPr firstRow="1" bandRow="1">
                <a:tableStyleId>{22838BEF-8BB2-4498-84A7-C5851F593DF1}</a:tableStyleId>
              </a:tblPr>
              <a:tblGrid>
                <a:gridCol w="3048609">
                  <a:extLst>
                    <a:ext uri="{9D8B030D-6E8A-4147-A177-3AD203B41FA5}">
                      <a16:colId xmlns:a16="http://schemas.microsoft.com/office/drawing/2014/main" val="1723888393"/>
                    </a:ext>
                  </a:extLst>
                </a:gridCol>
              </a:tblGrid>
              <a:tr h="4559891">
                <a:tc>
                  <a:txBody>
                    <a:bodyPr/>
                    <a:lstStyle/>
                    <a:p>
                      <a:pPr algn="ctr"/>
                      <a:endParaRPr lang="es-AR" dirty="0"/>
                    </a:p>
                    <a:p>
                      <a:pPr algn="ctr"/>
                      <a:endParaRPr lang="es-AR" dirty="0"/>
                    </a:p>
                    <a:p>
                      <a:pPr algn="ctr"/>
                      <a:endParaRPr lang="es-AR" dirty="0"/>
                    </a:p>
                    <a:p>
                      <a:pPr algn="ctr"/>
                      <a:r>
                        <a:rPr lang="es-AR" dirty="0"/>
                        <a:t>En total de los alumnos que participaron en este estudio , 30.641 estudiantes de los cuales las </a:t>
                      </a:r>
                    </a:p>
                    <a:p>
                      <a:pPr algn="ctr"/>
                      <a:r>
                        <a:rPr lang="es-AR" dirty="0"/>
                        <a:t>mujeres representan un 50.4% y los hombres un 49.6% del total de los alumnos. Es decir esta parejo </a:t>
                      </a:r>
                    </a:p>
                    <a:p>
                      <a:pPr algn="ctr"/>
                      <a:r>
                        <a:rPr lang="es-AR" dirty="0"/>
                        <a:t>la cantidad de hombres y mujeres.</a:t>
                      </a:r>
                    </a:p>
                    <a:p>
                      <a:pPr algn="ctr"/>
                      <a:endParaRPr lang="es-AR" dirty="0"/>
                    </a:p>
                  </a:txBody>
                  <a:tcPr/>
                </a:tc>
                <a:extLst>
                  <a:ext uri="{0D108BD9-81ED-4DB2-BD59-A6C34878D82A}">
                    <a16:rowId xmlns:a16="http://schemas.microsoft.com/office/drawing/2014/main" val="1974676851"/>
                  </a:ext>
                </a:extLst>
              </a:tr>
            </a:tbl>
          </a:graphicData>
        </a:graphic>
      </p:graphicFrame>
      <p:pic>
        <p:nvPicPr>
          <p:cNvPr id="9" name="Imagen 8">
            <a:extLst>
              <a:ext uri="{FF2B5EF4-FFF2-40B4-BE49-F238E27FC236}">
                <a16:creationId xmlns:a16="http://schemas.microsoft.com/office/drawing/2014/main" id="{AB9875B8-C15F-DDB4-0562-E31260243DE8}"/>
              </a:ext>
            </a:extLst>
          </p:cNvPr>
          <p:cNvPicPr>
            <a:picLocks noChangeAspect="1"/>
          </p:cNvPicPr>
          <p:nvPr/>
        </p:nvPicPr>
        <p:blipFill>
          <a:blip r:embed="rId2"/>
          <a:stretch>
            <a:fillRect/>
          </a:stretch>
        </p:blipFill>
        <p:spPr>
          <a:xfrm>
            <a:off x="329959" y="2091562"/>
            <a:ext cx="5783696" cy="4401301"/>
          </a:xfrm>
          <a:prstGeom prst="rect">
            <a:avLst/>
          </a:prstGeom>
        </p:spPr>
      </p:pic>
      <p:graphicFrame>
        <p:nvGraphicFramePr>
          <p:cNvPr id="10" name="Tabla 10">
            <a:extLst>
              <a:ext uri="{FF2B5EF4-FFF2-40B4-BE49-F238E27FC236}">
                <a16:creationId xmlns:a16="http://schemas.microsoft.com/office/drawing/2014/main" id="{97C7C835-EC19-C579-D165-C13E8BD731F3}"/>
              </a:ext>
            </a:extLst>
          </p:cNvPr>
          <p:cNvGraphicFramePr>
            <a:graphicFrameLocks noGrp="1"/>
          </p:cNvGraphicFramePr>
          <p:nvPr>
            <p:extLst>
              <p:ext uri="{D42A27DB-BD31-4B8C-83A1-F6EECF244321}">
                <p14:modId xmlns:p14="http://schemas.microsoft.com/office/powerpoint/2010/main" val="765135920"/>
              </p:ext>
            </p:extLst>
          </p:nvPr>
        </p:nvGraphicFramePr>
        <p:xfrm>
          <a:off x="6234875" y="2207864"/>
          <a:ext cx="2602202" cy="1325562"/>
        </p:xfrm>
        <a:graphic>
          <a:graphicData uri="http://schemas.openxmlformats.org/drawingml/2006/table">
            <a:tbl>
              <a:tblPr firstRow="1" bandRow="1">
                <a:tableStyleId>{0505E3EF-67EA-436B-97B2-0124C06EBD24}</a:tableStyleId>
              </a:tblPr>
              <a:tblGrid>
                <a:gridCol w="1301101">
                  <a:extLst>
                    <a:ext uri="{9D8B030D-6E8A-4147-A177-3AD203B41FA5}">
                      <a16:colId xmlns:a16="http://schemas.microsoft.com/office/drawing/2014/main" val="100126516"/>
                    </a:ext>
                  </a:extLst>
                </a:gridCol>
                <a:gridCol w="1301101">
                  <a:extLst>
                    <a:ext uri="{9D8B030D-6E8A-4147-A177-3AD203B41FA5}">
                      <a16:colId xmlns:a16="http://schemas.microsoft.com/office/drawing/2014/main" val="2357195404"/>
                    </a:ext>
                  </a:extLst>
                </a:gridCol>
              </a:tblGrid>
              <a:tr h="1325562">
                <a:tc>
                  <a:txBody>
                    <a:bodyPr/>
                    <a:lstStyle/>
                    <a:p>
                      <a:r>
                        <a:rPr lang="es-AR" dirty="0"/>
                        <a:t>    Varones</a:t>
                      </a:r>
                    </a:p>
                    <a:p>
                      <a:endParaRPr lang="es-AR" dirty="0"/>
                    </a:p>
                    <a:p>
                      <a:r>
                        <a:rPr lang="es-AR" dirty="0"/>
                        <a:t>      </a:t>
                      </a:r>
                      <a:r>
                        <a:rPr lang="es-AR" b="0" dirty="0"/>
                        <a:t>15.217</a:t>
                      </a:r>
                    </a:p>
                  </a:txBody>
                  <a:tcPr/>
                </a:tc>
                <a:tc>
                  <a:txBody>
                    <a:bodyPr/>
                    <a:lstStyle/>
                    <a:p>
                      <a:r>
                        <a:rPr lang="es-AR" dirty="0"/>
                        <a:t>    Mujeres</a:t>
                      </a:r>
                    </a:p>
                    <a:p>
                      <a:endParaRPr lang="es-AR" dirty="0"/>
                    </a:p>
                    <a:p>
                      <a:r>
                        <a:rPr lang="es-AR" dirty="0"/>
                        <a:t>      </a:t>
                      </a:r>
                      <a:r>
                        <a:rPr lang="es-AR" b="0" dirty="0"/>
                        <a:t>15.424</a:t>
                      </a:r>
                    </a:p>
                  </a:txBody>
                  <a:tcPr/>
                </a:tc>
                <a:extLst>
                  <a:ext uri="{0D108BD9-81ED-4DB2-BD59-A6C34878D82A}">
                    <a16:rowId xmlns:a16="http://schemas.microsoft.com/office/drawing/2014/main" val="1359416407"/>
                  </a:ext>
                </a:extLst>
              </a:tr>
            </a:tbl>
          </a:graphicData>
        </a:graphic>
      </p:graphicFrame>
    </p:spTree>
    <p:extLst>
      <p:ext uri="{BB962C8B-B14F-4D97-AF65-F5344CB8AC3E}">
        <p14:creationId xmlns:p14="http://schemas.microsoft.com/office/powerpoint/2010/main" val="304472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185093" y="1527863"/>
            <a:ext cx="11919389" cy="517386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¿Cuál es la incidencia del nivel de educación de los padres en los exámenes de sus hijos?</a:t>
            </a: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101626897"/>
              </p:ext>
            </p:extLst>
          </p:nvPr>
        </p:nvGraphicFramePr>
        <p:xfrm>
          <a:off x="8958297" y="1932972"/>
          <a:ext cx="3048609" cy="4559891"/>
        </p:xfrm>
        <a:graphic>
          <a:graphicData uri="http://schemas.openxmlformats.org/drawingml/2006/table">
            <a:tbl>
              <a:tblPr firstRow="1" bandRow="1">
                <a:tableStyleId>{22838BEF-8BB2-4498-84A7-C5851F593DF1}</a:tableStyleId>
              </a:tblPr>
              <a:tblGrid>
                <a:gridCol w="3048609">
                  <a:extLst>
                    <a:ext uri="{9D8B030D-6E8A-4147-A177-3AD203B41FA5}">
                      <a16:colId xmlns:a16="http://schemas.microsoft.com/office/drawing/2014/main" val="1723888393"/>
                    </a:ext>
                  </a:extLst>
                </a:gridCol>
              </a:tblGrid>
              <a:tr h="4559891">
                <a:tc>
                  <a:txBody>
                    <a:bodyPr/>
                    <a:lstStyle/>
                    <a:p>
                      <a:pPr algn="ctr"/>
                      <a:endParaRPr lang="es-AR" dirty="0"/>
                    </a:p>
                    <a:p>
                      <a:pPr algn="ctr"/>
                      <a:endParaRPr lang="es-AR" dirty="0"/>
                    </a:p>
                    <a:p>
                      <a:pPr algn="ctr"/>
                      <a:r>
                        <a:rPr lang="es-AR" dirty="0"/>
                        <a:t>Se observa que los </a:t>
                      </a:r>
                    </a:p>
                    <a:p>
                      <a:pPr algn="ctr"/>
                      <a:r>
                        <a:rPr lang="es-AR" dirty="0"/>
                        <a:t>alumnos que tienen padres con un nivel de educación de bachillerato y superior tienen mejores </a:t>
                      </a:r>
                    </a:p>
                    <a:p>
                      <a:pPr algn="ctr"/>
                      <a:r>
                        <a:rPr lang="es-AR" dirty="0"/>
                        <a:t>resultados en los exámenes que los alumnos que tienen padres con un nivel de educación de </a:t>
                      </a:r>
                    </a:p>
                    <a:p>
                      <a:pPr algn="ctr"/>
                      <a:r>
                        <a:rPr lang="es-AR" dirty="0"/>
                        <a:t>secundaria y primaria.</a:t>
                      </a:r>
                    </a:p>
                  </a:txBody>
                  <a:tcPr/>
                </a:tc>
                <a:extLst>
                  <a:ext uri="{0D108BD9-81ED-4DB2-BD59-A6C34878D82A}">
                    <a16:rowId xmlns:a16="http://schemas.microsoft.com/office/drawing/2014/main" val="1974676851"/>
                  </a:ext>
                </a:extLst>
              </a:tr>
            </a:tbl>
          </a:graphicData>
        </a:graphic>
      </p:graphicFrame>
      <p:pic>
        <p:nvPicPr>
          <p:cNvPr id="5" name="Imagen 4">
            <a:extLst>
              <a:ext uri="{FF2B5EF4-FFF2-40B4-BE49-F238E27FC236}">
                <a16:creationId xmlns:a16="http://schemas.microsoft.com/office/drawing/2014/main" id="{EDE42A31-D446-A3EA-90D5-D2E4B7D00DD2}"/>
              </a:ext>
            </a:extLst>
          </p:cNvPr>
          <p:cNvPicPr>
            <a:picLocks noChangeAspect="1"/>
          </p:cNvPicPr>
          <p:nvPr/>
        </p:nvPicPr>
        <p:blipFill>
          <a:blip r:embed="rId2"/>
          <a:stretch>
            <a:fillRect/>
          </a:stretch>
        </p:blipFill>
        <p:spPr>
          <a:xfrm>
            <a:off x="335686" y="2106593"/>
            <a:ext cx="8473246" cy="4386270"/>
          </a:xfrm>
          <a:prstGeom prst="rect">
            <a:avLst/>
          </a:prstGeom>
        </p:spPr>
      </p:pic>
    </p:spTree>
    <p:extLst>
      <p:ext uri="{BB962C8B-B14F-4D97-AF65-F5344CB8AC3E}">
        <p14:creationId xmlns:p14="http://schemas.microsoft.com/office/powerpoint/2010/main" val="178612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95516-20A9-B800-3D2C-7CB94D8989E8}"/>
              </a:ext>
            </a:extLst>
          </p:cNvPr>
          <p:cNvSpPr>
            <a:spLocks noGrp="1"/>
          </p:cNvSpPr>
          <p:nvPr>
            <p:ph type="title"/>
          </p:nvPr>
        </p:nvSpPr>
        <p:spPr>
          <a:xfrm>
            <a:off x="185093" y="365125"/>
            <a:ext cx="11168707" cy="1325563"/>
          </a:xfrm>
        </p:spPr>
        <p:txBody>
          <a:bodyPr/>
          <a:lstStyle/>
          <a:p>
            <a:r>
              <a:rPr lang="es-AR" b="1" dirty="0"/>
              <a:t>Preguntas de los datos </a:t>
            </a:r>
          </a:p>
        </p:txBody>
      </p:sp>
      <p:sp>
        <p:nvSpPr>
          <p:cNvPr id="3" name="Marcador de contenido 2">
            <a:extLst>
              <a:ext uri="{FF2B5EF4-FFF2-40B4-BE49-F238E27FC236}">
                <a16:creationId xmlns:a16="http://schemas.microsoft.com/office/drawing/2014/main" id="{E722F647-36F2-C574-CD86-FAB4D8C79366}"/>
              </a:ext>
            </a:extLst>
          </p:cNvPr>
          <p:cNvSpPr>
            <a:spLocks noGrp="1"/>
          </p:cNvSpPr>
          <p:nvPr>
            <p:ph idx="1"/>
          </p:nvPr>
        </p:nvSpPr>
        <p:spPr>
          <a:xfrm>
            <a:off x="0" y="1436914"/>
            <a:ext cx="12192000" cy="517386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1800" dirty="0"/>
              <a:t>¿Cuál es la incidencia de la cantidad de horas de estudio en los scores de los exámenes?</a:t>
            </a:r>
            <a:endParaRPr lang="es-AR" dirty="0"/>
          </a:p>
        </p:txBody>
      </p:sp>
      <p:cxnSp>
        <p:nvCxnSpPr>
          <p:cNvPr id="4" name="Conector recto 3">
            <a:extLst>
              <a:ext uri="{FF2B5EF4-FFF2-40B4-BE49-F238E27FC236}">
                <a16:creationId xmlns:a16="http://schemas.microsoft.com/office/drawing/2014/main" id="{24BA313F-BAEB-212B-0507-B1D644F55787}"/>
              </a:ext>
            </a:extLst>
          </p:cNvPr>
          <p:cNvCxnSpPr/>
          <p:nvPr/>
        </p:nvCxnSpPr>
        <p:spPr>
          <a:xfrm>
            <a:off x="0" y="1436914"/>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a 6">
            <a:extLst>
              <a:ext uri="{FF2B5EF4-FFF2-40B4-BE49-F238E27FC236}">
                <a16:creationId xmlns:a16="http://schemas.microsoft.com/office/drawing/2014/main" id="{11976A27-46BA-303F-10DF-0CBB9C461B26}"/>
              </a:ext>
            </a:extLst>
          </p:cNvPr>
          <p:cNvGraphicFramePr>
            <a:graphicFrameLocks noGrp="1"/>
          </p:cNvGraphicFramePr>
          <p:nvPr>
            <p:extLst>
              <p:ext uri="{D42A27DB-BD31-4B8C-83A1-F6EECF244321}">
                <p14:modId xmlns:p14="http://schemas.microsoft.com/office/powerpoint/2010/main" val="2287209443"/>
              </p:ext>
            </p:extLst>
          </p:nvPr>
        </p:nvGraphicFramePr>
        <p:xfrm>
          <a:off x="8958297" y="1932972"/>
          <a:ext cx="3048609" cy="4559891"/>
        </p:xfrm>
        <a:graphic>
          <a:graphicData uri="http://schemas.openxmlformats.org/drawingml/2006/table">
            <a:tbl>
              <a:tblPr firstRow="1" bandRow="1">
                <a:tableStyleId>{22838BEF-8BB2-4498-84A7-C5851F593DF1}</a:tableStyleId>
              </a:tblPr>
              <a:tblGrid>
                <a:gridCol w="3048609">
                  <a:extLst>
                    <a:ext uri="{9D8B030D-6E8A-4147-A177-3AD203B41FA5}">
                      <a16:colId xmlns:a16="http://schemas.microsoft.com/office/drawing/2014/main" val="1723888393"/>
                    </a:ext>
                  </a:extLst>
                </a:gridCol>
              </a:tblGrid>
              <a:tr h="4559891">
                <a:tc>
                  <a:txBody>
                    <a:bodyPr/>
                    <a:lstStyle/>
                    <a:p>
                      <a:pPr algn="ctr"/>
                      <a:endParaRPr lang="es-AR" dirty="0"/>
                    </a:p>
                    <a:p>
                      <a:pPr algn="ctr"/>
                      <a:r>
                        <a:rPr lang="es-AR" dirty="0"/>
                        <a:t> </a:t>
                      </a:r>
                    </a:p>
                    <a:p>
                      <a:pPr algn="ctr"/>
                      <a:endParaRPr lang="es-AR" dirty="0"/>
                    </a:p>
                    <a:p>
                      <a:pPr algn="l"/>
                      <a:r>
                        <a:rPr lang="es-AR" dirty="0"/>
                        <a:t>Se puede observar que los promedios por cantidad de horas, están muy parejos en líneas generales, pero cuanta mayor cantidad de horas estudian , se ve un leve aumento en los </a:t>
                      </a:r>
                    </a:p>
                    <a:p>
                      <a:pPr algn="l"/>
                      <a:r>
                        <a:rPr lang="es-AR" dirty="0"/>
                        <a:t>promedios de los exámenes.</a:t>
                      </a:r>
                    </a:p>
                    <a:p>
                      <a:pPr algn="l"/>
                      <a:endParaRPr lang="es-AR" dirty="0"/>
                    </a:p>
                    <a:p>
                      <a:pPr algn="l"/>
                      <a:r>
                        <a:rPr lang="es-AR" i="1" dirty="0"/>
                        <a:t>El score es el promedio de los 3 exámenes</a:t>
                      </a:r>
                    </a:p>
                  </a:txBody>
                  <a:tcPr/>
                </a:tc>
                <a:extLst>
                  <a:ext uri="{0D108BD9-81ED-4DB2-BD59-A6C34878D82A}">
                    <a16:rowId xmlns:a16="http://schemas.microsoft.com/office/drawing/2014/main" val="1974676851"/>
                  </a:ext>
                </a:extLst>
              </a:tr>
            </a:tbl>
          </a:graphicData>
        </a:graphic>
      </p:graphicFrame>
      <p:pic>
        <p:nvPicPr>
          <p:cNvPr id="11" name="Imagen 10">
            <a:extLst>
              <a:ext uri="{FF2B5EF4-FFF2-40B4-BE49-F238E27FC236}">
                <a16:creationId xmlns:a16="http://schemas.microsoft.com/office/drawing/2014/main" id="{B18B7BCC-F21D-4D74-F637-C803A6F690CC}"/>
              </a:ext>
            </a:extLst>
          </p:cNvPr>
          <p:cNvPicPr>
            <a:picLocks noChangeAspect="1"/>
          </p:cNvPicPr>
          <p:nvPr/>
        </p:nvPicPr>
        <p:blipFill>
          <a:blip r:embed="rId2"/>
          <a:stretch>
            <a:fillRect/>
          </a:stretch>
        </p:blipFill>
        <p:spPr>
          <a:xfrm>
            <a:off x="185092" y="1932971"/>
            <a:ext cx="8614731" cy="4421528"/>
          </a:xfrm>
          <a:prstGeom prst="rect">
            <a:avLst/>
          </a:prstGeom>
        </p:spPr>
      </p:pic>
    </p:spTree>
    <p:extLst>
      <p:ext uri="{BB962C8B-B14F-4D97-AF65-F5344CB8AC3E}">
        <p14:creationId xmlns:p14="http://schemas.microsoft.com/office/powerpoint/2010/main" val="2812925658"/>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{97A295DF-107B-824C-B4CD-9E09C2796873}tf10001073_mac</Template>
  <TotalTime>103</TotalTime>
  <Words>811</Words>
  <Application>Microsoft Macintosh PowerPoint</Application>
  <PresentationFormat>Panorámica</PresentationFormat>
  <Paragraphs>98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Tw Cen MT</vt:lpstr>
      <vt:lpstr>Wingdings</vt:lpstr>
      <vt:lpstr>Gota</vt:lpstr>
      <vt:lpstr>La Actividad física y el rendimiento académico de los alumnos</vt:lpstr>
      <vt:lpstr>Principales conceptos</vt:lpstr>
      <vt:lpstr>Contexto</vt:lpstr>
      <vt:lpstr>Hipótesis</vt:lpstr>
      <vt:lpstr>Preguntas de los datos </vt:lpstr>
      <vt:lpstr>Preguntas de los datos </vt:lpstr>
      <vt:lpstr>Preguntas de los datos </vt:lpstr>
      <vt:lpstr>Preguntas de los datos </vt:lpstr>
      <vt:lpstr>Preguntas de los datos </vt:lpstr>
      <vt:lpstr>Preguntas de los datos </vt:lpstr>
      <vt:lpstr>Preguntas de los datos </vt:lpstr>
      <vt:lpstr>Insights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Actividad física y el rendimiento académico de los alumnos</dc:title>
  <dc:creator>javier Roel</dc:creator>
  <cp:lastModifiedBy>javier Roel</cp:lastModifiedBy>
  <cp:revision>4</cp:revision>
  <dcterms:created xsi:type="dcterms:W3CDTF">2023-09-06T23:46:01Z</dcterms:created>
  <dcterms:modified xsi:type="dcterms:W3CDTF">2023-09-14T01:27:04Z</dcterms:modified>
</cp:coreProperties>
</file>