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95" r:id="rId4"/>
    <p:sldId id="274" r:id="rId5"/>
    <p:sldId id="261" r:id="rId6"/>
    <p:sldId id="277" r:id="rId7"/>
    <p:sldId id="324" r:id="rId8"/>
    <p:sldId id="325" r:id="rId9"/>
    <p:sldId id="306" r:id="rId10"/>
    <p:sldId id="315" r:id="rId11"/>
    <p:sldId id="297" r:id="rId12"/>
    <p:sldId id="312" r:id="rId13"/>
    <p:sldId id="316" r:id="rId14"/>
    <p:sldId id="282" r:id="rId15"/>
    <p:sldId id="269" r:id="rId16"/>
    <p:sldId id="271" r:id="rId17"/>
    <p:sldId id="317" r:id="rId18"/>
    <p:sldId id="284" r:id="rId19"/>
    <p:sldId id="321" r:id="rId20"/>
    <p:sldId id="322" r:id="rId21"/>
    <p:sldId id="285" r:id="rId22"/>
    <p:sldId id="318" r:id="rId23"/>
    <p:sldId id="320" r:id="rId24"/>
    <p:sldId id="319" r:id="rId25"/>
    <p:sldId id="287" r:id="rId26"/>
    <p:sldId id="288" r:id="rId27"/>
    <p:sldId id="314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9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888F-D99A-46F0-9AD6-16F1EBBF7E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66169A6-BB87-4F01-8D8E-5D3913FA9B04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3E95499C-8BA6-4A83-912F-1CF33CF0F32F}" type="parTrans" cxnId="{9717B2E3-1D31-4E32-86CE-E4649AA35D6F}">
      <dgm:prSet/>
      <dgm:spPr/>
      <dgm:t>
        <a:bodyPr/>
        <a:lstStyle/>
        <a:p>
          <a:endParaRPr lang="en-US"/>
        </a:p>
      </dgm:t>
    </dgm:pt>
    <dgm:pt modelId="{0FED1B6F-E5EA-4D7B-9EC3-D6D62EA32806}" type="sibTrans" cxnId="{9717B2E3-1D31-4E32-86CE-E4649AA35D6F}">
      <dgm:prSet/>
      <dgm:spPr/>
      <dgm:t>
        <a:bodyPr/>
        <a:lstStyle/>
        <a:p>
          <a:endParaRPr lang="en-US"/>
        </a:p>
      </dgm:t>
    </dgm:pt>
    <dgm:pt modelId="{B46A994D-12F5-4C66-861F-DCB063305C21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2C97EED-1F5B-4299-96FB-C32504DE191D}" type="sibTrans" cxnId="{D3351169-189E-4D6C-80AE-6F911FB02E32}">
      <dgm:prSet/>
      <dgm:spPr/>
      <dgm:t>
        <a:bodyPr/>
        <a:lstStyle/>
        <a:p>
          <a:endParaRPr lang="en-US"/>
        </a:p>
      </dgm:t>
    </dgm:pt>
    <dgm:pt modelId="{C6477298-0839-4BCA-AEA6-75EE3807A0C2}" type="parTrans" cxnId="{D3351169-189E-4D6C-80AE-6F911FB02E32}">
      <dgm:prSet/>
      <dgm:spPr/>
      <dgm:t>
        <a:bodyPr/>
        <a:lstStyle/>
        <a:p>
          <a:endParaRPr lang="en-US"/>
        </a:p>
      </dgm:t>
    </dgm:pt>
    <dgm:pt modelId="{53C4EBEA-FABF-4201-9EF7-B28D93292D9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67CC3B54-51B0-46A2-A86E-6A607BFDC7D0}" type="sibTrans" cxnId="{8D0DACF5-EC95-43E5-8708-E843F13EF064}">
      <dgm:prSet/>
      <dgm:spPr/>
      <dgm:t>
        <a:bodyPr/>
        <a:lstStyle/>
        <a:p>
          <a:endParaRPr lang="en-US"/>
        </a:p>
      </dgm:t>
    </dgm:pt>
    <dgm:pt modelId="{7572DB3F-FC64-4C0F-B86D-63B13095B3BD}" type="parTrans" cxnId="{8D0DACF5-EC95-43E5-8708-E843F13EF064}">
      <dgm:prSet/>
      <dgm:spPr/>
      <dgm:t>
        <a:bodyPr/>
        <a:lstStyle/>
        <a:p>
          <a:endParaRPr lang="en-US"/>
        </a:p>
      </dgm:t>
    </dgm:pt>
    <dgm:pt modelId="{25C86438-83C0-4854-AB06-AE7E77874E6A}" type="pres">
      <dgm:prSet presAssocID="{E8BD888F-D99A-46F0-9AD6-16F1EBBF7E57}" presName="root" presStyleCnt="0">
        <dgm:presLayoutVars>
          <dgm:dir/>
          <dgm:resizeHandles val="exact"/>
        </dgm:presLayoutVars>
      </dgm:prSet>
      <dgm:spPr/>
    </dgm:pt>
    <dgm:pt modelId="{B7B24E38-BB36-4F13-B28D-6CC09ED77B60}" type="pres">
      <dgm:prSet presAssocID="{53C4EBEA-FABF-4201-9EF7-B28D93292D93}" presName="compNode" presStyleCnt="0"/>
      <dgm:spPr/>
    </dgm:pt>
    <dgm:pt modelId="{33644DCF-F0CD-4D66-9043-D99372F48FF8}" type="pres">
      <dgm:prSet presAssocID="{53C4EBEA-FABF-4201-9EF7-B28D93292D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5AE12599-EE5C-48B0-905A-30616CDEB15A}" type="pres">
      <dgm:prSet presAssocID="{53C4EBEA-FABF-4201-9EF7-B28D93292D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A41A5277-F668-4299-A87F-845D090A8DA2}" type="pres">
      <dgm:prSet presAssocID="{53C4EBEA-FABF-4201-9EF7-B28D93292D93}" presName="spaceRect" presStyleCnt="0"/>
      <dgm:spPr/>
    </dgm:pt>
    <dgm:pt modelId="{8FE21C9A-EDF5-48B2-814F-5290E128B77C}" type="pres">
      <dgm:prSet presAssocID="{53C4EBEA-FABF-4201-9EF7-B28D93292D93}" presName="textRect" presStyleLbl="revTx" presStyleIdx="0" presStyleCnt="3" custLinFactY="-100000" custLinFactNeighborX="48768" custLinFactNeighborY="-166985">
        <dgm:presLayoutVars>
          <dgm:chMax val="1"/>
          <dgm:chPref val="1"/>
        </dgm:presLayoutVars>
      </dgm:prSet>
      <dgm:spPr/>
    </dgm:pt>
    <dgm:pt modelId="{45D4986F-2879-4EFC-A9CC-E56DE2A1EE27}" type="pres">
      <dgm:prSet presAssocID="{67CC3B54-51B0-46A2-A86E-6A607BFDC7D0}" presName="sibTrans" presStyleCnt="0"/>
      <dgm:spPr/>
    </dgm:pt>
    <dgm:pt modelId="{44E45A32-369F-4979-9A64-23CBEB156070}" type="pres">
      <dgm:prSet presAssocID="{B46A994D-12F5-4C66-861F-DCB063305C21}" presName="compNode" presStyleCnt="0"/>
      <dgm:spPr/>
    </dgm:pt>
    <dgm:pt modelId="{6800F862-B19F-4481-B94E-23E10E553C25}" type="pres">
      <dgm:prSet presAssocID="{B46A994D-12F5-4C66-861F-DCB063305C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66210CA8-35B7-462E-AF02-76D90BA827E2}" type="pres">
      <dgm:prSet presAssocID="{B46A994D-12F5-4C66-861F-DCB063305C21}" presName="iconRect" presStyleLbl="node1" presStyleIdx="1" presStyleCnt="3" custLinFactNeighborX="74" custLinFactNeighborY="91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6D6DA8B-6C2B-472B-BDF9-DFB0736DC322}" type="pres">
      <dgm:prSet presAssocID="{B46A994D-12F5-4C66-861F-DCB063305C21}" presName="spaceRect" presStyleCnt="0"/>
      <dgm:spPr/>
    </dgm:pt>
    <dgm:pt modelId="{31CD72A9-4E35-4CCC-8428-2D642DA8B506}" type="pres">
      <dgm:prSet presAssocID="{B46A994D-12F5-4C66-861F-DCB063305C21}" presName="textRect" presStyleLbl="revTx" presStyleIdx="1" presStyleCnt="3">
        <dgm:presLayoutVars>
          <dgm:chMax val="1"/>
          <dgm:chPref val="1"/>
        </dgm:presLayoutVars>
      </dgm:prSet>
      <dgm:spPr/>
    </dgm:pt>
    <dgm:pt modelId="{C3263CBC-CFC6-4379-B271-10AF0FA9570C}" type="pres">
      <dgm:prSet presAssocID="{12C97EED-1F5B-4299-96FB-C32504DE191D}" presName="sibTrans" presStyleCnt="0"/>
      <dgm:spPr/>
    </dgm:pt>
    <dgm:pt modelId="{B2BA9D32-1A2D-48A3-B56A-5158A759EB1F}" type="pres">
      <dgm:prSet presAssocID="{666169A6-BB87-4F01-8D8E-5D3913FA9B04}" presName="compNode" presStyleCnt="0"/>
      <dgm:spPr/>
    </dgm:pt>
    <dgm:pt modelId="{A20B2B4B-155C-4F38-8696-FC4FBA83CB0A}" type="pres">
      <dgm:prSet presAssocID="{666169A6-BB87-4F01-8D8E-5D3913FA9B0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9312A47C-948B-4145-B149-18B5730E39AB}" type="pres">
      <dgm:prSet presAssocID="{666169A6-BB87-4F01-8D8E-5D3913FA9B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09CD2E8-4B03-46D2-AC8D-A597F21DFA10}" type="pres">
      <dgm:prSet presAssocID="{666169A6-BB87-4F01-8D8E-5D3913FA9B04}" presName="spaceRect" presStyleCnt="0"/>
      <dgm:spPr/>
    </dgm:pt>
    <dgm:pt modelId="{7B3967A2-5992-4349-87CC-79FF618C6489}" type="pres">
      <dgm:prSet presAssocID="{666169A6-BB87-4F01-8D8E-5D3913FA9B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1D9624-A52C-4609-B1A4-F00E1DAF3381}" type="presOf" srcId="{666169A6-BB87-4F01-8D8E-5D3913FA9B04}" destId="{7B3967A2-5992-4349-87CC-79FF618C6489}" srcOrd="0" destOrd="0" presId="urn:microsoft.com/office/officeart/2018/5/layout/IconLeafLabelList"/>
    <dgm:cxn modelId="{D3351169-189E-4D6C-80AE-6F911FB02E32}" srcId="{E8BD888F-D99A-46F0-9AD6-16F1EBBF7E57}" destId="{B46A994D-12F5-4C66-861F-DCB063305C21}" srcOrd="1" destOrd="0" parTransId="{C6477298-0839-4BCA-AEA6-75EE3807A0C2}" sibTransId="{12C97EED-1F5B-4299-96FB-C32504DE191D}"/>
    <dgm:cxn modelId="{0129C382-26CB-4192-B44C-968E4104C3EB}" type="presOf" srcId="{B46A994D-12F5-4C66-861F-DCB063305C21}" destId="{31CD72A9-4E35-4CCC-8428-2D642DA8B506}" srcOrd="0" destOrd="0" presId="urn:microsoft.com/office/officeart/2018/5/layout/IconLeafLabelList"/>
    <dgm:cxn modelId="{AC077A84-6143-4422-9BDC-7A52D12EC2C7}" type="presOf" srcId="{53C4EBEA-FABF-4201-9EF7-B28D93292D93}" destId="{8FE21C9A-EDF5-48B2-814F-5290E128B77C}" srcOrd="0" destOrd="0" presId="urn:microsoft.com/office/officeart/2018/5/layout/IconLeafLabelList"/>
    <dgm:cxn modelId="{3A58EECE-363D-4ECC-9A32-BE4A437EA1BC}" type="presOf" srcId="{E8BD888F-D99A-46F0-9AD6-16F1EBBF7E57}" destId="{25C86438-83C0-4854-AB06-AE7E77874E6A}" srcOrd="0" destOrd="0" presId="urn:microsoft.com/office/officeart/2018/5/layout/IconLeafLabelList"/>
    <dgm:cxn modelId="{9717B2E3-1D31-4E32-86CE-E4649AA35D6F}" srcId="{E8BD888F-D99A-46F0-9AD6-16F1EBBF7E57}" destId="{666169A6-BB87-4F01-8D8E-5D3913FA9B04}" srcOrd="2" destOrd="0" parTransId="{3E95499C-8BA6-4A83-912F-1CF33CF0F32F}" sibTransId="{0FED1B6F-E5EA-4D7B-9EC3-D6D62EA32806}"/>
    <dgm:cxn modelId="{8D0DACF5-EC95-43E5-8708-E843F13EF064}" srcId="{E8BD888F-D99A-46F0-9AD6-16F1EBBF7E57}" destId="{53C4EBEA-FABF-4201-9EF7-B28D93292D93}" srcOrd="0" destOrd="0" parTransId="{7572DB3F-FC64-4C0F-B86D-63B13095B3BD}" sibTransId="{67CC3B54-51B0-46A2-A86E-6A607BFDC7D0}"/>
    <dgm:cxn modelId="{85316BBC-92CB-4F8F-9209-F28E1DD736DD}" type="presParOf" srcId="{25C86438-83C0-4854-AB06-AE7E77874E6A}" destId="{B7B24E38-BB36-4F13-B28D-6CC09ED77B60}" srcOrd="0" destOrd="0" presId="urn:microsoft.com/office/officeart/2018/5/layout/IconLeafLabelList"/>
    <dgm:cxn modelId="{24CC4445-2CE9-44F5-9805-1E2337975833}" type="presParOf" srcId="{B7B24E38-BB36-4F13-B28D-6CC09ED77B60}" destId="{33644DCF-F0CD-4D66-9043-D99372F48FF8}" srcOrd="0" destOrd="0" presId="urn:microsoft.com/office/officeart/2018/5/layout/IconLeafLabelList"/>
    <dgm:cxn modelId="{15CEEB61-990E-4A20-9B3F-F686231E4A15}" type="presParOf" srcId="{B7B24E38-BB36-4F13-B28D-6CC09ED77B60}" destId="{5AE12599-EE5C-48B0-905A-30616CDEB15A}" srcOrd="1" destOrd="0" presId="urn:microsoft.com/office/officeart/2018/5/layout/IconLeafLabelList"/>
    <dgm:cxn modelId="{8218F614-0C26-4F5F-BE6B-9FB2B49643E3}" type="presParOf" srcId="{B7B24E38-BB36-4F13-B28D-6CC09ED77B60}" destId="{A41A5277-F668-4299-A87F-845D090A8DA2}" srcOrd="2" destOrd="0" presId="urn:microsoft.com/office/officeart/2018/5/layout/IconLeafLabelList"/>
    <dgm:cxn modelId="{037369FC-35A8-4982-9AA5-851543AFFC89}" type="presParOf" srcId="{B7B24E38-BB36-4F13-B28D-6CC09ED77B60}" destId="{8FE21C9A-EDF5-48B2-814F-5290E128B77C}" srcOrd="3" destOrd="0" presId="urn:microsoft.com/office/officeart/2018/5/layout/IconLeafLabelList"/>
    <dgm:cxn modelId="{8593C063-0F68-4E57-98D1-FA65494CA126}" type="presParOf" srcId="{25C86438-83C0-4854-AB06-AE7E77874E6A}" destId="{45D4986F-2879-4EFC-A9CC-E56DE2A1EE27}" srcOrd="1" destOrd="0" presId="urn:microsoft.com/office/officeart/2018/5/layout/IconLeafLabelList"/>
    <dgm:cxn modelId="{FE963B7D-67E3-4B93-87C5-70123917AE64}" type="presParOf" srcId="{25C86438-83C0-4854-AB06-AE7E77874E6A}" destId="{44E45A32-369F-4979-9A64-23CBEB156070}" srcOrd="2" destOrd="0" presId="urn:microsoft.com/office/officeart/2018/5/layout/IconLeafLabelList"/>
    <dgm:cxn modelId="{2CC0B198-6619-4211-A711-1DC04C990FED}" type="presParOf" srcId="{44E45A32-369F-4979-9A64-23CBEB156070}" destId="{6800F862-B19F-4481-B94E-23E10E553C25}" srcOrd="0" destOrd="0" presId="urn:microsoft.com/office/officeart/2018/5/layout/IconLeafLabelList"/>
    <dgm:cxn modelId="{C98735C5-C617-4444-AD28-789790AC3FF8}" type="presParOf" srcId="{44E45A32-369F-4979-9A64-23CBEB156070}" destId="{66210CA8-35B7-462E-AF02-76D90BA827E2}" srcOrd="1" destOrd="0" presId="urn:microsoft.com/office/officeart/2018/5/layout/IconLeafLabelList"/>
    <dgm:cxn modelId="{D04F647F-9F4F-49EF-9406-65E3D7CFF816}" type="presParOf" srcId="{44E45A32-369F-4979-9A64-23CBEB156070}" destId="{76D6DA8B-6C2B-472B-BDF9-DFB0736DC322}" srcOrd="2" destOrd="0" presId="urn:microsoft.com/office/officeart/2018/5/layout/IconLeafLabelList"/>
    <dgm:cxn modelId="{570201A3-0E50-48BD-9917-D5BCF697F877}" type="presParOf" srcId="{44E45A32-369F-4979-9A64-23CBEB156070}" destId="{31CD72A9-4E35-4CCC-8428-2D642DA8B506}" srcOrd="3" destOrd="0" presId="urn:microsoft.com/office/officeart/2018/5/layout/IconLeafLabelList"/>
    <dgm:cxn modelId="{CECBF542-3588-472A-87F7-431ECA189348}" type="presParOf" srcId="{25C86438-83C0-4854-AB06-AE7E77874E6A}" destId="{C3263CBC-CFC6-4379-B271-10AF0FA9570C}" srcOrd="3" destOrd="0" presId="urn:microsoft.com/office/officeart/2018/5/layout/IconLeafLabelList"/>
    <dgm:cxn modelId="{3EB60D89-8C1A-4D60-A091-A64AB7DD4ACD}" type="presParOf" srcId="{25C86438-83C0-4854-AB06-AE7E77874E6A}" destId="{B2BA9D32-1A2D-48A3-B56A-5158A759EB1F}" srcOrd="4" destOrd="0" presId="urn:microsoft.com/office/officeart/2018/5/layout/IconLeafLabelList"/>
    <dgm:cxn modelId="{5193956B-80D3-4F61-87F9-97A827C3EADF}" type="presParOf" srcId="{B2BA9D32-1A2D-48A3-B56A-5158A759EB1F}" destId="{A20B2B4B-155C-4F38-8696-FC4FBA83CB0A}" srcOrd="0" destOrd="0" presId="urn:microsoft.com/office/officeart/2018/5/layout/IconLeafLabelList"/>
    <dgm:cxn modelId="{2D35017B-8349-47C1-AF0F-2DD988574E0B}" type="presParOf" srcId="{B2BA9D32-1A2D-48A3-B56A-5158A759EB1F}" destId="{9312A47C-948B-4145-B149-18B5730E39AB}" srcOrd="1" destOrd="0" presId="urn:microsoft.com/office/officeart/2018/5/layout/IconLeafLabelList"/>
    <dgm:cxn modelId="{4F468EAF-AE89-4ABD-95A6-8ED1CC197B8B}" type="presParOf" srcId="{B2BA9D32-1A2D-48A3-B56A-5158A759EB1F}" destId="{709CD2E8-4B03-46D2-AC8D-A597F21DFA10}" srcOrd="2" destOrd="0" presId="urn:microsoft.com/office/officeart/2018/5/layout/IconLeafLabelList"/>
    <dgm:cxn modelId="{A9699441-2240-42CB-BE0D-22468248985E}" type="presParOf" srcId="{B2BA9D32-1A2D-48A3-B56A-5158A759EB1F}" destId="{7B3967A2-5992-4349-87CC-79FF618C6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4DCF-F0CD-4D66-9043-D99372F48FF8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12599-EE5C-48B0-905A-30616CDEB15A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21C9A-EDF5-48B2-814F-5290E128B77C}">
      <dsp:nvSpPr>
        <dsp:cNvPr id="0" name=""/>
        <dsp:cNvSpPr/>
      </dsp:nvSpPr>
      <dsp:spPr>
        <a:xfrm>
          <a:off x="1696538" y="1243377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1696538" y="1243377"/>
        <a:ext cx="3375000" cy="720000"/>
      </dsp:txXfrm>
    </dsp:sp>
    <dsp:sp modelId="{6800F862-B19F-4481-B94E-23E10E553C25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10CA8-35B7-462E-AF02-76D90BA827E2}">
      <dsp:nvSpPr>
        <dsp:cNvPr id="0" name=""/>
        <dsp:cNvSpPr/>
      </dsp:nvSpPr>
      <dsp:spPr>
        <a:xfrm>
          <a:off x="5113992" y="101275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72A9-4E35-4CCC-8428-2D642DA8B506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016243" y="3165669"/>
        <a:ext cx="3375000" cy="720000"/>
      </dsp:txXfrm>
    </dsp:sp>
    <dsp:sp modelId="{A20B2B4B-155C-4F38-8696-FC4FBA83CB0A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2A47C-948B-4145-B149-18B5730E39AB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967A2-5992-4349-87CC-79FF618C6489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7C8118A-C5D3-456B-8E40-8BA1DA897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58E9CE-7F3F-4DA3-94C4-989F8BFB1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B8249-9EB1-4ED0-B90F-D1CF3D90DB03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7A7EC0-2336-421A-8DE1-E8D6453259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15B8E1-3C56-4326-916A-26531537C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E60-D3CD-47B6-8EE0-72F7ADBAF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85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0C142-4A66-4E76-90A4-2E2C8D933E1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B97C8-0C7D-484B-A1F6-B8B1970426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59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Operaciones = transacciones. Mirar a ver lo de los bloques. Cuadraditos de colores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B97C8-0C7D-484B-A1F6-B8B19704263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160E-72B5-4541-A45E-5CD379C25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8A28D8-707A-4B91-AABF-924D243F1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944D5-A59E-441C-8DE0-DF5FC718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7C0F5-00D4-460F-93A2-6917048A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749F9-7037-46E1-B5A7-29A3099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0468" y="6356350"/>
            <a:ext cx="1463041" cy="365125"/>
          </a:xfrm>
        </p:spPr>
        <p:txBody>
          <a:bodyPr/>
          <a:lstStyle>
            <a:lvl1pPr algn="ctr">
              <a:defRPr/>
            </a:lvl1pPr>
          </a:lstStyle>
          <a:p>
            <a:fld id="{1CA45ED6-56AD-40E7-8531-0660EDBCF066}" type="slidenum">
              <a:rPr lang="es-ES" smtClean="0"/>
              <a:pPr/>
              <a:t>‹Nº›</a:t>
            </a:fld>
            <a:r>
              <a:rPr lang="es-ES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42191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1526-A028-41AE-984D-8E9DE43B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65125"/>
            <a:ext cx="934212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83266-839D-48F2-A6F0-AE60E2CE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BA4ACB-8FD1-44AB-B25E-5128392139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4882"/>
            <a:ext cx="1620414" cy="1527974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6696C16-CE56-440F-A54E-7E38C22172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C98C8A0-E03F-4BD7-A9AA-8F79EF0A0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pPr/>
              <a:t>‹Nº›</a:t>
            </a:fld>
            <a:r>
              <a:rPr lang="es-ES"/>
              <a:t>/39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7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8AE56-C3A2-42E6-AFEA-45BA6923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C79403-FA0F-4974-BB25-4D978732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8BA9D-5080-4B1C-9BE5-43425696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DD8D3D-2530-4562-A2A7-3BC8290A8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74ECE0-B13D-41D9-9DD8-086C2D90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A627F0-8BD7-4909-B0C6-E166D6FF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6365BF-75A6-4CF6-9001-7C9FD78B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AFAF18-1F54-4D35-AA2D-CA47CDB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948A-7D73-481C-98FE-4FA01545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F9D24-BEB0-43E6-AEC1-48D8014D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4CDE5-0089-41B0-82EF-85D6080F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649D9-4D15-4CF6-BBCC-6CDFC3F7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38985-E32F-451D-8195-029D80D7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301B0-FE11-40F1-883E-04384C61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4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7CA1-55C1-4810-879C-4F0BDDF0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4E4A9A-A610-4471-A46F-5A695FF0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C75C99-CAB2-4E4A-A184-4C2569F9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534DCC-A7D6-45DD-8A84-581FE775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832BC-B3A3-4C3B-85F6-90F6B448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176DE9-A2E0-4459-B3B0-4474D778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1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5523-CDA6-4059-824F-E8CE6D2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39016B-C5B8-40DD-92EC-A6694542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5E3D4-0198-4F78-8854-2E1CC3B5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850B4-0D4F-4B2D-B884-562B6C6C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796DE-9627-487A-BE3C-A9C0F761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pPr/>
              <a:t>‹Nº›</a:t>
            </a:fld>
            <a:r>
              <a:rPr lang="es-ES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4409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5BE9C-EBD3-465B-A9E2-3B3FFF812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57E95-3319-435E-B799-713B4B9F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A2965-5504-4BD2-BF1E-C22DDBA1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F39E6-3B71-4DF2-8E4F-6F88C78C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AD5F8-3B8D-41D8-BA86-BCBB5BAE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5ED6-56AD-40E7-8531-0660EDBCF0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4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C7E62C-C99C-4977-A1B6-71BD3E49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08" y="352062"/>
            <a:ext cx="9211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C18B7-89A1-4D10-BEC5-F38C2F0E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0E53C-A04C-40B0-A622-B9F97B58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211" y="6356350"/>
            <a:ext cx="932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23732-CDF7-4F05-9EBB-3890344ED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80468" y="6356350"/>
            <a:ext cx="1073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5ED6-56AD-40E7-8531-0660EDBCF066}" type="slidenum">
              <a:rPr lang="es-ES" smtClean="0"/>
              <a:pPr/>
              <a:t>‹Nº›</a:t>
            </a:fld>
            <a:r>
              <a:rPr lang="es-ES" dirty="0"/>
              <a:t>/39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4A79AA-8A75-4C13-A402-B10E00FF5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7966" r="16816" b="11875"/>
          <a:stretch/>
        </p:blipFill>
        <p:spPr>
          <a:xfrm>
            <a:off x="274320" y="117566"/>
            <a:ext cx="1319350" cy="14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53261BA-DB1D-4636-A9C6-89990B3C6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" r="849" b="20226"/>
          <a:stretch/>
        </p:blipFill>
        <p:spPr>
          <a:xfrm>
            <a:off x="10457" y="198319"/>
            <a:ext cx="12191980" cy="6857990"/>
          </a:xfrm>
          <a:prstGeom prst="rect">
            <a:avLst/>
          </a:prstGeom>
        </p:spPr>
      </p:pic>
      <p:sp>
        <p:nvSpPr>
          <p:cNvPr id="78" name="Rectangle 75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C474F-6C93-462A-B07D-2C81E40C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5" y="640263"/>
            <a:ext cx="3947698" cy="2440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dirty="0" err="1"/>
              <a:t>Interoperabilidad</a:t>
            </a:r>
            <a:r>
              <a:rPr lang="en-US" sz="2400" b="1" dirty="0"/>
              <a:t> entre </a:t>
            </a:r>
            <a:r>
              <a:rPr lang="en-US" sz="2400" b="1" dirty="0" err="1"/>
              <a:t>nodos</a:t>
            </a:r>
            <a:r>
              <a:rPr lang="en-US" sz="2400" b="1" dirty="0"/>
              <a:t> Geth y Besu </a:t>
            </a:r>
            <a:r>
              <a:rPr lang="en-US" sz="2400" b="1" dirty="0" err="1"/>
              <a:t>en</a:t>
            </a:r>
            <a:r>
              <a:rPr lang="en-US" sz="2400" b="1" dirty="0"/>
              <a:t> redes Ethereum </a:t>
            </a:r>
            <a:r>
              <a:rPr lang="en-US" sz="2400" b="1" dirty="0" err="1"/>
              <a:t>permisionadas</a:t>
            </a:r>
            <a:r>
              <a:rPr lang="en-US" sz="2400" b="1" dirty="0"/>
              <a:t>. </a:t>
            </a:r>
            <a:r>
              <a:rPr lang="en-US" sz="2400" b="1" dirty="0" err="1"/>
              <a:t>Aplicación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la Red T de Alastria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63B36-4313-48EF-8E2B-119F8A9D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49" y="4937759"/>
            <a:ext cx="3764826" cy="11676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1800" dirty="0"/>
          </a:p>
          <a:p>
            <a:pPr algn="l"/>
            <a:r>
              <a:rPr lang="en-US" sz="1800" dirty="0"/>
              <a:t>Autor: Javier Rodríguez Fernández</a:t>
            </a:r>
          </a:p>
          <a:p>
            <a:pPr algn="l"/>
            <a:r>
              <a:rPr lang="en-US" sz="1800" dirty="0" err="1"/>
              <a:t>Fecha</a:t>
            </a:r>
            <a:r>
              <a:rPr lang="en-US" sz="1800" dirty="0"/>
              <a:t>: Julio 2020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C92E18-2143-4342-AAFF-EA815D7C50DD}"/>
              </a:ext>
            </a:extLst>
          </p:cNvPr>
          <p:cNvSpPr txBox="1">
            <a:spLocks/>
          </p:cNvSpPr>
          <p:nvPr/>
        </p:nvSpPr>
        <p:spPr>
          <a:xfrm>
            <a:off x="3349321" y="5325365"/>
            <a:ext cx="9144000" cy="11332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 b="1" dirty="0">
                <a:solidFill>
                  <a:schemeClr val="bg1"/>
                </a:solidFill>
              </a:rPr>
              <a:t>Máster en Ingeniería de Telecomunicaciones</a:t>
            </a:r>
          </a:p>
          <a:p>
            <a:pPr>
              <a:spcAft>
                <a:spcPts val="600"/>
              </a:spcAft>
            </a:pPr>
            <a:r>
              <a:rPr lang="es-ES" sz="2800" b="1" dirty="0">
                <a:solidFill>
                  <a:schemeClr val="bg1"/>
                </a:solidFill>
              </a:rPr>
              <a:t>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2781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870D-3993-4EE2-9D01-FF01444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36989"/>
            <a:ext cx="9342120" cy="1325563"/>
          </a:xfrm>
        </p:spPr>
        <p:txBody>
          <a:bodyPr/>
          <a:lstStyle/>
          <a:p>
            <a:r>
              <a:rPr lang="es-ES" dirty="0"/>
              <a:t>Inmutabilidad – Formación de la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6152-8E8C-43AF-89FB-9257654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7192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7B415-41E0-41F2-A29A-A3E3658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10</a:t>
            </a:fld>
            <a:r>
              <a:rPr lang="es-ES" b="1" dirty="0"/>
              <a:t>/27</a:t>
            </a:r>
          </a:p>
        </p:txBody>
      </p:sp>
      <p:pic>
        <p:nvPicPr>
          <p:cNvPr id="6" name="Imagen 5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F6A485AB-71FA-4263-A6D3-A67DB4F6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9" b="770"/>
          <a:stretch/>
        </p:blipFill>
        <p:spPr>
          <a:xfrm>
            <a:off x="1531034" y="1477107"/>
            <a:ext cx="9008629" cy="4797083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BEB95-5A8D-46C2-9822-1FFB34141A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37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B370-7794-4A0F-ACF5-6250BCC5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Mecanismos de consenso – Bloques de la cadena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1738A-5F8D-4B7F-8D14-6603823B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nodos son los encargados de añadir nuevos bloques a la cadena</a:t>
            </a:r>
          </a:p>
          <a:p>
            <a:pPr lvl="1"/>
            <a:r>
              <a:rPr lang="es-ES" dirty="0"/>
              <a:t>Recompensa</a:t>
            </a:r>
          </a:p>
          <a:p>
            <a:r>
              <a:rPr lang="es-ES" dirty="0"/>
              <a:t>Los nodos deben alcanzar un consenso para añadir bloques</a:t>
            </a:r>
          </a:p>
          <a:p>
            <a:endParaRPr lang="es-ES" dirty="0"/>
          </a:p>
          <a:p>
            <a:r>
              <a:rPr lang="es-ES" dirty="0"/>
              <a:t>Los mecanismos de consenso utilizados son:</a:t>
            </a:r>
          </a:p>
          <a:p>
            <a:pPr lvl="1"/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(</a:t>
            </a:r>
            <a:r>
              <a:rPr lang="es-ES" dirty="0" err="1"/>
              <a:t>PoW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Authority</a:t>
            </a:r>
            <a:r>
              <a:rPr lang="es-ES" dirty="0"/>
              <a:t> (</a:t>
            </a:r>
            <a:r>
              <a:rPr lang="es-ES" dirty="0" err="1"/>
              <a:t>PoA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r>
              <a:rPr lang="es-ES" dirty="0"/>
              <a:t> (</a:t>
            </a:r>
            <a:r>
              <a:rPr lang="es-ES" dirty="0" err="1"/>
              <a:t>PoS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Istabul</a:t>
            </a:r>
            <a:r>
              <a:rPr lang="es-ES" dirty="0"/>
              <a:t> </a:t>
            </a:r>
            <a:r>
              <a:rPr lang="es-ES" dirty="0" err="1"/>
              <a:t>Byzantine</a:t>
            </a:r>
            <a:r>
              <a:rPr lang="es-ES" dirty="0"/>
              <a:t>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Tolerant</a:t>
            </a:r>
            <a:r>
              <a:rPr lang="es-ES" dirty="0"/>
              <a:t> (IBFT)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6BCF9A-C436-4224-BC40-CA66C0154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11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60168-F248-4017-8FCE-F3797C6CA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50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969C8-9378-44B4-B2DB-25AD344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redes de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3BA16-2A29-4DAF-AFDF-C044D41B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b="1" dirty="0"/>
              <a:t>Redes públicas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C56427-AB18-4D96-A6C0-67B2842D4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12</a:t>
            </a:fld>
            <a:r>
              <a:rPr lang="es-ES" b="1" dirty="0"/>
              <a:t>/27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C784D84-985C-4DAE-85C5-66AE5B9AA02C}"/>
              </a:ext>
            </a:extLst>
          </p:cNvPr>
          <p:cNvSpPr txBox="1">
            <a:spLocks/>
          </p:cNvSpPr>
          <p:nvPr/>
        </p:nvSpPr>
        <p:spPr>
          <a:xfrm>
            <a:off x="4524521" y="1837347"/>
            <a:ext cx="348058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Redes privadas</a:t>
            </a:r>
          </a:p>
          <a:p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034B7DA-1323-4381-995F-234A636D57EF}"/>
              </a:ext>
            </a:extLst>
          </p:cNvPr>
          <p:cNvSpPr txBox="1">
            <a:spLocks/>
          </p:cNvSpPr>
          <p:nvPr/>
        </p:nvSpPr>
        <p:spPr>
          <a:xfrm>
            <a:off x="8123506" y="1835004"/>
            <a:ext cx="348058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Redes permisionadas</a:t>
            </a:r>
          </a:p>
          <a:p>
            <a:endParaRPr lang="es-ES" dirty="0"/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1AFEC9-C8BC-4383-8677-EC885C97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1" y="2407627"/>
            <a:ext cx="2042746" cy="204274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1BC2DB8-7DE9-4DBD-8806-838F4A90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6" y="4445392"/>
            <a:ext cx="2279665" cy="1566130"/>
          </a:xfrm>
          <a:prstGeom prst="rect">
            <a:avLst/>
          </a:prstGeom>
        </p:spPr>
      </p:pic>
      <p:pic>
        <p:nvPicPr>
          <p:cNvPr id="13" name="Imagen 1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81091EFC-FB10-4322-A768-F71BE519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6" y="2518117"/>
            <a:ext cx="2519525" cy="1555807"/>
          </a:xfrm>
          <a:prstGeom prst="rect">
            <a:avLst/>
          </a:prstGeom>
        </p:spPr>
      </p:pic>
      <p:pic>
        <p:nvPicPr>
          <p:cNvPr id="8" name="Imagen 7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7DB8AAC0-1848-4E8E-A976-45B33425E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5" r="16483"/>
          <a:stretch/>
        </p:blipFill>
        <p:spPr>
          <a:xfrm>
            <a:off x="8665699" y="4431323"/>
            <a:ext cx="2568721" cy="1449353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F01D4-DACA-442C-AA9B-77B026E06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5065C18-2714-42E1-B8CD-686C3B7B0A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8"/>
          <a:stretch/>
        </p:blipFill>
        <p:spPr>
          <a:xfrm>
            <a:off x="5241182" y="2799471"/>
            <a:ext cx="1709635" cy="13540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A3713E-B6B7-44B5-8722-ECEF51F71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03" y="4555459"/>
            <a:ext cx="1112594" cy="9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3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870D-3993-4EE2-9D01-FF014445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Ethereum                  Quorum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6152-8E8C-43AF-89FB-9257654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5632938" cy="4351338"/>
          </a:xfrm>
        </p:spPr>
        <p:txBody>
          <a:bodyPr>
            <a:normAutofit/>
          </a:bodyPr>
          <a:lstStyle/>
          <a:p>
            <a:r>
              <a:rPr lang="es-ES" dirty="0"/>
              <a:t>Blockchain pública creada en 2015</a:t>
            </a:r>
          </a:p>
          <a:p>
            <a:endParaRPr lang="es-ES" dirty="0"/>
          </a:p>
          <a:p>
            <a:r>
              <a:rPr lang="es-ES" dirty="0"/>
              <a:t>Permite  ejecución de </a:t>
            </a:r>
            <a:r>
              <a:rPr lang="es-ES" dirty="0" err="1"/>
              <a:t>Dapps</a:t>
            </a:r>
            <a:endParaRPr lang="es-ES" dirty="0"/>
          </a:p>
          <a:p>
            <a:endParaRPr lang="es-ES" dirty="0"/>
          </a:p>
          <a:p>
            <a:r>
              <a:rPr lang="es-ES" dirty="0"/>
              <a:t>Criptomoneda propia = </a:t>
            </a:r>
            <a:r>
              <a:rPr lang="es-ES" dirty="0" err="1"/>
              <a:t>Ether</a:t>
            </a:r>
            <a:endParaRPr lang="es-ES" dirty="0"/>
          </a:p>
          <a:p>
            <a:endParaRPr lang="es-ES" dirty="0"/>
          </a:p>
          <a:p>
            <a:r>
              <a:rPr lang="es-ES" dirty="0"/>
              <a:t>Coste asociado a cada transacción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7B415-41E0-41F2-A29A-A3E3658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13</a:t>
            </a:fld>
            <a:r>
              <a:rPr lang="es-ES" b="1" dirty="0"/>
              <a:t>/27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C9F2A28-EB83-49B7-912C-D0EF7CD0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39" y="504585"/>
            <a:ext cx="1471361" cy="101082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0EA3A47-FAA8-493C-AD2D-81A17AA5610F}"/>
              </a:ext>
            </a:extLst>
          </p:cNvPr>
          <p:cNvSpPr txBox="1">
            <a:spLocks/>
          </p:cNvSpPr>
          <p:nvPr/>
        </p:nvSpPr>
        <p:spPr>
          <a:xfrm>
            <a:off x="6221744" y="1819764"/>
            <a:ext cx="56654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Blockchain permisionada </a:t>
            </a:r>
          </a:p>
          <a:p>
            <a:endParaRPr lang="es-ES" dirty="0"/>
          </a:p>
          <a:p>
            <a:r>
              <a:rPr lang="es-ES" dirty="0"/>
              <a:t>Bifurcación de la red Ethereum</a:t>
            </a:r>
          </a:p>
          <a:p>
            <a:endParaRPr lang="es-ES" dirty="0"/>
          </a:p>
          <a:p>
            <a:r>
              <a:rPr lang="es-ES" dirty="0"/>
              <a:t>No tiene criptomoneda propia ni coste asociado en cada transacción</a:t>
            </a:r>
          </a:p>
          <a:p>
            <a:endParaRPr lang="es-ES" dirty="0"/>
          </a:p>
        </p:txBody>
      </p:sp>
      <p:pic>
        <p:nvPicPr>
          <p:cNvPr id="5" name="Imagen 4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7E91E4EC-F89A-49E0-B8B6-95AB6B3E7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5" r="16483" b="30039"/>
          <a:stretch/>
        </p:blipFill>
        <p:spPr>
          <a:xfrm>
            <a:off x="9422023" y="209905"/>
            <a:ext cx="2568721" cy="1013985"/>
          </a:xfrm>
          <a:prstGeom prst="rect">
            <a:avLst/>
          </a:prstGeom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3B36A9-D381-4098-B3C5-4D398CDAB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2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870D-3993-4EE2-9D01-FF014445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Alastria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6152-8E8C-43AF-89FB-9257654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75" y="1434904"/>
            <a:ext cx="11305796" cy="4979963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Asociación sin ánimo de lucro que pretender fomentar la economía digital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Red T</a:t>
            </a:r>
          </a:p>
          <a:p>
            <a:r>
              <a:rPr lang="es-ES" sz="2400" dirty="0"/>
              <a:t>Red permisionada que utiliza clientes Geth</a:t>
            </a:r>
          </a:p>
          <a:p>
            <a:r>
              <a:rPr lang="es-ES" sz="2400" dirty="0"/>
              <a:t>Red principal de Alastria</a:t>
            </a:r>
          </a:p>
          <a:p>
            <a:r>
              <a:rPr lang="es-ES" sz="2400" dirty="0"/>
              <a:t>En la actualidad existen 126 nodos regulares, 18 nodos validadores y 5 </a:t>
            </a:r>
            <a:r>
              <a:rPr lang="es-ES" sz="2400" dirty="0" err="1"/>
              <a:t>Bootnodes</a:t>
            </a:r>
            <a:endParaRPr lang="es-ES" sz="2400" dirty="0"/>
          </a:p>
          <a:p>
            <a:endParaRPr lang="es-ES" sz="2400" b="1" dirty="0"/>
          </a:p>
          <a:p>
            <a:pPr marL="0" indent="0">
              <a:buNone/>
            </a:pPr>
            <a:r>
              <a:rPr lang="es-ES" b="1" dirty="0"/>
              <a:t>Red B</a:t>
            </a:r>
          </a:p>
          <a:p>
            <a:r>
              <a:rPr lang="es-ES" sz="2400" dirty="0"/>
              <a:t>Utiliza clientes </a:t>
            </a:r>
            <a:r>
              <a:rPr lang="es-ES" sz="2400" dirty="0" err="1"/>
              <a:t>Hyperledger</a:t>
            </a:r>
            <a:r>
              <a:rPr lang="es-ES" sz="2400" dirty="0"/>
              <a:t> Besu</a:t>
            </a:r>
          </a:p>
          <a:p>
            <a:r>
              <a:rPr lang="es-ES" sz="2400" dirty="0"/>
              <a:t>Creada en Marzo de 2020. Apenas tiene nodos en funcionamiento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7B415-41E0-41F2-A29A-A3E3658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14</a:t>
            </a:fld>
            <a:r>
              <a:rPr lang="es-ES" b="1" dirty="0"/>
              <a:t>/27</a:t>
            </a:r>
          </a:p>
        </p:txBody>
      </p:sp>
      <p:pic>
        <p:nvPicPr>
          <p:cNvPr id="5" name="Imagen 4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CFBC39AF-1E72-4D9E-AD9E-26184BA0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6" y="104088"/>
            <a:ext cx="2150633" cy="1328016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78F7867C-4676-4D1A-B132-9F6153CA1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6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8471F8A-D3B3-450F-A57F-B2868B74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Interoperabilidad entre cliente Geth y cliente Besu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87DD80-A487-477D-9A26-F9C87B49C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CA45ED6-56AD-40E7-8531-0660EDBCF066}" type="slidenum">
              <a:rPr lang="en-US" b="1" smtClean="0"/>
              <a:pPr algn="r">
                <a:spcAft>
                  <a:spcPts val="600"/>
                </a:spcAft>
              </a:pPr>
              <a:t>15</a:t>
            </a:fld>
            <a:r>
              <a:rPr lang="en-US" b="1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125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F84F-7B0F-46A1-AC7D-1D31FE0A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D412A-F0E5-45F0-B9D8-BF0F8959D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máquinas virtuales de Ubuntu 18.04</a:t>
            </a:r>
          </a:p>
          <a:p>
            <a:endParaRPr lang="es-ES" dirty="0"/>
          </a:p>
          <a:p>
            <a:r>
              <a:rPr lang="es-ES" dirty="0"/>
              <a:t>Equipo anfitrión: Ordenador portátil 512 de SSD y 16 GB de RAM</a:t>
            </a:r>
          </a:p>
          <a:p>
            <a:endParaRPr lang="es-ES" dirty="0"/>
          </a:p>
          <a:p>
            <a:r>
              <a:rPr lang="es-ES" dirty="0"/>
              <a:t>Indispensable que las máquinas virtuales tengan conexión entre ellas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34593-7CB4-4A02-A114-48BCB904C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16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64BF1-FCB0-46AC-B2B5-9836801DF1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70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FAA6-71E2-4314-8026-F604723D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36990"/>
            <a:ext cx="9342120" cy="1325563"/>
          </a:xfrm>
        </p:spPr>
        <p:txBody>
          <a:bodyPr/>
          <a:lstStyle/>
          <a:p>
            <a:r>
              <a:rPr lang="es-ES" dirty="0"/>
              <a:t>Clientes de blockchain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398E0-744B-4ECB-BAA9-0FC023FA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84766" cy="5219114"/>
          </a:xfrm>
        </p:spPr>
        <p:txBody>
          <a:bodyPr/>
          <a:lstStyle/>
          <a:p>
            <a:r>
              <a:rPr lang="es-ES" sz="2400" dirty="0"/>
              <a:t>Software para implementar nodos de redes de blockchain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Geth (</a:t>
            </a:r>
            <a:r>
              <a:rPr lang="es-ES" b="1" dirty="0" err="1"/>
              <a:t>Go</a:t>
            </a:r>
            <a:r>
              <a:rPr lang="es-ES" b="1" dirty="0"/>
              <a:t>-Ethereum)</a:t>
            </a:r>
          </a:p>
          <a:p>
            <a:r>
              <a:rPr lang="es-ES" sz="2400" dirty="0"/>
              <a:t>Desarrollado en el lenguaje de programación </a:t>
            </a:r>
            <a:r>
              <a:rPr lang="es-ES" sz="2400" dirty="0" err="1"/>
              <a:t>Golang</a:t>
            </a:r>
            <a:endParaRPr lang="es-ES" sz="2400" dirty="0"/>
          </a:p>
          <a:p>
            <a:r>
              <a:rPr lang="es-ES" sz="2400" dirty="0"/>
              <a:t>Línea de comandos, consola de JavaScript y </a:t>
            </a:r>
            <a:r>
              <a:rPr lang="es-ES" sz="2400" dirty="0" err="1"/>
              <a:t>APIs</a:t>
            </a:r>
            <a:r>
              <a:rPr lang="es-ES" sz="2400" dirty="0"/>
              <a:t> JSON-RPC-HTTP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Hyperledger</a:t>
            </a:r>
            <a:r>
              <a:rPr lang="es-ES" b="1" dirty="0"/>
              <a:t> Besu</a:t>
            </a:r>
          </a:p>
          <a:p>
            <a:r>
              <a:rPr lang="es-ES" sz="2400" dirty="0"/>
              <a:t>Desarrollado en Java</a:t>
            </a:r>
          </a:p>
          <a:p>
            <a:r>
              <a:rPr lang="es-ES" sz="2400" dirty="0"/>
              <a:t>Línea de comandos y </a:t>
            </a:r>
            <a:r>
              <a:rPr lang="es-ES" sz="2400" dirty="0" err="1"/>
              <a:t>APIs</a:t>
            </a:r>
            <a:r>
              <a:rPr lang="es-ES" sz="2400" dirty="0"/>
              <a:t> JSON-RPC-HTTP</a:t>
            </a:r>
          </a:p>
          <a:p>
            <a:pPr marL="0" indent="0">
              <a:buNone/>
            </a:pPr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79D01B-B9BF-4754-88E3-303DBC409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17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F6520-CAA4-4CA3-9A0C-45BF3594A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60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B48A-77B5-4B9C-9238-3F36080C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Red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EB8785-A0CC-441D-8F78-529D9B34F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18</a:t>
            </a:fld>
            <a:r>
              <a:rPr lang="es-ES" b="1" dirty="0"/>
              <a:t>/27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2D0F04-D041-46EB-94C5-8B294BAB7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00DF24D-A72A-4A9B-BFDA-3C66A2E1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9BEA36-AB5D-4A7A-808D-9051850F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69" y="1713069"/>
            <a:ext cx="7156061" cy="44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9FD3-AE6D-4691-8D29-35156F9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 clave en la interoperabilidad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FF52B-C17F-4A68-B060-82449EB4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Archivo génesis</a:t>
            </a:r>
          </a:p>
          <a:p>
            <a:pPr lvl="1"/>
            <a:r>
              <a:rPr lang="es-ES" dirty="0"/>
              <a:t>Todos los nodos deben tener el mismo origen de la cadena</a:t>
            </a:r>
          </a:p>
          <a:p>
            <a:pPr lvl="1"/>
            <a:endParaRPr lang="es-ES" dirty="0"/>
          </a:p>
          <a:p>
            <a:r>
              <a:rPr lang="es-ES" dirty="0"/>
              <a:t>Identificador de red</a:t>
            </a:r>
          </a:p>
          <a:p>
            <a:endParaRPr lang="es-ES" dirty="0"/>
          </a:p>
          <a:p>
            <a:r>
              <a:rPr lang="es-ES" dirty="0"/>
              <a:t>Permisionado correctamente configurado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C4241-69FD-4C98-8503-7943E8202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3A9677-9A53-4EC1-AC9F-537EB8077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A45ED6-56AD-40E7-8531-0660EDBCF066}" type="slidenum">
              <a:rPr lang="es-ES" b="1" smtClean="0"/>
              <a:pPr/>
              <a:t>19</a:t>
            </a:fld>
            <a:r>
              <a:rPr lang="es-ES" b="1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771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DCA57-E468-44F7-847A-334D48F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B8F0C-C19D-4118-BBFB-043545C4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5309"/>
            <a:ext cx="6069036" cy="42509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¿Qué es blockchain?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Principios básicos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Sistemas distribuidos - Nodos de la red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Inmutabilidad - Formación de la cadena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Mecanismos de consenso - Bloques de la cadena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Tipos de redes de blockchain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Ethereum y Quorum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Alastria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2DD52-8BE9-4382-8AC8-C0FDE9494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2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CEAF1-4811-40FF-9D60-138FCCAA2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Interoperabilidad entre nodos Geth y Besu en redes Ethereum permisionadas. Aplicación en la Red T de Alastria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6FD401-2666-46E8-AE96-0AF4AEFBED1B}"/>
              </a:ext>
            </a:extLst>
          </p:cNvPr>
          <p:cNvSpPr txBox="1">
            <a:spLocks/>
          </p:cNvSpPr>
          <p:nvPr/>
        </p:nvSpPr>
        <p:spPr>
          <a:xfrm>
            <a:off x="6477001" y="1491949"/>
            <a:ext cx="5928360" cy="460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C0153BE-BEF8-4055-95CB-8F0D87E43560}"/>
              </a:ext>
            </a:extLst>
          </p:cNvPr>
          <p:cNvSpPr txBox="1">
            <a:spLocks/>
          </p:cNvSpPr>
          <p:nvPr/>
        </p:nvSpPr>
        <p:spPr>
          <a:xfrm>
            <a:off x="6997505" y="1576356"/>
            <a:ext cx="5928360" cy="44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Entorno de desarrollo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Clientes de blockchain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Arquitectura de red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Elementos clave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Resultados Interoperabilidad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Conclusiones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s-ES" sz="2400" dirty="0"/>
              <a:t>Líneas Futuras</a:t>
            </a:r>
            <a:br>
              <a:rPr lang="es-ES" dirty="0"/>
            </a:b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21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9FD3-AE6D-4691-8D29-35156F9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considerados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FF52B-C17F-4A68-B060-82449EB4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Archivo génesis file utilizado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C4241-69FD-4C98-8503-7943E8202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3A9677-9A53-4EC1-AC9F-537EB8077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A45ED6-56AD-40E7-8531-0660EDBCF066}" type="slidenum">
              <a:rPr lang="es-ES" b="1" smtClean="0"/>
              <a:pPr/>
              <a:t>20</a:t>
            </a:fld>
            <a:r>
              <a:rPr lang="es-ES" b="1" dirty="0"/>
              <a:t>/27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16A818F-9090-4A7C-B78B-A465C5B9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9" y="2667870"/>
            <a:ext cx="11380082" cy="29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4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8153-D485-4495-9C81-B3DBE10E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270" y="291383"/>
            <a:ext cx="9259529" cy="1325563"/>
          </a:xfrm>
        </p:spPr>
        <p:txBody>
          <a:bodyPr/>
          <a:lstStyle/>
          <a:p>
            <a:r>
              <a:rPr lang="es-ES" dirty="0"/>
              <a:t>Resultado Interoperabilidad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33A78D4-1525-4DCD-974E-CFE63A373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" y="1465732"/>
            <a:ext cx="11577711" cy="495038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713688-B550-472F-9FE7-C84B2A930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21</a:t>
            </a:fld>
            <a:r>
              <a:rPr lang="es-ES" b="1" dirty="0"/>
              <a:t>/27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B2AA3B1-53A9-4960-BB87-16A2127819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4DD87C-ADD9-47FE-AC27-78DA9A60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04" y="1881881"/>
            <a:ext cx="4572148" cy="286012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3435C35-1B52-4E3A-B5EA-20E426571B99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4431323"/>
            <a:ext cx="534572" cy="74558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E947-B1A0-4D4E-B132-77F61A4A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93260"/>
            <a:ext cx="9342120" cy="1325563"/>
          </a:xfrm>
        </p:spPr>
        <p:txBody>
          <a:bodyPr/>
          <a:lstStyle/>
          <a:p>
            <a:r>
              <a:rPr lang="es-ES" dirty="0"/>
              <a:t>Resultado Interoperabilidad</a:t>
            </a:r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5186FE6-96BA-41D8-9E45-2E114636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746228"/>
            <a:ext cx="11352627" cy="310593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EB9C6-CF89-4A26-95EA-601E2609A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22</a:t>
            </a:fld>
            <a:r>
              <a:rPr lang="es-ES" b="1" dirty="0"/>
              <a:t>/27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EFC2F75-DAA7-4050-8442-0830CF6C7954}"/>
              </a:ext>
            </a:extLst>
          </p:cNvPr>
          <p:cNvSpPr txBox="1">
            <a:spLocks/>
          </p:cNvSpPr>
          <p:nvPr/>
        </p:nvSpPr>
        <p:spPr>
          <a:xfrm>
            <a:off x="912055" y="1642940"/>
            <a:ext cx="934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+mn-lt"/>
              </a:rPr>
              <a:t>Información sobre los nodos conectados al Validator1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7DD77C19-88A6-4F31-87D7-91E81BEB2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7630BC-2F5B-4913-82EE-E28B68FA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58" y="281355"/>
            <a:ext cx="3222842" cy="2016059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4E160E9-A516-4DB9-B0AD-86E65CFC50CE}"/>
              </a:ext>
            </a:extLst>
          </p:cNvPr>
          <p:cNvSpPr/>
          <p:nvPr/>
        </p:nvSpPr>
        <p:spPr>
          <a:xfrm>
            <a:off x="10635175" y="492370"/>
            <a:ext cx="1041010" cy="7877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E947-B1A0-4D4E-B132-77F61A4A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Interoperabilidad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EB9C6-CF89-4A26-95EA-601E2609A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23</a:t>
            </a:fld>
            <a:r>
              <a:rPr lang="es-ES" b="1" dirty="0"/>
              <a:t>/27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EFC2F75-DAA7-4050-8442-0830CF6C7954}"/>
              </a:ext>
            </a:extLst>
          </p:cNvPr>
          <p:cNvSpPr txBox="1">
            <a:spLocks/>
          </p:cNvSpPr>
          <p:nvPr/>
        </p:nvSpPr>
        <p:spPr>
          <a:xfrm>
            <a:off x="912055" y="1727346"/>
            <a:ext cx="934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+mn-lt"/>
              </a:rPr>
              <a:t>Información sobre los nodos conectados al Nodo de Besu</a:t>
            </a:r>
          </a:p>
        </p:txBody>
      </p:sp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427E6FB-71B7-4A2E-A593-6B4B996A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816553"/>
            <a:ext cx="11437034" cy="2880862"/>
          </a:xfrm>
        </p:spPr>
      </p:pic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1163F87-1C30-4251-9403-74D712712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4231D9-97DD-43AC-AEAA-2D347B9A4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83" t="698" r="2183" b="-698"/>
          <a:stretch/>
        </p:blipFill>
        <p:spPr>
          <a:xfrm>
            <a:off x="8786278" y="98474"/>
            <a:ext cx="3222842" cy="2016059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AC4AD17-C6E4-449C-88A9-08DF5FD6C196}"/>
              </a:ext>
            </a:extLst>
          </p:cNvPr>
          <p:cNvSpPr/>
          <p:nvPr/>
        </p:nvSpPr>
        <p:spPr>
          <a:xfrm>
            <a:off x="9214338" y="1350499"/>
            <a:ext cx="1041010" cy="7877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E947-B1A0-4D4E-B132-77F61A4A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36990"/>
            <a:ext cx="9342120" cy="1325563"/>
          </a:xfrm>
        </p:spPr>
        <p:txBody>
          <a:bodyPr/>
          <a:lstStyle/>
          <a:p>
            <a:r>
              <a:rPr lang="es-ES" dirty="0"/>
              <a:t>Resultado Interoperabilidad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EB9C6-CF89-4A26-95EA-601E2609A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24</a:t>
            </a:fld>
            <a:r>
              <a:rPr lang="es-ES" b="1" dirty="0"/>
              <a:t>/27</a:t>
            </a:r>
          </a:p>
        </p:txBody>
      </p:sp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9EA7E7E-0DCA-46FB-A450-3F681380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4" y="2222696"/>
            <a:ext cx="11415251" cy="4147358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7FFD2D0-5FA5-4AEF-81D3-BF9D2AE550BD}"/>
              </a:ext>
            </a:extLst>
          </p:cNvPr>
          <p:cNvSpPr txBox="1">
            <a:spLocks/>
          </p:cNvSpPr>
          <p:nvPr/>
        </p:nvSpPr>
        <p:spPr>
          <a:xfrm>
            <a:off x="588498" y="1319383"/>
            <a:ext cx="934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+mn-lt"/>
              </a:rPr>
              <a:t>Información sobre los nodos conectados al Nodo Main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836AF233-F549-4A23-B0E9-BE40C7B0D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89D3A0-3944-4A02-9144-B14287E3F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83" t="698" r="2183" b="-698"/>
          <a:stretch/>
        </p:blipFill>
        <p:spPr>
          <a:xfrm>
            <a:off x="8786278" y="84406"/>
            <a:ext cx="3222842" cy="2016059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33B1C8-7EC4-44E9-8396-A5F6F8BCB344}"/>
              </a:ext>
            </a:extLst>
          </p:cNvPr>
          <p:cNvSpPr/>
          <p:nvPr/>
        </p:nvSpPr>
        <p:spPr>
          <a:xfrm>
            <a:off x="9172135" y="323558"/>
            <a:ext cx="1041010" cy="717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0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9EC6D-304A-4041-A1E9-430E6F41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540"/>
            <a:ext cx="11407487" cy="1325563"/>
          </a:xfrm>
        </p:spPr>
        <p:txBody>
          <a:bodyPr>
            <a:normAutofit/>
          </a:bodyPr>
          <a:lstStyle/>
          <a:p>
            <a:r>
              <a:rPr lang="es-ES" sz="5400" dirty="0"/>
              <a:t>         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D60EC7-E992-4DF4-AE54-43D696367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28601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A45ED6-56AD-40E7-8531-0660EDBCF066}" type="slidenum">
              <a:rPr lang="es-ES" b="1" smtClean="0"/>
              <a:pPr>
                <a:spcAft>
                  <a:spcPts val="600"/>
                </a:spcAft>
              </a:pPr>
              <a:t>25</a:t>
            </a:fld>
            <a:r>
              <a:rPr lang="es-ES" b="1" dirty="0"/>
              <a:t>/27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3F455353-0267-4571-8832-F73631623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5132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857EEF1-EBCA-4C2E-AB47-CB96B6983380}"/>
              </a:ext>
            </a:extLst>
          </p:cNvPr>
          <p:cNvSpPr txBox="1"/>
          <p:nvPr/>
        </p:nvSpPr>
        <p:spPr>
          <a:xfrm>
            <a:off x="4482902" y="4567308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interoperabilidad entre los dos clientes es viable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C24ACF-B80F-4FA0-BD70-4925FB837EDE}"/>
              </a:ext>
            </a:extLst>
          </p:cNvPr>
          <p:cNvSpPr txBox="1"/>
          <p:nvPr/>
        </p:nvSpPr>
        <p:spPr>
          <a:xfrm>
            <a:off x="780755" y="4663438"/>
            <a:ext cx="35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Tecnología compleja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578D77-182A-468A-AC57-0F8FB4022352}"/>
              </a:ext>
            </a:extLst>
          </p:cNvPr>
          <p:cNvSpPr txBox="1"/>
          <p:nvPr/>
        </p:nvSpPr>
        <p:spPr>
          <a:xfrm>
            <a:off x="8503917" y="4564964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Información técnica escasa e incompleta</a:t>
            </a:r>
          </a:p>
        </p:txBody>
      </p:sp>
      <p:sp>
        <p:nvSpPr>
          <p:cNvPr id="16" name="Marcador de pie de página 5">
            <a:extLst>
              <a:ext uri="{FF2B5EF4-FFF2-40B4-BE49-F238E27FC236}">
                <a16:creationId xmlns:a16="http://schemas.microsoft.com/office/drawing/2014/main" id="{CFB9A7C4-7DA9-497A-B152-6560BA855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1315" y="6342283"/>
            <a:ext cx="9326880" cy="365125"/>
          </a:xfrm>
        </p:spPr>
        <p:txBody>
          <a:bodyPr/>
          <a:lstStyle/>
          <a:p>
            <a:r>
              <a:rPr lang="es-ES" dirty="0"/>
              <a:t>Interoperabilidad entre nodos Geth y Besu en redes Ethereum permisionadas. Aplicación en la Red T de Alastria</a:t>
            </a:r>
          </a:p>
        </p:txBody>
      </p:sp>
    </p:spTree>
    <p:extLst>
      <p:ext uri="{BB962C8B-B14F-4D97-AF65-F5344CB8AC3E}">
        <p14:creationId xmlns:p14="http://schemas.microsoft.com/office/powerpoint/2010/main" val="301763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397A-B93E-44D3-ABDE-906D2425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540"/>
            <a:ext cx="11407487" cy="1325563"/>
          </a:xfrm>
        </p:spPr>
        <p:txBody>
          <a:bodyPr>
            <a:normAutofit/>
          </a:bodyPr>
          <a:lstStyle/>
          <a:p>
            <a:r>
              <a:rPr lang="es-ES" sz="5400" dirty="0"/>
              <a:t>          </a:t>
            </a:r>
            <a:r>
              <a:rPr lang="es-ES" dirty="0"/>
              <a:t>Líneas futuras</a:t>
            </a:r>
            <a:endParaRPr lang="es-E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56259-6CAB-49D2-ABA7-5ACF12663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2578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A45ED6-56AD-40E7-8531-0660EDBCF066}" type="slidenum">
              <a:rPr lang="es-ES" b="1" smtClean="0"/>
              <a:pPr>
                <a:spcAft>
                  <a:spcPts val="600"/>
                </a:spcAft>
              </a:pPr>
              <a:t>26</a:t>
            </a:fld>
            <a:r>
              <a:rPr lang="es-ES" b="1" dirty="0"/>
              <a:t>/27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8535D2B-EF99-49ED-97D5-509008FBD43D}"/>
              </a:ext>
            </a:extLst>
          </p:cNvPr>
          <p:cNvGrpSpPr/>
          <p:nvPr/>
        </p:nvGrpSpPr>
        <p:grpSpPr>
          <a:xfrm>
            <a:off x="1100122" y="1998519"/>
            <a:ext cx="10619965" cy="3585720"/>
            <a:chOff x="1100122" y="1998519"/>
            <a:chExt cx="10619965" cy="3585720"/>
          </a:xfrm>
        </p:grpSpPr>
        <p:sp>
          <p:nvSpPr>
            <p:cNvPr id="11" name="Rectángulo: esquinas diagonales redondeadas 10">
              <a:extLst>
                <a:ext uri="{FF2B5EF4-FFF2-40B4-BE49-F238E27FC236}">
                  <a16:creationId xmlns:a16="http://schemas.microsoft.com/office/drawing/2014/main" id="{8E67FC83-4A98-48F1-A27A-3DFE001E32E6}"/>
                </a:ext>
              </a:extLst>
            </p:cNvPr>
            <p:cNvSpPr/>
            <p:nvPr/>
          </p:nvSpPr>
          <p:spPr>
            <a:xfrm>
              <a:off x="1100122" y="2291293"/>
              <a:ext cx="2058750" cy="205875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tángulo: esquinas diagonales redondeadas 13">
              <a:extLst>
                <a:ext uri="{FF2B5EF4-FFF2-40B4-BE49-F238E27FC236}">
                  <a16:creationId xmlns:a16="http://schemas.microsoft.com/office/drawing/2014/main" id="{6C74E923-FC01-46F8-9E61-040A78A6369C}"/>
                </a:ext>
              </a:extLst>
            </p:cNvPr>
            <p:cNvSpPr/>
            <p:nvPr/>
          </p:nvSpPr>
          <p:spPr>
            <a:xfrm>
              <a:off x="5065747" y="2291293"/>
              <a:ext cx="2058750" cy="205875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ángulo 14" descr="Base de datos">
              <a:extLst>
                <a:ext uri="{FF2B5EF4-FFF2-40B4-BE49-F238E27FC236}">
                  <a16:creationId xmlns:a16="http://schemas.microsoft.com/office/drawing/2014/main" id="{F6C08B33-0965-40AC-9298-3756975E0728}"/>
                </a:ext>
              </a:extLst>
            </p:cNvPr>
            <p:cNvSpPr/>
            <p:nvPr/>
          </p:nvSpPr>
          <p:spPr>
            <a:xfrm>
              <a:off x="7530246" y="1998519"/>
              <a:ext cx="1181250" cy="118125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ángulo: esquinas diagonales redondeadas 16">
              <a:extLst>
                <a:ext uri="{FF2B5EF4-FFF2-40B4-BE49-F238E27FC236}">
                  <a16:creationId xmlns:a16="http://schemas.microsoft.com/office/drawing/2014/main" id="{DE8E2E41-55E3-4AE0-B208-995B575D97C4}"/>
                </a:ext>
              </a:extLst>
            </p:cNvPr>
            <p:cNvSpPr/>
            <p:nvPr/>
          </p:nvSpPr>
          <p:spPr>
            <a:xfrm>
              <a:off x="9031372" y="2291293"/>
              <a:ext cx="2058750" cy="205875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8" name="Rectángulo 17" descr="Red">
              <a:extLst>
                <a:ext uri="{FF2B5EF4-FFF2-40B4-BE49-F238E27FC236}">
                  <a16:creationId xmlns:a16="http://schemas.microsoft.com/office/drawing/2014/main" id="{5F8F5D18-DF48-4BF3-8174-CACDEE7AE5EF}"/>
                </a:ext>
              </a:extLst>
            </p:cNvPr>
            <p:cNvSpPr/>
            <p:nvPr/>
          </p:nvSpPr>
          <p:spPr>
            <a:xfrm>
              <a:off x="1550011" y="2701911"/>
              <a:ext cx="1181250" cy="118125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9588A1DD-1983-461F-A95A-1D9078BE88CD}"/>
                </a:ext>
              </a:extLst>
            </p:cNvPr>
            <p:cNvSpPr/>
            <p:nvPr/>
          </p:nvSpPr>
          <p:spPr>
            <a:xfrm>
              <a:off x="8345087" y="4864239"/>
              <a:ext cx="3375000" cy="720000"/>
            </a:xfrm>
            <a:custGeom>
              <a:avLst/>
              <a:gdLst>
                <a:gd name="connsiteX0" fmla="*/ 0 w 3375000"/>
                <a:gd name="connsiteY0" fmla="*/ 0 h 720000"/>
                <a:gd name="connsiteX1" fmla="*/ 3375000 w 3375000"/>
                <a:gd name="connsiteY1" fmla="*/ 0 h 720000"/>
                <a:gd name="connsiteX2" fmla="*/ 3375000 w 3375000"/>
                <a:gd name="connsiteY2" fmla="*/ 720000 h 720000"/>
                <a:gd name="connsiteX3" fmla="*/ 0 w 3375000"/>
                <a:gd name="connsiteY3" fmla="*/ 720000 h 720000"/>
                <a:gd name="connsiteX4" fmla="*/ 0 w 3375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000" h="720000">
                  <a:moveTo>
                    <a:pt x="0" y="0"/>
                  </a:moveTo>
                  <a:lnTo>
                    <a:pt x="3375000" y="0"/>
                  </a:lnTo>
                  <a:lnTo>
                    <a:pt x="3375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700" kern="1200" dirty="0"/>
            </a:p>
          </p:txBody>
        </p:sp>
        <p:sp>
          <p:nvSpPr>
            <p:cNvPr id="12" name="Rectángulo 11" descr="Smart Phone">
              <a:extLst>
                <a:ext uri="{FF2B5EF4-FFF2-40B4-BE49-F238E27FC236}">
                  <a16:creationId xmlns:a16="http://schemas.microsoft.com/office/drawing/2014/main" id="{955BE947-FA6A-4120-A78D-73118135C15F}"/>
                </a:ext>
              </a:extLst>
            </p:cNvPr>
            <p:cNvSpPr/>
            <p:nvPr/>
          </p:nvSpPr>
          <p:spPr>
            <a:xfrm>
              <a:off x="9487118" y="2701908"/>
              <a:ext cx="1181250" cy="118125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Gráfico 8" descr="Cabeza con engranajes">
            <a:extLst>
              <a:ext uri="{FF2B5EF4-FFF2-40B4-BE49-F238E27FC236}">
                <a16:creationId xmlns:a16="http://schemas.microsoft.com/office/drawing/2014/main" id="{14CA3F3A-DC20-4812-88DB-A92A86252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8461" y="2658794"/>
            <a:ext cx="1269609" cy="1269609"/>
          </a:xfrm>
          <a:prstGeom prst="rect">
            <a:avLst/>
          </a:prstGeom>
        </p:spPr>
      </p:pic>
      <p:sp>
        <p:nvSpPr>
          <p:cNvPr id="20" name="Marcador de pie de página 5">
            <a:extLst>
              <a:ext uri="{FF2B5EF4-FFF2-40B4-BE49-F238E27FC236}">
                <a16:creationId xmlns:a16="http://schemas.microsoft.com/office/drawing/2014/main" id="{B2944C04-5186-49F2-A073-165D595FF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7586" y="6356350"/>
            <a:ext cx="9326880" cy="365125"/>
          </a:xfrm>
        </p:spPr>
        <p:txBody>
          <a:bodyPr/>
          <a:lstStyle/>
          <a:p>
            <a:r>
              <a:rPr lang="es-ES" dirty="0"/>
              <a:t>Interoperabilidad entre nodos Geth y Besu en redes Ethereum permisionadas. Aplicación en la Red T de Alastria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0B1D42-EE22-4687-85D2-08FC97D8212A}"/>
              </a:ext>
            </a:extLst>
          </p:cNvPr>
          <p:cNvSpPr txBox="1"/>
          <p:nvPr/>
        </p:nvSpPr>
        <p:spPr>
          <a:xfrm>
            <a:off x="8468750" y="4543864"/>
            <a:ext cx="357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Desarrollo de aplicaciones descentralizadas sobre la Red B y la Red 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0F312F-F91B-4A0A-9CDA-BD096EDB991E}"/>
              </a:ext>
            </a:extLst>
          </p:cNvPr>
          <p:cNvSpPr txBox="1"/>
          <p:nvPr/>
        </p:nvSpPr>
        <p:spPr>
          <a:xfrm>
            <a:off x="4428978" y="4611857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Análisis de funcionamiento de las Red T y la Red B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EBD86D-FA2A-4316-9B44-22E2606EB6D0}"/>
              </a:ext>
            </a:extLst>
          </p:cNvPr>
          <p:cNvSpPr txBox="1"/>
          <p:nvPr/>
        </p:nvSpPr>
        <p:spPr>
          <a:xfrm>
            <a:off x="478301" y="4609512"/>
            <a:ext cx="390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Aplicación de la interoperabilidad entre clientes a la Red B de Alastria</a:t>
            </a:r>
          </a:p>
        </p:txBody>
      </p:sp>
    </p:spTree>
    <p:extLst>
      <p:ext uri="{BB962C8B-B14F-4D97-AF65-F5344CB8AC3E}">
        <p14:creationId xmlns:p14="http://schemas.microsoft.com/office/powerpoint/2010/main" val="36130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53261BA-DB1D-4636-A9C6-89990B3C6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" r="849" b="20226"/>
          <a:stretch/>
        </p:blipFill>
        <p:spPr>
          <a:xfrm>
            <a:off x="10457" y="198319"/>
            <a:ext cx="12191980" cy="6857990"/>
          </a:xfrm>
          <a:prstGeom prst="rect">
            <a:avLst/>
          </a:prstGeom>
        </p:spPr>
      </p:pic>
      <p:sp>
        <p:nvSpPr>
          <p:cNvPr id="78" name="Rectangle 75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C474F-6C93-462A-B07D-2C81E40C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5" y="640263"/>
            <a:ext cx="3947698" cy="2440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dirty="0" err="1"/>
              <a:t>Interoperabilidad</a:t>
            </a:r>
            <a:r>
              <a:rPr lang="en-US" sz="2400" b="1" dirty="0"/>
              <a:t> entre </a:t>
            </a:r>
            <a:r>
              <a:rPr lang="en-US" sz="2400" b="1" dirty="0" err="1"/>
              <a:t>nodos</a:t>
            </a:r>
            <a:r>
              <a:rPr lang="en-US" sz="2400" b="1" dirty="0"/>
              <a:t> Geth y Besu </a:t>
            </a:r>
            <a:r>
              <a:rPr lang="en-US" sz="2400" b="1" dirty="0" err="1"/>
              <a:t>en</a:t>
            </a:r>
            <a:r>
              <a:rPr lang="en-US" sz="2400" b="1" dirty="0"/>
              <a:t> redes Ethereum </a:t>
            </a:r>
            <a:r>
              <a:rPr lang="en-US" sz="2400" b="1" dirty="0" err="1"/>
              <a:t>permisionadas</a:t>
            </a:r>
            <a:r>
              <a:rPr lang="en-US" sz="2400" b="1" dirty="0"/>
              <a:t>. </a:t>
            </a:r>
            <a:r>
              <a:rPr lang="en-US" sz="2400" b="1" dirty="0" err="1"/>
              <a:t>Aplicación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la Red T de Alastria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63B36-4313-48EF-8E2B-119F8A9D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49" y="4442933"/>
            <a:ext cx="3764826" cy="166244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endParaRPr lang="en-US" dirty="0"/>
          </a:p>
          <a:p>
            <a:pPr algn="l"/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C92E18-2143-4342-AAFF-EA815D7C50DD}"/>
              </a:ext>
            </a:extLst>
          </p:cNvPr>
          <p:cNvSpPr txBox="1">
            <a:spLocks/>
          </p:cNvSpPr>
          <p:nvPr/>
        </p:nvSpPr>
        <p:spPr>
          <a:xfrm>
            <a:off x="3349321" y="5325365"/>
            <a:ext cx="9144000" cy="11332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2800" b="1" dirty="0">
                <a:solidFill>
                  <a:schemeClr val="bg1"/>
                </a:solidFill>
              </a:rPr>
              <a:t>Máster en Ingeniería de Telecomunicaciones</a:t>
            </a:r>
          </a:p>
          <a:p>
            <a:pPr>
              <a:spcAft>
                <a:spcPts val="600"/>
              </a:spcAft>
            </a:pPr>
            <a:r>
              <a:rPr lang="es-ES" sz="2800" b="1" dirty="0">
                <a:solidFill>
                  <a:schemeClr val="bg1"/>
                </a:solidFill>
              </a:rPr>
              <a:t>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5068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8471F8A-D3B3-450F-A57F-B2868B74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 al Proyecto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87DD80-A487-477D-9A26-F9C87B49C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CA45ED6-56AD-40E7-8531-0660EDBCF066}" type="slidenum">
              <a:rPr lang="en-US" b="1" smtClean="0"/>
              <a:pPr algn="r">
                <a:spcAft>
                  <a:spcPts val="600"/>
                </a:spcAft>
              </a:pPr>
              <a:t>3</a:t>
            </a:fld>
            <a:r>
              <a:rPr lang="en-US" b="1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1385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221C-9373-4B2D-81B1-70590BA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38D8A-0A11-4C3C-B4B1-D61B8387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2190"/>
            <a:ext cx="11353801" cy="4600135"/>
          </a:xfrm>
        </p:spPr>
        <p:txBody>
          <a:bodyPr>
            <a:normAutofit/>
          </a:bodyPr>
          <a:lstStyle/>
          <a:p>
            <a:r>
              <a:rPr lang="es-ES" dirty="0"/>
              <a:t>Proyecto de investigación basado en la tecnología de blockchain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Motivación</a:t>
            </a:r>
          </a:p>
          <a:p>
            <a:r>
              <a:rPr lang="es-ES" dirty="0"/>
              <a:t>Proyección de la tecnología de blockchain en el futuro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Objetivos</a:t>
            </a:r>
          </a:p>
          <a:p>
            <a:r>
              <a:rPr lang="es-ES" dirty="0"/>
              <a:t>Familiarización con la tecnología de blockchain </a:t>
            </a:r>
          </a:p>
          <a:p>
            <a:r>
              <a:rPr lang="es-ES" dirty="0"/>
              <a:t>Búsqueda de interoperabilidad entre los  clientes de blockchain Geth y Besu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2BE2C-D1BD-4ADD-B630-D76B0B5A7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4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ACBFF-2568-4990-9BBF-0C549D2289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4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8471F8A-D3B3-450F-A57F-B2868B74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Familiarización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la </a:t>
            </a:r>
            <a:r>
              <a:rPr lang="en-US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tecnología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blockchain y Alastria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87DD80-A487-477D-9A26-F9C87B49C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CA45ED6-56AD-40E7-8531-0660EDBCF066}" type="slidenum">
              <a:rPr lang="en-US" b="1" smtClean="0"/>
              <a:pPr algn="r">
                <a:spcAft>
                  <a:spcPts val="600"/>
                </a:spcAft>
              </a:pPr>
              <a:t>5</a:t>
            </a:fld>
            <a:r>
              <a:rPr lang="en-US" b="1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8729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649DF-FE22-462D-BC79-1C4A2F1D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es blockchain?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D5A03-AE9E-4463-A25B-E436C48D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s-ES" dirty="0"/>
              <a:t>Blockchain = Cadena de bloques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Principios básicos</a:t>
            </a:r>
          </a:p>
          <a:p>
            <a:pPr lvl="1"/>
            <a:r>
              <a:rPr lang="es-ES" sz="2800" dirty="0"/>
              <a:t>Sistemas distribuidos</a:t>
            </a:r>
          </a:p>
          <a:p>
            <a:endParaRPr lang="es-ES" sz="3200" dirty="0"/>
          </a:p>
          <a:p>
            <a:pPr lvl="1"/>
            <a:r>
              <a:rPr lang="es-ES" sz="2800" dirty="0"/>
              <a:t>Integridad e inmutabilidad de la información</a:t>
            </a:r>
          </a:p>
          <a:p>
            <a:endParaRPr lang="es-ES" sz="3200" dirty="0"/>
          </a:p>
          <a:p>
            <a:pPr lvl="1"/>
            <a:r>
              <a:rPr lang="es-ES" sz="2800" dirty="0"/>
              <a:t>Mecanismos de consenso para tomar decisiones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DDCA6C-F9B6-45E8-9447-9A6F4F5F4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6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17FB0-A7BB-4EC3-9FAB-EB0370FE8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A2223881-A8A3-40F9-A68D-A681202F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98" y="2551234"/>
            <a:ext cx="4315504" cy="31341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C7B370-7794-4A0F-ACF5-6250BCC5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204254"/>
            <a:ext cx="9342120" cy="1325563"/>
          </a:xfrm>
        </p:spPr>
        <p:txBody>
          <a:bodyPr/>
          <a:lstStyle/>
          <a:p>
            <a:r>
              <a:rPr lang="es-ES" dirty="0"/>
              <a:t>Sistemas distribuidos - Nodos de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1738A-5F8D-4B7F-8D14-6603823B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5" y="1755287"/>
            <a:ext cx="8910711" cy="4351338"/>
          </a:xfrm>
        </p:spPr>
        <p:txBody>
          <a:bodyPr/>
          <a:lstStyle/>
          <a:p>
            <a:r>
              <a:rPr lang="es-ES" dirty="0"/>
              <a:t>No existe entidad central que gestione todo el flujo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Comunicación P2P entre nodos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Tipos de nodos</a:t>
            </a:r>
          </a:p>
          <a:p>
            <a:pPr lvl="1"/>
            <a:r>
              <a:rPr lang="es-ES" dirty="0"/>
              <a:t> Validadores</a:t>
            </a:r>
          </a:p>
          <a:p>
            <a:pPr lvl="1"/>
            <a:r>
              <a:rPr lang="es-ES" dirty="0"/>
              <a:t> Regulares 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Bootnodes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6BCF9A-C436-4224-BC40-CA66C0154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7</a:t>
            </a:fld>
            <a:r>
              <a:rPr lang="es-ES" b="1" dirty="0"/>
              <a:t>/27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AB4C5-0123-4EB0-B957-02469746B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76F4E7-EFCE-4C6A-A501-1ECA5E757D27}"/>
              </a:ext>
            </a:extLst>
          </p:cNvPr>
          <p:cNvSpPr/>
          <p:nvPr/>
        </p:nvSpPr>
        <p:spPr>
          <a:xfrm>
            <a:off x="7751298" y="2391508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E9EDB0-1F2C-4DD9-ABEC-780D67FCF49D}"/>
              </a:ext>
            </a:extLst>
          </p:cNvPr>
          <p:cNvSpPr/>
          <p:nvPr/>
        </p:nvSpPr>
        <p:spPr>
          <a:xfrm>
            <a:off x="8424202" y="3542714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9477A3-165A-4F85-9461-97EBE7CE7B86}"/>
              </a:ext>
            </a:extLst>
          </p:cNvPr>
          <p:cNvSpPr/>
          <p:nvPr/>
        </p:nvSpPr>
        <p:spPr>
          <a:xfrm>
            <a:off x="8916572" y="4977619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C97382-7AE9-4722-A86E-A5B8CBA8749D}"/>
              </a:ext>
            </a:extLst>
          </p:cNvPr>
          <p:cNvSpPr/>
          <p:nvPr/>
        </p:nvSpPr>
        <p:spPr>
          <a:xfrm>
            <a:off x="10984523" y="3162887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4165464-3D60-46EA-86FB-44C7C87CC567}"/>
              </a:ext>
            </a:extLst>
          </p:cNvPr>
          <p:cNvSpPr/>
          <p:nvPr/>
        </p:nvSpPr>
        <p:spPr>
          <a:xfrm>
            <a:off x="8788601" y="2750386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2CA71C9-2EF4-4271-98A1-C6EB031BF3C6}"/>
              </a:ext>
            </a:extLst>
          </p:cNvPr>
          <p:cNvSpPr/>
          <p:nvPr/>
        </p:nvSpPr>
        <p:spPr>
          <a:xfrm>
            <a:off x="9693169" y="2371844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41DA0B0-7F87-4C91-9DAD-BBAEEAF01A4F}"/>
              </a:ext>
            </a:extLst>
          </p:cNvPr>
          <p:cNvSpPr/>
          <p:nvPr/>
        </p:nvSpPr>
        <p:spPr>
          <a:xfrm>
            <a:off x="7834872" y="4584102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ECBF199-B7C1-44EB-B117-F56642B7664A}"/>
              </a:ext>
            </a:extLst>
          </p:cNvPr>
          <p:cNvSpPr/>
          <p:nvPr/>
        </p:nvSpPr>
        <p:spPr>
          <a:xfrm>
            <a:off x="8926253" y="4082657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E6B8E80-FA1C-4775-8577-7F55C697081A}"/>
              </a:ext>
            </a:extLst>
          </p:cNvPr>
          <p:cNvSpPr/>
          <p:nvPr/>
        </p:nvSpPr>
        <p:spPr>
          <a:xfrm>
            <a:off x="10401091" y="4451367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355F24A-D8A9-43EF-9805-988365FE1BBE}"/>
              </a:ext>
            </a:extLst>
          </p:cNvPr>
          <p:cNvSpPr/>
          <p:nvPr/>
        </p:nvSpPr>
        <p:spPr>
          <a:xfrm>
            <a:off x="7353091" y="3232167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2AAA186-DF99-4430-A8DC-8A7E1DDF0F98}"/>
              </a:ext>
            </a:extLst>
          </p:cNvPr>
          <p:cNvSpPr/>
          <p:nvPr/>
        </p:nvSpPr>
        <p:spPr>
          <a:xfrm>
            <a:off x="9624344" y="3777857"/>
            <a:ext cx="984739" cy="872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870D-3993-4EE2-9D01-FF01444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36989"/>
            <a:ext cx="9342120" cy="1325563"/>
          </a:xfrm>
        </p:spPr>
        <p:txBody>
          <a:bodyPr/>
          <a:lstStyle/>
          <a:p>
            <a:r>
              <a:rPr lang="es-ES" dirty="0"/>
              <a:t>Inmutabilidad – Formación de la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6152-8E8C-43AF-89FB-9257654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89345" cy="4351338"/>
          </a:xfrm>
        </p:spPr>
        <p:txBody>
          <a:bodyPr/>
          <a:lstStyle/>
          <a:p>
            <a:r>
              <a:rPr lang="es-ES" dirty="0"/>
              <a:t>Cada bloque tiene un identificador – Hash del bloque</a:t>
            </a:r>
          </a:p>
          <a:p>
            <a:endParaRPr lang="es-ES" dirty="0"/>
          </a:p>
          <a:p>
            <a:r>
              <a:rPr lang="es-ES" dirty="0"/>
              <a:t>Relación de un bloque con el anterior y el siguiente mediante sus Hashes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7B415-41E0-41F2-A29A-A3E3658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8</a:t>
            </a:fld>
            <a:r>
              <a:rPr lang="es-ES" b="1" dirty="0"/>
              <a:t>/27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D5F803-2FE5-4C06-9E9F-0E59AFC0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1" y="3770183"/>
            <a:ext cx="10325832" cy="2634282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8E471-27FE-4731-8288-10B0BE40B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9DACC4A-9524-401A-88BF-D6D5D05DB5DD}"/>
              </a:ext>
            </a:extLst>
          </p:cNvPr>
          <p:cNvSpPr/>
          <p:nvPr/>
        </p:nvSpPr>
        <p:spPr>
          <a:xfrm>
            <a:off x="4395019" y="3790334"/>
            <a:ext cx="3406878" cy="262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CFAD1D-76AB-4EF3-A9A7-B7F69EE3B10B}"/>
              </a:ext>
            </a:extLst>
          </p:cNvPr>
          <p:cNvSpPr/>
          <p:nvPr/>
        </p:nvSpPr>
        <p:spPr>
          <a:xfrm>
            <a:off x="4970206" y="4188542"/>
            <a:ext cx="2433484" cy="58993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66743F-CD12-439D-A4EE-6716A0A60891}"/>
              </a:ext>
            </a:extLst>
          </p:cNvPr>
          <p:cNvSpPr/>
          <p:nvPr/>
        </p:nvSpPr>
        <p:spPr>
          <a:xfrm>
            <a:off x="1420761" y="5461819"/>
            <a:ext cx="2433484" cy="58993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B4F85FF-1831-4C21-BEFF-3EEEC8FDB4C2}"/>
              </a:ext>
            </a:extLst>
          </p:cNvPr>
          <p:cNvSpPr/>
          <p:nvPr/>
        </p:nvSpPr>
        <p:spPr>
          <a:xfrm>
            <a:off x="5009535" y="5496231"/>
            <a:ext cx="2433484" cy="589935"/>
          </a:xfrm>
          <a:prstGeom prst="roundRect">
            <a:avLst/>
          </a:prstGeom>
          <a:noFill/>
          <a:ln w="38100">
            <a:solidFill>
              <a:srgbClr val="F90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A98DA84-FA34-4CEF-B721-8C1448C6008E}"/>
              </a:ext>
            </a:extLst>
          </p:cNvPr>
          <p:cNvSpPr/>
          <p:nvPr/>
        </p:nvSpPr>
        <p:spPr>
          <a:xfrm>
            <a:off x="8524568" y="4188541"/>
            <a:ext cx="2433484" cy="589935"/>
          </a:xfrm>
          <a:prstGeom prst="roundRect">
            <a:avLst/>
          </a:prstGeom>
          <a:noFill/>
          <a:ln w="38100">
            <a:solidFill>
              <a:srgbClr val="F90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1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0870D-3993-4EE2-9D01-FF01444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336989"/>
            <a:ext cx="9342120" cy="1325563"/>
          </a:xfrm>
        </p:spPr>
        <p:txBody>
          <a:bodyPr/>
          <a:lstStyle/>
          <a:p>
            <a:r>
              <a:rPr lang="es-ES" dirty="0"/>
              <a:t>Inmutabilidad – Formación de la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16152-8E8C-43AF-89FB-92576549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89345" cy="4351338"/>
          </a:xfrm>
        </p:spPr>
        <p:txBody>
          <a:bodyPr/>
          <a:lstStyle/>
          <a:p>
            <a:r>
              <a:rPr lang="es-ES" dirty="0"/>
              <a:t>Árbol de </a:t>
            </a:r>
            <a:r>
              <a:rPr lang="es-ES" dirty="0" err="1"/>
              <a:t>Merkle</a:t>
            </a:r>
            <a:r>
              <a:rPr lang="es-ES" dirty="0"/>
              <a:t> para la obtención del hash de cada bloque</a:t>
            </a:r>
          </a:p>
          <a:p>
            <a:r>
              <a:rPr lang="es-ES" dirty="0"/>
              <a:t>Función Hash: SHA-256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7B415-41E0-41F2-A29A-A3E365893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80468" y="6356350"/>
            <a:ext cx="1073331" cy="365125"/>
          </a:xfrm>
        </p:spPr>
        <p:txBody>
          <a:bodyPr/>
          <a:lstStyle/>
          <a:p>
            <a:fld id="{1CA45ED6-56AD-40E7-8531-0660EDBCF066}" type="slidenum">
              <a:rPr lang="es-ES" b="1" smtClean="0"/>
              <a:pPr/>
              <a:t>9</a:t>
            </a:fld>
            <a:r>
              <a:rPr lang="es-ES" b="1" dirty="0"/>
              <a:t>/27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902EDA6-8EEE-4497-96BD-2C4F5ED0B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39" y="2839453"/>
            <a:ext cx="8124825" cy="3476942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487C4-7A50-4C70-9582-5080B1330B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Interoperabilidad entre nodos Geth y Besu en redes Ethereum permisionadas. Aplicación en la Red T de Alastria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19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1086</Words>
  <Application>Microsoft Office PowerPoint</Application>
  <PresentationFormat>Panorámica</PresentationFormat>
  <Paragraphs>205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Interoperabilidad entre nodos Geth y Besu en redes Ethereum permisionadas. Aplicación en la Red T de Alastria</vt:lpstr>
      <vt:lpstr>Índice</vt:lpstr>
      <vt:lpstr>Introducción al Proyecto</vt:lpstr>
      <vt:lpstr>Introducción</vt:lpstr>
      <vt:lpstr>Familiarización con la tecnología de blockchain y Alastria</vt:lpstr>
      <vt:lpstr>¿Qué es blockchain?</vt:lpstr>
      <vt:lpstr>Sistemas distribuidos - Nodos de la red</vt:lpstr>
      <vt:lpstr>Inmutabilidad – Formación de la cadena</vt:lpstr>
      <vt:lpstr>Inmutabilidad – Formación de la cadena</vt:lpstr>
      <vt:lpstr>Inmutabilidad – Formación de la cadena</vt:lpstr>
      <vt:lpstr>Mecanismos de consenso – Bloques de la cadena</vt:lpstr>
      <vt:lpstr>Tipos de redes de blockchain</vt:lpstr>
      <vt:lpstr>Ethereum                  Quorum</vt:lpstr>
      <vt:lpstr>Alastria</vt:lpstr>
      <vt:lpstr>Interoperabilidad entre cliente Geth y cliente Besu</vt:lpstr>
      <vt:lpstr>Entorno de desarrollo</vt:lpstr>
      <vt:lpstr>Clientes de blockchain</vt:lpstr>
      <vt:lpstr>Arquitectura de Red</vt:lpstr>
      <vt:lpstr>Elementos  clave en la interoperabilidad</vt:lpstr>
      <vt:lpstr>Parámetros considerados</vt:lpstr>
      <vt:lpstr>Resultado Interoperabilidad</vt:lpstr>
      <vt:lpstr>Resultado Interoperabilidad</vt:lpstr>
      <vt:lpstr>Resultado Interoperabilidad</vt:lpstr>
      <vt:lpstr>Resultado Interoperabilidad</vt:lpstr>
      <vt:lpstr>         Conclusiones</vt:lpstr>
      <vt:lpstr>          Líneas futuras</vt:lpstr>
      <vt:lpstr>Interoperabilidad entre nodos Geth y Besu en redes Ethereum permisionadas. Aplicación en la Red T de Alastria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 entre nodos Geth y Besu en redes Ethereum permisionadas. Aplicación en la Red T de Alastria</dc:title>
  <dc:creator>Javier Rodríguez Fernández</dc:creator>
  <cp:lastModifiedBy>Javier Rodríguez Fernández</cp:lastModifiedBy>
  <cp:revision>9</cp:revision>
  <dcterms:created xsi:type="dcterms:W3CDTF">2020-07-18T09:06:32Z</dcterms:created>
  <dcterms:modified xsi:type="dcterms:W3CDTF">2020-07-20T07:45:37Z</dcterms:modified>
</cp:coreProperties>
</file>