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3" r:id="rId6"/>
    <p:sldId id="262" r:id="rId7"/>
    <p:sldId id="265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69" autoAdjust="0"/>
  </p:normalViewPr>
  <p:slideViewPr>
    <p:cSldViewPr snapToGrid="0">
      <p:cViewPr>
        <p:scale>
          <a:sx n="63" d="100"/>
          <a:sy n="63" d="100"/>
        </p:scale>
        <p:origin x="77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0DFF1-F837-4FB8-B9A8-B9317870281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77038-863D-49D9-AE64-74B3E007B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irudolph/aracari-ldd/blob/master/rmds/01-dataExplora.m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combination of Microsoft tools</a:t>
            </a:r>
          </a:p>
          <a:p>
            <a:r>
              <a:rPr lang="en-US" dirty="0"/>
              <a:t>Statistical software: </a:t>
            </a:r>
            <a:r>
              <a:rPr lang="en-US" dirty="0" err="1"/>
              <a:t>spss</a:t>
            </a:r>
            <a:r>
              <a:rPr lang="en-US" dirty="0"/>
              <a:t>, </a:t>
            </a:r>
            <a:r>
              <a:rPr lang="en-US" dirty="0" err="1"/>
              <a:t>sas</a:t>
            </a:r>
            <a:r>
              <a:rPr lang="en-US" dirty="0"/>
              <a:t>,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Visualization tool: publication quality figures</a:t>
            </a:r>
          </a:p>
          <a:p>
            <a:r>
              <a:rPr lang="en-US" dirty="0"/>
              <a:t>Show examples online: </a:t>
            </a:r>
            <a:r>
              <a:rPr lang="en-US" dirty="0">
                <a:hlinkClick r:id="rId3"/>
              </a:rPr>
              <a:t>https://github.com/javirudolph/aracari-ldd/blob/master/rmds/01-dataExplora.md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the communication part. You may not become a quantitative ecologist, but it is always helpful to know how to communicate with one.</a:t>
            </a:r>
          </a:p>
          <a:p>
            <a:r>
              <a:rPr lang="en-US" dirty="0"/>
              <a:t>Also, click the link on the website to show the other figures that show academic as being a big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6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go to demo. Show the different panes.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7038-863D-49D9-AE64-74B3E007B6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9/18/2019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4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9/18/2019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0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9/18/2019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8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9/18/2019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6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9/18/2019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196B044-DBBF-4B70-82FF-7BA499BDD3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132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://tolweb.org/Pteroglossus_erythropygius/9330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abou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blog/2017/10/10/impressive-growth-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bloggers.com/" TargetMode="External"/><Relationship Id="rId3" Type="http://schemas.openxmlformats.org/officeDocument/2006/relationships/hyperlink" Target="https://cran.r-project.org/doc/contrib/Torfs+Brauer-Short-R-Intro.pdf" TargetMode="External"/><Relationship Id="rId7" Type="http://schemas.openxmlformats.org/officeDocument/2006/relationships/hyperlink" Target="https://stackoverflow.com/questions" TargetMode="External"/><Relationship Id="rId2" Type="http://schemas.openxmlformats.org/officeDocument/2006/relationships/hyperlink" Target="https://datacarpentry.org/R-ecology-lesso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carpentry.org/" TargetMode="External"/><Relationship Id="rId5" Type="http://schemas.openxmlformats.org/officeDocument/2006/relationships/hyperlink" Target="https://resources.rstudio.com/webinars" TargetMode="External"/><Relationship Id="rId4" Type="http://schemas.openxmlformats.org/officeDocument/2006/relationships/hyperlink" Target="https://www.rstudio.com/resources/cheatsheets/" TargetMode="External"/><Relationship Id="rId9" Type="http://schemas.openxmlformats.org/officeDocument/2006/relationships/hyperlink" Target="https://training.it.ufl.edu/linked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D91D1-F848-4D2E-AB34-6A2A1DFF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i="0"/>
              <a:t>R for Ecology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EABB0-F628-4335-AB8E-5714EDA3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/>
              <a:t>Javiera rudolph</a:t>
            </a:r>
            <a:endParaRPr lang="en-US" sz="2000" b="0" i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AC8F-5110-4EA3-853B-69F4C613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3974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9/18/2019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58AA83D-DDC6-464D-AF0F-0F55EA4A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3974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5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lorful bird perched on a tree branch&#10;&#10;Description automatically generated">
            <a:extLst>
              <a:ext uri="{FF2B5EF4-FFF2-40B4-BE49-F238E27FC236}">
                <a16:creationId xmlns:a16="http://schemas.microsoft.com/office/drawing/2014/main" id="{42546DA5-FF89-4143-94F3-1B0F9FDA5A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519" r="3" b="3687"/>
          <a:stretch/>
        </p:blipFill>
        <p:spPr>
          <a:xfrm>
            <a:off x="20" y="3"/>
            <a:ext cx="4578252" cy="2608957"/>
          </a:xfrm>
          <a:prstGeom prst="rect">
            <a:avLst/>
          </a:prstGeom>
        </p:spPr>
      </p:pic>
      <p:sp>
        <p:nvSpPr>
          <p:cNvPr id="35" name="Rectangle 16">
            <a:extLst>
              <a:ext uri="{FF2B5EF4-FFF2-40B4-BE49-F238E27FC236}">
                <a16:creationId xmlns:a16="http://schemas.microsoft.com/office/drawing/2014/main" id="{B1ACEF87-056E-4E77-899B-9E9A04E9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957" y="-918"/>
            <a:ext cx="7570043" cy="2560620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E11AC-277D-4BD9-9C4E-23A97816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660" y="243674"/>
            <a:ext cx="6873949" cy="612247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Who am I?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5EA1-C7B9-4A10-953D-74B0DDB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22792" y="146615"/>
            <a:ext cx="27318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9/18/2019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0A25-67A9-4CE2-8987-FBCD74D5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660" y="855921"/>
            <a:ext cx="6725093" cy="128231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Grad student and quant ecologist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 work with dispersal – simulations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RLadies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coorganizer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3E3CA-4410-4076-9B20-34680EFD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9767" y="2068358"/>
            <a:ext cx="5448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CF59CD-F514-43BA-AF99-91406D409A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4" r="-3" b="-3"/>
          <a:stretch/>
        </p:blipFill>
        <p:spPr>
          <a:xfrm>
            <a:off x="8" y="2652038"/>
            <a:ext cx="4530515" cy="4205962"/>
          </a:xfrm>
          <a:prstGeom prst="rect">
            <a:avLst/>
          </a:prstGeom>
        </p:spPr>
      </p:pic>
      <p:pic>
        <p:nvPicPr>
          <p:cNvPr id="9" name="Picture 8" descr="A person sitting at a desk&#10;&#10;Description automatically generated">
            <a:extLst>
              <a:ext uri="{FF2B5EF4-FFF2-40B4-BE49-F238E27FC236}">
                <a16:creationId xmlns:a16="http://schemas.microsoft.com/office/drawing/2014/main" id="{AFDA2992-1C25-4496-98BE-D59F7E35EC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6" r="-2" b="5337"/>
          <a:stretch/>
        </p:blipFill>
        <p:spPr>
          <a:xfrm rot="10800000">
            <a:off x="4578264" y="2652059"/>
            <a:ext cx="7613730" cy="4205938"/>
          </a:xfrm>
          <a:prstGeom prst="rect">
            <a:avLst/>
          </a:prstGeom>
        </p:spPr>
      </p:pic>
      <p:sp>
        <p:nvSpPr>
          <p:cNvPr id="36" name="Rectangle 18">
            <a:extLst>
              <a:ext uri="{FF2B5EF4-FFF2-40B4-BE49-F238E27FC236}">
                <a16:creationId xmlns:a16="http://schemas.microsoft.com/office/drawing/2014/main" id="{DD0C6C3A-73B1-4E33-AD0D-8BCD35B71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303022F3-BFF5-4104-AE9A-399949DAF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560620"/>
            <a:ext cx="1218895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FBDAB-3C84-48D7-B061-5643D76CD797}"/>
              </a:ext>
            </a:extLst>
          </p:cNvPr>
          <p:cNvSpPr txBox="1"/>
          <p:nvPr/>
        </p:nvSpPr>
        <p:spPr>
          <a:xfrm>
            <a:off x="2123754" y="240890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tolweb.org/Pteroglossus_erythropygius/933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37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B9B-50CE-4C9D-A507-E3ECC5D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143" y="1005839"/>
            <a:ext cx="6939304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What is R?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D55B-7F72-4ED3-A4D4-DC0EF8D19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cap="all">
                <a:solidFill>
                  <a:srgbClr val="FFFFFF"/>
                </a:solidFill>
              </a:rPr>
              <a:t>Resource link: </a:t>
            </a:r>
            <a:r>
              <a:rPr lang="en-US" sz="2400" cap="all">
                <a:solidFill>
                  <a:srgbClr val="FFFFFF"/>
                </a:solidFill>
                <a:hlinkClick r:id="rId3"/>
              </a:rPr>
              <a:t>https://www.r-project.org/about.html</a:t>
            </a:r>
            <a:endParaRPr lang="en-US" sz="2400" cap="all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39CA-ED48-448F-BE56-3B0C6ADE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794" y="5956137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9/18/2019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0C633-A4EC-4189-B0CD-38C51DC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7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318ADFB-54C2-4840-B3CE-C08F0B96F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6" y="791045"/>
            <a:ext cx="5476375" cy="54763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14C15-FDC9-42B9-AAD2-4061C0CB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Why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3B7C-969B-4B87-8F7B-E4A9A20D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Growth </a:t>
            </a:r>
            <a:r>
              <a:rPr lang="en-US">
                <a:solidFill>
                  <a:schemeClr val="tx1"/>
                </a:solidFill>
                <a:hlinkClick r:id="rId4"/>
              </a:rPr>
              <a:t>https://stackoverflow.blog/2017/10/10/impressive-growth-r/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Reproducibility</a:t>
            </a:r>
          </a:p>
          <a:p>
            <a:r>
              <a:rPr lang="en-US">
                <a:solidFill>
                  <a:schemeClr val="tx1"/>
                </a:solidFill>
              </a:rPr>
              <a:t>Keeping up with the field</a:t>
            </a:r>
          </a:p>
          <a:p>
            <a:r>
              <a:rPr lang="en-US">
                <a:solidFill>
                  <a:schemeClr val="tx1"/>
                </a:solidFill>
              </a:rPr>
              <a:t>Communicate with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4F3B-B463-4BB6-A4B7-22824634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48019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9/18/2019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10C04-B319-45A4-87A9-44415105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48019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71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93E17-BE33-4172-A472-C3CCC143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accent1"/>
                </a:solidFill>
              </a:rPr>
              <a:t>What is r studio?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9C50-AF8C-4FFE-B5EB-449DA1F6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3974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9/18/2019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F4EBE-185A-49E7-AB81-EC7F576E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3974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5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5AB3DD-DE08-4C3E-9DB1-5278706DC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A18DD-B51D-4B25-BF1E-911CC49D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9/18/2019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220123-7ECF-486C-868B-33200D9B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96B044-DBBF-4B70-82FF-7BA499BDD34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1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1B44-B812-4271-BD60-DB79EC94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Scalars, vectors, matrices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2598-857F-42CF-91D3-2AE537A1F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Scalars: </a:t>
            </a:r>
            <a:r>
              <a:rPr lang="en-US" dirty="0"/>
              <a:t>a single number</a:t>
            </a:r>
          </a:p>
          <a:p>
            <a:r>
              <a:rPr lang="en-US" b="1" dirty="0"/>
              <a:t>Vector: </a:t>
            </a:r>
            <a:r>
              <a:rPr lang="en-US" dirty="0"/>
              <a:t>a row of numbers</a:t>
            </a:r>
          </a:p>
          <a:p>
            <a:r>
              <a:rPr lang="en-US" b="1" dirty="0"/>
              <a:t>Matrix: </a:t>
            </a:r>
            <a:r>
              <a:rPr lang="en-US" dirty="0"/>
              <a:t>two-dimensional array of numbers </a:t>
            </a:r>
          </a:p>
          <a:p>
            <a:r>
              <a:rPr lang="en-US" b="1" dirty="0"/>
              <a:t>Data frame: </a:t>
            </a:r>
            <a:r>
              <a:rPr lang="en-US" dirty="0"/>
              <a:t>like a matrix but with names at the top of columns</a:t>
            </a:r>
          </a:p>
          <a:p>
            <a:r>
              <a:rPr lang="en-US" b="1" dirty="0"/>
              <a:t>Lists: </a:t>
            </a:r>
            <a:r>
              <a:rPr lang="en-US" dirty="0"/>
              <a:t>a collection of vectors, matrices or </a:t>
            </a:r>
            <a:r>
              <a:rPr lang="en-US" dirty="0" err="1"/>
              <a:t>dataframes</a:t>
            </a:r>
            <a:endParaRPr lang="en-US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0AEE4-3153-4602-AC6A-E0D7A08E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1356-EA7F-46D3-B9D0-9F187D1E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9AF104-7081-4FE4-952D-961B9B9AFA4C}"/>
              </a:ext>
            </a:extLst>
          </p:cNvPr>
          <p:cNvSpPr/>
          <p:nvPr/>
        </p:nvSpPr>
        <p:spPr>
          <a:xfrm>
            <a:off x="6340177" y="2354201"/>
            <a:ext cx="333427" cy="3283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2ACC6-BDDB-4365-9B71-19413870B498}"/>
              </a:ext>
            </a:extLst>
          </p:cNvPr>
          <p:cNvGrpSpPr/>
          <p:nvPr/>
        </p:nvGrpSpPr>
        <p:grpSpPr>
          <a:xfrm>
            <a:off x="7272522" y="2354201"/>
            <a:ext cx="333429" cy="1677531"/>
            <a:chOff x="7272522" y="2354201"/>
            <a:chExt cx="333429" cy="16775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10F9F7-5767-4019-B3C4-54A96663CCE6}"/>
                </a:ext>
              </a:extLst>
            </p:cNvPr>
            <p:cNvSpPr/>
            <p:nvPr/>
          </p:nvSpPr>
          <p:spPr>
            <a:xfrm>
              <a:off x="7272524" y="2354201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C6761E-AC33-4615-86B5-1F6E5127EBEB}"/>
                </a:ext>
              </a:extLst>
            </p:cNvPr>
            <p:cNvSpPr/>
            <p:nvPr/>
          </p:nvSpPr>
          <p:spPr>
            <a:xfrm>
              <a:off x="7272524" y="2682577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5F1B35-1C1C-49BD-8871-1599B3C047E2}"/>
                </a:ext>
              </a:extLst>
            </p:cNvPr>
            <p:cNvSpPr/>
            <p:nvPr/>
          </p:nvSpPr>
          <p:spPr>
            <a:xfrm>
              <a:off x="7272523" y="3026394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2BF35-6B79-4594-BB71-E4628BC6093D}"/>
                </a:ext>
              </a:extLst>
            </p:cNvPr>
            <p:cNvSpPr/>
            <p:nvPr/>
          </p:nvSpPr>
          <p:spPr>
            <a:xfrm>
              <a:off x="7272522" y="3364875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A41D4A-1250-4576-A27A-394009D41F7C}"/>
                </a:ext>
              </a:extLst>
            </p:cNvPr>
            <p:cNvSpPr/>
            <p:nvPr/>
          </p:nvSpPr>
          <p:spPr>
            <a:xfrm>
              <a:off x="7272522" y="3703356"/>
              <a:ext cx="333427" cy="32837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F62BA3-4D09-4458-BF52-566AF9F05A46}"/>
              </a:ext>
            </a:extLst>
          </p:cNvPr>
          <p:cNvGrpSpPr/>
          <p:nvPr/>
        </p:nvGrpSpPr>
        <p:grpSpPr>
          <a:xfrm>
            <a:off x="8204869" y="2349431"/>
            <a:ext cx="1092903" cy="1679916"/>
            <a:chOff x="8204869" y="2349431"/>
            <a:chExt cx="1092903" cy="167991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93F0A6-DA66-4905-9A53-25B36032FF52}"/>
                </a:ext>
              </a:extLst>
            </p:cNvPr>
            <p:cNvGrpSpPr/>
            <p:nvPr/>
          </p:nvGrpSpPr>
          <p:grpSpPr>
            <a:xfrm>
              <a:off x="8204869" y="2351816"/>
              <a:ext cx="333429" cy="1677531"/>
              <a:chOff x="7272522" y="2354201"/>
              <a:chExt cx="333429" cy="167753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35ACFC0-AF8B-4701-8AF3-765D4641E2CD}"/>
                  </a:ext>
                </a:extLst>
              </p:cNvPr>
              <p:cNvSpPr/>
              <p:nvPr/>
            </p:nvSpPr>
            <p:spPr>
              <a:xfrm>
                <a:off x="7272524" y="2354201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9A432-650A-4E7B-A223-1274AA1E7442}"/>
                  </a:ext>
                </a:extLst>
              </p:cNvPr>
              <p:cNvSpPr/>
              <p:nvPr/>
            </p:nvSpPr>
            <p:spPr>
              <a:xfrm>
                <a:off x="7272524" y="2682577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F5756A-67DA-411F-9FC7-3ED82CB73362}"/>
                  </a:ext>
                </a:extLst>
              </p:cNvPr>
              <p:cNvSpPr/>
              <p:nvPr/>
            </p:nvSpPr>
            <p:spPr>
              <a:xfrm>
                <a:off x="7272523" y="3026394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3CB2082-A6B7-4AAC-80DE-70A6CE312371}"/>
                  </a:ext>
                </a:extLst>
              </p:cNvPr>
              <p:cNvSpPr/>
              <p:nvPr/>
            </p:nvSpPr>
            <p:spPr>
              <a:xfrm>
                <a:off x="7272522" y="3364875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01D976B-0426-4790-8698-1B4552ECEF45}"/>
                  </a:ext>
                </a:extLst>
              </p:cNvPr>
              <p:cNvSpPr/>
              <p:nvPr/>
            </p:nvSpPr>
            <p:spPr>
              <a:xfrm>
                <a:off x="7272522" y="3703356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2F9B0A9-BC65-47B0-B679-2ED66B2D0FDC}"/>
                </a:ext>
              </a:extLst>
            </p:cNvPr>
            <p:cNvGrpSpPr/>
            <p:nvPr/>
          </p:nvGrpSpPr>
          <p:grpSpPr>
            <a:xfrm>
              <a:off x="8584606" y="2349431"/>
              <a:ext cx="333429" cy="1677531"/>
              <a:chOff x="7272522" y="2354201"/>
              <a:chExt cx="333429" cy="167753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51F75F-B9EE-4333-8D94-572F1C009E52}"/>
                  </a:ext>
                </a:extLst>
              </p:cNvPr>
              <p:cNvSpPr/>
              <p:nvPr/>
            </p:nvSpPr>
            <p:spPr>
              <a:xfrm>
                <a:off x="7272524" y="2354201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DD1CE5-A76D-4115-AAFE-76815F9E007C}"/>
                  </a:ext>
                </a:extLst>
              </p:cNvPr>
              <p:cNvSpPr/>
              <p:nvPr/>
            </p:nvSpPr>
            <p:spPr>
              <a:xfrm>
                <a:off x="7272524" y="2682577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6AD2C5F-EE09-4228-848B-70068E74AB1F}"/>
                  </a:ext>
                </a:extLst>
              </p:cNvPr>
              <p:cNvSpPr/>
              <p:nvPr/>
            </p:nvSpPr>
            <p:spPr>
              <a:xfrm>
                <a:off x="7272523" y="3026394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236E46-1F78-4E0E-962E-4989CAC158DA}"/>
                  </a:ext>
                </a:extLst>
              </p:cNvPr>
              <p:cNvSpPr/>
              <p:nvPr/>
            </p:nvSpPr>
            <p:spPr>
              <a:xfrm>
                <a:off x="7272522" y="3364875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4179221-DFDF-4985-BDD6-7B518AD62567}"/>
                  </a:ext>
                </a:extLst>
              </p:cNvPr>
              <p:cNvSpPr/>
              <p:nvPr/>
            </p:nvSpPr>
            <p:spPr>
              <a:xfrm>
                <a:off x="7272522" y="3703356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4EAC14-4CBD-49A8-BCFF-F48E5DCAB339}"/>
                </a:ext>
              </a:extLst>
            </p:cNvPr>
            <p:cNvGrpSpPr/>
            <p:nvPr/>
          </p:nvGrpSpPr>
          <p:grpSpPr>
            <a:xfrm>
              <a:off x="8964343" y="2349431"/>
              <a:ext cx="333429" cy="1677531"/>
              <a:chOff x="7272522" y="2354201"/>
              <a:chExt cx="333429" cy="16775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8857683-E507-49F5-920E-A6654B2BE74A}"/>
                  </a:ext>
                </a:extLst>
              </p:cNvPr>
              <p:cNvSpPr/>
              <p:nvPr/>
            </p:nvSpPr>
            <p:spPr>
              <a:xfrm>
                <a:off x="7272524" y="2354201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8ED8A7-803A-4B62-917E-BDA840BACF9A}"/>
                  </a:ext>
                </a:extLst>
              </p:cNvPr>
              <p:cNvSpPr/>
              <p:nvPr/>
            </p:nvSpPr>
            <p:spPr>
              <a:xfrm>
                <a:off x="7272524" y="2682577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27F2E4-19AD-486D-998E-1233BA032A88}"/>
                  </a:ext>
                </a:extLst>
              </p:cNvPr>
              <p:cNvSpPr/>
              <p:nvPr/>
            </p:nvSpPr>
            <p:spPr>
              <a:xfrm>
                <a:off x="7272523" y="3026394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FCB7901-FCD3-47A6-BE7B-11E2F416625F}"/>
                  </a:ext>
                </a:extLst>
              </p:cNvPr>
              <p:cNvSpPr/>
              <p:nvPr/>
            </p:nvSpPr>
            <p:spPr>
              <a:xfrm>
                <a:off x="7272522" y="3364875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AA85000-53BC-47A3-8D19-E9F9D1C16B3A}"/>
                  </a:ext>
                </a:extLst>
              </p:cNvPr>
              <p:cNvSpPr/>
              <p:nvPr/>
            </p:nvSpPr>
            <p:spPr>
              <a:xfrm>
                <a:off x="7272522" y="3703356"/>
                <a:ext cx="333427" cy="328376"/>
              </a:xfrm>
              <a:prstGeom prst="rect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7E3C03-8F0B-4AB3-B3E8-B8BA03B381DB}"/>
              </a:ext>
            </a:extLst>
          </p:cNvPr>
          <p:cNvGrpSpPr/>
          <p:nvPr/>
        </p:nvGrpSpPr>
        <p:grpSpPr>
          <a:xfrm>
            <a:off x="9902848" y="2351816"/>
            <a:ext cx="333429" cy="1677531"/>
            <a:chOff x="7272522" y="2354201"/>
            <a:chExt cx="333429" cy="16775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49C1B4-BBE9-4EAA-88AB-0998AF581B3F}"/>
                </a:ext>
              </a:extLst>
            </p:cNvPr>
            <p:cNvSpPr/>
            <p:nvPr/>
          </p:nvSpPr>
          <p:spPr>
            <a:xfrm>
              <a:off x="7272524" y="2354201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83B21C-2609-4C41-B3B2-07707F78E8A6}"/>
                </a:ext>
              </a:extLst>
            </p:cNvPr>
            <p:cNvSpPr/>
            <p:nvPr/>
          </p:nvSpPr>
          <p:spPr>
            <a:xfrm>
              <a:off x="7272524" y="2682577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E556CF-FE54-4D06-8178-207D86DE6EF4}"/>
                </a:ext>
              </a:extLst>
            </p:cNvPr>
            <p:cNvSpPr/>
            <p:nvPr/>
          </p:nvSpPr>
          <p:spPr>
            <a:xfrm>
              <a:off x="7272523" y="3026394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AED13C-604F-4C79-9C9F-D4DEAFF0B8F0}"/>
                </a:ext>
              </a:extLst>
            </p:cNvPr>
            <p:cNvSpPr/>
            <p:nvPr/>
          </p:nvSpPr>
          <p:spPr>
            <a:xfrm>
              <a:off x="7272522" y="3364875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95BA22B-C58C-4CBD-A3A3-08E0492ADD35}"/>
                </a:ext>
              </a:extLst>
            </p:cNvPr>
            <p:cNvSpPr/>
            <p:nvPr/>
          </p:nvSpPr>
          <p:spPr>
            <a:xfrm>
              <a:off x="7272522" y="3703356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B4528B-9E86-46F2-893A-ED0721A26807}"/>
              </a:ext>
            </a:extLst>
          </p:cNvPr>
          <p:cNvGrpSpPr/>
          <p:nvPr/>
        </p:nvGrpSpPr>
        <p:grpSpPr>
          <a:xfrm>
            <a:off x="10282585" y="2349431"/>
            <a:ext cx="333429" cy="1677531"/>
            <a:chOff x="7272522" y="2354201"/>
            <a:chExt cx="333429" cy="167753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FFE629-3D5A-4808-A12E-6E6B4A6C0624}"/>
                </a:ext>
              </a:extLst>
            </p:cNvPr>
            <p:cNvSpPr/>
            <p:nvPr/>
          </p:nvSpPr>
          <p:spPr>
            <a:xfrm>
              <a:off x="7272524" y="2354201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B3742F-3CE5-44D5-8295-E8AD94F9861E}"/>
                </a:ext>
              </a:extLst>
            </p:cNvPr>
            <p:cNvSpPr/>
            <p:nvPr/>
          </p:nvSpPr>
          <p:spPr>
            <a:xfrm>
              <a:off x="7272524" y="2682577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1EC03C-7B62-4470-B83E-39122DBD45DE}"/>
                </a:ext>
              </a:extLst>
            </p:cNvPr>
            <p:cNvSpPr/>
            <p:nvPr/>
          </p:nvSpPr>
          <p:spPr>
            <a:xfrm>
              <a:off x="7272523" y="3026394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4398D91-C3BA-4F44-9335-2ADB03723CB0}"/>
                </a:ext>
              </a:extLst>
            </p:cNvPr>
            <p:cNvSpPr/>
            <p:nvPr/>
          </p:nvSpPr>
          <p:spPr>
            <a:xfrm>
              <a:off x="7272522" y="3364875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842D10-806F-4643-8CA9-F3F60F247070}"/>
                </a:ext>
              </a:extLst>
            </p:cNvPr>
            <p:cNvSpPr/>
            <p:nvPr/>
          </p:nvSpPr>
          <p:spPr>
            <a:xfrm>
              <a:off x="7272522" y="3703356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6F2466-00D3-4C33-8E74-F9DC82062D30}"/>
              </a:ext>
            </a:extLst>
          </p:cNvPr>
          <p:cNvGrpSpPr/>
          <p:nvPr/>
        </p:nvGrpSpPr>
        <p:grpSpPr>
          <a:xfrm>
            <a:off x="10662322" y="2349431"/>
            <a:ext cx="333429" cy="1677531"/>
            <a:chOff x="7272522" y="2354201"/>
            <a:chExt cx="333429" cy="167753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9629C4-0D8C-445D-B326-9AE30A39F208}"/>
                </a:ext>
              </a:extLst>
            </p:cNvPr>
            <p:cNvSpPr/>
            <p:nvPr/>
          </p:nvSpPr>
          <p:spPr>
            <a:xfrm>
              <a:off x="7272524" y="2354201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5F0AB5-375E-489A-A44B-282F45328C44}"/>
                </a:ext>
              </a:extLst>
            </p:cNvPr>
            <p:cNvSpPr/>
            <p:nvPr/>
          </p:nvSpPr>
          <p:spPr>
            <a:xfrm>
              <a:off x="7272524" y="2682577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418A6A-7DA7-4FD9-9DE7-08712EFA3772}"/>
                </a:ext>
              </a:extLst>
            </p:cNvPr>
            <p:cNvSpPr/>
            <p:nvPr/>
          </p:nvSpPr>
          <p:spPr>
            <a:xfrm>
              <a:off x="7272523" y="3026394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E82AF9-42AE-4FC3-B51A-5F64823C2244}"/>
                </a:ext>
              </a:extLst>
            </p:cNvPr>
            <p:cNvSpPr/>
            <p:nvPr/>
          </p:nvSpPr>
          <p:spPr>
            <a:xfrm>
              <a:off x="7272522" y="3364875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B36578-05A2-44D4-99FC-25CBE93D6CA2}"/>
                </a:ext>
              </a:extLst>
            </p:cNvPr>
            <p:cNvSpPr/>
            <p:nvPr/>
          </p:nvSpPr>
          <p:spPr>
            <a:xfrm>
              <a:off x="7272522" y="3703356"/>
              <a:ext cx="333427" cy="328376"/>
            </a:xfrm>
            <a:prstGeom prst="rect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C822F80-2F0F-440D-91E5-48A37733A6AD}"/>
              </a:ext>
            </a:extLst>
          </p:cNvPr>
          <p:cNvSpPr/>
          <p:nvPr/>
        </p:nvSpPr>
        <p:spPr>
          <a:xfrm>
            <a:off x="9902848" y="2182435"/>
            <a:ext cx="333427" cy="101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FA264B9-3C4F-44A6-BB4A-C9AF23BD8E75}"/>
              </a:ext>
            </a:extLst>
          </p:cNvPr>
          <p:cNvSpPr/>
          <p:nvPr/>
        </p:nvSpPr>
        <p:spPr>
          <a:xfrm>
            <a:off x="10282588" y="2178223"/>
            <a:ext cx="333427" cy="101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A93078-4C56-447E-A5AA-8F0A2D0C6B96}"/>
              </a:ext>
            </a:extLst>
          </p:cNvPr>
          <p:cNvSpPr/>
          <p:nvPr/>
        </p:nvSpPr>
        <p:spPr>
          <a:xfrm>
            <a:off x="10677484" y="2184115"/>
            <a:ext cx="333427" cy="101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D3CFF648-4BDE-4A7F-859F-B46DE32757DA}"/>
              </a:ext>
            </a:extLst>
          </p:cNvPr>
          <p:cNvSpPr/>
          <p:nvPr/>
        </p:nvSpPr>
        <p:spPr>
          <a:xfrm rot="5400000">
            <a:off x="8537765" y="2303684"/>
            <a:ext cx="535508" cy="4930687"/>
          </a:xfrm>
          <a:prstGeom prst="rightBrace">
            <a:avLst>
              <a:gd name="adj1" fmla="val 8333"/>
              <a:gd name="adj2" fmla="val 4989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96652D-C550-4323-A134-592EED2701FB}"/>
              </a:ext>
            </a:extLst>
          </p:cNvPr>
          <p:cNvSpPr txBox="1"/>
          <p:nvPr/>
        </p:nvSpPr>
        <p:spPr>
          <a:xfrm>
            <a:off x="8584606" y="513781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405154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263A-472C-412A-A6D4-598E9F6D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42E2-74C3-4C88-9257-267A91D6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script?</a:t>
            </a:r>
          </a:p>
          <a:p>
            <a:pPr lvl="1"/>
            <a:r>
              <a:rPr lang="en-US" dirty="0"/>
              <a:t>Any file that has the extension </a:t>
            </a:r>
            <a:r>
              <a:rPr lang="en-US" b="1" dirty="0"/>
              <a:t>.R</a:t>
            </a:r>
          </a:p>
          <a:p>
            <a:r>
              <a:rPr lang="en-US" dirty="0"/>
              <a:t>What is a directory?</a:t>
            </a:r>
          </a:p>
          <a:p>
            <a:pPr lvl="1"/>
            <a:r>
              <a:rPr lang="en-US" dirty="0"/>
              <a:t>A location in your computer’s system of files</a:t>
            </a:r>
          </a:p>
          <a:p>
            <a:r>
              <a:rPr lang="en-US" dirty="0"/>
              <a:t>What is the working directory?</a:t>
            </a:r>
          </a:p>
          <a:p>
            <a:pPr lvl="1"/>
            <a:r>
              <a:rPr lang="en-US" dirty="0"/>
              <a:t>The folder in your computer where you are currently working and where files will be saved and accessed from.</a:t>
            </a:r>
          </a:p>
          <a:p>
            <a:r>
              <a:rPr lang="en-US" dirty="0"/>
              <a:t>How do you set your working directory?</a:t>
            </a:r>
          </a:p>
          <a:p>
            <a:pPr lvl="1"/>
            <a:r>
              <a:rPr lang="en-US" dirty="0"/>
              <a:t>Session &gt; Set working directory &gt; choose directory</a:t>
            </a:r>
          </a:p>
          <a:p>
            <a:r>
              <a:rPr lang="en-US" dirty="0"/>
              <a:t>What is a library? What is a package?</a:t>
            </a:r>
          </a:p>
          <a:p>
            <a:pPr lvl="1"/>
            <a:r>
              <a:rPr lang="en-US" dirty="0"/>
              <a:t>A package is the bundle of functions you can install. You load these packages using the library() function.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67B1A-546A-404B-A219-12FB3F04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4AD39-4B2F-4636-BE28-67C558FA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4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771C-9C83-4F73-9136-00C8200A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62CA-3248-410F-8417-7FE7047B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https://datacarpentry.org/R-ecology-lesson/index.html</a:t>
            </a:r>
            <a:endParaRPr lang="en-US" dirty="0"/>
          </a:p>
          <a:p>
            <a:r>
              <a:rPr lang="en-US" dirty="0">
                <a:hlinkClick r:id="rId3"/>
              </a:rPr>
              <a:t>https://cran.r-project.org/doc/contrib/Torfs+Brauer-Short-R-Intro.pdf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https://www.rstudio.com/resources/cheatsheets/</a:t>
            </a:r>
            <a:endParaRPr lang="en-US" dirty="0"/>
          </a:p>
          <a:p>
            <a:r>
              <a:rPr lang="en-US" dirty="0">
                <a:hlinkClick r:id="rId5"/>
              </a:rPr>
              <a:t>https://resources.rstudio.com/webinars</a:t>
            </a:r>
            <a:endParaRPr lang="en-US" dirty="0"/>
          </a:p>
          <a:p>
            <a:r>
              <a:rPr lang="en-US" dirty="0">
                <a:hlinkClick r:id="rId6"/>
              </a:rPr>
              <a:t>https://datacarpentry.org/</a:t>
            </a:r>
            <a:endParaRPr lang="en-US" dirty="0"/>
          </a:p>
          <a:p>
            <a:r>
              <a:rPr lang="en-US" dirty="0">
                <a:hlinkClick r:id="rId7"/>
              </a:rPr>
              <a:t>https://stackoverflow.com/questions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8"/>
              </a:rPr>
              <a:t>https://www.r-bloggers.com/</a:t>
            </a:r>
            <a:endParaRPr lang="en-US" dirty="0"/>
          </a:p>
          <a:p>
            <a:r>
              <a:rPr lang="en-US" dirty="0">
                <a:hlinkClick r:id="rId9"/>
              </a:rPr>
              <a:t>https://training.it.ufl.edu/linkedin/</a:t>
            </a:r>
            <a:r>
              <a:rPr lang="en-US" dirty="0"/>
              <a:t> UF courses to learn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66D5A-E41A-4F90-A242-38A3978E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4502A-CD6D-426F-9D8C-F7738013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B044-DBBF-4B70-82FF-7BA499BDD3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421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443</Words>
  <Application>Microsoft Office PowerPoint</Application>
  <PresentationFormat>Widescreen</PresentationFormat>
  <Paragraphs>72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R for Ecology</vt:lpstr>
      <vt:lpstr>Who am I?</vt:lpstr>
      <vt:lpstr>What is R?</vt:lpstr>
      <vt:lpstr>Why learn R?</vt:lpstr>
      <vt:lpstr>What is r studio?</vt:lpstr>
      <vt:lpstr>PowerPoint Presentation</vt:lpstr>
      <vt:lpstr>Scalars, vectors, matrices and lists</vt:lpstr>
      <vt:lpstr>Useful concepts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Ecology</dc:title>
  <dc:creator>Javiera Rudolph</dc:creator>
  <cp:lastModifiedBy>Javiera Rudolph</cp:lastModifiedBy>
  <cp:revision>8</cp:revision>
  <dcterms:created xsi:type="dcterms:W3CDTF">2019-09-19T01:08:46Z</dcterms:created>
  <dcterms:modified xsi:type="dcterms:W3CDTF">2019-09-19T09:14:38Z</dcterms:modified>
</cp:coreProperties>
</file>