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80" r:id="rId5"/>
    <p:sldId id="259" r:id="rId6"/>
    <p:sldId id="284" r:id="rId7"/>
    <p:sldId id="261" r:id="rId8"/>
    <p:sldId id="281" r:id="rId9"/>
    <p:sldId id="282" r:id="rId10"/>
    <p:sldId id="286" r:id="rId11"/>
    <p:sldId id="288" r:id="rId12"/>
    <p:sldId id="283" r:id="rId13"/>
    <p:sldId id="285" r:id="rId14"/>
    <p:sldId id="287"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p:cViewPr varScale="1">
        <p:scale>
          <a:sx n="109" d="100"/>
          <a:sy n="109" d="100"/>
        </p:scale>
        <p:origin x="172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6/7/16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6/7/16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6/7/16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6/7/16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6/7/16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6/7/16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6/7/16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a:t>
            </a:r>
            <a:r>
              <a:rPr lang="en-US" dirty="0" smtClean="0"/>
              <a:t>by: </a:t>
            </a:r>
            <a:r>
              <a:rPr lang="en-US" smtClean="0"/>
              <a:t>Javiera Silva</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Game Screens</a:t>
            </a:r>
            <a:endParaRPr lang="en-US" dirty="0"/>
          </a:p>
        </p:txBody>
      </p:sp>
      <p:sp>
        <p:nvSpPr>
          <p:cNvPr id="4" name="TextBox 3"/>
          <p:cNvSpPr txBox="1"/>
          <p:nvPr/>
        </p:nvSpPr>
        <p:spPr>
          <a:xfrm>
            <a:off x="4191000" y="2819400"/>
            <a:ext cx="819793" cy="369332"/>
          </a:xfrm>
          <a:prstGeom prst="rect">
            <a:avLst/>
          </a:prstGeom>
          <a:noFill/>
          <a:ln>
            <a:solidFill>
              <a:schemeClr val="tx1"/>
            </a:solidFill>
          </a:ln>
        </p:spPr>
        <p:txBody>
          <a:bodyPr wrap="none" rtlCol="0">
            <a:spAutoFit/>
          </a:bodyPr>
          <a:lstStyle/>
          <a:p>
            <a:r>
              <a:rPr lang="en-US" dirty="0" smtClean="0"/>
              <a:t>Screen</a:t>
            </a:r>
            <a:endParaRPr lang="en-US" dirty="0"/>
          </a:p>
        </p:txBody>
      </p:sp>
      <p:sp>
        <p:nvSpPr>
          <p:cNvPr id="5" name="TextBox 4"/>
          <p:cNvSpPr txBox="1"/>
          <p:nvPr/>
        </p:nvSpPr>
        <p:spPr>
          <a:xfrm>
            <a:off x="762000" y="41910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505200" y="45720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248400" y="41148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764020" y="3188732"/>
            <a:ext cx="1836877" cy="1186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4" idx="2"/>
            <a:endCxn id="4" idx="0"/>
          </p:cNvCxnSpPr>
          <p:nvPr/>
        </p:nvCxnSpPr>
        <p:spPr>
          <a:xfrm>
            <a:off x="4506021" y="1664732"/>
            <a:ext cx="94876" cy="1154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a:off x="4600897" y="3188732"/>
            <a:ext cx="1647503"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8862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5" name="Straight Arrow Connector 14"/>
          <p:cNvCxnSpPr>
            <a:stCxn id="4" idx="2"/>
            <a:endCxn id="6" idx="0"/>
          </p:cNvCxnSpPr>
          <p:nvPr/>
        </p:nvCxnSpPr>
        <p:spPr>
          <a:xfrm flipH="1">
            <a:off x="4558058" y="3188732"/>
            <a:ext cx="42839" cy="1383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83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 Inheritance Info</a:t>
            </a:r>
            <a:endParaRPr lang="en-US" dirty="0"/>
          </a:p>
        </p:txBody>
      </p:sp>
      <p:sp>
        <p:nvSpPr>
          <p:cNvPr id="4" name="TextBox 3"/>
          <p:cNvSpPr txBox="1"/>
          <p:nvPr/>
        </p:nvSpPr>
        <p:spPr>
          <a:xfrm>
            <a:off x="4038600" y="2133600"/>
            <a:ext cx="556275" cy="369332"/>
          </a:xfrm>
          <a:prstGeom prst="rect">
            <a:avLst/>
          </a:prstGeom>
          <a:noFill/>
          <a:ln>
            <a:solidFill>
              <a:schemeClr val="tx1"/>
            </a:solidFill>
          </a:ln>
        </p:spPr>
        <p:txBody>
          <a:bodyPr wrap="none" rtlCol="0">
            <a:spAutoFit/>
          </a:bodyPr>
          <a:lstStyle/>
          <a:p>
            <a:r>
              <a:rPr lang="en-US" dirty="0" smtClean="0"/>
              <a:t>Info</a:t>
            </a:r>
            <a:endParaRPr lang="en-US" dirty="0"/>
          </a:p>
        </p:txBody>
      </p:sp>
      <p:sp>
        <p:nvSpPr>
          <p:cNvPr id="5" name="TextBox 4"/>
          <p:cNvSpPr txBox="1"/>
          <p:nvPr/>
        </p:nvSpPr>
        <p:spPr>
          <a:xfrm>
            <a:off x="4038600" y="2819400"/>
            <a:ext cx="595035" cy="369332"/>
          </a:xfrm>
          <a:prstGeom prst="rect">
            <a:avLst/>
          </a:prstGeom>
          <a:noFill/>
          <a:ln>
            <a:solidFill>
              <a:schemeClr val="tx1"/>
            </a:solidFill>
          </a:ln>
        </p:spPr>
        <p:txBody>
          <a:bodyPr wrap="none" rtlCol="0">
            <a:spAutoFit/>
          </a:bodyPr>
          <a:lstStyle/>
          <a:p>
            <a:r>
              <a:rPr lang="en-US" dirty="0" smtClean="0"/>
              <a:t>Text</a:t>
            </a:r>
            <a:endParaRPr lang="en-US" dirty="0"/>
          </a:p>
        </p:txBody>
      </p:sp>
      <p:sp>
        <p:nvSpPr>
          <p:cNvPr id="6" name="TextBox 5"/>
          <p:cNvSpPr txBox="1"/>
          <p:nvPr/>
        </p:nvSpPr>
        <p:spPr>
          <a:xfrm>
            <a:off x="3589333" y="3720028"/>
            <a:ext cx="1454808" cy="369332"/>
          </a:xfrm>
          <a:prstGeom prst="rect">
            <a:avLst/>
          </a:prstGeom>
          <a:noFill/>
          <a:ln>
            <a:solidFill>
              <a:schemeClr val="tx1"/>
            </a:solidFill>
          </a:ln>
        </p:spPr>
        <p:txBody>
          <a:bodyPr wrap="none" rtlCol="0">
            <a:spAutoFit/>
          </a:bodyPr>
          <a:lstStyle/>
          <a:p>
            <a:r>
              <a:rPr lang="en-US" dirty="0" smtClean="0"/>
              <a:t>Dynamic Text</a:t>
            </a:r>
            <a:endParaRPr lang="en-US" dirty="0"/>
          </a:p>
        </p:txBody>
      </p:sp>
      <p:cxnSp>
        <p:nvCxnSpPr>
          <p:cNvPr id="9" name="Straight Arrow Connector 8"/>
          <p:cNvCxnSpPr>
            <a:stCxn id="4" idx="2"/>
            <a:endCxn id="5" idx="0"/>
          </p:cNvCxnSpPr>
          <p:nvPr/>
        </p:nvCxnSpPr>
        <p:spPr>
          <a:xfrm>
            <a:off x="4316738" y="2502932"/>
            <a:ext cx="19380"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867400" y="3657600"/>
            <a:ext cx="1161646" cy="369332"/>
          </a:xfrm>
          <a:prstGeom prst="rect">
            <a:avLst/>
          </a:prstGeom>
          <a:noFill/>
          <a:ln>
            <a:solidFill>
              <a:schemeClr val="tx1"/>
            </a:solidFill>
          </a:ln>
        </p:spPr>
        <p:txBody>
          <a:bodyPr wrap="none" rtlCol="0">
            <a:spAutoFit/>
          </a:bodyPr>
          <a:lstStyle/>
          <a:p>
            <a:r>
              <a:rPr lang="en-US" dirty="0" smtClean="0"/>
              <a:t>Static Text</a:t>
            </a:r>
            <a:endParaRPr lang="en-US" dirty="0"/>
          </a:p>
        </p:txBody>
      </p:sp>
      <p:cxnSp>
        <p:nvCxnSpPr>
          <p:cNvPr id="15" name="Straight Arrow Connector 14"/>
          <p:cNvCxnSpPr>
            <a:stCxn id="5" idx="2"/>
            <a:endCxn id="13" idx="0"/>
          </p:cNvCxnSpPr>
          <p:nvPr/>
        </p:nvCxnSpPr>
        <p:spPr>
          <a:xfrm>
            <a:off x="4336118" y="3188732"/>
            <a:ext cx="2112105"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flipH="1">
            <a:off x="4316737" y="3188732"/>
            <a:ext cx="19381" cy="531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105400" y="5428694"/>
            <a:ext cx="910638" cy="369332"/>
          </a:xfrm>
          <a:prstGeom prst="rect">
            <a:avLst/>
          </a:prstGeom>
          <a:noFill/>
          <a:ln>
            <a:solidFill>
              <a:schemeClr val="tx1"/>
            </a:solidFill>
          </a:ln>
        </p:spPr>
        <p:txBody>
          <a:bodyPr wrap="none" rtlCol="0">
            <a:spAutoFit/>
          </a:bodyPr>
          <a:lstStyle/>
          <a:p>
            <a:r>
              <a:rPr lang="en-US" dirty="0" smtClean="0"/>
              <a:t>Identity</a:t>
            </a:r>
            <a:endParaRPr lang="en-US" dirty="0"/>
          </a:p>
        </p:txBody>
      </p:sp>
      <p:sp>
        <p:nvSpPr>
          <p:cNvPr id="19" name="TextBox 18"/>
          <p:cNvSpPr txBox="1"/>
          <p:nvPr/>
        </p:nvSpPr>
        <p:spPr>
          <a:xfrm>
            <a:off x="6970853" y="5410200"/>
            <a:ext cx="1292955" cy="369332"/>
          </a:xfrm>
          <a:prstGeom prst="rect">
            <a:avLst/>
          </a:prstGeom>
          <a:noFill/>
          <a:ln>
            <a:solidFill>
              <a:schemeClr val="tx1"/>
            </a:solidFill>
          </a:ln>
        </p:spPr>
        <p:txBody>
          <a:bodyPr wrap="none" rtlCol="0">
            <a:spAutoFit/>
          </a:bodyPr>
          <a:lstStyle/>
          <a:p>
            <a:r>
              <a:rPr lang="en-US" dirty="0" smtClean="0"/>
              <a:t>Instructions</a:t>
            </a:r>
            <a:endParaRPr lang="en-US" dirty="0"/>
          </a:p>
        </p:txBody>
      </p:sp>
      <p:cxnSp>
        <p:nvCxnSpPr>
          <p:cNvPr id="21" name="Straight Arrow Connector 20"/>
          <p:cNvCxnSpPr>
            <a:stCxn id="13" idx="2"/>
            <a:endCxn id="19" idx="1"/>
          </p:cNvCxnSpPr>
          <p:nvPr/>
        </p:nvCxnSpPr>
        <p:spPr>
          <a:xfrm>
            <a:off x="6448223" y="4026932"/>
            <a:ext cx="522630" cy="1567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2"/>
            <a:endCxn id="18" idx="3"/>
          </p:cNvCxnSpPr>
          <p:nvPr/>
        </p:nvCxnSpPr>
        <p:spPr>
          <a:xfrm flipH="1">
            <a:off x="6016038" y="4026932"/>
            <a:ext cx="432185" cy="15864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973731" y="4567792"/>
            <a:ext cx="705391" cy="369332"/>
          </a:xfrm>
          <a:prstGeom prst="rect">
            <a:avLst/>
          </a:prstGeom>
          <a:noFill/>
          <a:ln>
            <a:solidFill>
              <a:schemeClr val="tx1"/>
            </a:solidFill>
          </a:ln>
        </p:spPr>
        <p:txBody>
          <a:bodyPr wrap="none" rtlCol="0">
            <a:spAutoFit/>
          </a:bodyPr>
          <a:lstStyle/>
          <a:p>
            <a:r>
              <a:rPr lang="en-US" dirty="0" smtClean="0"/>
              <a:t>Score</a:t>
            </a:r>
            <a:endParaRPr lang="en-US" dirty="0"/>
          </a:p>
        </p:txBody>
      </p:sp>
      <p:cxnSp>
        <p:nvCxnSpPr>
          <p:cNvPr id="29" name="Straight Arrow Connector 28"/>
          <p:cNvCxnSpPr>
            <a:stCxn id="6" idx="2"/>
            <a:endCxn id="25" idx="0"/>
          </p:cNvCxnSpPr>
          <p:nvPr/>
        </p:nvCxnSpPr>
        <p:spPr>
          <a:xfrm>
            <a:off x="4316737" y="4089360"/>
            <a:ext cx="9690" cy="4784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576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8" name="Straight Arrow Connector 7"/>
          <p:cNvCxnSpPr>
            <a:stCxn id="16" idx="2"/>
            <a:endCxn id="4" idx="0"/>
          </p:cNvCxnSpPr>
          <p:nvPr/>
        </p:nvCxnSpPr>
        <p:spPr>
          <a:xfrm>
            <a:off x="4277421" y="1664732"/>
            <a:ext cx="39317"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134763" y="3723500"/>
            <a:ext cx="759888" cy="369332"/>
          </a:xfrm>
          <a:prstGeom prst="rect">
            <a:avLst/>
          </a:prstGeom>
          <a:noFill/>
          <a:ln>
            <a:solidFill>
              <a:schemeClr val="tx1"/>
            </a:solidFill>
          </a:ln>
        </p:spPr>
        <p:txBody>
          <a:bodyPr wrap="none" rtlCol="0">
            <a:spAutoFit/>
          </a:bodyPr>
          <a:lstStyle/>
          <a:p>
            <a:r>
              <a:rPr lang="en-US" smtClean="0"/>
              <a:t>Image</a:t>
            </a:r>
            <a:endParaRPr lang="en-US" dirty="0"/>
          </a:p>
        </p:txBody>
      </p:sp>
      <p:sp>
        <p:nvSpPr>
          <p:cNvPr id="28" name="TextBox 27"/>
          <p:cNvSpPr txBox="1"/>
          <p:nvPr/>
        </p:nvSpPr>
        <p:spPr>
          <a:xfrm>
            <a:off x="1610044" y="4554075"/>
            <a:ext cx="1276055" cy="369332"/>
          </a:xfrm>
          <a:prstGeom prst="rect">
            <a:avLst/>
          </a:prstGeom>
          <a:noFill/>
          <a:ln>
            <a:solidFill>
              <a:schemeClr val="tx1"/>
            </a:solidFill>
          </a:ln>
        </p:spPr>
        <p:txBody>
          <a:bodyPr wrap="none" rtlCol="0">
            <a:spAutoFit/>
          </a:bodyPr>
          <a:lstStyle/>
          <a:p>
            <a:r>
              <a:rPr lang="en-US" dirty="0" err="1" smtClean="0"/>
              <a:t>StaticImage</a:t>
            </a:r>
            <a:endParaRPr lang="en-US" dirty="0"/>
          </a:p>
        </p:txBody>
      </p:sp>
      <p:sp>
        <p:nvSpPr>
          <p:cNvPr id="30" name="TextBox 29"/>
          <p:cNvSpPr txBox="1"/>
          <p:nvPr/>
        </p:nvSpPr>
        <p:spPr>
          <a:xfrm>
            <a:off x="1604330" y="5365016"/>
            <a:ext cx="910377" cy="369332"/>
          </a:xfrm>
          <a:prstGeom prst="rect">
            <a:avLst/>
          </a:prstGeom>
          <a:noFill/>
          <a:ln>
            <a:solidFill>
              <a:schemeClr val="tx1"/>
            </a:solidFill>
          </a:ln>
        </p:spPr>
        <p:txBody>
          <a:bodyPr wrap="none" rtlCol="0">
            <a:spAutoFit/>
          </a:bodyPr>
          <a:lstStyle/>
          <a:p>
            <a:r>
              <a:rPr lang="en-US" dirty="0" smtClean="0"/>
              <a:t>Identity</a:t>
            </a:r>
            <a:endParaRPr lang="en-US" dirty="0"/>
          </a:p>
        </p:txBody>
      </p:sp>
      <p:cxnSp>
        <p:nvCxnSpPr>
          <p:cNvPr id="32" name="Straight Arrow Connector 31"/>
          <p:cNvCxnSpPr>
            <a:stCxn id="4" idx="2"/>
            <a:endCxn id="20" idx="0"/>
          </p:cNvCxnSpPr>
          <p:nvPr/>
        </p:nvCxnSpPr>
        <p:spPr>
          <a:xfrm flipH="1">
            <a:off x="2514707" y="2502932"/>
            <a:ext cx="1802031" cy="12205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0" idx="2"/>
            <a:endCxn id="28" idx="0"/>
          </p:cNvCxnSpPr>
          <p:nvPr/>
        </p:nvCxnSpPr>
        <p:spPr>
          <a:xfrm flipH="1">
            <a:off x="2248072" y="4092832"/>
            <a:ext cx="266635" cy="461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8" idx="2"/>
            <a:endCxn id="30" idx="0"/>
          </p:cNvCxnSpPr>
          <p:nvPr/>
        </p:nvCxnSpPr>
        <p:spPr>
          <a:xfrm flipH="1">
            <a:off x="2059519" y="4923407"/>
            <a:ext cx="188553" cy="4416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75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Objects – Inheritance - Characters</a:t>
            </a:r>
            <a:endParaRPr lang="en-US" dirty="0"/>
          </a:p>
        </p:txBody>
      </p:sp>
      <p:sp>
        <p:nvSpPr>
          <p:cNvPr id="5" name="TextBox 4"/>
          <p:cNvSpPr txBox="1"/>
          <p:nvPr/>
        </p:nvSpPr>
        <p:spPr>
          <a:xfrm>
            <a:off x="2667000" y="1981200"/>
            <a:ext cx="1100895" cy="369332"/>
          </a:xfrm>
          <a:prstGeom prst="rect">
            <a:avLst/>
          </a:prstGeom>
          <a:noFill/>
          <a:ln>
            <a:solidFill>
              <a:schemeClr val="tx1"/>
            </a:solidFill>
          </a:ln>
        </p:spPr>
        <p:txBody>
          <a:bodyPr wrap="none" rtlCol="0">
            <a:spAutoFit/>
          </a:bodyPr>
          <a:lstStyle/>
          <a:p>
            <a:r>
              <a:rPr lang="en-US" dirty="0" smtClean="0"/>
              <a:t>Character</a:t>
            </a:r>
            <a:endParaRPr lang="en-US" dirty="0"/>
          </a:p>
        </p:txBody>
      </p:sp>
      <p:sp>
        <p:nvSpPr>
          <p:cNvPr id="6" name="TextBox 5"/>
          <p:cNvSpPr txBox="1"/>
          <p:nvPr/>
        </p:nvSpPr>
        <p:spPr>
          <a:xfrm>
            <a:off x="1981200" y="3276600"/>
            <a:ext cx="767270" cy="369332"/>
          </a:xfrm>
          <a:prstGeom prst="rect">
            <a:avLst/>
          </a:prstGeom>
          <a:noFill/>
          <a:ln>
            <a:solidFill>
              <a:schemeClr val="tx1"/>
            </a:solidFill>
          </a:ln>
        </p:spPr>
        <p:txBody>
          <a:bodyPr wrap="none" rtlCol="0">
            <a:spAutoFit/>
          </a:bodyPr>
          <a:lstStyle/>
          <a:p>
            <a:r>
              <a:rPr lang="en-US" dirty="0" smtClean="0"/>
              <a:t>Player</a:t>
            </a:r>
            <a:endParaRPr lang="en-US" dirty="0"/>
          </a:p>
        </p:txBody>
      </p:sp>
      <p:sp>
        <p:nvSpPr>
          <p:cNvPr id="7" name="TextBox 6"/>
          <p:cNvSpPr txBox="1"/>
          <p:nvPr/>
        </p:nvSpPr>
        <p:spPr>
          <a:xfrm>
            <a:off x="3200400" y="3276600"/>
            <a:ext cx="840419" cy="369332"/>
          </a:xfrm>
          <a:prstGeom prst="rect">
            <a:avLst/>
          </a:prstGeom>
          <a:noFill/>
          <a:ln>
            <a:solidFill>
              <a:schemeClr val="tx1"/>
            </a:solidFill>
          </a:ln>
        </p:spPr>
        <p:txBody>
          <a:bodyPr wrap="none" rtlCol="0">
            <a:spAutoFit/>
          </a:bodyPr>
          <a:lstStyle/>
          <a:p>
            <a:r>
              <a:rPr lang="en-US" dirty="0" smtClean="0"/>
              <a:t>Animal</a:t>
            </a:r>
            <a:endParaRPr lang="en-US" dirty="0"/>
          </a:p>
        </p:txBody>
      </p:sp>
      <p:sp>
        <p:nvSpPr>
          <p:cNvPr id="8" name="TextBox 7"/>
          <p:cNvSpPr txBox="1"/>
          <p:nvPr/>
        </p:nvSpPr>
        <p:spPr>
          <a:xfrm>
            <a:off x="457200" y="3276600"/>
            <a:ext cx="804577" cy="369332"/>
          </a:xfrm>
          <a:prstGeom prst="rect">
            <a:avLst/>
          </a:prstGeom>
          <a:noFill/>
          <a:ln>
            <a:solidFill>
              <a:schemeClr val="tx1"/>
            </a:solidFill>
          </a:ln>
        </p:spPr>
        <p:txBody>
          <a:bodyPr wrap="none" rtlCol="0">
            <a:spAutoFit/>
          </a:bodyPr>
          <a:lstStyle/>
          <a:p>
            <a:r>
              <a:rPr lang="en-US" dirty="0" smtClean="0"/>
              <a:t>Trump</a:t>
            </a:r>
            <a:endParaRPr lang="en-US" dirty="0"/>
          </a:p>
        </p:txBody>
      </p:sp>
      <p:sp>
        <p:nvSpPr>
          <p:cNvPr id="9" name="TextBox 8"/>
          <p:cNvSpPr txBox="1"/>
          <p:nvPr/>
        </p:nvSpPr>
        <p:spPr>
          <a:xfrm>
            <a:off x="4953000" y="3276600"/>
            <a:ext cx="805479" cy="369332"/>
          </a:xfrm>
          <a:prstGeom prst="rect">
            <a:avLst/>
          </a:prstGeom>
          <a:noFill/>
          <a:ln>
            <a:solidFill>
              <a:schemeClr val="tx1"/>
            </a:solidFill>
          </a:ln>
        </p:spPr>
        <p:txBody>
          <a:bodyPr wrap="none" rtlCol="0">
            <a:spAutoFit/>
          </a:bodyPr>
          <a:lstStyle/>
          <a:p>
            <a:r>
              <a:rPr lang="en-US" dirty="0" smtClean="0"/>
              <a:t>Health</a:t>
            </a:r>
            <a:endParaRPr lang="en-US" dirty="0"/>
          </a:p>
        </p:txBody>
      </p:sp>
      <p:cxnSp>
        <p:nvCxnSpPr>
          <p:cNvPr id="11" name="Straight Arrow Connector 10"/>
          <p:cNvCxnSpPr>
            <a:stCxn id="5" idx="2"/>
            <a:endCxn id="9" idx="1"/>
          </p:cNvCxnSpPr>
          <p:nvPr/>
        </p:nvCxnSpPr>
        <p:spPr>
          <a:xfrm>
            <a:off x="3217448" y="2350532"/>
            <a:ext cx="1735552"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2"/>
            <a:endCxn id="7" idx="0"/>
          </p:cNvCxnSpPr>
          <p:nvPr/>
        </p:nvCxnSpPr>
        <p:spPr>
          <a:xfrm>
            <a:off x="3217448" y="2350532"/>
            <a:ext cx="403162"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2"/>
            <a:endCxn id="6" idx="0"/>
          </p:cNvCxnSpPr>
          <p:nvPr/>
        </p:nvCxnSpPr>
        <p:spPr>
          <a:xfrm flipH="1">
            <a:off x="2364835" y="2350532"/>
            <a:ext cx="852613"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3"/>
          </p:cNvCxnSpPr>
          <p:nvPr/>
        </p:nvCxnSpPr>
        <p:spPr>
          <a:xfrm flipH="1">
            <a:off x="1261777" y="2350532"/>
            <a:ext cx="1955671"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209800" y="4343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23" name="TextBox 22"/>
          <p:cNvSpPr txBox="1"/>
          <p:nvPr/>
        </p:nvSpPr>
        <p:spPr>
          <a:xfrm>
            <a:off x="762000" y="43434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24" name="TextBox 23"/>
          <p:cNvSpPr txBox="1"/>
          <p:nvPr/>
        </p:nvSpPr>
        <p:spPr>
          <a:xfrm>
            <a:off x="3352800" y="43434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25" name="TextBox 24"/>
          <p:cNvSpPr txBox="1"/>
          <p:nvPr/>
        </p:nvSpPr>
        <p:spPr>
          <a:xfrm>
            <a:off x="4419600" y="43434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cxnSp>
        <p:nvCxnSpPr>
          <p:cNvPr id="27" name="Straight Arrow Connector 26"/>
          <p:cNvCxnSpPr>
            <a:stCxn id="7" idx="2"/>
            <a:endCxn id="23" idx="3"/>
          </p:cNvCxnSpPr>
          <p:nvPr/>
        </p:nvCxnSpPr>
        <p:spPr>
          <a:xfrm flipH="1">
            <a:off x="1339690" y="3645932"/>
            <a:ext cx="2280920" cy="882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22" idx="0"/>
          </p:cNvCxnSpPr>
          <p:nvPr/>
        </p:nvCxnSpPr>
        <p:spPr>
          <a:xfrm flipH="1">
            <a:off x="2536854" y="3645932"/>
            <a:ext cx="1083756"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2"/>
            <a:endCxn id="24" idx="0"/>
          </p:cNvCxnSpPr>
          <p:nvPr/>
        </p:nvCxnSpPr>
        <p:spPr>
          <a:xfrm>
            <a:off x="3620610" y="3645932"/>
            <a:ext cx="40252"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25" idx="0"/>
          </p:cNvCxnSpPr>
          <p:nvPr/>
        </p:nvCxnSpPr>
        <p:spPr>
          <a:xfrm>
            <a:off x="3620610" y="3645932"/>
            <a:ext cx="1199983"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590800" y="12192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5" name="Straight Arrow Connector 14"/>
          <p:cNvCxnSpPr>
            <a:stCxn id="26" idx="2"/>
            <a:endCxn id="5" idx="0"/>
          </p:cNvCxnSpPr>
          <p:nvPr/>
        </p:nvCxnSpPr>
        <p:spPr>
          <a:xfrm>
            <a:off x="3210621" y="1588532"/>
            <a:ext cx="682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4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Inheritance - Area</a:t>
            </a:r>
            <a:endParaRPr lang="en-US" dirty="0"/>
          </a:p>
        </p:txBody>
      </p:sp>
      <p:sp>
        <p:nvSpPr>
          <p:cNvPr id="4" name="TextBox 3"/>
          <p:cNvSpPr txBox="1"/>
          <p:nvPr/>
        </p:nvSpPr>
        <p:spPr>
          <a:xfrm>
            <a:off x="3352800" y="2057400"/>
            <a:ext cx="624127" cy="369332"/>
          </a:xfrm>
          <a:prstGeom prst="rect">
            <a:avLst/>
          </a:prstGeom>
          <a:noFill/>
          <a:ln>
            <a:solidFill>
              <a:schemeClr val="tx1"/>
            </a:solidFill>
          </a:ln>
        </p:spPr>
        <p:txBody>
          <a:bodyPr wrap="none" rtlCol="0">
            <a:spAutoFit/>
          </a:bodyPr>
          <a:lstStyle/>
          <a:p>
            <a:r>
              <a:rPr lang="en-US" dirty="0" smtClean="0"/>
              <a:t>Area</a:t>
            </a:r>
            <a:endParaRPr lang="en-US" dirty="0"/>
          </a:p>
        </p:txBody>
      </p:sp>
      <p:sp>
        <p:nvSpPr>
          <p:cNvPr id="5" name="TextBox 4"/>
          <p:cNvSpPr txBox="1"/>
          <p:nvPr/>
        </p:nvSpPr>
        <p:spPr>
          <a:xfrm>
            <a:off x="1447800" y="3886200"/>
            <a:ext cx="641822" cy="369332"/>
          </a:xfrm>
          <a:prstGeom prst="rect">
            <a:avLst/>
          </a:prstGeom>
          <a:noFill/>
          <a:ln>
            <a:solidFill>
              <a:schemeClr val="tx1"/>
            </a:solidFill>
          </a:ln>
        </p:spPr>
        <p:txBody>
          <a:bodyPr wrap="none" rtlCol="0">
            <a:spAutoFit/>
          </a:bodyPr>
          <a:lstStyle/>
          <a:p>
            <a:r>
              <a:rPr lang="en-US" dirty="0" smtClean="0"/>
              <a:t>Cage</a:t>
            </a:r>
            <a:endParaRPr lang="en-US" dirty="0"/>
          </a:p>
        </p:txBody>
      </p:sp>
      <p:sp>
        <p:nvSpPr>
          <p:cNvPr id="6" name="TextBox 5"/>
          <p:cNvSpPr txBox="1"/>
          <p:nvPr/>
        </p:nvSpPr>
        <p:spPr>
          <a:xfrm>
            <a:off x="2819400" y="3886200"/>
            <a:ext cx="1279880" cy="369332"/>
          </a:xfrm>
          <a:prstGeom prst="rect">
            <a:avLst/>
          </a:prstGeom>
          <a:noFill/>
          <a:ln>
            <a:solidFill>
              <a:schemeClr val="tx1"/>
            </a:solidFill>
          </a:ln>
        </p:spPr>
        <p:txBody>
          <a:bodyPr wrap="none" rtlCol="0">
            <a:spAutoFit/>
          </a:bodyPr>
          <a:lstStyle/>
          <a:p>
            <a:r>
              <a:rPr lang="en-US" dirty="0" err="1" smtClean="0"/>
              <a:t>AnimalArea</a:t>
            </a:r>
            <a:endParaRPr lang="en-US" dirty="0"/>
          </a:p>
        </p:txBody>
      </p:sp>
      <p:sp>
        <p:nvSpPr>
          <p:cNvPr id="7" name="TextBox 6"/>
          <p:cNvSpPr txBox="1"/>
          <p:nvPr/>
        </p:nvSpPr>
        <p:spPr>
          <a:xfrm>
            <a:off x="4800600" y="3886200"/>
            <a:ext cx="1206731" cy="369332"/>
          </a:xfrm>
          <a:prstGeom prst="rect">
            <a:avLst/>
          </a:prstGeom>
          <a:noFill/>
          <a:ln>
            <a:solidFill>
              <a:schemeClr val="tx1"/>
            </a:solidFill>
          </a:ln>
        </p:spPr>
        <p:txBody>
          <a:bodyPr wrap="none" rtlCol="0">
            <a:spAutoFit/>
          </a:bodyPr>
          <a:lstStyle/>
          <a:p>
            <a:r>
              <a:rPr lang="en-US" dirty="0" err="1" smtClean="0"/>
              <a:t>PlayerArea</a:t>
            </a:r>
            <a:endParaRPr lang="en-US" dirty="0"/>
          </a:p>
        </p:txBody>
      </p:sp>
      <p:cxnSp>
        <p:nvCxnSpPr>
          <p:cNvPr id="9" name="Straight Arrow Connector 8"/>
          <p:cNvCxnSpPr>
            <a:stCxn id="4" idx="2"/>
            <a:endCxn id="5" idx="3"/>
          </p:cNvCxnSpPr>
          <p:nvPr/>
        </p:nvCxnSpPr>
        <p:spPr>
          <a:xfrm flipH="1">
            <a:off x="2089622" y="2426732"/>
            <a:ext cx="1575242"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3459340" y="2426732"/>
            <a:ext cx="205524"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0"/>
          </p:cNvCxnSpPr>
          <p:nvPr/>
        </p:nvCxnSpPr>
        <p:spPr>
          <a:xfrm>
            <a:off x="3664864" y="2426732"/>
            <a:ext cx="1739102"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0480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8" name="Straight Arrow Connector 7"/>
          <p:cNvCxnSpPr>
            <a:stCxn id="10" idx="2"/>
            <a:endCxn id="4" idx="0"/>
          </p:cNvCxnSpPr>
          <p:nvPr/>
        </p:nvCxnSpPr>
        <p:spPr>
          <a:xfrm flipH="1">
            <a:off x="3664864" y="1664732"/>
            <a:ext cx="295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05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a:stCxn id="23" idx="2"/>
            <a:endCxn id="39" idx="0"/>
          </p:cNvCxnSpPr>
          <p:nvPr/>
        </p:nvCxnSpPr>
        <p:spPr>
          <a:xfrm>
            <a:off x="4293595" y="4026932"/>
            <a:ext cx="3055129"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Game Screen - Compositing</a:t>
            </a:r>
            <a:endParaRPr lang="en-US" dirty="0"/>
          </a:p>
        </p:txBody>
      </p:sp>
      <p:sp>
        <p:nvSpPr>
          <p:cNvPr id="4" name="TextBox 3"/>
          <p:cNvSpPr txBox="1"/>
          <p:nvPr/>
        </p:nvSpPr>
        <p:spPr>
          <a:xfrm>
            <a:off x="3962400" y="17526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sp>
        <p:nvSpPr>
          <p:cNvPr id="5" name="TextBox 4"/>
          <p:cNvSpPr txBox="1"/>
          <p:nvPr/>
        </p:nvSpPr>
        <p:spPr>
          <a:xfrm>
            <a:off x="533400" y="21336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276600" y="28194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019800" y="17526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535420" y="2121932"/>
            <a:ext cx="1797033"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4329458" y="2121932"/>
            <a:ext cx="299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flipV="1">
            <a:off x="4332453" y="1937266"/>
            <a:ext cx="1687347"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657600" y="3657600"/>
            <a:ext cx="1271990" cy="369332"/>
          </a:xfrm>
          <a:prstGeom prst="rect">
            <a:avLst/>
          </a:prstGeom>
          <a:noFill/>
          <a:ln>
            <a:solidFill>
              <a:schemeClr val="tx1"/>
            </a:solidFill>
          </a:ln>
        </p:spPr>
        <p:txBody>
          <a:bodyPr wrap="none" rtlCol="0">
            <a:spAutoFit/>
          </a:bodyPr>
          <a:lstStyle/>
          <a:p>
            <a:r>
              <a:rPr lang="en-US" dirty="0" smtClean="0"/>
              <a:t>Arena - Zoo</a:t>
            </a:r>
            <a:endParaRPr lang="en-US" dirty="0"/>
          </a:p>
        </p:txBody>
      </p:sp>
      <p:sp>
        <p:nvSpPr>
          <p:cNvPr id="24" name="TextBox 23"/>
          <p:cNvSpPr txBox="1"/>
          <p:nvPr/>
        </p:nvSpPr>
        <p:spPr>
          <a:xfrm>
            <a:off x="609600" y="4038600"/>
            <a:ext cx="1258916" cy="369332"/>
          </a:xfrm>
          <a:prstGeom prst="rect">
            <a:avLst/>
          </a:prstGeom>
          <a:noFill/>
          <a:ln>
            <a:solidFill>
              <a:schemeClr val="tx1"/>
            </a:solidFill>
          </a:ln>
        </p:spPr>
        <p:txBody>
          <a:bodyPr wrap="none" rtlCol="0">
            <a:spAutoFit/>
          </a:bodyPr>
          <a:lstStyle/>
          <a:p>
            <a:r>
              <a:rPr lang="en-US" dirty="0" smtClean="0"/>
              <a:t>Player Area</a:t>
            </a:r>
            <a:endParaRPr lang="en-US" dirty="0"/>
          </a:p>
        </p:txBody>
      </p:sp>
      <p:sp>
        <p:nvSpPr>
          <p:cNvPr id="25" name="TextBox 24"/>
          <p:cNvSpPr txBox="1"/>
          <p:nvPr/>
        </p:nvSpPr>
        <p:spPr>
          <a:xfrm>
            <a:off x="6400800" y="4038600"/>
            <a:ext cx="1913542" cy="369332"/>
          </a:xfrm>
          <a:prstGeom prst="rect">
            <a:avLst/>
          </a:prstGeom>
          <a:noFill/>
          <a:ln>
            <a:solidFill>
              <a:schemeClr val="tx1"/>
            </a:solidFill>
          </a:ln>
        </p:spPr>
        <p:txBody>
          <a:bodyPr wrap="none" rtlCol="0">
            <a:spAutoFit/>
          </a:bodyPr>
          <a:lstStyle/>
          <a:p>
            <a:r>
              <a:rPr lang="en-US" dirty="0" smtClean="0"/>
              <a:t>Arena – Cage Area</a:t>
            </a:r>
            <a:endParaRPr lang="en-US" dirty="0"/>
          </a:p>
        </p:txBody>
      </p:sp>
      <p:sp>
        <p:nvSpPr>
          <p:cNvPr id="26" name="TextBox 25"/>
          <p:cNvSpPr txBox="1"/>
          <p:nvPr/>
        </p:nvSpPr>
        <p:spPr>
          <a:xfrm>
            <a:off x="1981200" y="4648200"/>
            <a:ext cx="2112139" cy="369332"/>
          </a:xfrm>
          <a:prstGeom prst="rect">
            <a:avLst/>
          </a:prstGeom>
          <a:noFill/>
          <a:ln>
            <a:solidFill>
              <a:schemeClr val="tx1"/>
            </a:solidFill>
          </a:ln>
        </p:spPr>
        <p:txBody>
          <a:bodyPr wrap="none" rtlCol="0">
            <a:spAutoFit/>
          </a:bodyPr>
          <a:lstStyle/>
          <a:p>
            <a:r>
              <a:rPr lang="en-US" dirty="0" smtClean="0"/>
              <a:t>Arena – Animal Area</a:t>
            </a:r>
            <a:endParaRPr lang="en-US" dirty="0"/>
          </a:p>
        </p:txBody>
      </p:sp>
      <p:cxnSp>
        <p:nvCxnSpPr>
          <p:cNvPr id="28" name="Straight Arrow Connector 27"/>
          <p:cNvCxnSpPr>
            <a:stCxn id="23" idx="2"/>
            <a:endCxn id="24" idx="3"/>
          </p:cNvCxnSpPr>
          <p:nvPr/>
        </p:nvCxnSpPr>
        <p:spPr>
          <a:xfrm flipH="1">
            <a:off x="1868516" y="4026932"/>
            <a:ext cx="2425079"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3" idx="2"/>
            <a:endCxn id="26" idx="0"/>
          </p:cNvCxnSpPr>
          <p:nvPr/>
        </p:nvCxnSpPr>
        <p:spPr>
          <a:xfrm flipH="1">
            <a:off x="3037270" y="4026932"/>
            <a:ext cx="1256325"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3" idx="2"/>
            <a:endCxn id="25" idx="1"/>
          </p:cNvCxnSpPr>
          <p:nvPr/>
        </p:nvCxnSpPr>
        <p:spPr>
          <a:xfrm>
            <a:off x="4293595" y="4026932"/>
            <a:ext cx="2107205"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6200" y="5029200"/>
            <a:ext cx="1858539" cy="369332"/>
          </a:xfrm>
          <a:prstGeom prst="rect">
            <a:avLst/>
          </a:prstGeom>
          <a:noFill/>
          <a:ln>
            <a:solidFill>
              <a:schemeClr val="tx1"/>
            </a:solidFill>
          </a:ln>
        </p:spPr>
        <p:txBody>
          <a:bodyPr wrap="none" rtlCol="0">
            <a:spAutoFit/>
          </a:bodyPr>
          <a:lstStyle/>
          <a:p>
            <a:r>
              <a:rPr lang="en-US" dirty="0" smtClean="0"/>
              <a:t>Character - Player</a:t>
            </a:r>
            <a:endParaRPr lang="en-US" dirty="0"/>
          </a:p>
        </p:txBody>
      </p:sp>
      <p:cxnSp>
        <p:nvCxnSpPr>
          <p:cNvPr id="38" name="Straight Arrow Connector 37"/>
          <p:cNvCxnSpPr>
            <a:stCxn id="24" idx="2"/>
            <a:endCxn id="36" idx="0"/>
          </p:cNvCxnSpPr>
          <p:nvPr/>
        </p:nvCxnSpPr>
        <p:spPr>
          <a:xfrm flipH="1">
            <a:off x="1005470" y="4407932"/>
            <a:ext cx="233588"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400800" y="5638800"/>
            <a:ext cx="1895847" cy="369332"/>
          </a:xfrm>
          <a:prstGeom prst="rect">
            <a:avLst/>
          </a:prstGeom>
          <a:noFill/>
          <a:ln>
            <a:solidFill>
              <a:schemeClr val="tx1"/>
            </a:solidFill>
          </a:ln>
        </p:spPr>
        <p:txBody>
          <a:bodyPr wrap="none" rtlCol="0">
            <a:spAutoFit/>
          </a:bodyPr>
          <a:lstStyle/>
          <a:p>
            <a:r>
              <a:rPr lang="en-US" dirty="0" smtClean="0"/>
              <a:t>Character - Trump</a:t>
            </a:r>
            <a:endParaRPr lang="en-US" dirty="0"/>
          </a:p>
        </p:txBody>
      </p:sp>
      <p:sp>
        <p:nvSpPr>
          <p:cNvPr id="45" name="TextBox 44"/>
          <p:cNvSpPr txBox="1"/>
          <p:nvPr/>
        </p:nvSpPr>
        <p:spPr>
          <a:xfrm>
            <a:off x="4343400" y="5638800"/>
            <a:ext cx="1931689" cy="369332"/>
          </a:xfrm>
          <a:prstGeom prst="rect">
            <a:avLst/>
          </a:prstGeom>
          <a:noFill/>
          <a:ln>
            <a:solidFill>
              <a:schemeClr val="tx1"/>
            </a:solidFill>
          </a:ln>
        </p:spPr>
        <p:txBody>
          <a:bodyPr wrap="none" rtlCol="0">
            <a:spAutoFit/>
          </a:bodyPr>
          <a:lstStyle/>
          <a:p>
            <a:r>
              <a:rPr lang="en-US" dirty="0" smtClean="0"/>
              <a:t>Character - Animal</a:t>
            </a:r>
            <a:endParaRPr lang="en-US" dirty="0"/>
          </a:p>
        </p:txBody>
      </p:sp>
      <p:cxnSp>
        <p:nvCxnSpPr>
          <p:cNvPr id="47" name="Straight Arrow Connector 46"/>
          <p:cNvCxnSpPr>
            <a:stCxn id="23" idx="2"/>
            <a:endCxn id="45" idx="0"/>
          </p:cNvCxnSpPr>
          <p:nvPr/>
        </p:nvCxnSpPr>
        <p:spPr>
          <a:xfrm>
            <a:off x="4293595" y="4026932"/>
            <a:ext cx="1015650"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752600" y="5867400"/>
            <a:ext cx="1896748" cy="369332"/>
          </a:xfrm>
          <a:prstGeom prst="rect">
            <a:avLst/>
          </a:prstGeom>
          <a:noFill/>
          <a:ln>
            <a:solidFill>
              <a:schemeClr val="tx1"/>
            </a:solidFill>
          </a:ln>
        </p:spPr>
        <p:txBody>
          <a:bodyPr wrap="none" rtlCol="0">
            <a:spAutoFit/>
          </a:bodyPr>
          <a:lstStyle/>
          <a:p>
            <a:r>
              <a:rPr lang="en-US" dirty="0" smtClean="0"/>
              <a:t>Character - Health</a:t>
            </a:r>
            <a:endParaRPr lang="en-US" dirty="0"/>
          </a:p>
        </p:txBody>
      </p:sp>
      <p:cxnSp>
        <p:nvCxnSpPr>
          <p:cNvPr id="54" name="Straight Arrow Connector 53"/>
          <p:cNvCxnSpPr>
            <a:stCxn id="26" idx="2"/>
            <a:endCxn id="52" idx="0"/>
          </p:cNvCxnSpPr>
          <p:nvPr/>
        </p:nvCxnSpPr>
        <p:spPr>
          <a:xfrm flipH="1">
            <a:off x="2700974" y="5017532"/>
            <a:ext cx="336296"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6" idx="2"/>
            <a:endCxn id="23" idx="0"/>
          </p:cNvCxnSpPr>
          <p:nvPr/>
        </p:nvCxnSpPr>
        <p:spPr>
          <a:xfrm flipH="1">
            <a:off x="4293595" y="3188732"/>
            <a:ext cx="35863"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6200" y="2819400"/>
            <a:ext cx="1752591" cy="369332"/>
          </a:xfrm>
          <a:prstGeom prst="rect">
            <a:avLst/>
          </a:prstGeom>
          <a:noFill/>
          <a:ln>
            <a:solidFill>
              <a:schemeClr val="tx1"/>
            </a:solidFill>
          </a:ln>
        </p:spPr>
        <p:txBody>
          <a:bodyPr wrap="none" rtlCol="0">
            <a:spAutoFit/>
          </a:bodyPr>
          <a:lstStyle/>
          <a:p>
            <a:r>
              <a:rPr lang="en-US" dirty="0" smtClean="0"/>
              <a:t>Info – Static Text</a:t>
            </a:r>
            <a:endParaRPr lang="en-US" dirty="0"/>
          </a:p>
        </p:txBody>
      </p:sp>
      <p:cxnSp>
        <p:nvCxnSpPr>
          <p:cNvPr id="61" name="Straight Arrow Connector 60"/>
          <p:cNvCxnSpPr>
            <a:stCxn id="5" idx="2"/>
            <a:endCxn id="59" idx="0"/>
          </p:cNvCxnSpPr>
          <p:nvPr/>
        </p:nvCxnSpPr>
        <p:spPr>
          <a:xfrm flipH="1">
            <a:off x="952496" y="2502932"/>
            <a:ext cx="581914"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6172200" y="34290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4" name="Straight Arrow Connector 63"/>
          <p:cNvCxnSpPr>
            <a:stCxn id="6" idx="2"/>
            <a:endCxn id="62" idx="1"/>
          </p:cNvCxnSpPr>
          <p:nvPr/>
        </p:nvCxnSpPr>
        <p:spPr>
          <a:xfrm>
            <a:off x="4329458" y="3188732"/>
            <a:ext cx="1842742" cy="424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943600" y="28194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8" name="Straight Arrow Connector 67"/>
          <p:cNvCxnSpPr>
            <a:stCxn id="7" idx="2"/>
            <a:endCxn id="65" idx="0"/>
          </p:cNvCxnSpPr>
          <p:nvPr/>
        </p:nvCxnSpPr>
        <p:spPr>
          <a:xfrm>
            <a:off x="6972570" y="2121932"/>
            <a:ext cx="35035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447800" y="3200400"/>
            <a:ext cx="1447707" cy="369332"/>
          </a:xfrm>
          <a:prstGeom prst="rect">
            <a:avLst/>
          </a:prstGeom>
          <a:noFill/>
          <a:ln>
            <a:solidFill>
              <a:schemeClr val="tx1"/>
            </a:solidFill>
          </a:ln>
        </p:spPr>
        <p:txBody>
          <a:bodyPr wrap="none" rtlCol="0">
            <a:spAutoFit/>
          </a:bodyPr>
          <a:lstStyle/>
          <a:p>
            <a:r>
              <a:rPr lang="en-US" dirty="0" smtClean="0"/>
              <a:t>Button - Start</a:t>
            </a:r>
            <a:endParaRPr lang="en-US" dirty="0"/>
          </a:p>
        </p:txBody>
      </p:sp>
      <p:cxnSp>
        <p:nvCxnSpPr>
          <p:cNvPr id="72" name="Straight Arrow Connector 71"/>
          <p:cNvCxnSpPr>
            <a:stCxn id="5" idx="2"/>
            <a:endCxn id="69" idx="0"/>
          </p:cNvCxnSpPr>
          <p:nvPr/>
        </p:nvCxnSpPr>
        <p:spPr>
          <a:xfrm>
            <a:off x="1534410" y="2502932"/>
            <a:ext cx="637244"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7162800" y="2209800"/>
            <a:ext cx="2685351" cy="369332"/>
          </a:xfrm>
          <a:prstGeom prst="rect">
            <a:avLst/>
          </a:prstGeom>
          <a:noFill/>
        </p:spPr>
        <p:txBody>
          <a:bodyPr wrap="none" rtlCol="0">
            <a:spAutoFit/>
          </a:bodyPr>
          <a:lstStyle/>
          <a:p>
            <a:r>
              <a:rPr lang="en-US" dirty="0" smtClean="0"/>
              <a:t>TODO: End Screen Buttons</a:t>
            </a:r>
            <a:endParaRPr lang="en-US" dirty="0"/>
          </a:p>
        </p:txBody>
      </p:sp>
      <p:sp>
        <p:nvSpPr>
          <p:cNvPr id="75" name="TextBox 74"/>
          <p:cNvSpPr txBox="1"/>
          <p:nvPr/>
        </p:nvSpPr>
        <p:spPr>
          <a:xfrm>
            <a:off x="4343400" y="60960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76" name="TextBox 75"/>
          <p:cNvSpPr txBox="1"/>
          <p:nvPr/>
        </p:nvSpPr>
        <p:spPr>
          <a:xfrm>
            <a:off x="4648200" y="6248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77" name="TextBox 76"/>
          <p:cNvSpPr txBox="1"/>
          <p:nvPr/>
        </p:nvSpPr>
        <p:spPr>
          <a:xfrm>
            <a:off x="5181600" y="63246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78" name="TextBox 77"/>
          <p:cNvSpPr txBox="1"/>
          <p:nvPr/>
        </p:nvSpPr>
        <p:spPr>
          <a:xfrm>
            <a:off x="5562600" y="64008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spTree>
    <p:extLst>
      <p:ext uri="{BB962C8B-B14F-4D97-AF65-F5344CB8AC3E}">
        <p14:creationId xmlns:p14="http://schemas.microsoft.com/office/powerpoint/2010/main" val="341952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JS Objects</a:t>
            </a:r>
            <a:endParaRPr lang="en-US" dirty="0"/>
          </a:p>
        </p:txBody>
      </p:sp>
      <p:sp>
        <p:nvSpPr>
          <p:cNvPr id="3" name="Content Placeholder 2"/>
          <p:cNvSpPr>
            <a:spLocks noGrp="1"/>
          </p:cNvSpPr>
          <p:nvPr>
            <p:ph idx="1"/>
          </p:nvPr>
        </p:nvSpPr>
        <p:spPr/>
        <p:txBody>
          <a:bodyPr/>
          <a:lstStyle/>
          <a:p>
            <a:r>
              <a:rPr lang="en-US" dirty="0" smtClean="0"/>
              <a:t>Use the consensus diagram as a starting point</a:t>
            </a:r>
          </a:p>
          <a:p>
            <a:r>
              <a:rPr lang="en-US" dirty="0" smtClean="0"/>
              <a:t>As you code in Week 06 – 11, list the JS objects involved in each scene</a:t>
            </a:r>
          </a:p>
          <a:p>
            <a:r>
              <a:rPr lang="en-US" dirty="0" smtClean="0"/>
              <a:t>You can do this by hand, or electronically</a:t>
            </a:r>
          </a:p>
          <a:p>
            <a:r>
              <a:rPr lang="en-US" dirty="0" smtClean="0"/>
              <a:t>You may need to “break out” scenes in greater detail</a:t>
            </a:r>
          </a:p>
          <a:p>
            <a:r>
              <a:rPr lang="en-US" dirty="0" smtClean="0"/>
              <a:t>This will provide documentation for your project</a:t>
            </a:r>
            <a:endParaRPr lang="en-US" dirty="0"/>
          </a:p>
        </p:txBody>
      </p:sp>
    </p:spTree>
    <p:extLst>
      <p:ext uri="{BB962C8B-B14F-4D97-AF65-F5344CB8AC3E}">
        <p14:creationId xmlns:p14="http://schemas.microsoft.com/office/powerpoint/2010/main" val="248117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Objects - Compositing</a:t>
            </a:r>
            <a:endParaRPr lang="en-US" dirty="0"/>
          </a:p>
        </p:txBody>
      </p:sp>
      <p:sp>
        <p:nvSpPr>
          <p:cNvPr id="4" name="Snip Diagonal Corner Rectangle 3"/>
          <p:cNvSpPr/>
          <p:nvPr/>
        </p:nvSpPr>
        <p:spPr>
          <a:xfrm>
            <a:off x="11430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Snip Diagonal Corner Rectangle 4"/>
          <p:cNvSpPr/>
          <p:nvPr/>
        </p:nvSpPr>
        <p:spPr>
          <a:xfrm>
            <a:off x="35052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6" name="Snip Diagonal Corner Rectangle 5"/>
          <p:cNvSpPr/>
          <p:nvPr/>
        </p:nvSpPr>
        <p:spPr>
          <a:xfrm>
            <a:off x="58674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7" name="Snip Diagonal Corner Rectangle 6"/>
          <p:cNvSpPr/>
          <p:nvPr/>
        </p:nvSpPr>
        <p:spPr>
          <a:xfrm>
            <a:off x="35052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8" name="Snip Diagonal Corner Rectangle 7"/>
          <p:cNvSpPr/>
          <p:nvPr/>
        </p:nvSpPr>
        <p:spPr>
          <a:xfrm>
            <a:off x="11430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58674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10" name="Snip Diagonal Corner Rectangle 9"/>
          <p:cNvSpPr/>
          <p:nvPr/>
        </p:nvSpPr>
        <p:spPr>
          <a:xfrm>
            <a:off x="1219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1" name="Snip Diagonal Corner Rectangle 10"/>
          <p:cNvSpPr/>
          <p:nvPr/>
        </p:nvSpPr>
        <p:spPr>
          <a:xfrm>
            <a:off x="3505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2" name="Snip Diagonal Corner Rectangle 11"/>
          <p:cNvSpPr/>
          <p:nvPr/>
        </p:nvSpPr>
        <p:spPr>
          <a:xfrm>
            <a:off x="58674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13" name="TextBox 12"/>
          <p:cNvSpPr txBox="1"/>
          <p:nvPr/>
        </p:nvSpPr>
        <p:spPr>
          <a:xfrm>
            <a:off x="1969623" y="6400800"/>
            <a:ext cx="4888377" cy="338554"/>
          </a:xfrm>
          <a:prstGeom prst="rect">
            <a:avLst/>
          </a:prstGeom>
          <a:noFill/>
        </p:spPr>
        <p:txBody>
          <a:bodyPr wrap="none" rtlCol="0">
            <a:spAutoFit/>
          </a:bodyPr>
          <a:lstStyle/>
          <a:p>
            <a:r>
              <a:rPr lang="en-US" sz="1600" dirty="0" smtClean="0">
                <a:solidFill>
                  <a:srgbClr val="FF0000"/>
                </a:solidFill>
              </a:rPr>
              <a:t>Which of these objects need to be INSIDE other objects?</a:t>
            </a:r>
            <a:endParaRPr lang="en-US" sz="1600" dirty="0">
              <a:solidFill>
                <a:srgbClr val="FF0000"/>
              </a:solidFill>
            </a:endParaRPr>
          </a:p>
        </p:txBody>
      </p:sp>
      <p:sp>
        <p:nvSpPr>
          <p:cNvPr id="14" name="Snip Diagonal Corner Rectangle 13"/>
          <p:cNvSpPr/>
          <p:nvPr/>
        </p:nvSpPr>
        <p:spPr>
          <a:xfrm>
            <a:off x="0" y="11430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5" name="Snip Diagonal Corner Rectangle 14"/>
          <p:cNvSpPr/>
          <p:nvPr/>
        </p:nvSpPr>
        <p:spPr>
          <a:xfrm>
            <a:off x="0" y="18288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6" name="Snip Diagonal Corner Rectangle 15"/>
          <p:cNvSpPr/>
          <p:nvPr/>
        </p:nvSpPr>
        <p:spPr>
          <a:xfrm>
            <a:off x="0" y="2514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Tree>
    <p:extLst>
      <p:ext uri="{BB962C8B-B14F-4D97-AF65-F5344CB8AC3E}">
        <p14:creationId xmlns:p14="http://schemas.microsoft.com/office/powerpoint/2010/main" val="354855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44958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32766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20029920">
            <a:off x="6214438" y="2667003"/>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15240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7432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
        <p:nvSpPr>
          <p:cNvPr id="11" name="Right Arrow 10"/>
          <p:cNvSpPr/>
          <p:nvPr/>
        </p:nvSpPr>
        <p:spPr>
          <a:xfrm rot="1141928">
            <a:off x="6291705" y="3907669"/>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400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p:cNvSpPr/>
          <p:nvPr/>
        </p:nvSpPr>
        <p:spPr>
          <a:xfrm>
            <a:off x="7391400" y="2133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4" name="Snip Diagonal Corner Rectangle 13"/>
          <p:cNvSpPr/>
          <p:nvPr/>
        </p:nvSpPr>
        <p:spPr>
          <a:xfrm>
            <a:off x="7620000" y="3276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5" name="Snip Diagonal Corner Rectangle 14"/>
          <p:cNvSpPr/>
          <p:nvPr/>
        </p:nvSpPr>
        <p:spPr>
          <a:xfrm>
            <a:off x="7467600" y="43434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
        <p:nvSpPr>
          <p:cNvPr id="16" name="TextBox 15"/>
          <p:cNvSpPr txBox="1"/>
          <p:nvPr/>
        </p:nvSpPr>
        <p:spPr>
          <a:xfrm>
            <a:off x="762000" y="4876800"/>
            <a:ext cx="4539624" cy="338554"/>
          </a:xfrm>
          <a:prstGeom prst="rect">
            <a:avLst/>
          </a:prstGeom>
          <a:noFill/>
        </p:spPr>
        <p:txBody>
          <a:bodyPr wrap="none" rtlCol="0">
            <a:spAutoFit/>
          </a:bodyPr>
          <a:lstStyle/>
          <a:p>
            <a:r>
              <a:rPr lang="en-US" sz="1600" dirty="0" smtClean="0">
                <a:solidFill>
                  <a:srgbClr val="FF0000"/>
                </a:solidFill>
              </a:rPr>
              <a:t>What more general objects do I build a “Lion” from?</a:t>
            </a:r>
            <a:endParaRPr lang="en-US" sz="1600" dirty="0">
              <a:solidFill>
                <a:srgbClr val="FF0000"/>
              </a:solidFill>
            </a:endParaRPr>
          </a:p>
        </p:txBody>
      </p:sp>
    </p:spTree>
    <p:extLst>
      <p:ext uri="{BB962C8B-B14F-4D97-AF65-F5344CB8AC3E}">
        <p14:creationId xmlns:p14="http://schemas.microsoft.com/office/powerpoint/2010/main" val="120121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Trump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If you kick all 4 animals back with your Trump(s) you WIN</a:t>
            </a:r>
          </a:p>
          <a:p>
            <a:r>
              <a:rPr lang="en-US" dirty="0" smtClean="0"/>
              <a:t>Otherwise, the Zoo Animal will come after YOU…if all 4 animals get past your Trump(s), LOSE</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Cages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Inheritance</a:t>
            </a:r>
            <a:endParaRPr lang="en-US" dirty="0"/>
          </a:p>
        </p:txBody>
      </p:sp>
      <p:sp>
        <p:nvSpPr>
          <p:cNvPr id="4" name="Snip Diagonal Corner Rectangle 3"/>
          <p:cNvSpPr/>
          <p:nvPr/>
        </p:nvSpPr>
        <p:spPr>
          <a:xfrm>
            <a:off x="3810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3" name="TextBox 2"/>
          <p:cNvSpPr txBox="1"/>
          <p:nvPr/>
        </p:nvSpPr>
        <p:spPr>
          <a:xfrm>
            <a:off x="3048000" y="5257800"/>
            <a:ext cx="3289069" cy="369332"/>
          </a:xfrm>
          <a:prstGeom prst="rect">
            <a:avLst/>
          </a:prstGeom>
          <a:noFill/>
        </p:spPr>
        <p:txBody>
          <a:bodyPr wrap="none" rtlCol="0">
            <a:spAutoFit/>
          </a:bodyPr>
          <a:lstStyle/>
          <a:p>
            <a:r>
              <a:rPr lang="en-US" dirty="0" smtClean="0"/>
              <a:t>Game is top-level, no inheritance</a:t>
            </a:r>
            <a:endParaRPr lang="en-US" dirty="0"/>
          </a:p>
        </p:txBody>
      </p:sp>
      <p:sp>
        <p:nvSpPr>
          <p:cNvPr id="11" name="Right Arrow 10"/>
          <p:cNvSpPr/>
          <p:nvPr/>
        </p:nvSpPr>
        <p:spPr>
          <a:xfrm>
            <a:off x="2209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14400" y="3276600"/>
            <a:ext cx="1120820" cy="369332"/>
          </a:xfrm>
          <a:prstGeom prst="rect">
            <a:avLst/>
          </a:prstGeom>
          <a:noFill/>
        </p:spPr>
        <p:txBody>
          <a:bodyPr wrap="none" rtlCol="0">
            <a:spAutoFit/>
          </a:bodyPr>
          <a:lstStyle/>
          <a:p>
            <a:r>
              <a:rPr lang="en-US" dirty="0" smtClean="0"/>
              <a:t>JavaScript</a:t>
            </a:r>
            <a:endParaRPr lang="en-US" dirty="0"/>
          </a:p>
        </p:txBody>
      </p:sp>
    </p:spTree>
    <p:extLst>
      <p:ext uri="{BB962C8B-B14F-4D97-AF65-F5344CB8AC3E}">
        <p14:creationId xmlns:p14="http://schemas.microsoft.com/office/powerpoint/2010/main" val="29554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49530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67818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7696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4038600" y="56388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58674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3124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762000" y="56388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1981200" y="56388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flipH="1">
            <a:off x="1295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848600" y="5029200"/>
            <a:ext cx="2286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438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0104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5052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343400" y="4953000"/>
            <a:ext cx="762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0960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34000" y="5029200"/>
            <a:ext cx="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95400" y="4114800"/>
            <a:ext cx="374822" cy="584776"/>
          </a:xfrm>
          <a:prstGeom prst="rect">
            <a:avLst/>
          </a:prstGeom>
          <a:noFill/>
        </p:spPr>
        <p:txBody>
          <a:bodyPr wrap="none" rtlCol="0">
            <a:spAutoFit/>
          </a:bodyPr>
          <a:lstStyle/>
          <a:p>
            <a:r>
              <a:rPr lang="en-US" sz="3200" dirty="0" smtClean="0"/>
              <a:t>?</a:t>
            </a:r>
            <a:endParaRPr lang="en-US" sz="3200" dirty="0"/>
          </a:p>
        </p:txBody>
      </p:sp>
      <p:sp>
        <p:nvSpPr>
          <p:cNvPr id="30" name="TextBox 29"/>
          <p:cNvSpPr txBox="1"/>
          <p:nvPr/>
        </p:nvSpPr>
        <p:spPr>
          <a:xfrm>
            <a:off x="4191000" y="4267200"/>
            <a:ext cx="374822" cy="584776"/>
          </a:xfrm>
          <a:prstGeom prst="rect">
            <a:avLst/>
          </a:prstGeom>
          <a:noFill/>
        </p:spPr>
        <p:txBody>
          <a:bodyPr wrap="none" rtlCol="0">
            <a:spAutoFit/>
          </a:bodyPr>
          <a:lstStyle/>
          <a:p>
            <a:r>
              <a:rPr lang="en-US" sz="3200" dirty="0" smtClean="0"/>
              <a:t>?</a:t>
            </a:r>
            <a:endParaRPr lang="en-US" sz="3200" dirty="0"/>
          </a:p>
        </p:txBody>
      </p:sp>
      <p:sp>
        <p:nvSpPr>
          <p:cNvPr id="31" name="TextBox 30"/>
          <p:cNvSpPr txBox="1"/>
          <p:nvPr/>
        </p:nvSpPr>
        <p:spPr>
          <a:xfrm>
            <a:off x="5105400" y="4343400"/>
            <a:ext cx="374822" cy="584776"/>
          </a:xfrm>
          <a:prstGeom prst="rect">
            <a:avLst/>
          </a:prstGeom>
          <a:noFill/>
        </p:spPr>
        <p:txBody>
          <a:bodyPr wrap="none" rtlCol="0">
            <a:spAutoFit/>
          </a:bodyPr>
          <a:lstStyle/>
          <a:p>
            <a:r>
              <a:rPr lang="en-US" sz="3200" dirty="0" smtClean="0"/>
              <a:t>?</a:t>
            </a:r>
            <a:endParaRPr lang="en-US" sz="3200" dirty="0"/>
          </a:p>
        </p:txBody>
      </p:sp>
      <p:sp>
        <p:nvSpPr>
          <p:cNvPr id="32" name="TextBox 31"/>
          <p:cNvSpPr txBox="1"/>
          <p:nvPr/>
        </p:nvSpPr>
        <p:spPr>
          <a:xfrm>
            <a:off x="5867400" y="4343400"/>
            <a:ext cx="374822" cy="584776"/>
          </a:xfrm>
          <a:prstGeom prst="rect">
            <a:avLst/>
          </a:prstGeom>
          <a:noFill/>
        </p:spPr>
        <p:txBody>
          <a:bodyPr wrap="none" rtlCol="0">
            <a:spAutoFit/>
          </a:bodyPr>
          <a:lstStyle/>
          <a:p>
            <a:r>
              <a:rPr lang="en-US" sz="3200" dirty="0" smtClean="0"/>
              <a:t>?</a:t>
            </a:r>
            <a:endParaRPr lang="en-US" sz="3200" dirty="0"/>
          </a:p>
        </p:txBody>
      </p:sp>
      <p:sp>
        <p:nvSpPr>
          <p:cNvPr id="33" name="TextBox 32"/>
          <p:cNvSpPr txBox="1"/>
          <p:nvPr/>
        </p:nvSpPr>
        <p:spPr>
          <a:xfrm>
            <a:off x="6781800" y="4343400"/>
            <a:ext cx="374822" cy="584776"/>
          </a:xfrm>
          <a:prstGeom prst="rect">
            <a:avLst/>
          </a:prstGeom>
          <a:noFill/>
        </p:spPr>
        <p:txBody>
          <a:bodyPr wrap="none" rtlCol="0">
            <a:spAutoFit/>
          </a:bodyPr>
          <a:lstStyle/>
          <a:p>
            <a:r>
              <a:rPr lang="en-US" sz="3200" dirty="0" smtClean="0"/>
              <a:t>?</a:t>
            </a:r>
            <a:endParaRPr lang="en-US" sz="3200" dirty="0"/>
          </a:p>
        </p:txBody>
      </p:sp>
      <p:sp>
        <p:nvSpPr>
          <p:cNvPr id="34" name="TextBox 33"/>
          <p:cNvSpPr txBox="1"/>
          <p:nvPr/>
        </p:nvSpPr>
        <p:spPr>
          <a:xfrm>
            <a:off x="7620000" y="4343400"/>
            <a:ext cx="374822" cy="584776"/>
          </a:xfrm>
          <a:prstGeom prst="rect">
            <a:avLst/>
          </a:prstGeom>
          <a:noFill/>
        </p:spPr>
        <p:txBody>
          <a:bodyPr wrap="none" rtlCol="0">
            <a:spAutoFit/>
          </a:bodyPr>
          <a:lstStyle/>
          <a:p>
            <a:r>
              <a:rPr lang="en-US" sz="3200" dirty="0" smtClean="0"/>
              <a:t>?</a:t>
            </a:r>
            <a:endParaRPr lang="en-US" sz="3200" dirty="0"/>
          </a:p>
        </p:txBody>
      </p:sp>
      <p:sp>
        <p:nvSpPr>
          <p:cNvPr id="35" name="TextBox 34"/>
          <p:cNvSpPr txBox="1"/>
          <p:nvPr/>
        </p:nvSpPr>
        <p:spPr>
          <a:xfrm>
            <a:off x="3429000" y="4343400"/>
            <a:ext cx="374822" cy="584776"/>
          </a:xfrm>
          <a:prstGeom prst="rect">
            <a:avLst/>
          </a:prstGeom>
          <a:noFill/>
        </p:spPr>
        <p:txBody>
          <a:bodyPr wrap="none" rtlCol="0">
            <a:spAutoFit/>
          </a:bodyPr>
          <a:lstStyle/>
          <a:p>
            <a:r>
              <a:rPr lang="en-US" sz="3200" dirty="0" smtClean="0"/>
              <a:t>?</a:t>
            </a:r>
            <a:endParaRPr lang="en-US" sz="3200" dirty="0"/>
          </a:p>
        </p:txBody>
      </p:sp>
      <p:sp>
        <p:nvSpPr>
          <p:cNvPr id="36" name="TextBox 35"/>
          <p:cNvSpPr txBox="1"/>
          <p:nvPr/>
        </p:nvSpPr>
        <p:spPr>
          <a:xfrm>
            <a:off x="2438400" y="4267200"/>
            <a:ext cx="374822" cy="584776"/>
          </a:xfrm>
          <a:prstGeom prst="rect">
            <a:avLst/>
          </a:prstGeom>
          <a:noFill/>
        </p:spPr>
        <p:txBody>
          <a:bodyPr wrap="none" rtlCol="0">
            <a:spAutoFit/>
          </a:bodyPr>
          <a:lstStyle/>
          <a:p>
            <a:r>
              <a:rPr lang="en-US" sz="3200" dirty="0" smtClean="0"/>
              <a:t>?</a:t>
            </a:r>
            <a:endParaRPr lang="en-US" sz="3200" dirty="0"/>
          </a:p>
        </p:txBody>
      </p: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spTree>
    <p:extLst>
      <p:ext uri="{BB962C8B-B14F-4D97-AF65-F5344CB8AC3E}">
        <p14:creationId xmlns:p14="http://schemas.microsoft.com/office/powerpoint/2010/main" val="882278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35814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44196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52578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3657600" y="38100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4191000" y="3124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44196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4038600" y="21336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4191000" y="57912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a:off x="4572000" y="2743200"/>
            <a:ext cx="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cxnSp>
        <p:nvCxnSpPr>
          <p:cNvPr id="38" name="Straight Arrow Connector 37"/>
          <p:cNvCxnSpPr/>
          <p:nvPr/>
        </p:nvCxnSpPr>
        <p:spPr>
          <a:xfrm>
            <a:off x="4724400" y="5334000"/>
            <a:ext cx="0" cy="457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4" idx="3"/>
          </p:cNvCxnSpPr>
          <p:nvPr/>
        </p:nvCxnSpPr>
        <p:spPr>
          <a:xfrm flipH="1">
            <a:off x="3962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4724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12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Sequence</a:t>
            </a:r>
          </a:p>
          <a:p>
            <a:r>
              <a:rPr lang="en-US" dirty="0" smtClean="0"/>
              <a:t>At the start of the game, the cages open</a:t>
            </a:r>
          </a:p>
          <a:p>
            <a:r>
              <a:rPr lang="en-US" dirty="0" smtClean="0"/>
              <a:t>Animals drift down the screen to attack you</a:t>
            </a:r>
          </a:p>
          <a:p>
            <a:r>
              <a:rPr lang="en-US" dirty="0" smtClean="0"/>
              <a:t>You have a Trump which you can kick into their path</a:t>
            </a:r>
          </a:p>
          <a:p>
            <a:r>
              <a:rPr lang="en-US" dirty="0" smtClean="0"/>
              <a:t>Each animal who collides with Trump is satisfied, and returns to its cage</a:t>
            </a:r>
          </a:p>
          <a:p>
            <a:r>
              <a:rPr lang="en-US" dirty="0" smtClean="0"/>
              <a:t>An animal who makes it past Trump will attack YOU</a:t>
            </a:r>
          </a:p>
        </p:txBody>
      </p:sp>
    </p:spTree>
    <p:extLst>
      <p:ext uri="{BB962C8B-B14F-4D97-AF65-F5344CB8AC3E}">
        <p14:creationId xmlns:p14="http://schemas.microsoft.com/office/powerpoint/2010/main" val="392368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Upload</a:t>
            </a:r>
            <a:endParaRPr lang="en-US" dirty="0"/>
          </a:p>
        </p:txBody>
      </p:sp>
      <p:sp>
        <p:nvSpPr>
          <p:cNvPr id="3" name="Content Placeholder 2"/>
          <p:cNvSpPr>
            <a:spLocks noGrp="1"/>
          </p:cNvSpPr>
          <p:nvPr>
            <p:ph idx="1"/>
          </p:nvPr>
        </p:nvSpPr>
        <p:spPr/>
        <p:txBody>
          <a:bodyPr/>
          <a:lstStyle/>
          <a:p>
            <a:r>
              <a:rPr lang="en-US" dirty="0" smtClean="0"/>
              <a:t>Upload your diagram, with included JS objects to the course shell.</a:t>
            </a:r>
            <a:endParaRPr lang="en-US" dirty="0"/>
          </a:p>
        </p:txBody>
      </p:sp>
    </p:spTree>
    <p:extLst>
      <p:ext uri="{BB962C8B-B14F-4D97-AF65-F5344CB8AC3E}">
        <p14:creationId xmlns:p14="http://schemas.microsoft.com/office/powerpoint/2010/main" val="354217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Game Design Document – 3</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time Trump runs into an Animal, he loses a “life”</a:t>
            </a:r>
          </a:p>
          <a:p>
            <a:r>
              <a:rPr lang="en-US" dirty="0" smtClean="0"/>
              <a:t>Trump has 3 lives, but there are 4 animals (so you can’t win)</a:t>
            </a:r>
          </a:p>
          <a:p>
            <a:r>
              <a:rPr lang="en-US" dirty="0" smtClean="0"/>
              <a:t>In addition to Animals, a “health” object floats down the screen (Trump name, $$ signs, helpful Animals)</a:t>
            </a:r>
          </a:p>
          <a:p>
            <a:r>
              <a:rPr lang="en-US" dirty="0" smtClean="0"/>
              <a:t>If you kick your Trump into the “health” object, it restores Trump’s health</a:t>
            </a:r>
          </a:p>
          <a:p>
            <a:r>
              <a:rPr lang="en-US" dirty="0" smtClean="0"/>
              <a:t>You need have Trump connect with at least 1 “health” object to win the game</a:t>
            </a:r>
          </a:p>
          <a:p>
            <a:pPr marL="0" indent="0">
              <a:buNone/>
            </a:pPr>
            <a:endParaRPr lang="en-US" dirty="0"/>
          </a:p>
        </p:txBody>
      </p:sp>
    </p:spTree>
    <p:extLst>
      <p:ext uri="{BB962C8B-B14F-4D97-AF65-F5344CB8AC3E}">
        <p14:creationId xmlns:p14="http://schemas.microsoft.com/office/powerpoint/2010/main" val="182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- 4</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in which case an Animal gets into the Player zone.</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a:t>
            </a:r>
            <a:endParaRPr lang="en-US" dirty="0"/>
          </a:p>
        </p:txBody>
      </p:sp>
      <p:sp>
        <p:nvSpPr>
          <p:cNvPr id="3" name="Content Placeholder 2"/>
          <p:cNvSpPr>
            <a:spLocks noGrp="1"/>
          </p:cNvSpPr>
          <p:nvPr>
            <p:ph idx="1"/>
          </p:nvPr>
        </p:nvSpPr>
        <p:spPr/>
        <p:txBody>
          <a:bodyPr/>
          <a:lstStyle/>
          <a:p>
            <a:r>
              <a:rPr lang="en-US" dirty="0" smtClean="0"/>
              <a:t>Start Screen </a:t>
            </a:r>
          </a:p>
          <a:p>
            <a:r>
              <a:rPr lang="en-US" dirty="0" smtClean="0"/>
              <a:t>Game Screen</a:t>
            </a:r>
          </a:p>
          <a:p>
            <a:r>
              <a:rPr lang="en-US" dirty="0" smtClean="0"/>
              <a:t>Win/Lose Retry/High Scores Screen</a:t>
            </a:r>
            <a:endParaRPr lang="en-US" dirty="0"/>
          </a:p>
        </p:txBody>
      </p:sp>
    </p:spTree>
    <p:extLst>
      <p:ext uri="{BB962C8B-B14F-4D97-AF65-F5344CB8AC3E}">
        <p14:creationId xmlns:p14="http://schemas.microsoft.com/office/powerpoint/2010/main" val="11210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 All Screens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The Player</a:t>
            </a:r>
            <a:r>
              <a:rPr lang="en-US" dirty="0" smtClean="0"/>
              <a:t> (your foot, since your kicking Trump like he was a soccer ball). Possibly “skinned” with different images (e.g. Bernie Sanders)</a:t>
            </a:r>
          </a:p>
          <a:p>
            <a:r>
              <a:rPr lang="en-US" b="1" dirty="0" smtClean="0"/>
              <a:t>The Animals </a:t>
            </a:r>
            <a:r>
              <a:rPr lang="en-US" dirty="0" smtClean="0"/>
              <a:t>(4 of them, in cages at the top of the screen, Lions, Tigers, Bears, Gorilla)</a:t>
            </a:r>
          </a:p>
          <a:p>
            <a:r>
              <a:rPr lang="en-US" b="1" dirty="0" smtClean="0"/>
              <a:t>The Trump</a:t>
            </a:r>
            <a:r>
              <a:rPr lang="en-US" dirty="0" smtClean="0"/>
              <a:t> (next to your foot at the start so you can kick him but possibly could exit the screen if you don’t keep kicking him into the upper region of the screen</a:t>
            </a:r>
          </a:p>
          <a:p>
            <a:r>
              <a:rPr lang="en-US" b="1" dirty="0" smtClean="0"/>
              <a:t>The Health Object </a:t>
            </a:r>
            <a:r>
              <a:rPr lang="en-US" dirty="0" smtClean="0"/>
              <a:t>(floats down the screen) restores Trump health if he collides with them</a:t>
            </a:r>
          </a:p>
          <a:p>
            <a:r>
              <a:rPr lang="en-US" b="1" dirty="0" smtClean="0"/>
              <a:t>The Zoo </a:t>
            </a:r>
            <a:r>
              <a:rPr lang="en-US" dirty="0" smtClean="0"/>
              <a:t>(Arena, contains </a:t>
            </a:r>
          </a:p>
          <a:p>
            <a:pPr lvl="1"/>
            <a:r>
              <a:rPr lang="en-US" dirty="0" smtClean="0"/>
              <a:t>Cages /w Animals</a:t>
            </a:r>
          </a:p>
          <a:p>
            <a:pPr lvl="1"/>
            <a:r>
              <a:rPr lang="en-US" dirty="0" smtClean="0"/>
              <a:t>Animal + Trump + Health Object movement area (down the screen)</a:t>
            </a:r>
          </a:p>
          <a:p>
            <a:pPr lvl="1"/>
            <a:r>
              <a:rPr lang="en-US" dirty="0" smtClean="0"/>
              <a:t>Player movement area (back and forth)</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 Game Screen</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Player</a:t>
            </a:r>
          </a:p>
          <a:p>
            <a:pPr lvl="1"/>
            <a:r>
              <a:rPr lang="en-US" dirty="0" smtClean="0"/>
              <a:t>Trump (kicks him into Animal Area)</a:t>
            </a:r>
          </a:p>
          <a:p>
            <a:pPr lvl="1"/>
            <a:r>
              <a:rPr lang="en-US" dirty="0" smtClean="0"/>
              <a:t>Animal (if it goes into Player Area, lose game)</a:t>
            </a:r>
          </a:p>
          <a:p>
            <a:r>
              <a:rPr lang="en-US" b="1" dirty="0" smtClean="0"/>
              <a:t>Trump</a:t>
            </a:r>
          </a:p>
          <a:p>
            <a:pPr lvl="1"/>
            <a:r>
              <a:rPr lang="en-US" dirty="0" smtClean="0"/>
              <a:t>Player (gets kicked into Animal area)</a:t>
            </a:r>
          </a:p>
          <a:p>
            <a:pPr lvl="1"/>
            <a:r>
              <a:rPr lang="en-US" dirty="0" smtClean="0"/>
              <a:t>Animal (rebounds Animal into Cage, but loses Health)</a:t>
            </a:r>
          </a:p>
          <a:p>
            <a:pPr lvl="1"/>
            <a:r>
              <a:rPr lang="en-US" dirty="0" smtClean="0"/>
              <a:t>Health (restores Health)</a:t>
            </a:r>
          </a:p>
          <a:p>
            <a:r>
              <a:rPr lang="en-US" b="1" dirty="0" smtClean="0"/>
              <a:t>Animals</a:t>
            </a:r>
          </a:p>
          <a:p>
            <a:pPr lvl="1"/>
            <a:r>
              <a:rPr lang="en-US" dirty="0" smtClean="0"/>
              <a:t>Cage (don’t move while in Cage)</a:t>
            </a:r>
          </a:p>
          <a:p>
            <a:pPr lvl="1"/>
            <a:r>
              <a:rPr lang="en-US" dirty="0" smtClean="0"/>
              <a:t>Trump (go back to cage after Trump encounter, damage Trump)</a:t>
            </a:r>
          </a:p>
          <a:p>
            <a:pPr lvl="1"/>
            <a:r>
              <a:rPr lang="en-US" dirty="0" smtClean="0"/>
              <a:t>Player (if they get into Player area, the trigger a “game lost”)</a:t>
            </a:r>
          </a:p>
          <a:p>
            <a:r>
              <a:rPr lang="en-US" b="1" dirty="0" smtClean="0"/>
              <a:t>Health</a:t>
            </a:r>
          </a:p>
          <a:p>
            <a:pPr lvl="1"/>
            <a:r>
              <a:rPr lang="en-US" dirty="0" smtClean="0"/>
              <a:t>Trump (restores Trump health on collision)</a:t>
            </a:r>
          </a:p>
          <a:p>
            <a:r>
              <a:rPr lang="en-US" b="1" dirty="0" smtClean="0"/>
              <a:t>Zoo/Cage</a:t>
            </a:r>
          </a:p>
          <a:p>
            <a:pPr lvl="1"/>
            <a:r>
              <a:rPr lang="en-US" dirty="0" smtClean="0"/>
              <a:t>Keeps Animals from moving</a:t>
            </a:r>
          </a:p>
          <a:p>
            <a:r>
              <a:rPr lang="en-US" b="1" dirty="0" smtClean="0"/>
              <a:t>Zoo/Animal Area</a:t>
            </a:r>
          </a:p>
          <a:p>
            <a:pPr lvl="1"/>
            <a:r>
              <a:rPr lang="en-US" dirty="0" smtClean="0"/>
              <a:t>Allows Animals, Trump, Health to move</a:t>
            </a:r>
          </a:p>
          <a:p>
            <a:pPr lvl="1"/>
            <a:r>
              <a:rPr lang="en-US" dirty="0" smtClean="0"/>
              <a:t>Allows collisions between Animals, Trump, Health</a:t>
            </a:r>
          </a:p>
          <a:p>
            <a:r>
              <a:rPr lang="en-US" b="1" dirty="0" smtClean="0"/>
              <a:t>Zoo/Player Area</a:t>
            </a:r>
          </a:p>
          <a:p>
            <a:pPr lvl="1"/>
            <a:r>
              <a:rPr lang="en-US" dirty="0" smtClean="0"/>
              <a:t>Allows Player to move</a:t>
            </a:r>
          </a:p>
          <a:p>
            <a:pPr lvl="1"/>
            <a:r>
              <a:rPr lang="en-US" dirty="0" smtClean="0"/>
              <a:t>Detects if Animal entered region, if so, ends game</a:t>
            </a:r>
            <a:endParaRPr lang="en-US" dirty="0"/>
          </a:p>
        </p:txBody>
      </p:sp>
    </p:spTree>
    <p:extLst>
      <p:ext uri="{BB962C8B-B14F-4D97-AF65-F5344CB8AC3E}">
        <p14:creationId xmlns:p14="http://schemas.microsoft.com/office/powerpoint/2010/main" val="205262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Matrix-Game Screen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7549302"/>
              </p:ext>
            </p:extLst>
          </p:nvPr>
        </p:nvGraphicFramePr>
        <p:xfrm>
          <a:off x="0" y="2209800"/>
          <a:ext cx="9296400" cy="3423919"/>
        </p:xfrm>
        <a:graphic>
          <a:graphicData uri="http://schemas.openxmlformats.org/drawingml/2006/table">
            <a:tbl>
              <a:tblPr firstRow="1" bandRow="1">
                <a:tableStyleId>{21E4AEA4-8DFA-4A89-87EB-49C32662AFE0}</a:tableStyleId>
              </a:tblPr>
              <a:tblGrid>
                <a:gridCol w="1409966"/>
                <a:gridCol w="1141401"/>
                <a:gridCol w="1141401"/>
                <a:gridCol w="939978"/>
                <a:gridCol w="805695"/>
                <a:gridCol w="1275684"/>
                <a:gridCol w="1342825"/>
                <a:gridCol w="1239450"/>
              </a:tblGrid>
              <a:tr h="53340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PLAYER</a:t>
                      </a:r>
                    </a:p>
                    <a:p>
                      <a:endParaRPr lang="en-US" sz="1400" dirty="0"/>
                    </a:p>
                  </a:txBody>
                  <a:tcPr/>
                </a:tc>
                <a:tc>
                  <a:txBody>
                    <a:bodyPr/>
                    <a:lstStyle/>
                    <a:p>
                      <a:r>
                        <a:rPr lang="en-US" sz="1400" dirty="0" smtClean="0"/>
                        <a:t>TRUMP</a:t>
                      </a:r>
                      <a:endParaRPr lang="en-US" sz="1400" dirty="0"/>
                    </a:p>
                  </a:txBody>
                  <a:tcPr/>
                </a:tc>
                <a:tc>
                  <a:txBody>
                    <a:bodyPr/>
                    <a:lstStyle/>
                    <a:p>
                      <a:r>
                        <a:rPr lang="en-US" sz="1400" dirty="0" smtClean="0"/>
                        <a:t>ANIMALS</a:t>
                      </a:r>
                      <a:endParaRPr lang="en-US" sz="1400" dirty="0"/>
                    </a:p>
                  </a:txBody>
                  <a:tcPr/>
                </a:tc>
                <a:tc>
                  <a:txBody>
                    <a:bodyPr/>
                    <a:lstStyle/>
                    <a:p>
                      <a:r>
                        <a:rPr lang="en-US" sz="1400" dirty="0" smtClean="0"/>
                        <a:t>HEALTH</a:t>
                      </a:r>
                      <a:endParaRPr lang="en-US" sz="1400" dirty="0"/>
                    </a:p>
                  </a:txBody>
                  <a:tcPr/>
                </a:tc>
                <a:tc>
                  <a:txBody>
                    <a:bodyPr/>
                    <a:lstStyle/>
                    <a:p>
                      <a:r>
                        <a:rPr lang="en-US" sz="1400" dirty="0" smtClean="0"/>
                        <a:t>ZOO/CAGE</a:t>
                      </a:r>
                      <a:endParaRPr lang="en-US" sz="1400" dirty="0"/>
                    </a:p>
                  </a:txBody>
                  <a:tcPr/>
                </a:tc>
                <a:tc>
                  <a:txBody>
                    <a:bodyPr/>
                    <a:lstStyle/>
                    <a:p>
                      <a:r>
                        <a:rPr lang="en-US" sz="1400" dirty="0" smtClean="0"/>
                        <a:t>ZOO/ANIMAL</a:t>
                      </a:r>
                      <a:r>
                        <a:rPr lang="en-US" sz="1400" baseline="0" dirty="0" smtClean="0"/>
                        <a:t> AREA</a:t>
                      </a:r>
                      <a:endParaRPr lang="en-US" sz="1400" dirty="0"/>
                    </a:p>
                  </a:txBody>
                  <a:tcPr/>
                </a:tc>
                <a:tc>
                  <a:txBody>
                    <a:bodyPr/>
                    <a:lstStyle/>
                    <a:p>
                      <a:r>
                        <a:rPr lang="en-US" sz="1400" dirty="0" smtClean="0"/>
                        <a:t>ZOO/PLAYER AREA</a:t>
                      </a:r>
                      <a:endParaRPr lang="en-US" sz="1400" dirty="0"/>
                    </a:p>
                  </a:txBody>
                  <a:tcPr/>
                </a:tc>
              </a:tr>
              <a:tr h="370840">
                <a:tc>
                  <a:txBody>
                    <a:bodyPr/>
                    <a:lstStyle/>
                    <a:p>
                      <a:r>
                        <a:rPr lang="en-US" sz="1400" dirty="0" smtClean="0"/>
                        <a:t>PLAYER</a:t>
                      </a:r>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TRUMP</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ANIMALS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HEALTH</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ZOO/CAGE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ZOO/ANIMAL </a:t>
                      </a:r>
                      <a:r>
                        <a:rPr lang="en-US" sz="1400" baseline="0" dirty="0" smtClean="0"/>
                        <a:t>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ZOO/PLAYER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9774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1009</Words>
  <Application>Microsoft Macintosh PowerPoint</Application>
  <PresentationFormat>On-screen Show (4:3)</PresentationFormat>
  <Paragraphs>288</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Calibri</vt:lpstr>
      <vt:lpstr>Arial</vt:lpstr>
      <vt:lpstr>Office Theme</vt:lpstr>
      <vt:lpstr>ZooKill Soccer</vt:lpstr>
      <vt:lpstr>Game Design Document - 1</vt:lpstr>
      <vt:lpstr>Game Design Document - 2</vt:lpstr>
      <vt:lpstr>Game Design Document – 3 </vt:lpstr>
      <vt:lpstr>Game Design Document - 4</vt:lpstr>
      <vt:lpstr>Screens</vt:lpstr>
      <vt:lpstr>The Characters – All Screens</vt:lpstr>
      <vt:lpstr>Interactions – Game Screen</vt:lpstr>
      <vt:lpstr>Interaction Matrix-Game Screen</vt:lpstr>
      <vt:lpstr>Inheritance – Game Screens</vt:lpstr>
      <vt:lpstr>Objects – Inheritance Info</vt:lpstr>
      <vt:lpstr>Objects – Inheritance - Characters</vt:lpstr>
      <vt:lpstr>Objects – Inheritance - Area</vt:lpstr>
      <vt:lpstr>Game Screen - Compositing</vt:lpstr>
      <vt:lpstr>Add JS Objects</vt:lpstr>
      <vt:lpstr>Base Objects - Compositing</vt:lpstr>
      <vt:lpstr>Animal - Inheritance</vt:lpstr>
      <vt:lpstr>Player - Inheritance</vt:lpstr>
      <vt:lpstr>Trump - Inheritance</vt:lpstr>
      <vt:lpstr>Zoo - Inheritance</vt:lpstr>
      <vt:lpstr>Animal - Inheritance</vt:lpstr>
      <vt:lpstr>Animal - Inheritance</vt:lpstr>
      <vt:lpstr>Cages - Inheritance</vt:lpstr>
      <vt:lpstr>Score - Inheritance</vt:lpstr>
      <vt:lpstr>StartScreen - Inheritance</vt:lpstr>
      <vt:lpstr>EndScreen - Inheritance</vt:lpstr>
      <vt:lpstr>Game - Inheritance</vt:lpstr>
      <vt:lpstr>Full Object Inheritance</vt:lpstr>
      <vt:lpstr>Full Object Inheritance</vt:lpstr>
      <vt:lpstr>Week 11 Upload</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Javiera Schmidt silva</cp:lastModifiedBy>
  <cp:revision>33</cp:revision>
  <dcterms:created xsi:type="dcterms:W3CDTF">2016-05-04T18:52:11Z</dcterms:created>
  <dcterms:modified xsi:type="dcterms:W3CDTF">2016-06-07T15:44:55Z</dcterms:modified>
</cp:coreProperties>
</file>